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heme/themeOverride1.xml" ContentType="application/vnd.openxmlformats-officedocument.themeOverride+xml"/>
  <Override PartName="/ppt/notesSlides/notesSlide4.xml" ContentType="application/vnd.openxmlformats-officedocument.presentationml.notesSlide+xml"/>
  <Override PartName="/ppt/theme/themeOverride2.xml" ContentType="application/vnd.openxmlformats-officedocument.themeOverride+xml"/>
  <Override PartName="/ppt/notesSlides/notesSlide5.xml" ContentType="application/vnd.openxmlformats-officedocument.presentationml.notesSlide+xml"/>
  <Override PartName="/ppt/theme/themeOverride3.xml" ContentType="application/vnd.openxmlformats-officedocument.themeOverride+xml"/>
  <Override PartName="/ppt/notesSlides/notesSlide6.xml" ContentType="application/vnd.openxmlformats-officedocument.presentationml.notesSlide+xml"/>
  <Override PartName="/ppt/theme/themeOverride4.xml" ContentType="application/vnd.openxmlformats-officedocument.themeOverride+xml"/>
  <Override PartName="/ppt/notesSlides/notesSlide7.xml" ContentType="application/vnd.openxmlformats-officedocument.presentationml.notesSlide+xml"/>
  <Override PartName="/ppt/theme/themeOverride5.xml" ContentType="application/vnd.openxmlformats-officedocument.themeOverride+xml"/>
  <Override PartName="/ppt/notesSlides/notesSlide8.xml" ContentType="application/vnd.openxmlformats-officedocument.presentationml.notesSlide+xml"/>
  <Override PartName="/ppt/theme/themeOverride6.xml" ContentType="application/vnd.openxmlformats-officedocument.themeOverride+xml"/>
  <Override PartName="/ppt/notesSlides/notesSlide9.xml" ContentType="application/vnd.openxmlformats-officedocument.presentationml.notesSlide+xml"/>
  <Override PartName="/ppt/theme/themeOverride7.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heme/themeOverride8.xml" ContentType="application/vnd.openxmlformats-officedocument.themeOverride+xml"/>
  <Override PartName="/ppt/notesSlides/notesSlide12.xml" ContentType="application/vnd.openxmlformats-officedocument.presentationml.notesSlide+xml"/>
  <Override PartName="/ppt/theme/themeOverride9.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19"/>
  </p:notesMasterIdLst>
  <p:sldIdLst>
    <p:sldId id="256" r:id="rId5"/>
    <p:sldId id="257" r:id="rId6"/>
    <p:sldId id="258" r:id="rId7"/>
    <p:sldId id="288" r:id="rId8"/>
    <p:sldId id="289" r:id="rId9"/>
    <p:sldId id="292" r:id="rId10"/>
    <p:sldId id="293" r:id="rId11"/>
    <p:sldId id="290" r:id="rId12"/>
    <p:sldId id="297" r:id="rId13"/>
    <p:sldId id="298" r:id="rId14"/>
    <p:sldId id="277" r:id="rId15"/>
    <p:sldId id="296" r:id="rId16"/>
    <p:sldId id="299" r:id="rId17"/>
    <p:sldId id="27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AB546"/>
    <a:srgbClr val="214A69"/>
    <a:srgbClr val="004A6C"/>
    <a:srgbClr val="0090D4"/>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266"/>
    <p:restoredTop sz="94218"/>
  </p:normalViewPr>
  <p:slideViewPr>
    <p:cSldViewPr snapToGrid="0">
      <p:cViewPr varScale="1">
        <p:scale>
          <a:sx n="84" d="100"/>
          <a:sy n="84" d="100"/>
        </p:scale>
        <p:origin x="540"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16/07/2024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solidFill>
                  <a:srgbClr val="111138"/>
                </a:solidFill>
              </a:rPr>
              <a:t>Σε αυτό το μάθημα οι μαθητές εξετάζουν τι συμβαίνει με τα σκουπίδια τους μόλις τα πετάξουν</a:t>
            </a:r>
            <a:r>
              <a:rPr lang="el" dirty="0">
                <a:solidFill>
                  <a:srgbClr val="111138"/>
                </a:solidFill>
                <a:effectLst/>
              </a:rPr>
              <a:t>. </a:t>
            </a:r>
            <a:r>
              <a:rPr lang="el" dirty="0">
                <a:solidFill>
                  <a:srgbClr val="111138"/>
                </a:solidFill>
              </a:rPr>
              <a:t>Ανακαλύπτουν τη διαδρομή που μπορεί να ακολουθήσει ένα πλαστικό μπουκάλι μέχρι την υγειονομική ταφή</a:t>
            </a:r>
            <a:r>
              <a:rPr lang="el" dirty="0">
                <a:solidFill>
                  <a:srgbClr val="111138"/>
                </a:solidFill>
                <a:effectLst/>
              </a:rPr>
              <a:t>, </a:t>
            </a:r>
            <a:r>
              <a:rPr lang="el" dirty="0">
                <a:solidFill>
                  <a:srgbClr val="111138"/>
                </a:solidFill>
              </a:rPr>
              <a:t>την ανακύκλωση ή να καταλήξει ως σκουπίδια</a:t>
            </a:r>
            <a:r>
              <a:rPr lang="el" dirty="0">
                <a:solidFill>
                  <a:srgbClr val="111138"/>
                </a:solidFill>
                <a:effectLst/>
              </a:rPr>
              <a:t>. </a:t>
            </a:r>
            <a:r>
              <a:rPr lang="el" dirty="0">
                <a:solidFill>
                  <a:srgbClr val="111138"/>
                </a:solidFill>
              </a:rPr>
              <a:t>Στη συνέχεια, οι μαθητές ανακαλύπτουν πώς μπορούν να ανακυκλωθούν τα πλαστικά μπουκάλια και τα νέα προϊόντα που μπορούν να κατασκευαστούν</a:t>
            </a:r>
            <a:r>
              <a:rPr lang="en-GB" sz="1800" dirty="0">
                <a:solidFill>
                  <a:srgbClr val="111138"/>
                </a:solidFill>
                <a:effectLst/>
                <a:latin typeface="EuclidSquare"/>
                <a:ea typeface="Calibri" panose="020F0502020204030204" pitchFamily="34" charset="0"/>
                <a:cs typeface="Times New Roman" panose="02020603050405020304" pitchFamily="18" charset="0"/>
              </a:rPr>
              <a:t>.</a:t>
            </a:r>
            <a:r>
              <a:rPr lang="en-GB" sz="1800" dirty="0">
                <a:solidFill>
                  <a:srgbClr val="111138"/>
                </a:solidFill>
                <a:latin typeface="EuclidSquare"/>
                <a:ea typeface="Calibri" panose="020F0502020204030204" pitchFamily="34" charset="0"/>
                <a:cs typeface="Times New Roman" panose="02020603050405020304" pitchFamily="18" charset="0"/>
              </a:rPr>
              <a:t> </a:t>
            </a:r>
            <a:endParaRPr lang="en-GB" dirty="0">
              <a:cs typeface="Calibri"/>
            </a:endParaRPr>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21753328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US" b="1" dirty="0" err="1"/>
              <a:t>Τι</a:t>
            </a:r>
            <a:r>
              <a:rPr lang="en-US" b="1" dirty="0"/>
              <a:t> π</a:t>
            </a:r>
            <a:r>
              <a:rPr lang="en-US" b="1" dirty="0" err="1"/>
              <a:t>ιστεύετε</a:t>
            </a:r>
            <a:r>
              <a:rPr lang="en-US" b="1" dirty="0"/>
              <a:t> π</a:t>
            </a:r>
            <a:r>
              <a:rPr lang="en-US" b="1" dirty="0" err="1"/>
              <a:t>ως</a:t>
            </a:r>
            <a:r>
              <a:rPr lang="en-US" b="1" dirty="0"/>
              <a:t> </a:t>
            </a:r>
            <a:r>
              <a:rPr lang="en-US" b="1" dirty="0" err="1"/>
              <a:t>είν</a:t>
            </a:r>
            <a:r>
              <a:rPr lang="en-US" b="1" dirty="0"/>
              <a:t>αι α</a:t>
            </a:r>
            <a:r>
              <a:rPr lang="en-US" b="1" dirty="0" err="1"/>
              <a:t>υτά</a:t>
            </a:r>
            <a:r>
              <a:rPr lang="en-US" b="1" dirty="0"/>
              <a:t> τα π</a:t>
            </a:r>
            <a:r>
              <a:rPr lang="en-US" b="1" dirty="0" err="1"/>
              <a:t>ρο</a:t>
            </a:r>
            <a:r>
              <a:rPr lang="en-US" b="1" dirty="0"/>
              <a:t>β</a:t>
            </a:r>
            <a:r>
              <a:rPr lang="en-US" b="1" dirty="0" err="1"/>
              <a:t>λήμ</a:t>
            </a:r>
            <a:r>
              <a:rPr lang="en-US" b="1" dirty="0"/>
              <a:t>ατα;</a:t>
            </a:r>
            <a:endParaRPr lang="en-US" b="1" dirty="0">
              <a:cs typeface="Calibri"/>
            </a:endParaRPr>
          </a:p>
          <a:p>
            <a:endParaRPr lang="en-US" sz="1200" dirty="0"/>
          </a:p>
          <a:p>
            <a:r>
              <a:rPr lang="el" dirty="0"/>
              <a:t>Τώρα, κάντε τους να συνεχίσουν να σκέφτονται τα προβλήματα, αλλά αυτή τη φορά για τη ζωή στον ωκεανό. </a:t>
            </a:r>
            <a:endParaRPr lang="el" dirty="0">
              <a:cs typeface="Calibri"/>
            </a:endParaRPr>
          </a:p>
          <a:p>
            <a:r>
              <a:rPr lang="el" dirty="0"/>
              <a:t>Ρωτήστε τους πώς πιστεύουν ότι το πλαστικό μπορεί να καταλήξει στον ωκεανό.</a:t>
            </a:r>
            <a:endParaRPr lang="el" dirty="0">
              <a:cs typeface="Calibri"/>
            </a:endParaRPr>
          </a:p>
          <a:p>
            <a:endParaRPr lang="el" dirty="0">
              <a:cs typeface="Calibri"/>
            </a:endParaRPr>
          </a:p>
          <a:p>
            <a:r>
              <a:rPr lang="el" dirty="0"/>
              <a:t>Το πλαστικό ρίχνεται συχνά σε ποτάμια και ρυάκια και μπορεί να καταλήξει στον ωκεανό.​</a:t>
            </a:r>
            <a:endParaRPr lang="el" dirty="0">
              <a:cs typeface="Calibri" panose="020F0502020204030204"/>
            </a:endParaRPr>
          </a:p>
          <a:p>
            <a:r>
              <a:rPr lang="el" dirty="0"/>
              <a:t>Οι πετονιές, τα δίχτυα και τα αγκίστρια πέφτουν μερικές φορές στον ωκεανό.​</a:t>
            </a:r>
            <a:endParaRPr lang="el" dirty="0">
              <a:cs typeface="Calibri" panose="020F0502020204030204"/>
            </a:endParaRPr>
          </a:p>
          <a:p>
            <a:r>
              <a:rPr lang="el" dirty="0"/>
              <a:t>Μικροσκοπικά κομμάτια πλαστικού στα ρούχα και τα προϊόντα πλυσίματος ξεπλένονται στην αποχέτευση και μπορούν επίσης να καταλήξουν στον ωκεανό. </a:t>
            </a:r>
            <a:endParaRPr lang="el" dirty="0">
              <a:cs typeface="Calibri" panose="020F0502020204030204"/>
            </a:endParaRPr>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340016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583060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Χρησιμοποιήστε περισσευούμενο χαρτί από κάτι άλλο για το ημερολόγιο ανακύκλωσης- πείτε στα παιδιά ότι με αυτόν τον τρόπο ανακυκλώνουν το χαρτί. Δείξτε τους πώς να ακολουθήσουν τις οδηγίες ώστε να μπορούν να διπλώσουν το δικό τους χαρτί για να φτιάξουν το δικό τους ημερολόγιο. Εάν έχετε λίγο χρόνο, (σε οποιοδήποτε σημείο πριν σχολάσουν), δώστε την ευκαιρία να διακοσμήσουν το εξώφυλλο του ημερολογίου τους, ώστε να αισθάνονται περισσότερο το αίσθημα ιδιοκτησίας απέναντί ​​του.</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214528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ανακύκλωση – να βάλεις ένα υλικό σε μια διαδικασία ώστε να μπορεί να χρησιμοποιηθεί ξανά, συνήθως με νέο ή διαφορετικό τρόπο.​
χωματερή/ ΧΥΤΑ – ένα μέρος όπου τα σκουπίδια απορρίπτονται και θάβονται ανάμεσα σε στρώματα γης
ρυπαίνω - για </a:t>
            </a:r>
            <a:r>
              <a:rPr lang="el"/>
              <a:t>κάνω τη γη, τον αέρας ή το νερό βρώμικο, επικίνδυνο ή δηλητηριώδες</a:t>
            </a:r>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Το Βήμα 1 εισάγει τους μαθητές στους διαφορετικούς τρόπους με τους οποίους απορρίπτονται τα σκουπίδια στο σπίτι και στο σχολείο. 
Ζητήστε από τους μαθητές να συζητήσουν σε ζευγάρια τι συμβαίνει με τα σκουπίδια στα σπίτια τους, τι είδους κάδους έχουν μέσα και έξω από τα σπίτια τους</a:t>
            </a:r>
            <a:endParaRPr lang="en-US" dirty="0"/>
          </a:p>
          <a:p>
            <a:r>
              <a:rPr lang="el" dirty="0"/>
              <a:t>Λάβετε κάποια σχόλια, αντλώντας απαντήσεις σχετικά με διαφορετικούς τύπους κάδων και ποιος βγάζει έξω τα σκουπίδια.</a:t>
            </a:r>
            <a:endParaRPr lang="el" dirty="0">
              <a:cs typeface="Calibri"/>
            </a:endParaRPr>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17509543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19107717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Δείξτε στα παιδιά πώς φαίνεται να τεμαχίζουν και να υφαίνουν κάτι, ώστε να μπορούν να οραματιστούν τι συμβαίνει με το πλαστικό. </a:t>
            </a:r>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2912204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a:t>
            </a: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35333356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US" b="1" dirty="0" err="1"/>
              <a:t>Πιστεύετε</a:t>
            </a:r>
            <a:r>
              <a:rPr lang="en-US" b="1" dirty="0"/>
              <a:t> π</a:t>
            </a:r>
            <a:r>
              <a:rPr lang="en-US" b="1" dirty="0" err="1"/>
              <a:t>ως</a:t>
            </a:r>
            <a:r>
              <a:rPr lang="en-US" b="1" dirty="0"/>
              <a:t> α</a:t>
            </a:r>
            <a:r>
              <a:rPr lang="en-US" b="1" dirty="0" err="1"/>
              <a:t>υτό</a:t>
            </a:r>
            <a:r>
              <a:rPr lang="en-US" b="1" dirty="0"/>
              <a:t> </a:t>
            </a:r>
            <a:r>
              <a:rPr lang="en-US" b="1" dirty="0" err="1"/>
              <a:t>είν</a:t>
            </a:r>
            <a:r>
              <a:rPr lang="en-US" b="1" dirty="0"/>
              <a:t>αι </a:t>
            </a:r>
            <a:r>
              <a:rPr lang="en-US" b="1" dirty="0" err="1"/>
              <a:t>έν</a:t>
            </a:r>
            <a:r>
              <a:rPr lang="en-US" b="1" dirty="0"/>
              <a:t>α κα</a:t>
            </a:r>
            <a:r>
              <a:rPr lang="en-US" b="1" dirty="0" err="1"/>
              <a:t>λό</a:t>
            </a:r>
            <a:r>
              <a:rPr lang="en-US" b="1" dirty="0"/>
              <a:t> </a:t>
            </a:r>
            <a:r>
              <a:rPr lang="en-US" b="1" dirty="0" err="1"/>
              <a:t>μέρος</a:t>
            </a:r>
            <a:r>
              <a:rPr lang="en-US" b="1" dirty="0"/>
              <a:t> να κατα</a:t>
            </a:r>
            <a:r>
              <a:rPr lang="en-US" b="1" dirty="0" err="1"/>
              <a:t>λήξουν</a:t>
            </a:r>
            <a:r>
              <a:rPr lang="en-US" b="1" dirty="0"/>
              <a:t> τα απ</a:t>
            </a:r>
            <a:r>
              <a:rPr lang="en-US" b="1" dirty="0" err="1"/>
              <a:t>ορρίμμ</a:t>
            </a:r>
            <a:r>
              <a:rPr lang="en-US" b="1" dirty="0"/>
              <a:t>ατα; </a:t>
            </a:r>
            <a:r>
              <a:rPr lang="en-US" b="1" dirty="0" err="1"/>
              <a:t>Γι</a:t>
            </a:r>
            <a:r>
              <a:rPr lang="en-US" b="1" dirty="0"/>
              <a:t>α</a:t>
            </a:r>
            <a:r>
              <a:rPr lang="en-US" b="1" dirty="0" err="1"/>
              <a:t>τί</a:t>
            </a:r>
            <a:r>
              <a:rPr lang="en-US" b="1" dirty="0"/>
              <a:t>;</a:t>
            </a:r>
          </a:p>
          <a:p>
            <a:pPr marL="0" marR="0" lvl="0" indent="0" defTabSz="914034" eaLnBrk="1" fontAlgn="auto" latinLnBrk="0" hangingPunct="1">
              <a:lnSpc>
                <a:spcPct val="100000"/>
              </a:lnSpc>
              <a:spcBef>
                <a:spcPts val="0"/>
              </a:spcBef>
              <a:spcAft>
                <a:spcPts val="0"/>
              </a:spcAft>
              <a:buClrTx/>
              <a:buSzTx/>
              <a:buFontTx/>
              <a:buNone/>
              <a:tabLst/>
              <a:defRPr/>
            </a:pPr>
            <a:endParaRPr lang="en-US" dirty="0"/>
          </a:p>
          <a:p>
            <a:r>
              <a:rPr lang="en-US" dirty="0" err="1"/>
              <a:t>Εξηγήστε</a:t>
            </a:r>
            <a:r>
              <a:rPr lang="en-US" dirty="0"/>
              <a:t> </a:t>
            </a:r>
            <a:r>
              <a:rPr lang="en-US" dirty="0" err="1"/>
              <a:t>στους</a:t>
            </a:r>
            <a:r>
              <a:rPr lang="en-US" dirty="0"/>
              <a:t> μα</a:t>
            </a:r>
            <a:r>
              <a:rPr lang="en-US" dirty="0" err="1"/>
              <a:t>θητές</a:t>
            </a:r>
            <a:r>
              <a:rPr lang="en-US" dirty="0"/>
              <a:t> </a:t>
            </a:r>
            <a:r>
              <a:rPr lang="en-US" dirty="0" err="1"/>
              <a:t>τι</a:t>
            </a:r>
            <a:r>
              <a:rPr lang="en-US" dirty="0"/>
              <a:t> </a:t>
            </a:r>
            <a:r>
              <a:rPr lang="en-US" dirty="0" err="1"/>
              <a:t>συμ</a:t>
            </a:r>
            <a:r>
              <a:rPr lang="en-US" dirty="0"/>
              <a:t>βα</a:t>
            </a:r>
            <a:r>
              <a:rPr lang="en-US" dirty="0" err="1"/>
              <a:t>ίνει</a:t>
            </a:r>
            <a:r>
              <a:rPr lang="en-US" dirty="0"/>
              <a:t> </a:t>
            </a:r>
            <a:r>
              <a:rPr lang="en-US" dirty="0" err="1"/>
              <a:t>στις</a:t>
            </a:r>
            <a:r>
              <a:rPr lang="en-US" dirty="0"/>
              <a:t> </a:t>
            </a:r>
            <a:r>
              <a:rPr lang="en-US" dirty="0" err="1"/>
              <a:t>χωμ</a:t>
            </a:r>
            <a:r>
              <a:rPr lang="en-US" dirty="0"/>
              <a:t>α</a:t>
            </a:r>
            <a:r>
              <a:rPr lang="en-US" dirty="0" err="1"/>
              <a:t>τερές</a:t>
            </a:r>
            <a:r>
              <a:rPr lang="en-US" dirty="0"/>
              <a:t>:</a:t>
            </a:r>
          </a:p>
          <a:p>
            <a:r>
              <a:rPr lang="en-US" dirty="0"/>
              <a:t>Τα απ</a:t>
            </a:r>
            <a:r>
              <a:rPr lang="en-US" dirty="0" err="1"/>
              <a:t>ορρίμμ</a:t>
            </a:r>
            <a:r>
              <a:rPr lang="en-US" dirty="0"/>
              <a:t>ατα </a:t>
            </a:r>
            <a:r>
              <a:rPr lang="en-US" dirty="0" err="1"/>
              <a:t>στις</a:t>
            </a:r>
            <a:r>
              <a:rPr lang="en-US" dirty="0"/>
              <a:t> </a:t>
            </a:r>
            <a:r>
              <a:rPr lang="en-US" dirty="0" err="1"/>
              <a:t>χωμ</a:t>
            </a:r>
            <a:r>
              <a:rPr lang="en-US" dirty="0"/>
              <a:t>α</a:t>
            </a:r>
            <a:r>
              <a:rPr lang="en-US" dirty="0" err="1"/>
              <a:t>τερές</a:t>
            </a:r>
            <a:r>
              <a:rPr lang="en-US" dirty="0"/>
              <a:t> μπ</a:t>
            </a:r>
            <a:r>
              <a:rPr lang="en-US" dirty="0" err="1"/>
              <a:t>ορεί</a:t>
            </a:r>
            <a:r>
              <a:rPr lang="en-US" dirty="0"/>
              <a:t> να απ</a:t>
            </a:r>
            <a:r>
              <a:rPr lang="en-US" dirty="0" err="1"/>
              <a:t>ελευθερώσουν</a:t>
            </a:r>
            <a:r>
              <a:rPr lang="en-US" dirty="0"/>
              <a:t> </a:t>
            </a:r>
            <a:r>
              <a:rPr lang="en-US" dirty="0" err="1"/>
              <a:t>τοξίνες</a:t>
            </a:r>
            <a:r>
              <a:rPr lang="en-US" dirty="0"/>
              <a:t> </a:t>
            </a:r>
            <a:r>
              <a:rPr lang="en-US" dirty="0" err="1"/>
              <a:t>σε</a:t>
            </a:r>
            <a:r>
              <a:rPr lang="en-US" dirty="0"/>
              <a:t> υπ</a:t>
            </a:r>
            <a:r>
              <a:rPr lang="en-US" dirty="0" err="1"/>
              <a:t>όγει</a:t>
            </a:r>
            <a:r>
              <a:rPr lang="en-US" dirty="0"/>
              <a:t>α </a:t>
            </a:r>
            <a:r>
              <a:rPr lang="en-US" dirty="0" err="1"/>
              <a:t>ύδ</a:t>
            </a:r>
            <a:r>
              <a:rPr lang="en-US" dirty="0"/>
              <a:t>ατα, π</a:t>
            </a:r>
            <a:r>
              <a:rPr lang="en-US" dirty="0" err="1"/>
              <a:t>οτάμι</a:t>
            </a:r>
            <a:r>
              <a:rPr lang="en-US" dirty="0"/>
              <a:t>α </a:t>
            </a:r>
            <a:r>
              <a:rPr lang="en-US" dirty="0" err="1"/>
              <a:t>στην</a:t>
            </a:r>
            <a:r>
              <a:rPr lang="en-US" dirty="0"/>
              <a:t> α</a:t>
            </a:r>
            <a:r>
              <a:rPr lang="en-US" dirty="0" err="1"/>
              <a:t>τμόσφ</a:t>
            </a:r>
            <a:r>
              <a:rPr lang="en-US" dirty="0"/>
              <a:t>α</a:t>
            </a:r>
            <a:r>
              <a:rPr lang="en-US" dirty="0" err="1"/>
              <a:t>ιρ</a:t>
            </a:r>
            <a:r>
              <a:rPr lang="en-US" dirty="0"/>
              <a:t>α.</a:t>
            </a:r>
            <a:endParaRPr lang="en-US" dirty="0">
              <a:cs typeface="Calibri"/>
            </a:endParaRPr>
          </a:p>
          <a:p>
            <a:r>
              <a:rPr lang="el" dirty="0"/>
              <a:t>Εξαντλείται ο χώρος για να δημιουργούμε χωματερές/ χώρους υγειονομικής ταφής.​</a:t>
            </a:r>
            <a:endParaRPr lang="en-US" dirty="0"/>
          </a:p>
          <a:p>
            <a:r>
              <a:rPr lang="en-US" dirty="0" err="1"/>
              <a:t>Το</a:t>
            </a:r>
            <a:r>
              <a:rPr lang="en-US" dirty="0"/>
              <a:t> πλα</a:t>
            </a:r>
            <a:r>
              <a:rPr lang="en-US" dirty="0" err="1"/>
              <a:t>στικό</a:t>
            </a:r>
            <a:r>
              <a:rPr lang="en-US" dirty="0"/>
              <a:t> </a:t>
            </a:r>
            <a:r>
              <a:rPr lang="en-US" dirty="0" err="1"/>
              <a:t>χρειάζοντ</a:t>
            </a:r>
            <a:r>
              <a:rPr lang="en-US" dirty="0"/>
              <a:t>αι </a:t>
            </a:r>
            <a:r>
              <a:rPr lang="en-US" dirty="0" err="1"/>
              <a:t>εκ</a:t>
            </a:r>
            <a:r>
              <a:rPr lang="en-US" dirty="0"/>
              <a:t>α</a:t>
            </a:r>
            <a:r>
              <a:rPr lang="en-US" dirty="0" err="1"/>
              <a:t>τοντάδες</a:t>
            </a:r>
            <a:r>
              <a:rPr lang="en-US" dirty="0"/>
              <a:t> </a:t>
            </a:r>
            <a:r>
              <a:rPr lang="en-US" dirty="0" err="1"/>
              <a:t>χρόνι</a:t>
            </a:r>
            <a:r>
              <a:rPr lang="en-US" dirty="0"/>
              <a:t>α </a:t>
            </a:r>
            <a:r>
              <a:rPr lang="en-US" dirty="0" err="1"/>
              <a:t>γι</a:t>
            </a:r>
            <a:r>
              <a:rPr lang="en-US" dirty="0"/>
              <a:t>α να </a:t>
            </a:r>
            <a:r>
              <a:rPr lang="en-US" dirty="0" err="1"/>
              <a:t>δι</a:t>
            </a:r>
            <a:r>
              <a:rPr lang="en-US" dirty="0"/>
              <a:t>ασπα</a:t>
            </a:r>
            <a:r>
              <a:rPr lang="en-US" dirty="0" err="1"/>
              <a:t>στεί</a:t>
            </a:r>
            <a:r>
              <a:rPr lang="en-US" dirty="0"/>
              <a:t>, π</a:t>
            </a:r>
            <a:r>
              <a:rPr lang="en-US" dirty="0" err="1"/>
              <a:t>ου</a:t>
            </a:r>
            <a:r>
              <a:rPr lang="en-US" dirty="0"/>
              <a:t> </a:t>
            </a:r>
            <a:r>
              <a:rPr lang="en-US" dirty="0" err="1"/>
              <a:t>σημ</a:t>
            </a:r>
            <a:r>
              <a:rPr lang="en-US" dirty="0"/>
              <a:t>α</a:t>
            </a:r>
            <a:r>
              <a:rPr lang="en-US" dirty="0" err="1"/>
              <a:t>ίνει</a:t>
            </a:r>
            <a:r>
              <a:rPr lang="en-US" dirty="0"/>
              <a:t> </a:t>
            </a:r>
            <a:r>
              <a:rPr lang="en-US" dirty="0" err="1"/>
              <a:t>ότι</a:t>
            </a:r>
            <a:r>
              <a:rPr lang="en-US" dirty="0"/>
              <a:t> θα β</a:t>
            </a:r>
            <a:r>
              <a:rPr lang="en-US" dirty="0" err="1"/>
              <a:t>ρίσκετ</a:t>
            </a:r>
            <a:r>
              <a:rPr lang="en-US" dirty="0"/>
              <a:t>αι </a:t>
            </a:r>
            <a:r>
              <a:rPr lang="en-US" dirty="0" err="1"/>
              <a:t>στη</a:t>
            </a:r>
            <a:r>
              <a:rPr lang="en-US" dirty="0"/>
              <a:t> </a:t>
            </a:r>
            <a:r>
              <a:rPr lang="en-US" dirty="0" err="1"/>
              <a:t>χωμ</a:t>
            </a:r>
            <a:r>
              <a:rPr lang="en-US" dirty="0"/>
              <a:t>α</a:t>
            </a:r>
            <a:r>
              <a:rPr lang="en-US" dirty="0" err="1"/>
              <a:t>τερή</a:t>
            </a:r>
            <a:r>
              <a:rPr lang="en-US" dirty="0"/>
              <a:t> </a:t>
            </a:r>
            <a:r>
              <a:rPr lang="en-US" dirty="0" err="1"/>
              <a:t>γι</a:t>
            </a:r>
            <a:r>
              <a:rPr lang="en-US" dirty="0"/>
              <a:t>α π</a:t>
            </a:r>
            <a:r>
              <a:rPr lang="en-US" dirty="0" err="1"/>
              <a:t>ολύ</a:t>
            </a:r>
            <a:r>
              <a:rPr lang="en-US" dirty="0"/>
              <a:t> κα</a:t>
            </a:r>
            <a:r>
              <a:rPr lang="en-US" dirty="0" err="1"/>
              <a:t>ιρό</a:t>
            </a:r>
            <a:r>
              <a:rPr lang="en-US" dirty="0"/>
              <a:t>.</a:t>
            </a:r>
            <a:endParaRPr lang="en-US" dirty="0">
              <a:cs typeface="Calibri"/>
            </a:endParaRPr>
          </a:p>
          <a:p>
            <a:endParaRPr lang="en-GB" sz="1200" dirty="0">
              <a:cs typeface="Calibri"/>
            </a:endParaRPr>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1806692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n-US" b="1" dirty="0" err="1"/>
              <a:t>Πιστεύετε</a:t>
            </a:r>
            <a:r>
              <a:rPr lang="en-US" b="1" dirty="0"/>
              <a:t> π</a:t>
            </a:r>
            <a:r>
              <a:rPr lang="en-US" b="1" dirty="0" err="1"/>
              <a:t>ως</a:t>
            </a:r>
            <a:r>
              <a:rPr lang="en-US" b="1" dirty="0"/>
              <a:t> α</a:t>
            </a:r>
            <a:r>
              <a:rPr lang="en-US" b="1" dirty="0" err="1"/>
              <a:t>υτό</a:t>
            </a:r>
            <a:r>
              <a:rPr lang="en-US" b="1" dirty="0"/>
              <a:t> </a:t>
            </a:r>
            <a:r>
              <a:rPr lang="en-US" b="1" dirty="0" err="1"/>
              <a:t>είν</a:t>
            </a:r>
            <a:r>
              <a:rPr lang="en-US" b="1" dirty="0"/>
              <a:t>αι </a:t>
            </a:r>
            <a:r>
              <a:rPr lang="en-US" b="1" dirty="0" err="1"/>
              <a:t>έν</a:t>
            </a:r>
            <a:r>
              <a:rPr lang="en-US" b="1" dirty="0"/>
              <a:t>α κα</a:t>
            </a:r>
            <a:r>
              <a:rPr lang="en-US" b="1" dirty="0" err="1"/>
              <a:t>λό</a:t>
            </a:r>
            <a:r>
              <a:rPr lang="en-US" b="1" dirty="0"/>
              <a:t> </a:t>
            </a:r>
            <a:r>
              <a:rPr lang="en-US" b="1" dirty="0" err="1"/>
              <a:t>μέρος</a:t>
            </a:r>
            <a:r>
              <a:rPr lang="en-US" b="1" dirty="0"/>
              <a:t> να κατα</a:t>
            </a:r>
            <a:r>
              <a:rPr lang="en-US" b="1" dirty="0" err="1"/>
              <a:t>λήξουν</a:t>
            </a:r>
            <a:r>
              <a:rPr lang="en-US" b="1" dirty="0"/>
              <a:t> τα απ</a:t>
            </a:r>
            <a:r>
              <a:rPr lang="en-US" b="1" dirty="0" err="1"/>
              <a:t>ορρίμμ</a:t>
            </a:r>
            <a:r>
              <a:rPr lang="en-US" b="1" dirty="0"/>
              <a:t>ατα; </a:t>
            </a:r>
            <a:r>
              <a:rPr lang="en-US" b="1" dirty="0" err="1"/>
              <a:t>Γι</a:t>
            </a:r>
            <a:r>
              <a:rPr lang="en-US" b="1" dirty="0"/>
              <a:t>α</a:t>
            </a:r>
            <a:r>
              <a:rPr lang="en-US" b="1" dirty="0" err="1"/>
              <a:t>τί</a:t>
            </a:r>
            <a:r>
              <a:rPr lang="en-US" b="1" dirty="0"/>
              <a:t>;</a:t>
            </a:r>
            <a:endParaRPr lang="en-US" dirty="0"/>
          </a:p>
          <a:p>
            <a:pPr marL="0" marR="0" lvl="0" indent="0" defTabSz="914034">
              <a:lnSpc>
                <a:spcPct val="100000"/>
              </a:lnSpc>
              <a:spcBef>
                <a:spcPts val="0"/>
              </a:spcBef>
              <a:spcAft>
                <a:spcPts val="0"/>
              </a:spcAft>
              <a:buNone/>
              <a:tabLst/>
              <a:defRPr/>
            </a:pPr>
            <a:endParaRPr lang="en-US" dirty="0"/>
          </a:p>
          <a:p>
            <a:r>
              <a:rPr lang="en-US" dirty="0" err="1"/>
              <a:t>Εξηγήστε</a:t>
            </a:r>
            <a:r>
              <a:rPr lang="en-US" dirty="0"/>
              <a:t> </a:t>
            </a:r>
            <a:r>
              <a:rPr lang="en-US" dirty="0" err="1"/>
              <a:t>στους</a:t>
            </a:r>
            <a:r>
              <a:rPr lang="en-US" dirty="0"/>
              <a:t> μα</a:t>
            </a:r>
            <a:r>
              <a:rPr lang="en-US" dirty="0" err="1"/>
              <a:t>θητές</a:t>
            </a:r>
            <a:r>
              <a:rPr lang="en-US" dirty="0"/>
              <a:t> </a:t>
            </a:r>
            <a:r>
              <a:rPr lang="en-US" dirty="0" err="1"/>
              <a:t>τι</a:t>
            </a:r>
            <a:r>
              <a:rPr lang="en-US" dirty="0"/>
              <a:t> </a:t>
            </a:r>
            <a:r>
              <a:rPr lang="en-US" dirty="0" err="1"/>
              <a:t>συμ</a:t>
            </a:r>
            <a:r>
              <a:rPr lang="en-US" dirty="0"/>
              <a:t>βα</a:t>
            </a:r>
            <a:r>
              <a:rPr lang="en-US" dirty="0" err="1"/>
              <a:t>ίνει</a:t>
            </a:r>
            <a:r>
              <a:rPr lang="en-US" dirty="0"/>
              <a:t> </a:t>
            </a:r>
            <a:r>
              <a:rPr lang="en-US" dirty="0" err="1"/>
              <a:t>στις</a:t>
            </a:r>
            <a:r>
              <a:rPr lang="en-US" dirty="0"/>
              <a:t> </a:t>
            </a:r>
            <a:r>
              <a:rPr lang="en-US" dirty="0" err="1"/>
              <a:t>χωμ</a:t>
            </a:r>
            <a:r>
              <a:rPr lang="en-US" dirty="0"/>
              <a:t>α</a:t>
            </a:r>
            <a:r>
              <a:rPr lang="en-US" dirty="0" err="1"/>
              <a:t>τερές</a:t>
            </a:r>
            <a:r>
              <a:rPr lang="en-US" dirty="0"/>
              <a:t>:</a:t>
            </a:r>
          </a:p>
          <a:p>
            <a:r>
              <a:rPr lang="en-US" dirty="0"/>
              <a:t>Τα απ</a:t>
            </a:r>
            <a:r>
              <a:rPr lang="en-US" dirty="0" err="1"/>
              <a:t>ορρίμμ</a:t>
            </a:r>
            <a:r>
              <a:rPr lang="en-US" dirty="0"/>
              <a:t>ατα </a:t>
            </a:r>
            <a:r>
              <a:rPr lang="en-US" dirty="0" err="1"/>
              <a:t>στις</a:t>
            </a:r>
            <a:r>
              <a:rPr lang="en-US" dirty="0"/>
              <a:t> </a:t>
            </a:r>
            <a:r>
              <a:rPr lang="en-US" dirty="0" err="1"/>
              <a:t>χωμ</a:t>
            </a:r>
            <a:r>
              <a:rPr lang="en-US" dirty="0"/>
              <a:t>α</a:t>
            </a:r>
            <a:r>
              <a:rPr lang="en-US" dirty="0" err="1"/>
              <a:t>τερές</a:t>
            </a:r>
            <a:r>
              <a:rPr lang="en-US" dirty="0"/>
              <a:t> μπ</a:t>
            </a:r>
            <a:r>
              <a:rPr lang="en-US" dirty="0" err="1"/>
              <a:t>ορεί</a:t>
            </a:r>
            <a:r>
              <a:rPr lang="en-US" dirty="0"/>
              <a:t> να απ</a:t>
            </a:r>
            <a:r>
              <a:rPr lang="en-US" dirty="0" err="1"/>
              <a:t>ελευθερώσουν</a:t>
            </a:r>
            <a:r>
              <a:rPr lang="en-US" dirty="0"/>
              <a:t> </a:t>
            </a:r>
            <a:r>
              <a:rPr lang="en-US" dirty="0" err="1"/>
              <a:t>τοξίνες</a:t>
            </a:r>
            <a:r>
              <a:rPr lang="en-US" dirty="0"/>
              <a:t> </a:t>
            </a:r>
            <a:r>
              <a:rPr lang="en-US" dirty="0" err="1"/>
              <a:t>σε</a:t>
            </a:r>
            <a:r>
              <a:rPr lang="en-US" dirty="0"/>
              <a:t> υπ</a:t>
            </a:r>
            <a:r>
              <a:rPr lang="en-US" dirty="0" err="1"/>
              <a:t>όγει</a:t>
            </a:r>
            <a:r>
              <a:rPr lang="en-US" dirty="0"/>
              <a:t>α </a:t>
            </a:r>
            <a:r>
              <a:rPr lang="en-US" dirty="0" err="1"/>
              <a:t>ύδ</a:t>
            </a:r>
            <a:r>
              <a:rPr lang="en-US" dirty="0"/>
              <a:t>ατα, π</a:t>
            </a:r>
            <a:r>
              <a:rPr lang="en-US" dirty="0" err="1"/>
              <a:t>οτάμι</a:t>
            </a:r>
            <a:r>
              <a:rPr lang="en-US" dirty="0"/>
              <a:t>α </a:t>
            </a:r>
            <a:r>
              <a:rPr lang="en-US" dirty="0" err="1"/>
              <a:t>στην</a:t>
            </a:r>
            <a:r>
              <a:rPr lang="en-US" dirty="0"/>
              <a:t> α</a:t>
            </a:r>
            <a:r>
              <a:rPr lang="en-US" dirty="0" err="1"/>
              <a:t>τμόσφ</a:t>
            </a:r>
            <a:r>
              <a:rPr lang="en-US" dirty="0"/>
              <a:t>α</a:t>
            </a:r>
            <a:r>
              <a:rPr lang="en-US" dirty="0" err="1"/>
              <a:t>ιρ</a:t>
            </a:r>
            <a:r>
              <a:rPr lang="en-US" dirty="0"/>
              <a:t>α.</a:t>
            </a:r>
          </a:p>
          <a:p>
            <a:r>
              <a:rPr lang="el" dirty="0"/>
              <a:t>Εξαντλείται ο χώρος για να δημιουργούμε χωματερές/ χώρους υγειονομικής ταφής. </a:t>
            </a:r>
            <a:endParaRPr lang="en-US" dirty="0"/>
          </a:p>
          <a:p>
            <a:r>
              <a:rPr lang="en-US" dirty="0" err="1"/>
              <a:t>Το</a:t>
            </a:r>
            <a:r>
              <a:rPr lang="en-US" dirty="0"/>
              <a:t> πλα</a:t>
            </a:r>
            <a:r>
              <a:rPr lang="en-US" dirty="0" err="1"/>
              <a:t>στικό</a:t>
            </a:r>
            <a:r>
              <a:rPr lang="en-US" dirty="0"/>
              <a:t> </a:t>
            </a:r>
            <a:r>
              <a:rPr lang="en-US" dirty="0" err="1"/>
              <a:t>χρειάζοντ</a:t>
            </a:r>
            <a:r>
              <a:rPr lang="en-US" dirty="0"/>
              <a:t>αι </a:t>
            </a:r>
            <a:r>
              <a:rPr lang="en-US" dirty="0" err="1"/>
              <a:t>εκ</a:t>
            </a:r>
            <a:r>
              <a:rPr lang="en-US" dirty="0"/>
              <a:t>α</a:t>
            </a:r>
            <a:r>
              <a:rPr lang="en-US" dirty="0" err="1"/>
              <a:t>τοντάδες</a:t>
            </a:r>
            <a:r>
              <a:rPr lang="en-US" dirty="0"/>
              <a:t> </a:t>
            </a:r>
            <a:r>
              <a:rPr lang="en-US" dirty="0" err="1"/>
              <a:t>χρόνι</a:t>
            </a:r>
            <a:r>
              <a:rPr lang="en-US" dirty="0"/>
              <a:t>α </a:t>
            </a:r>
            <a:r>
              <a:rPr lang="en-US" dirty="0" err="1"/>
              <a:t>γι</a:t>
            </a:r>
            <a:r>
              <a:rPr lang="en-US" dirty="0"/>
              <a:t>α να </a:t>
            </a:r>
            <a:r>
              <a:rPr lang="en-US" dirty="0" err="1"/>
              <a:t>δι</a:t>
            </a:r>
            <a:r>
              <a:rPr lang="en-US" dirty="0"/>
              <a:t>ασπα</a:t>
            </a:r>
            <a:r>
              <a:rPr lang="en-US" dirty="0" err="1"/>
              <a:t>στεί</a:t>
            </a:r>
            <a:r>
              <a:rPr lang="en-US" dirty="0"/>
              <a:t>, π</a:t>
            </a:r>
            <a:r>
              <a:rPr lang="en-US" dirty="0" err="1"/>
              <a:t>ου</a:t>
            </a:r>
            <a:r>
              <a:rPr lang="en-US" dirty="0"/>
              <a:t> </a:t>
            </a:r>
            <a:r>
              <a:rPr lang="en-US" dirty="0" err="1"/>
              <a:t>σημ</a:t>
            </a:r>
            <a:r>
              <a:rPr lang="en-US" dirty="0"/>
              <a:t>α</a:t>
            </a:r>
            <a:r>
              <a:rPr lang="en-US" dirty="0" err="1"/>
              <a:t>ίνει</a:t>
            </a:r>
            <a:r>
              <a:rPr lang="en-US" dirty="0"/>
              <a:t> </a:t>
            </a:r>
            <a:r>
              <a:rPr lang="en-US" dirty="0" err="1"/>
              <a:t>ότι</a:t>
            </a:r>
            <a:r>
              <a:rPr lang="en-US" dirty="0"/>
              <a:t> θα β</a:t>
            </a:r>
            <a:r>
              <a:rPr lang="en-US" dirty="0" err="1"/>
              <a:t>ρίσκετ</a:t>
            </a:r>
            <a:r>
              <a:rPr lang="en-US" dirty="0"/>
              <a:t>αι </a:t>
            </a:r>
            <a:r>
              <a:rPr lang="en-US" dirty="0" err="1"/>
              <a:t>στη</a:t>
            </a:r>
            <a:r>
              <a:rPr lang="en-US" dirty="0"/>
              <a:t> </a:t>
            </a:r>
            <a:r>
              <a:rPr lang="en-US" dirty="0" err="1"/>
              <a:t>χωμ</a:t>
            </a:r>
            <a:r>
              <a:rPr lang="en-US" dirty="0"/>
              <a:t>α</a:t>
            </a:r>
            <a:r>
              <a:rPr lang="en-US" dirty="0" err="1"/>
              <a:t>τερή</a:t>
            </a:r>
            <a:r>
              <a:rPr lang="en-US" dirty="0"/>
              <a:t> </a:t>
            </a:r>
            <a:r>
              <a:rPr lang="en-US" dirty="0" err="1"/>
              <a:t>γι</a:t>
            </a:r>
            <a:r>
              <a:rPr lang="en-US" dirty="0"/>
              <a:t>α π</a:t>
            </a:r>
            <a:r>
              <a:rPr lang="en-US" dirty="0" err="1"/>
              <a:t>ολύ</a:t>
            </a:r>
            <a:r>
              <a:rPr lang="en-US" dirty="0"/>
              <a:t> κα</a:t>
            </a:r>
            <a:r>
              <a:rPr lang="en-US" dirty="0" err="1"/>
              <a:t>ιρό</a:t>
            </a:r>
            <a:r>
              <a:rPr lang="en-US" dirty="0"/>
              <a:t>.</a:t>
            </a:r>
            <a:endParaRPr lang="en-GB"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15946340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hemeOverride" Target="../theme/themeOverride7.xml"/><Relationship Id="rId5" Type="http://schemas.openxmlformats.org/officeDocument/2006/relationships/image" Target="../media/image15.emf"/><Relationship Id="rId4" Type="http://schemas.openxmlformats.org/officeDocument/2006/relationships/image" Target="../media/image32.jpeg"/></Relationships>
</file>

<file path=ppt/slides/_rels/slide11.xml.rels><?xml version="1.0" encoding="UTF-8" standalone="yes"?>
<Relationships xmlns="http://schemas.openxmlformats.org/package/2006/relationships"><Relationship Id="rId3" Type="http://schemas.openxmlformats.org/officeDocument/2006/relationships/image" Target="../media/image33.jpg"/><Relationship Id="rId7"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12.xml"/><Relationship Id="rId7" Type="http://schemas.openxmlformats.org/officeDocument/2006/relationships/image" Target="../media/image40.png"/><Relationship Id="rId2" Type="http://schemas.openxmlformats.org/officeDocument/2006/relationships/slideLayout" Target="../slideLayouts/slideLayout2.xml"/><Relationship Id="rId1" Type="http://schemas.openxmlformats.org/officeDocument/2006/relationships/themeOverride" Target="../theme/themeOverride8.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9.png"/><Relationship Id="rId2" Type="http://schemas.openxmlformats.org/officeDocument/2006/relationships/slideLayout" Target="../slideLayouts/slideLayout2.xml"/><Relationship Id="rId1" Type="http://schemas.openxmlformats.org/officeDocument/2006/relationships/themeOverride" Target="../theme/themeOverride9.xml"/><Relationship Id="rId6" Type="http://schemas.openxmlformats.org/officeDocument/2006/relationships/image" Target="../media/image42.png"/><Relationship Id="rId5" Type="http://schemas.openxmlformats.org/officeDocument/2006/relationships/image" Target="../media/image41.jpeg"/><Relationship Id="rId4" Type="http://schemas.openxmlformats.org/officeDocument/2006/relationships/image" Target="../media/image38.jpg"/></Relationships>
</file>

<file path=ppt/slides/_rels/slide14.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3.jpeg"/><Relationship Id="rId7" Type="http://schemas.openxmlformats.org/officeDocument/2006/relationships/image" Target="../media/image4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42.png"/></Relationships>
</file>

<file path=ppt/slides/_rels/slide2.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7.jpeg"/><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emf"/><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hemeOverride" Target="../theme/themeOverride1.xml"/><Relationship Id="rId5" Type="http://schemas.openxmlformats.org/officeDocument/2006/relationships/image" Target="../media/image5.png"/><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notesSlide" Target="../notesSlides/notesSlide5.xml"/><Relationship Id="rId7"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16.png"/><Relationship Id="rId5" Type="http://schemas.openxmlformats.org/officeDocument/2006/relationships/image" Target="../media/image15.emf"/><Relationship Id="rId4" Type="http://schemas.openxmlformats.org/officeDocument/2006/relationships/image" Target="../media/image7.jpe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notesSlide" Target="../notesSlides/notesSlide6.xml"/><Relationship Id="rId7"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7.xml"/><Relationship Id="rId7" Type="http://schemas.openxmlformats.org/officeDocument/2006/relationships/image" Target="../media/image27.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2.png"/><Relationship Id="rId4" Type="http://schemas.openxmlformats.org/officeDocument/2006/relationships/image" Target="../media/image24.png"/><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notesSlide" Target="../notesSlides/notesSlide8.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7.jpeg"/></Relationships>
</file>

<file path=ppt/slides/_rels/slide9.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9.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3.png"/><Relationship Id="rId5" Type="http://schemas.openxmlformats.org/officeDocument/2006/relationships/image" Target="../media/image29.png"/><Relationship Id="rId4" Type="http://schemas.openxmlformats.org/officeDocument/2006/relationships/image" Target="../media/image7.jpeg"/><Relationship Id="rId9"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1256B77-6615-4C35-46F7-975F8DEAC386}"/>
              </a:ext>
            </a:extLst>
          </p:cNvPr>
          <p:cNvSpPr/>
          <p:nvPr/>
        </p:nvSpPr>
        <p:spPr>
          <a:xfrm>
            <a:off x="0" y="2357"/>
            <a:ext cx="12217830" cy="6845084"/>
          </a:xfrm>
          <a:prstGeom prst="rect">
            <a:avLst/>
          </a:prstGeom>
          <a:solidFill>
            <a:srgbClr val="7F7F7F">
              <a:alpha val="29000"/>
            </a:srgbClr>
          </a:solidFill>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1" name="TextBox 6">
            <a:extLst>
              <a:ext uri="{FF2B5EF4-FFF2-40B4-BE49-F238E27FC236}">
                <a16:creationId xmlns:a16="http://schemas.microsoft.com/office/drawing/2014/main" id="{82872F4E-C7B1-A6EC-96DE-527600463C61}"/>
              </a:ext>
            </a:extLst>
          </p:cNvPr>
          <p:cNvSpPr txBox="1"/>
          <p:nvPr/>
        </p:nvSpPr>
        <p:spPr>
          <a:xfrm>
            <a:off x="568529" y="956246"/>
            <a:ext cx="2732351"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err="1">
                <a:solidFill>
                  <a:srgbClr val="FAB546"/>
                </a:solidFill>
                <a:latin typeface="Century Gothic"/>
                <a:cs typeface="Calibri"/>
              </a:rPr>
              <a:t>Μάθημ</a:t>
            </a:r>
            <a:r>
              <a:rPr lang="en-US" sz="3600" b="1" dirty="0">
                <a:solidFill>
                  <a:srgbClr val="FAB546"/>
                </a:solidFill>
                <a:latin typeface="Century Gothic"/>
                <a:cs typeface="Calibri"/>
              </a:rPr>
              <a:t>α 2</a:t>
            </a:r>
          </a:p>
        </p:txBody>
      </p:sp>
      <p:pic>
        <p:nvPicPr>
          <p:cNvPr id="15" name="Picture 14" descr="Icon&#10;&#10;Description automatically generated">
            <a:extLst>
              <a:ext uri="{FF2B5EF4-FFF2-40B4-BE49-F238E27FC236}">
                <a16:creationId xmlns:a16="http://schemas.microsoft.com/office/drawing/2014/main" id="{780F42BB-8D7D-129A-9C53-A9AB1CA62F3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11640000">
            <a:off x="3964604" y="638309"/>
            <a:ext cx="1785598" cy="1105174"/>
          </a:xfrm>
          <a:prstGeom prst="rect">
            <a:avLst/>
          </a:prstGeom>
        </p:spPr>
      </p:pic>
      <p:pic>
        <p:nvPicPr>
          <p:cNvPr id="17" name="Picture 16" descr="Icon&#10;&#10;Description automatically generated">
            <a:extLst>
              <a:ext uri="{FF2B5EF4-FFF2-40B4-BE49-F238E27FC236}">
                <a16:creationId xmlns:a16="http://schemas.microsoft.com/office/drawing/2014/main" id="{4BB4389D-676B-302F-34A5-B6C90090349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9600000">
            <a:off x="3585162" y="544944"/>
            <a:ext cx="753392" cy="646331"/>
          </a:xfrm>
          <a:prstGeom prst="rect">
            <a:avLst/>
          </a:prstGeom>
        </p:spPr>
      </p:pic>
      <p:pic>
        <p:nvPicPr>
          <p:cNvPr id="18" name="Picture 17" descr="A white drops on a black background&#10;&#10;Description automatically generated">
            <a:extLst>
              <a:ext uri="{FF2B5EF4-FFF2-40B4-BE49-F238E27FC236}">
                <a16:creationId xmlns:a16="http://schemas.microsoft.com/office/drawing/2014/main" id="{5FCA35E0-E147-1592-488F-D14F9D84D2FD}"/>
              </a:ext>
            </a:extLst>
          </p:cNvPr>
          <p:cNvPicPr>
            <a:picLocks noChangeAspect="1"/>
          </p:cNvPicPr>
          <p:nvPr/>
        </p:nvPicPr>
        <p:blipFill>
          <a:blip r:embed="rId6"/>
          <a:stretch>
            <a:fillRect/>
          </a:stretch>
        </p:blipFill>
        <p:spPr>
          <a:xfrm rot="1440000">
            <a:off x="6251091" y="536270"/>
            <a:ext cx="2400300" cy="2362200"/>
          </a:xfrm>
          <a:prstGeom prst="rect">
            <a:avLst/>
          </a:prstGeom>
        </p:spPr>
      </p:pic>
      <p:pic>
        <p:nvPicPr>
          <p:cNvPr id="22" name="Picture 21" descr="Text&#10;&#10;Description automatically generated with low confidence">
            <a:extLst>
              <a:ext uri="{FF2B5EF4-FFF2-40B4-BE49-F238E27FC236}">
                <a16:creationId xmlns:a16="http://schemas.microsoft.com/office/drawing/2014/main" id="{950A39B3-D41A-51EA-B741-08C9A5126D0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62975" y="5480588"/>
            <a:ext cx="3791577" cy="1376260"/>
          </a:xfrm>
          <a:prstGeom prst="rect">
            <a:avLst/>
          </a:prstGeom>
        </p:spPr>
      </p:pic>
      <p:pic>
        <p:nvPicPr>
          <p:cNvPr id="2" name="Picture 1" descr="A black background with white text&#10;&#10;Description automatically generated">
            <a:extLst>
              <a:ext uri="{FF2B5EF4-FFF2-40B4-BE49-F238E27FC236}">
                <a16:creationId xmlns:a16="http://schemas.microsoft.com/office/drawing/2014/main" id="{B41A9EE6-9EBC-41B0-F5B3-EAB25DB873DE}"/>
              </a:ext>
            </a:extLst>
          </p:cNvPr>
          <p:cNvPicPr>
            <a:picLocks noChangeAspect="1"/>
          </p:cNvPicPr>
          <p:nvPr/>
        </p:nvPicPr>
        <p:blipFill>
          <a:blip r:embed="rId8"/>
          <a:stretch>
            <a:fillRect/>
          </a:stretch>
        </p:blipFill>
        <p:spPr>
          <a:xfrm>
            <a:off x="247650" y="1431010"/>
            <a:ext cx="5600700" cy="35052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Picture 2" descr="A bird standing in water&#10;&#10;Description automatically generated with low confidence">
            <a:extLst>
              <a:ext uri="{FF2B5EF4-FFF2-40B4-BE49-F238E27FC236}">
                <a16:creationId xmlns:a16="http://schemas.microsoft.com/office/drawing/2014/main" id="{27589C8F-0E47-2346-A5D8-4A5C679A8ECA}"/>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flipH="1">
            <a:off x="-1" y="0"/>
            <a:ext cx="12192000" cy="6858000"/>
          </a:xfrm>
          <a:prstGeom prst="rect">
            <a:avLst/>
          </a:prstGeom>
        </p:spPr>
      </p:pic>
      <p:sp>
        <p:nvSpPr>
          <p:cNvPr id="13" name="Rectangle 12">
            <a:extLst>
              <a:ext uri="{FF2B5EF4-FFF2-40B4-BE49-F238E27FC236}">
                <a16:creationId xmlns:a16="http://schemas.microsoft.com/office/drawing/2014/main" id="{4E0A72F1-D532-7A41-AF26-FDBAD6E7CB08}"/>
              </a:ext>
            </a:extLst>
          </p:cNvPr>
          <p:cNvSpPr/>
          <p:nvPr/>
        </p:nvSpPr>
        <p:spPr>
          <a:xfrm>
            <a:off x="568471" y="2188138"/>
            <a:ext cx="5887747" cy="4004844"/>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FF2B9107-6851-384A-8CCF-1CEF1897EA61}"/>
              </a:ext>
            </a:extLst>
          </p:cNvPr>
          <p:cNvSpPr/>
          <p:nvPr/>
        </p:nvSpPr>
        <p:spPr>
          <a:xfrm>
            <a:off x="772460" y="2530163"/>
            <a:ext cx="5683758" cy="3323987"/>
          </a:xfrm>
          <a:prstGeom prst="rect">
            <a:avLst/>
          </a:prstGeom>
        </p:spPr>
        <p:txBody>
          <a:bodyPr wrap="square" lIns="91440" tIns="45720" rIns="91440" bIns="45720" anchor="t">
            <a:spAutoFit/>
          </a:bodyPr>
          <a:lstStyle/>
          <a:p>
            <a:r>
              <a:rPr lang="en-US" sz="3000" dirty="0">
                <a:solidFill>
                  <a:srgbClr val="004A6C"/>
                </a:solidFill>
                <a:latin typeface="Century Gothic"/>
              </a:rPr>
              <a:t>Τα </a:t>
            </a:r>
            <a:r>
              <a:rPr lang="en-US" sz="3000" dirty="0" err="1">
                <a:solidFill>
                  <a:srgbClr val="004A6C"/>
                </a:solidFill>
                <a:latin typeface="Century Gothic"/>
              </a:rPr>
              <a:t>σκου</a:t>
            </a:r>
            <a:r>
              <a:rPr lang="en-US" sz="3000" dirty="0">
                <a:solidFill>
                  <a:srgbClr val="004A6C"/>
                </a:solidFill>
                <a:latin typeface="Century Gothic"/>
              </a:rPr>
              <a:t>π</a:t>
            </a:r>
            <a:r>
              <a:rPr lang="en-US" sz="3000" dirty="0" err="1">
                <a:solidFill>
                  <a:srgbClr val="004A6C"/>
                </a:solidFill>
                <a:latin typeface="Century Gothic"/>
              </a:rPr>
              <a:t>ίδι</a:t>
            </a:r>
            <a:r>
              <a:rPr lang="en-US" sz="3000" dirty="0">
                <a:solidFill>
                  <a:srgbClr val="004A6C"/>
                </a:solidFill>
                <a:latin typeface="Century Gothic"/>
              </a:rPr>
              <a:t>α </a:t>
            </a:r>
            <a:r>
              <a:rPr lang="en-US" sz="3000" dirty="0" err="1">
                <a:solidFill>
                  <a:srgbClr val="004A6C"/>
                </a:solidFill>
                <a:latin typeface="Century Gothic"/>
              </a:rPr>
              <a:t>στην</a:t>
            </a:r>
            <a:r>
              <a:rPr lang="en-US" sz="3000" dirty="0">
                <a:solidFill>
                  <a:srgbClr val="004A6C"/>
                </a:solidFill>
                <a:latin typeface="Century Gothic"/>
              </a:rPr>
              <a:t> </a:t>
            </a:r>
            <a:r>
              <a:rPr lang="en-US" sz="3000" dirty="0" err="1">
                <a:solidFill>
                  <a:srgbClr val="004A6C"/>
                </a:solidFill>
                <a:latin typeface="Century Gothic"/>
              </a:rPr>
              <a:t>θάλ</a:t>
            </a:r>
            <a:r>
              <a:rPr lang="en-US" sz="3000" dirty="0">
                <a:solidFill>
                  <a:srgbClr val="004A6C"/>
                </a:solidFill>
                <a:latin typeface="Century Gothic"/>
              </a:rPr>
              <a:t>α</a:t>
            </a:r>
            <a:r>
              <a:rPr lang="en-US" sz="3000" dirty="0" err="1">
                <a:solidFill>
                  <a:srgbClr val="004A6C"/>
                </a:solidFill>
                <a:latin typeface="Century Gothic"/>
              </a:rPr>
              <a:t>σσ</a:t>
            </a:r>
            <a:r>
              <a:rPr lang="en-US" sz="3000" dirty="0">
                <a:solidFill>
                  <a:srgbClr val="004A6C"/>
                </a:solidFill>
                <a:latin typeface="Century Gothic"/>
              </a:rPr>
              <a:t>α επ</a:t>
            </a:r>
            <a:r>
              <a:rPr lang="en-US" sz="3000" dirty="0" err="1">
                <a:solidFill>
                  <a:srgbClr val="004A6C"/>
                </a:solidFill>
                <a:latin typeface="Century Gothic"/>
              </a:rPr>
              <a:t>ίσης</a:t>
            </a:r>
            <a:r>
              <a:rPr lang="en-US" sz="3000" dirty="0">
                <a:solidFill>
                  <a:srgbClr val="004A6C"/>
                </a:solidFill>
                <a:latin typeface="Century Gothic"/>
              </a:rPr>
              <a:t> απ</a:t>
            </a:r>
            <a:r>
              <a:rPr lang="en-US" sz="3000" dirty="0" err="1">
                <a:solidFill>
                  <a:srgbClr val="004A6C"/>
                </a:solidFill>
                <a:latin typeface="Century Gothic"/>
              </a:rPr>
              <a:t>οτελούν</a:t>
            </a:r>
            <a:r>
              <a:rPr lang="en-US" sz="3000" dirty="0">
                <a:solidFill>
                  <a:srgbClr val="004A6C"/>
                </a:solidFill>
                <a:latin typeface="Century Gothic"/>
              </a:rPr>
              <a:t> </a:t>
            </a:r>
            <a:r>
              <a:rPr lang="en-US" sz="3000" dirty="0" err="1">
                <a:solidFill>
                  <a:srgbClr val="004A6C"/>
                </a:solidFill>
                <a:latin typeface="Century Gothic"/>
              </a:rPr>
              <a:t>μεγάλο</a:t>
            </a:r>
            <a:r>
              <a:rPr lang="en-US" sz="3000" dirty="0">
                <a:solidFill>
                  <a:srgbClr val="004A6C"/>
                </a:solidFill>
                <a:latin typeface="Century Gothic"/>
              </a:rPr>
              <a:t> π</a:t>
            </a:r>
            <a:r>
              <a:rPr lang="en-US" sz="3000" dirty="0" err="1">
                <a:solidFill>
                  <a:srgbClr val="004A6C"/>
                </a:solidFill>
                <a:latin typeface="Century Gothic"/>
              </a:rPr>
              <a:t>ρό</a:t>
            </a:r>
            <a:r>
              <a:rPr lang="en-US" sz="3000" dirty="0">
                <a:solidFill>
                  <a:srgbClr val="004A6C"/>
                </a:solidFill>
                <a:latin typeface="Century Gothic"/>
              </a:rPr>
              <a:t>β</a:t>
            </a:r>
            <a:r>
              <a:rPr lang="en-US" sz="3000" dirty="0" err="1">
                <a:solidFill>
                  <a:srgbClr val="004A6C"/>
                </a:solidFill>
                <a:latin typeface="Century Gothic"/>
              </a:rPr>
              <a:t>λημ</a:t>
            </a:r>
            <a:r>
              <a:rPr lang="en-US" sz="3000" dirty="0">
                <a:solidFill>
                  <a:srgbClr val="004A6C"/>
                </a:solidFill>
                <a:latin typeface="Century Gothic"/>
              </a:rPr>
              <a:t>α </a:t>
            </a:r>
            <a:r>
              <a:rPr lang="en-US" sz="3000" dirty="0" err="1">
                <a:solidFill>
                  <a:srgbClr val="004A6C"/>
                </a:solidFill>
                <a:latin typeface="Century Gothic"/>
              </a:rPr>
              <a:t>γι</a:t>
            </a:r>
            <a:r>
              <a:rPr lang="en-US" sz="3000" dirty="0">
                <a:solidFill>
                  <a:srgbClr val="004A6C"/>
                </a:solidFill>
                <a:latin typeface="Century Gothic"/>
              </a:rPr>
              <a:t>α </a:t>
            </a:r>
            <a:r>
              <a:rPr lang="en-US" sz="3000" dirty="0" err="1">
                <a:solidFill>
                  <a:srgbClr val="004A6C"/>
                </a:solidFill>
                <a:latin typeface="Century Gothic"/>
              </a:rPr>
              <a:t>την</a:t>
            </a:r>
            <a:r>
              <a:rPr lang="en-US" sz="3000" dirty="0">
                <a:solidFill>
                  <a:srgbClr val="004A6C"/>
                </a:solidFill>
                <a:latin typeface="Century Gothic"/>
              </a:rPr>
              <a:t> </a:t>
            </a:r>
            <a:r>
              <a:rPr lang="en-US" sz="3000" dirty="0" err="1">
                <a:solidFill>
                  <a:srgbClr val="004A6C"/>
                </a:solidFill>
                <a:latin typeface="Century Gothic"/>
              </a:rPr>
              <a:t>άγρι</a:t>
            </a:r>
            <a:r>
              <a:rPr lang="en-US" sz="3000" dirty="0">
                <a:solidFill>
                  <a:srgbClr val="004A6C"/>
                </a:solidFill>
                <a:latin typeface="Century Gothic"/>
              </a:rPr>
              <a:t>α </a:t>
            </a:r>
            <a:r>
              <a:rPr lang="en-US" sz="3000" dirty="0" err="1">
                <a:solidFill>
                  <a:srgbClr val="004A6C"/>
                </a:solidFill>
                <a:latin typeface="Century Gothic"/>
              </a:rPr>
              <a:t>φύση</a:t>
            </a:r>
            <a:r>
              <a:rPr lang="en-US" sz="3000" dirty="0">
                <a:solidFill>
                  <a:srgbClr val="004A6C"/>
                </a:solidFill>
                <a:latin typeface="Century Gothic"/>
              </a:rPr>
              <a:t>.</a:t>
            </a:r>
            <a:endParaRPr lang="en-US" sz="3000" dirty="0" err="1">
              <a:solidFill>
                <a:srgbClr val="004A6C"/>
              </a:solidFill>
              <a:latin typeface="Century Gothic"/>
            </a:endParaRPr>
          </a:p>
          <a:p>
            <a:endParaRPr lang="en-US" sz="3000" dirty="0">
              <a:solidFill>
                <a:srgbClr val="004A6C"/>
              </a:solidFill>
              <a:latin typeface="Century Gothic"/>
            </a:endParaRPr>
          </a:p>
          <a:p>
            <a:r>
              <a:rPr lang="en-US" sz="3000" dirty="0" err="1">
                <a:solidFill>
                  <a:srgbClr val="004A6C"/>
                </a:solidFill>
                <a:latin typeface="Century Gothic"/>
              </a:rPr>
              <a:t>Τι</a:t>
            </a:r>
            <a:r>
              <a:rPr lang="en-US" sz="3000" dirty="0">
                <a:solidFill>
                  <a:srgbClr val="004A6C"/>
                </a:solidFill>
                <a:latin typeface="Century Gothic"/>
              </a:rPr>
              <a:t> π</a:t>
            </a:r>
            <a:r>
              <a:rPr lang="en-US" sz="3000" dirty="0" err="1">
                <a:solidFill>
                  <a:srgbClr val="004A6C"/>
                </a:solidFill>
                <a:latin typeface="Century Gothic"/>
              </a:rPr>
              <a:t>ιστεύετε</a:t>
            </a:r>
            <a:r>
              <a:rPr lang="en-US" sz="3000" dirty="0">
                <a:solidFill>
                  <a:srgbClr val="004A6C"/>
                </a:solidFill>
                <a:latin typeface="Century Gothic"/>
              </a:rPr>
              <a:t> π</a:t>
            </a:r>
            <a:r>
              <a:rPr lang="en-US" sz="3000" dirty="0" err="1">
                <a:solidFill>
                  <a:srgbClr val="004A6C"/>
                </a:solidFill>
                <a:latin typeface="Century Gothic"/>
              </a:rPr>
              <a:t>ως</a:t>
            </a:r>
            <a:r>
              <a:rPr lang="en-US" sz="3000" dirty="0">
                <a:solidFill>
                  <a:srgbClr val="004A6C"/>
                </a:solidFill>
                <a:latin typeface="Century Gothic"/>
              </a:rPr>
              <a:t> </a:t>
            </a:r>
            <a:r>
              <a:rPr lang="en-US" sz="3000" dirty="0" err="1">
                <a:solidFill>
                  <a:srgbClr val="004A6C"/>
                </a:solidFill>
                <a:latin typeface="Century Gothic"/>
              </a:rPr>
              <a:t>είν</a:t>
            </a:r>
            <a:r>
              <a:rPr lang="en-US" sz="3000" dirty="0">
                <a:solidFill>
                  <a:srgbClr val="004A6C"/>
                </a:solidFill>
                <a:latin typeface="Century Gothic"/>
              </a:rPr>
              <a:t>αι α</a:t>
            </a:r>
            <a:r>
              <a:rPr lang="en-US" sz="3000" dirty="0" err="1">
                <a:solidFill>
                  <a:srgbClr val="004A6C"/>
                </a:solidFill>
                <a:latin typeface="Century Gothic"/>
              </a:rPr>
              <a:t>υτά</a:t>
            </a:r>
            <a:r>
              <a:rPr lang="en-US" sz="3000" dirty="0">
                <a:solidFill>
                  <a:srgbClr val="004A6C"/>
                </a:solidFill>
                <a:latin typeface="Century Gothic"/>
              </a:rPr>
              <a:t> τα π</a:t>
            </a:r>
            <a:r>
              <a:rPr lang="en-US" sz="3000" dirty="0" err="1">
                <a:solidFill>
                  <a:srgbClr val="004A6C"/>
                </a:solidFill>
                <a:latin typeface="Century Gothic"/>
              </a:rPr>
              <a:t>ρο</a:t>
            </a:r>
            <a:r>
              <a:rPr lang="en-US" sz="3000" dirty="0">
                <a:solidFill>
                  <a:srgbClr val="004A6C"/>
                </a:solidFill>
                <a:latin typeface="Century Gothic"/>
              </a:rPr>
              <a:t>β</a:t>
            </a:r>
            <a:r>
              <a:rPr lang="en-US" sz="3000" dirty="0" err="1">
                <a:solidFill>
                  <a:srgbClr val="004A6C"/>
                </a:solidFill>
                <a:latin typeface="Century Gothic"/>
              </a:rPr>
              <a:t>λήμ</a:t>
            </a:r>
            <a:r>
              <a:rPr lang="en-US" sz="3000" dirty="0">
                <a:solidFill>
                  <a:srgbClr val="004A6C"/>
                </a:solidFill>
                <a:latin typeface="Century Gothic"/>
              </a:rPr>
              <a:t>ατα;</a:t>
            </a:r>
            <a:endParaRPr lang="en-US" sz="3000" dirty="0">
              <a:latin typeface="Century Gothic"/>
            </a:endParaRPr>
          </a:p>
        </p:txBody>
      </p:sp>
      <p:pic>
        <p:nvPicPr>
          <p:cNvPr id="16" name="Picture 15">
            <a:extLst>
              <a:ext uri="{FF2B5EF4-FFF2-40B4-BE49-F238E27FC236}">
                <a16:creationId xmlns:a16="http://schemas.microsoft.com/office/drawing/2014/main" id="{EEDEC43F-B0E9-8640-90D1-087B9F336B34}"/>
              </a:ext>
            </a:extLst>
          </p:cNvPr>
          <p:cNvPicPr>
            <a:picLocks noChangeAspect="1"/>
          </p:cNvPicPr>
          <p:nvPr/>
        </p:nvPicPr>
        <p:blipFill>
          <a:blip r:embed="rId5"/>
          <a:stretch>
            <a:fillRect/>
          </a:stretch>
        </p:blipFill>
        <p:spPr>
          <a:xfrm rot="996447">
            <a:off x="4844300" y="1793916"/>
            <a:ext cx="659737" cy="775443"/>
          </a:xfrm>
          <a:prstGeom prst="rect">
            <a:avLst/>
          </a:prstGeom>
        </p:spPr>
      </p:pic>
    </p:spTree>
    <p:extLst>
      <p:ext uri="{BB962C8B-B14F-4D97-AF65-F5344CB8AC3E}">
        <p14:creationId xmlns:p14="http://schemas.microsoft.com/office/powerpoint/2010/main" val="3786892591"/>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3090CBE0-AE02-D54B-950F-B85053066E10}"/>
              </a:ext>
            </a:extLst>
          </p:cNvPr>
          <p:cNvPicPr>
            <a:picLocks noChangeAspect="1"/>
          </p:cNvPicPr>
          <p:nvPr/>
        </p:nvPicPr>
        <p:blipFill>
          <a:blip r:embed="rId3"/>
          <a:stretch>
            <a:fillRect/>
          </a:stretch>
        </p:blipFill>
        <p:spPr>
          <a:xfrm>
            <a:off x="0" y="0"/>
            <a:ext cx="12192000" cy="6858000"/>
          </a:xfrm>
          <a:prstGeom prst="rect">
            <a:avLst/>
          </a:prstGeom>
        </p:spPr>
      </p:pic>
      <p:sp>
        <p:nvSpPr>
          <p:cNvPr id="18" name="TextBox 17">
            <a:extLst>
              <a:ext uri="{FF2B5EF4-FFF2-40B4-BE49-F238E27FC236}">
                <a16:creationId xmlns:a16="http://schemas.microsoft.com/office/drawing/2014/main" id="{AFE62F2D-D11B-D94D-B559-2A0FB1FCA5DF}"/>
              </a:ext>
            </a:extLst>
          </p:cNvPr>
          <p:cNvSpPr txBox="1"/>
          <p:nvPr/>
        </p:nvSpPr>
        <p:spPr>
          <a:xfrm>
            <a:off x="582063" y="783254"/>
            <a:ext cx="4627366" cy="830997"/>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Εργ</a:t>
            </a:r>
            <a:r>
              <a:rPr lang="en-US" sz="2400" b="1" dirty="0">
                <a:solidFill>
                  <a:srgbClr val="004A6C"/>
                </a:solidFill>
                <a:latin typeface="Century Gothic"/>
              </a:rPr>
              <a:t>α</a:t>
            </a:r>
            <a:r>
              <a:rPr lang="en-US" sz="2400" b="1" dirty="0" err="1">
                <a:solidFill>
                  <a:srgbClr val="004A6C"/>
                </a:solidFill>
                <a:latin typeface="Century Gothic"/>
              </a:rPr>
              <a:t>σί</a:t>
            </a:r>
            <a:r>
              <a:rPr lang="en-US" sz="2400" b="1" dirty="0">
                <a:solidFill>
                  <a:srgbClr val="004A6C"/>
                </a:solidFill>
                <a:latin typeface="Century Gothic"/>
              </a:rPr>
              <a:t>α: </a:t>
            </a:r>
          </a:p>
          <a:p>
            <a:r>
              <a:rPr lang="en-US" sz="2400" b="1" dirty="0" err="1">
                <a:solidFill>
                  <a:srgbClr val="0090D4"/>
                </a:solidFill>
                <a:latin typeface="Century Gothic"/>
              </a:rPr>
              <a:t>Πάμε</a:t>
            </a:r>
            <a:r>
              <a:rPr lang="en-US" sz="2400" b="1" dirty="0">
                <a:solidFill>
                  <a:srgbClr val="0090D4"/>
                </a:solidFill>
                <a:latin typeface="Century Gothic"/>
              </a:rPr>
              <a:t> να ανα</a:t>
            </a:r>
            <a:r>
              <a:rPr lang="en-US" sz="2400" b="1" dirty="0" err="1">
                <a:solidFill>
                  <a:srgbClr val="0090D4"/>
                </a:solidFill>
                <a:latin typeface="Century Gothic"/>
              </a:rPr>
              <a:t>κυκλώσουμε</a:t>
            </a:r>
          </a:p>
        </p:txBody>
      </p:sp>
      <p:sp>
        <p:nvSpPr>
          <p:cNvPr id="24" name="Rectangle 23">
            <a:extLst>
              <a:ext uri="{FF2B5EF4-FFF2-40B4-BE49-F238E27FC236}">
                <a16:creationId xmlns:a16="http://schemas.microsoft.com/office/drawing/2014/main" id="{C1BEFEF7-CF7D-1D43-8B4B-2CC4A5417508}"/>
              </a:ext>
            </a:extLst>
          </p:cNvPr>
          <p:cNvSpPr/>
          <p:nvPr/>
        </p:nvSpPr>
        <p:spPr>
          <a:xfrm>
            <a:off x="539062" y="2753341"/>
            <a:ext cx="5835806" cy="356873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489BC72E-096F-2D4C-B6A2-3FEB16F53432}"/>
              </a:ext>
            </a:extLst>
          </p:cNvPr>
          <p:cNvSpPr/>
          <p:nvPr/>
        </p:nvSpPr>
        <p:spPr>
          <a:xfrm>
            <a:off x="718283" y="3042879"/>
            <a:ext cx="5663217" cy="3046988"/>
          </a:xfrm>
          <a:prstGeom prst="rect">
            <a:avLst/>
          </a:prstGeom>
        </p:spPr>
        <p:txBody>
          <a:bodyPr wrap="square" lIns="91440" tIns="45720" rIns="91440" bIns="45720" anchor="t">
            <a:spAutoFit/>
          </a:bodyPr>
          <a:lstStyle/>
          <a:p>
            <a:pPr marL="514350" indent="-514350">
              <a:buFont typeface="+mj-lt"/>
              <a:buAutoNum type="arabicPeriod"/>
            </a:pPr>
            <a:r>
              <a:rPr lang="en-US" sz="2400" b="1" dirty="0" err="1">
                <a:solidFill>
                  <a:srgbClr val="004A6C"/>
                </a:solidFill>
                <a:latin typeface="Century Gothic"/>
              </a:rPr>
              <a:t>Δημιούργησε</a:t>
            </a:r>
            <a:r>
              <a:rPr lang="en-US" sz="2400" b="1" dirty="0">
                <a:solidFill>
                  <a:srgbClr val="004A6C"/>
                </a:solidFill>
                <a:latin typeface="Century Gothic"/>
              </a:rPr>
              <a:t> </a:t>
            </a:r>
            <a:r>
              <a:rPr lang="en-US" sz="2400" b="1" dirty="0" err="1">
                <a:solidFill>
                  <a:srgbClr val="004A6C"/>
                </a:solidFill>
                <a:latin typeface="Century Gothic"/>
              </a:rPr>
              <a:t>μι</a:t>
            </a:r>
            <a:r>
              <a:rPr lang="en-US" sz="2400" b="1" dirty="0">
                <a:solidFill>
                  <a:srgbClr val="004A6C"/>
                </a:solidFill>
                <a:latin typeface="Century Gothic"/>
              </a:rPr>
              <a:t>α α</a:t>
            </a:r>
            <a:r>
              <a:rPr lang="en-US" sz="2400" b="1" dirty="0" err="1">
                <a:solidFill>
                  <a:srgbClr val="004A6C"/>
                </a:solidFill>
                <a:latin typeface="Century Gothic"/>
              </a:rPr>
              <a:t>φίσ</a:t>
            </a:r>
            <a:r>
              <a:rPr lang="en-US" sz="2400" b="1" dirty="0">
                <a:solidFill>
                  <a:srgbClr val="004A6C"/>
                </a:solidFill>
                <a:latin typeface="Century Gothic"/>
              </a:rPr>
              <a:t>α π</a:t>
            </a:r>
            <a:r>
              <a:rPr lang="en-US" sz="2400" b="1" dirty="0" err="1">
                <a:solidFill>
                  <a:srgbClr val="004A6C"/>
                </a:solidFill>
                <a:latin typeface="Century Gothic"/>
              </a:rPr>
              <a:t>ου</a:t>
            </a:r>
            <a:r>
              <a:rPr lang="en-US" sz="2400" b="1" dirty="0">
                <a:solidFill>
                  <a:srgbClr val="004A6C"/>
                </a:solidFill>
                <a:latin typeface="Century Gothic"/>
              </a:rPr>
              <a:t> </a:t>
            </a:r>
            <a:r>
              <a:rPr lang="en-US" sz="2400" b="1" dirty="0" err="1">
                <a:solidFill>
                  <a:srgbClr val="004A6C"/>
                </a:solidFill>
                <a:latin typeface="Century Gothic"/>
              </a:rPr>
              <a:t>εξηγεί</a:t>
            </a:r>
            <a:r>
              <a:rPr lang="en-US" sz="2400" b="1" dirty="0">
                <a:solidFill>
                  <a:srgbClr val="004A6C"/>
                </a:solidFill>
                <a:latin typeface="Century Gothic"/>
              </a:rPr>
              <a:t> </a:t>
            </a:r>
            <a:r>
              <a:rPr lang="en-US" sz="2400" b="1" dirty="0" err="1">
                <a:solidFill>
                  <a:srgbClr val="004A6C"/>
                </a:solidFill>
                <a:latin typeface="Century Gothic"/>
              </a:rPr>
              <a:t>γι</a:t>
            </a:r>
            <a:r>
              <a:rPr lang="en-US" sz="2400" b="1" dirty="0">
                <a:solidFill>
                  <a:srgbClr val="004A6C"/>
                </a:solidFill>
                <a:latin typeface="Century Gothic"/>
              </a:rPr>
              <a:t>α</a:t>
            </a:r>
            <a:r>
              <a:rPr lang="en-US" sz="2400" b="1" dirty="0" err="1">
                <a:solidFill>
                  <a:srgbClr val="004A6C"/>
                </a:solidFill>
                <a:latin typeface="Century Gothic"/>
              </a:rPr>
              <a:t>τί</a:t>
            </a:r>
            <a:r>
              <a:rPr lang="en-US" sz="2400" b="1" dirty="0">
                <a:solidFill>
                  <a:srgbClr val="004A6C"/>
                </a:solidFill>
                <a:latin typeface="Century Gothic"/>
              </a:rPr>
              <a:t> η ανα</a:t>
            </a:r>
            <a:r>
              <a:rPr lang="en-US" sz="2400" b="1" dirty="0" err="1">
                <a:solidFill>
                  <a:srgbClr val="004A6C"/>
                </a:solidFill>
                <a:latin typeface="Century Gothic"/>
              </a:rPr>
              <a:t>κύκλωση</a:t>
            </a:r>
            <a:r>
              <a:rPr lang="en-US" sz="2400" b="1" dirty="0">
                <a:solidFill>
                  <a:srgbClr val="004A6C"/>
                </a:solidFill>
                <a:latin typeface="Century Gothic"/>
              </a:rPr>
              <a:t> </a:t>
            </a:r>
            <a:r>
              <a:rPr lang="en-US" sz="2400" b="1" dirty="0" err="1">
                <a:solidFill>
                  <a:srgbClr val="004A6C"/>
                </a:solidFill>
                <a:latin typeface="Century Gothic"/>
              </a:rPr>
              <a:t>είν</a:t>
            </a:r>
            <a:r>
              <a:rPr lang="en-US" sz="2400" b="1" dirty="0">
                <a:solidFill>
                  <a:srgbClr val="004A6C"/>
                </a:solidFill>
                <a:latin typeface="Century Gothic"/>
              </a:rPr>
              <a:t>αι </a:t>
            </a:r>
            <a:r>
              <a:rPr lang="en-US" sz="2400" b="1" dirty="0" err="1">
                <a:solidFill>
                  <a:srgbClr val="004A6C"/>
                </a:solidFill>
                <a:latin typeface="Century Gothic"/>
              </a:rPr>
              <a:t>τόσο</a:t>
            </a:r>
            <a:r>
              <a:rPr lang="en-US" sz="2400" b="1" dirty="0">
                <a:solidFill>
                  <a:srgbClr val="004A6C"/>
                </a:solidFill>
                <a:latin typeface="Century Gothic"/>
              </a:rPr>
              <a:t> </a:t>
            </a:r>
            <a:r>
              <a:rPr lang="en-US" sz="2400" b="1" dirty="0" err="1">
                <a:solidFill>
                  <a:srgbClr val="004A6C"/>
                </a:solidFill>
                <a:latin typeface="Century Gothic"/>
              </a:rPr>
              <a:t>σημ</a:t>
            </a:r>
            <a:r>
              <a:rPr lang="en-US" sz="2400" b="1" dirty="0">
                <a:solidFill>
                  <a:srgbClr val="004A6C"/>
                </a:solidFill>
                <a:latin typeface="Century Gothic"/>
              </a:rPr>
              <a:t>α</a:t>
            </a:r>
            <a:r>
              <a:rPr lang="en-US" sz="2400" b="1" dirty="0" err="1">
                <a:solidFill>
                  <a:srgbClr val="004A6C"/>
                </a:solidFill>
                <a:latin typeface="Century Gothic"/>
              </a:rPr>
              <a:t>ντική</a:t>
            </a:r>
            <a:r>
              <a:rPr lang="en-US" sz="2400" b="1" dirty="0">
                <a:solidFill>
                  <a:srgbClr val="004A6C"/>
                </a:solidFill>
                <a:latin typeface="Century Gothic"/>
              </a:rPr>
              <a:t>, και </a:t>
            </a:r>
            <a:r>
              <a:rPr lang="en-US" sz="2400" b="1" dirty="0" err="1">
                <a:solidFill>
                  <a:srgbClr val="004A6C"/>
                </a:solidFill>
                <a:latin typeface="Century Gothic"/>
              </a:rPr>
              <a:t>γι</a:t>
            </a:r>
            <a:r>
              <a:rPr lang="en-US" sz="2400" b="1" dirty="0">
                <a:solidFill>
                  <a:srgbClr val="004A6C"/>
                </a:solidFill>
                <a:latin typeface="Century Gothic"/>
              </a:rPr>
              <a:t>α</a:t>
            </a:r>
            <a:r>
              <a:rPr lang="en-US" sz="2400" b="1" dirty="0" err="1">
                <a:solidFill>
                  <a:srgbClr val="004A6C"/>
                </a:solidFill>
                <a:latin typeface="Century Gothic"/>
              </a:rPr>
              <a:t>τί</a:t>
            </a:r>
            <a:r>
              <a:rPr lang="en-US" sz="2400" b="1" dirty="0">
                <a:solidFill>
                  <a:srgbClr val="004A6C"/>
                </a:solidFill>
                <a:latin typeface="Century Gothic"/>
              </a:rPr>
              <a:t> π</a:t>
            </a:r>
            <a:r>
              <a:rPr lang="en-US" sz="2400" b="1" dirty="0" err="1">
                <a:solidFill>
                  <a:srgbClr val="004A6C"/>
                </a:solidFill>
                <a:latin typeface="Century Gothic"/>
              </a:rPr>
              <a:t>ρέ</a:t>
            </a:r>
            <a:r>
              <a:rPr lang="en-US" sz="2400" b="1" dirty="0">
                <a:solidFill>
                  <a:srgbClr val="004A6C"/>
                </a:solidFill>
                <a:latin typeface="Century Gothic"/>
              </a:rPr>
              <a:t>π</a:t>
            </a:r>
            <a:r>
              <a:rPr lang="en-US" sz="2400" b="1" dirty="0" err="1">
                <a:solidFill>
                  <a:srgbClr val="004A6C"/>
                </a:solidFill>
                <a:latin typeface="Century Gothic"/>
              </a:rPr>
              <a:t>ει</a:t>
            </a:r>
            <a:r>
              <a:rPr lang="en-US" sz="2400" b="1" dirty="0">
                <a:solidFill>
                  <a:srgbClr val="004A6C"/>
                </a:solidFill>
                <a:latin typeface="Century Gothic"/>
              </a:rPr>
              <a:t> να ανα</a:t>
            </a:r>
            <a:r>
              <a:rPr lang="en-US" sz="2400" b="1" dirty="0" err="1">
                <a:solidFill>
                  <a:srgbClr val="004A6C"/>
                </a:solidFill>
                <a:latin typeface="Century Gothic"/>
              </a:rPr>
              <a:t>κυκλώνουν</a:t>
            </a:r>
            <a:r>
              <a:rPr lang="en-US" sz="2400" b="1" dirty="0">
                <a:solidFill>
                  <a:srgbClr val="004A6C"/>
                </a:solidFill>
                <a:latin typeface="Century Gothic"/>
              </a:rPr>
              <a:t> </a:t>
            </a:r>
            <a:r>
              <a:rPr lang="en-US" sz="2400" b="1" dirty="0" err="1">
                <a:solidFill>
                  <a:srgbClr val="004A6C"/>
                </a:solidFill>
                <a:latin typeface="Century Gothic"/>
              </a:rPr>
              <a:t>όλοι</a:t>
            </a:r>
            <a:r>
              <a:rPr lang="en-US" sz="2400" b="1" dirty="0">
                <a:solidFill>
                  <a:srgbClr val="004A6C"/>
                </a:solidFill>
                <a:latin typeface="Century Gothic"/>
              </a:rPr>
              <a:t>.</a:t>
            </a:r>
          </a:p>
          <a:p>
            <a:pPr marL="514350" indent="-514350">
              <a:buFont typeface="+mj-lt"/>
              <a:buAutoNum type="arabicPeriod"/>
            </a:pPr>
            <a:endParaRPr lang="en-US" sz="2400" b="1" dirty="0">
              <a:solidFill>
                <a:srgbClr val="004A6C"/>
              </a:solidFill>
              <a:latin typeface="Century Gothic"/>
            </a:endParaRPr>
          </a:p>
          <a:p>
            <a:pPr marL="514350" indent="-514350">
              <a:buAutoNum type="arabicPeriod"/>
            </a:pPr>
            <a:r>
              <a:rPr lang="en-US" sz="2400" b="1" dirty="0" err="1">
                <a:solidFill>
                  <a:srgbClr val="004A6C"/>
                </a:solidFill>
                <a:latin typeface="Century Gothic"/>
              </a:rPr>
              <a:t>Σχεδί</a:t>
            </a:r>
            <a:r>
              <a:rPr lang="en-US" sz="2400" b="1" dirty="0">
                <a:solidFill>
                  <a:srgbClr val="004A6C"/>
                </a:solidFill>
                <a:latin typeface="Century Gothic"/>
              </a:rPr>
              <a:t>α</a:t>
            </a:r>
            <a:r>
              <a:rPr lang="en-US" sz="2400" b="1" dirty="0" err="1">
                <a:solidFill>
                  <a:srgbClr val="004A6C"/>
                </a:solidFill>
                <a:latin typeface="Century Gothic"/>
              </a:rPr>
              <a:t>σε</a:t>
            </a:r>
            <a:r>
              <a:rPr lang="en-US" sz="2400" b="1" dirty="0">
                <a:solidFill>
                  <a:srgbClr val="004A6C"/>
                </a:solidFill>
                <a:latin typeface="Century Gothic"/>
              </a:rPr>
              <a:t> </a:t>
            </a:r>
            <a:r>
              <a:rPr lang="en-US" sz="2400" b="1" dirty="0" err="1">
                <a:solidFill>
                  <a:srgbClr val="004A6C"/>
                </a:solidFill>
                <a:latin typeface="Century Gothic"/>
              </a:rPr>
              <a:t>μι</a:t>
            </a:r>
            <a:r>
              <a:rPr lang="en-US" sz="2400" b="1" dirty="0">
                <a:solidFill>
                  <a:srgbClr val="004A6C"/>
                </a:solidFill>
                <a:latin typeface="Century Gothic"/>
              </a:rPr>
              <a:t>α </a:t>
            </a:r>
            <a:r>
              <a:rPr lang="en-US" sz="2400" b="1" dirty="0" err="1">
                <a:solidFill>
                  <a:srgbClr val="004A6C"/>
                </a:solidFill>
                <a:latin typeface="Century Gothic"/>
              </a:rPr>
              <a:t>ομιλί</a:t>
            </a:r>
            <a:r>
              <a:rPr lang="en-US" sz="2400" b="1" dirty="0">
                <a:solidFill>
                  <a:srgbClr val="004A6C"/>
                </a:solidFill>
                <a:latin typeface="Century Gothic"/>
              </a:rPr>
              <a:t>α π</a:t>
            </a:r>
            <a:r>
              <a:rPr lang="en-US" sz="2400" b="1" dirty="0" err="1">
                <a:solidFill>
                  <a:srgbClr val="004A6C"/>
                </a:solidFill>
                <a:latin typeface="Century Gothic"/>
              </a:rPr>
              <a:t>ου</a:t>
            </a:r>
            <a:r>
              <a:rPr lang="en-US" sz="2400" b="1" dirty="0">
                <a:solidFill>
                  <a:srgbClr val="004A6C"/>
                </a:solidFill>
                <a:latin typeface="Century Gothic"/>
              </a:rPr>
              <a:t> </a:t>
            </a:r>
            <a:r>
              <a:rPr lang="en-US" sz="2400" b="1" dirty="0" err="1">
                <a:solidFill>
                  <a:srgbClr val="004A6C"/>
                </a:solidFill>
                <a:latin typeface="Century Gothic"/>
              </a:rPr>
              <a:t>λέει</a:t>
            </a:r>
            <a:r>
              <a:rPr lang="en-US" sz="2400" b="1" dirty="0">
                <a:solidFill>
                  <a:srgbClr val="004A6C"/>
                </a:solidFill>
                <a:latin typeface="Century Gothic"/>
              </a:rPr>
              <a:t> </a:t>
            </a:r>
            <a:r>
              <a:rPr lang="en-US" sz="2400" b="1" dirty="0" err="1">
                <a:solidFill>
                  <a:srgbClr val="004A6C"/>
                </a:solidFill>
                <a:latin typeface="Century Gothic"/>
              </a:rPr>
              <a:t>στους</a:t>
            </a:r>
            <a:r>
              <a:rPr lang="en-US" sz="2400" b="1" dirty="0">
                <a:solidFill>
                  <a:srgbClr val="004A6C"/>
                </a:solidFill>
                <a:latin typeface="Century Gothic"/>
              </a:rPr>
              <a:t> </a:t>
            </a:r>
            <a:r>
              <a:rPr lang="en-US" sz="2400" b="1" dirty="0" err="1">
                <a:solidFill>
                  <a:srgbClr val="004A6C"/>
                </a:solidFill>
                <a:latin typeface="Century Gothic"/>
              </a:rPr>
              <a:t>συμμ</a:t>
            </a:r>
            <a:r>
              <a:rPr lang="en-US" sz="2400" b="1" dirty="0">
                <a:solidFill>
                  <a:srgbClr val="004A6C"/>
                </a:solidFill>
                <a:latin typeface="Century Gothic"/>
              </a:rPr>
              <a:t>α</a:t>
            </a:r>
            <a:r>
              <a:rPr lang="en-US" sz="2400" b="1" dirty="0" err="1">
                <a:solidFill>
                  <a:srgbClr val="004A6C"/>
                </a:solidFill>
                <a:latin typeface="Century Gothic"/>
              </a:rPr>
              <a:t>θητές</a:t>
            </a:r>
            <a:r>
              <a:rPr lang="en-US" sz="2400" b="1" dirty="0">
                <a:solidFill>
                  <a:srgbClr val="004A6C"/>
                </a:solidFill>
                <a:latin typeface="Century Gothic"/>
              </a:rPr>
              <a:t> </a:t>
            </a:r>
            <a:r>
              <a:rPr lang="en-US" sz="2400" b="1" dirty="0" err="1">
                <a:solidFill>
                  <a:srgbClr val="004A6C"/>
                </a:solidFill>
                <a:latin typeface="Century Gothic"/>
              </a:rPr>
              <a:t>σου</a:t>
            </a:r>
            <a:r>
              <a:rPr lang="en-US" sz="2400" b="1" dirty="0">
                <a:solidFill>
                  <a:srgbClr val="004A6C"/>
                </a:solidFill>
                <a:latin typeface="Century Gothic"/>
              </a:rPr>
              <a:t> </a:t>
            </a:r>
            <a:r>
              <a:rPr lang="en-US" sz="2400" b="1" dirty="0" err="1">
                <a:solidFill>
                  <a:srgbClr val="004A6C"/>
                </a:solidFill>
                <a:latin typeface="Century Gothic"/>
              </a:rPr>
              <a:t>τι</a:t>
            </a:r>
            <a:r>
              <a:rPr lang="en-US" sz="2400" b="1" dirty="0">
                <a:solidFill>
                  <a:srgbClr val="004A6C"/>
                </a:solidFill>
                <a:latin typeface="Century Gothic"/>
              </a:rPr>
              <a:t> μπ</a:t>
            </a:r>
            <a:r>
              <a:rPr lang="en-US" sz="2400" b="1" dirty="0" err="1">
                <a:solidFill>
                  <a:srgbClr val="004A6C"/>
                </a:solidFill>
                <a:latin typeface="Century Gothic"/>
              </a:rPr>
              <a:t>ορεί</a:t>
            </a:r>
            <a:r>
              <a:rPr lang="en-US" sz="2400" b="1" dirty="0">
                <a:solidFill>
                  <a:srgbClr val="004A6C"/>
                </a:solidFill>
                <a:latin typeface="Century Gothic"/>
              </a:rPr>
              <a:t> να ανα</a:t>
            </a:r>
            <a:r>
              <a:rPr lang="en-US" sz="2400" b="1" dirty="0" err="1">
                <a:solidFill>
                  <a:srgbClr val="004A6C"/>
                </a:solidFill>
                <a:latin typeface="Century Gothic"/>
              </a:rPr>
              <a:t>κυκλωθεί</a:t>
            </a:r>
            <a:r>
              <a:rPr lang="en-US" sz="2400" b="1" dirty="0">
                <a:solidFill>
                  <a:srgbClr val="004A6C"/>
                </a:solidFill>
                <a:latin typeface="Century Gothic"/>
              </a:rPr>
              <a:t> </a:t>
            </a:r>
            <a:r>
              <a:rPr lang="en-US" sz="2400" b="1" dirty="0" err="1">
                <a:solidFill>
                  <a:srgbClr val="004A6C"/>
                </a:solidFill>
                <a:latin typeface="Century Gothic"/>
              </a:rPr>
              <a:t>στο</a:t>
            </a:r>
            <a:r>
              <a:rPr lang="en-US" sz="2400" b="1" dirty="0">
                <a:solidFill>
                  <a:srgbClr val="004A6C"/>
                </a:solidFill>
                <a:latin typeface="Century Gothic"/>
              </a:rPr>
              <a:t> </a:t>
            </a:r>
            <a:r>
              <a:rPr lang="en-US" sz="2400" b="1" dirty="0" err="1">
                <a:solidFill>
                  <a:srgbClr val="004A6C"/>
                </a:solidFill>
                <a:latin typeface="Century Gothic"/>
              </a:rPr>
              <a:t>σχολείο</a:t>
            </a:r>
            <a:r>
              <a:rPr lang="en-US" sz="2400" b="1" dirty="0">
                <a:solidFill>
                  <a:srgbClr val="004A6C"/>
                </a:solidFill>
                <a:latin typeface="Century Gothic"/>
              </a:rPr>
              <a:t> </a:t>
            </a:r>
          </a:p>
        </p:txBody>
      </p:sp>
      <p:sp>
        <p:nvSpPr>
          <p:cNvPr id="5" name="Rectangle 4">
            <a:extLst>
              <a:ext uri="{FF2B5EF4-FFF2-40B4-BE49-F238E27FC236}">
                <a16:creationId xmlns:a16="http://schemas.microsoft.com/office/drawing/2014/main" id="{DD4AEC3E-A193-0D4B-80FD-4057FF0D8403}"/>
              </a:ext>
            </a:extLst>
          </p:cNvPr>
          <p:cNvSpPr/>
          <p:nvPr/>
        </p:nvSpPr>
        <p:spPr>
          <a:xfrm>
            <a:off x="501892" y="2122495"/>
            <a:ext cx="5174815" cy="584775"/>
          </a:xfrm>
          <a:prstGeom prst="rect">
            <a:avLst/>
          </a:prstGeom>
        </p:spPr>
        <p:txBody>
          <a:bodyPr wrap="none" lIns="91440" tIns="45720" rIns="91440" bIns="45720" anchor="t">
            <a:spAutoFit/>
          </a:bodyPr>
          <a:lstStyle/>
          <a:p>
            <a:r>
              <a:rPr lang="en-US" sz="3200" b="1" dirty="0" err="1">
                <a:solidFill>
                  <a:srgbClr val="004A6C"/>
                </a:solidFill>
                <a:latin typeface="Century Gothic"/>
              </a:rPr>
              <a:t>Διάλεξε</a:t>
            </a:r>
            <a:r>
              <a:rPr lang="en-US" sz="3200" b="1" dirty="0">
                <a:solidFill>
                  <a:srgbClr val="004A6C"/>
                </a:solidFill>
                <a:latin typeface="Century Gothic"/>
              </a:rPr>
              <a:t> </a:t>
            </a:r>
            <a:r>
              <a:rPr lang="en-US" sz="3200" b="1" dirty="0" err="1">
                <a:solidFill>
                  <a:srgbClr val="004A6C"/>
                </a:solidFill>
                <a:latin typeface="Century Gothic"/>
              </a:rPr>
              <a:t>την</a:t>
            </a:r>
            <a:r>
              <a:rPr lang="en-US" sz="3200" b="1" dirty="0">
                <a:solidFill>
                  <a:srgbClr val="004A6C"/>
                </a:solidFill>
                <a:latin typeface="Century Gothic"/>
              </a:rPr>
              <a:t> </a:t>
            </a:r>
            <a:r>
              <a:rPr lang="en-US" sz="3200" b="1" dirty="0" err="1">
                <a:solidFill>
                  <a:srgbClr val="004A6C"/>
                </a:solidFill>
                <a:latin typeface="Century Gothic"/>
              </a:rPr>
              <a:t>εργ</a:t>
            </a:r>
            <a:r>
              <a:rPr lang="en-US" sz="3200" b="1" dirty="0">
                <a:solidFill>
                  <a:srgbClr val="004A6C"/>
                </a:solidFill>
                <a:latin typeface="Century Gothic"/>
              </a:rPr>
              <a:t>α</a:t>
            </a:r>
            <a:r>
              <a:rPr lang="en-US" sz="3200" b="1" dirty="0" err="1">
                <a:solidFill>
                  <a:srgbClr val="004A6C"/>
                </a:solidFill>
                <a:latin typeface="Century Gothic"/>
              </a:rPr>
              <a:t>σί</a:t>
            </a:r>
            <a:r>
              <a:rPr lang="en-US" sz="3200" b="1" dirty="0">
                <a:solidFill>
                  <a:srgbClr val="004A6C"/>
                </a:solidFill>
                <a:latin typeface="Century Gothic"/>
              </a:rPr>
              <a:t>α </a:t>
            </a:r>
            <a:r>
              <a:rPr lang="en-US" sz="3200" b="1" dirty="0" err="1">
                <a:solidFill>
                  <a:srgbClr val="004A6C"/>
                </a:solidFill>
                <a:latin typeface="Century Gothic"/>
              </a:rPr>
              <a:t>σου</a:t>
            </a:r>
            <a:r>
              <a:rPr lang="en-US" sz="3200" b="1" dirty="0">
                <a:solidFill>
                  <a:srgbClr val="004A6C"/>
                </a:solidFill>
                <a:latin typeface="Century Gothic"/>
              </a:rPr>
              <a:t>:</a:t>
            </a:r>
            <a:endParaRPr lang="en-US" dirty="0"/>
          </a:p>
        </p:txBody>
      </p:sp>
      <p:pic>
        <p:nvPicPr>
          <p:cNvPr id="7" name="Picture 6" descr="A picture containing logo&#10;&#10;Description automatically generated">
            <a:extLst>
              <a:ext uri="{FF2B5EF4-FFF2-40B4-BE49-F238E27FC236}">
                <a16:creationId xmlns:a16="http://schemas.microsoft.com/office/drawing/2014/main" id="{F344D63C-1705-BE4E-BAD0-77EBAC46C07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840570" y="514837"/>
            <a:ext cx="1771625" cy="1622473"/>
          </a:xfrm>
          <a:prstGeom prst="rect">
            <a:avLst/>
          </a:prstGeom>
        </p:spPr>
      </p:pic>
      <p:pic>
        <p:nvPicPr>
          <p:cNvPr id="9" name="Picture 8" descr="Icon&#10;&#10;Description automatically generated">
            <a:extLst>
              <a:ext uri="{FF2B5EF4-FFF2-40B4-BE49-F238E27FC236}">
                <a16:creationId xmlns:a16="http://schemas.microsoft.com/office/drawing/2014/main" id="{AADF80FC-335D-1643-AF46-5536C5A77C7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810815" y="191878"/>
            <a:ext cx="1679688" cy="1622473"/>
          </a:xfrm>
          <a:prstGeom prst="rect">
            <a:avLst/>
          </a:prstGeom>
        </p:spPr>
      </p:pic>
      <p:pic>
        <p:nvPicPr>
          <p:cNvPr id="11" name="Picture 10" descr="Shape&#10;&#10;Description automatically generated">
            <a:extLst>
              <a:ext uri="{FF2B5EF4-FFF2-40B4-BE49-F238E27FC236}">
                <a16:creationId xmlns:a16="http://schemas.microsoft.com/office/drawing/2014/main" id="{7AA24468-6A4E-404C-8EF3-E5AB602B5DB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585845" y="1398058"/>
            <a:ext cx="3480242" cy="3402253"/>
          </a:xfrm>
          <a:prstGeom prst="rect">
            <a:avLst/>
          </a:prstGeom>
        </p:spPr>
      </p:pic>
      <p:sp>
        <p:nvSpPr>
          <p:cNvPr id="12" name="Rectangle 11">
            <a:extLst>
              <a:ext uri="{FF2B5EF4-FFF2-40B4-BE49-F238E27FC236}">
                <a16:creationId xmlns:a16="http://schemas.microsoft.com/office/drawing/2014/main" id="{4B7408BF-4436-D34A-9704-0A21ADBFADB9}"/>
              </a:ext>
            </a:extLst>
          </p:cNvPr>
          <p:cNvSpPr/>
          <p:nvPr/>
        </p:nvSpPr>
        <p:spPr>
          <a:xfrm>
            <a:off x="7403539" y="4957546"/>
            <a:ext cx="3982814" cy="1446550"/>
          </a:xfrm>
          <a:prstGeom prst="rect">
            <a:avLst/>
          </a:prstGeom>
        </p:spPr>
        <p:txBody>
          <a:bodyPr wrap="square" lIns="91440" tIns="45720" rIns="91440" bIns="45720" anchor="t">
            <a:spAutoFit/>
          </a:bodyPr>
          <a:lstStyle/>
          <a:p>
            <a:pPr algn="ctr"/>
            <a:r>
              <a:rPr lang="en-US" sz="2200" b="1" dirty="0" err="1">
                <a:solidFill>
                  <a:srgbClr val="004A6C"/>
                </a:solidFill>
                <a:latin typeface="Century Gothic"/>
              </a:rPr>
              <a:t>Αυτό</a:t>
            </a:r>
            <a:r>
              <a:rPr lang="en-US" sz="2200" b="1" dirty="0">
                <a:solidFill>
                  <a:srgbClr val="004A6C"/>
                </a:solidFill>
                <a:latin typeface="Century Gothic"/>
              </a:rPr>
              <a:t> </a:t>
            </a:r>
            <a:r>
              <a:rPr lang="en-US" sz="2200" b="1" dirty="0" err="1">
                <a:solidFill>
                  <a:srgbClr val="004A6C"/>
                </a:solidFill>
                <a:latin typeface="Century Gothic"/>
              </a:rPr>
              <a:t>είν</a:t>
            </a:r>
            <a:r>
              <a:rPr lang="en-US" sz="2200" b="1" dirty="0">
                <a:solidFill>
                  <a:srgbClr val="004A6C"/>
                </a:solidFill>
                <a:latin typeface="Century Gothic"/>
              </a:rPr>
              <a:t>αι </a:t>
            </a:r>
            <a:r>
              <a:rPr lang="en-US" sz="2200" b="1" dirty="0" err="1">
                <a:solidFill>
                  <a:srgbClr val="004A6C"/>
                </a:solidFill>
                <a:latin typeface="Century Gothic"/>
              </a:rPr>
              <a:t>το</a:t>
            </a:r>
            <a:r>
              <a:rPr lang="en-US" sz="2200" b="1" dirty="0">
                <a:solidFill>
                  <a:srgbClr val="004A6C"/>
                </a:solidFill>
                <a:latin typeface="Century Gothic"/>
              </a:rPr>
              <a:t> </a:t>
            </a:r>
            <a:r>
              <a:rPr lang="en-US" sz="2200" b="1" dirty="0" err="1">
                <a:solidFill>
                  <a:srgbClr val="004A6C"/>
                </a:solidFill>
                <a:latin typeface="Century Gothic"/>
              </a:rPr>
              <a:t>λογότυ</a:t>
            </a:r>
            <a:r>
              <a:rPr lang="en-US" sz="2200" b="1" dirty="0">
                <a:solidFill>
                  <a:srgbClr val="004A6C"/>
                </a:solidFill>
                <a:latin typeface="Century Gothic"/>
              </a:rPr>
              <a:t>πο </a:t>
            </a:r>
            <a:r>
              <a:rPr lang="en-US" sz="2200" b="1" dirty="0" err="1">
                <a:solidFill>
                  <a:srgbClr val="004A6C"/>
                </a:solidFill>
                <a:latin typeface="Century Gothic"/>
              </a:rPr>
              <a:t>της</a:t>
            </a:r>
            <a:r>
              <a:rPr lang="en-US" sz="2200" b="1" dirty="0">
                <a:solidFill>
                  <a:srgbClr val="004A6C"/>
                </a:solidFill>
                <a:latin typeface="Century Gothic"/>
              </a:rPr>
              <a:t> ανα</a:t>
            </a:r>
            <a:r>
              <a:rPr lang="en-US" sz="2200" b="1" dirty="0" err="1">
                <a:solidFill>
                  <a:srgbClr val="004A6C"/>
                </a:solidFill>
                <a:latin typeface="Century Gothic"/>
              </a:rPr>
              <a:t>κύκλωσης</a:t>
            </a:r>
            <a:r>
              <a:rPr lang="en-US" sz="2200" b="1" dirty="0">
                <a:solidFill>
                  <a:srgbClr val="004A6C"/>
                </a:solidFill>
                <a:latin typeface="Century Gothic"/>
              </a:rPr>
              <a:t>, όπ</a:t>
            </a:r>
            <a:r>
              <a:rPr lang="en-US" sz="2200" b="1" dirty="0" err="1">
                <a:solidFill>
                  <a:srgbClr val="004A6C"/>
                </a:solidFill>
                <a:latin typeface="Century Gothic"/>
              </a:rPr>
              <a:t>οτε</a:t>
            </a:r>
            <a:r>
              <a:rPr lang="en-US" sz="2200" b="1" dirty="0">
                <a:solidFill>
                  <a:srgbClr val="004A6C"/>
                </a:solidFill>
                <a:latin typeface="Century Gothic"/>
              </a:rPr>
              <a:t> </a:t>
            </a:r>
            <a:r>
              <a:rPr lang="en-US" sz="2200" b="1" dirty="0" err="1">
                <a:solidFill>
                  <a:srgbClr val="004A6C"/>
                </a:solidFill>
                <a:latin typeface="Century Gothic"/>
              </a:rPr>
              <a:t>το</a:t>
            </a:r>
            <a:r>
              <a:rPr lang="en-US" sz="2200" b="1" dirty="0">
                <a:solidFill>
                  <a:srgbClr val="004A6C"/>
                </a:solidFill>
                <a:latin typeface="Century Gothic"/>
              </a:rPr>
              <a:t> β</a:t>
            </a:r>
            <a:r>
              <a:rPr lang="en-US" sz="2200" b="1" dirty="0" err="1">
                <a:solidFill>
                  <a:srgbClr val="004A6C"/>
                </a:solidFill>
                <a:latin typeface="Century Gothic"/>
              </a:rPr>
              <a:t>λέ</a:t>
            </a:r>
            <a:r>
              <a:rPr lang="en-US" sz="2200" b="1" dirty="0">
                <a:solidFill>
                  <a:srgbClr val="004A6C"/>
                </a:solidFill>
                <a:latin typeface="Century Gothic"/>
              </a:rPr>
              <a:t>π</a:t>
            </a:r>
            <a:r>
              <a:rPr lang="en-US" sz="2200" b="1" dirty="0" err="1">
                <a:solidFill>
                  <a:srgbClr val="004A6C"/>
                </a:solidFill>
                <a:latin typeface="Century Gothic"/>
              </a:rPr>
              <a:t>ετε</a:t>
            </a:r>
            <a:r>
              <a:rPr lang="en-US" sz="2200" b="1" dirty="0">
                <a:solidFill>
                  <a:srgbClr val="004A6C"/>
                </a:solidFill>
                <a:latin typeface="Century Gothic"/>
              </a:rPr>
              <a:t> </a:t>
            </a:r>
            <a:r>
              <a:rPr lang="en-US" sz="2200" b="1" dirty="0" err="1">
                <a:solidFill>
                  <a:srgbClr val="004A6C"/>
                </a:solidFill>
                <a:latin typeface="Century Gothic"/>
              </a:rPr>
              <a:t>σημ</a:t>
            </a:r>
            <a:r>
              <a:rPr lang="en-US" sz="2200" b="1" dirty="0">
                <a:solidFill>
                  <a:srgbClr val="004A6C"/>
                </a:solidFill>
                <a:latin typeface="Century Gothic"/>
              </a:rPr>
              <a:t>α</a:t>
            </a:r>
            <a:r>
              <a:rPr lang="en-US" sz="2200" b="1" dirty="0" err="1">
                <a:solidFill>
                  <a:srgbClr val="004A6C"/>
                </a:solidFill>
                <a:latin typeface="Century Gothic"/>
              </a:rPr>
              <a:t>ίνει</a:t>
            </a:r>
            <a:r>
              <a:rPr lang="en-US" sz="2200" b="1" dirty="0">
                <a:solidFill>
                  <a:srgbClr val="004A6C"/>
                </a:solidFill>
                <a:latin typeface="Century Gothic"/>
              </a:rPr>
              <a:t> π</a:t>
            </a:r>
            <a:r>
              <a:rPr lang="en-US" sz="2200" b="1" dirty="0" err="1">
                <a:solidFill>
                  <a:srgbClr val="004A6C"/>
                </a:solidFill>
                <a:latin typeface="Century Gothic"/>
              </a:rPr>
              <a:t>ως</a:t>
            </a:r>
            <a:r>
              <a:rPr lang="en-US" sz="2200" b="1" dirty="0">
                <a:solidFill>
                  <a:srgbClr val="004A6C"/>
                </a:solidFill>
                <a:latin typeface="Century Gothic"/>
              </a:rPr>
              <a:t> μπ</a:t>
            </a:r>
            <a:r>
              <a:rPr lang="en-US" sz="2200" b="1" dirty="0" err="1">
                <a:solidFill>
                  <a:srgbClr val="004A6C"/>
                </a:solidFill>
                <a:latin typeface="Century Gothic"/>
              </a:rPr>
              <a:t>ορείτε</a:t>
            </a:r>
            <a:r>
              <a:rPr lang="en-US" sz="2200" b="1" dirty="0">
                <a:solidFill>
                  <a:srgbClr val="004A6C"/>
                </a:solidFill>
                <a:latin typeface="Century Gothic"/>
              </a:rPr>
              <a:t> να ανα</a:t>
            </a:r>
            <a:r>
              <a:rPr lang="en-US" sz="2200" b="1" dirty="0" err="1">
                <a:solidFill>
                  <a:srgbClr val="004A6C"/>
                </a:solidFill>
                <a:latin typeface="Century Gothic"/>
              </a:rPr>
              <a:t>κυκλώσετε</a:t>
            </a:r>
          </a:p>
        </p:txBody>
      </p:sp>
      <p:pic>
        <p:nvPicPr>
          <p:cNvPr id="16" name="Picture 15">
            <a:extLst>
              <a:ext uri="{FF2B5EF4-FFF2-40B4-BE49-F238E27FC236}">
                <a16:creationId xmlns:a16="http://schemas.microsoft.com/office/drawing/2014/main" id="{08C9AF36-3B38-494D-96DB-F7F8C4DA77F7}"/>
              </a:ext>
            </a:extLst>
          </p:cNvPr>
          <p:cNvPicPr>
            <a:picLocks noChangeAspect="1"/>
          </p:cNvPicPr>
          <p:nvPr/>
        </p:nvPicPr>
        <p:blipFill>
          <a:blip r:embed="rId7"/>
          <a:stretch>
            <a:fillRect/>
          </a:stretch>
        </p:blipFill>
        <p:spPr>
          <a:xfrm rot="1358146" flipH="1">
            <a:off x="11006460" y="4107098"/>
            <a:ext cx="659737" cy="771121"/>
          </a:xfrm>
          <a:prstGeom prst="rect">
            <a:avLst/>
          </a:prstGeom>
        </p:spPr>
      </p:pic>
    </p:spTree>
    <p:extLst>
      <p:ext uri="{BB962C8B-B14F-4D97-AF65-F5344CB8AC3E}">
        <p14:creationId xmlns:p14="http://schemas.microsoft.com/office/powerpoint/2010/main" val="3355105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6" name="Content Placeholder 5" descr="Text&#10;&#10;Description automatically generated with low confidence">
            <a:extLst>
              <a:ext uri="{FF2B5EF4-FFF2-40B4-BE49-F238E27FC236}">
                <a16:creationId xmlns:a16="http://schemas.microsoft.com/office/drawing/2014/main" id="{7CA23098-B3A8-4DD1-8A81-F07927FE289A}"/>
              </a:ext>
            </a:extLst>
          </p:cNvPr>
          <p:cNvPicPr>
            <a:picLocks noGrp="1" noChangeAspect="1"/>
          </p:cNvPicPr>
          <p:nvPr>
            <p:ph idx="1"/>
          </p:nvPr>
        </p:nvPicPr>
        <p:blipFill>
          <a:blip r:embed="rId4" cstate="email">
            <a:extLst>
              <a:ext uri="{28A0092B-C50C-407E-A947-70E740481C1C}">
                <a14:useLocalDpi xmlns:a14="http://schemas.microsoft.com/office/drawing/2010/main"/>
              </a:ext>
            </a:extLst>
          </a:blip>
          <a:stretch>
            <a:fillRect/>
          </a:stretch>
        </p:blipFill>
        <p:spPr>
          <a:xfrm>
            <a:off x="2228144" y="1825625"/>
            <a:ext cx="7735712" cy="4351338"/>
          </a:xfrm>
        </p:spPr>
      </p:pic>
      <p:pic>
        <p:nvPicPr>
          <p:cNvPr id="19" name="Picture 18" descr="A cloud in the sky&#10;&#10;Description automatically generated with medium confidence">
            <a:extLst>
              <a:ext uri="{FF2B5EF4-FFF2-40B4-BE49-F238E27FC236}">
                <a16:creationId xmlns:a16="http://schemas.microsoft.com/office/drawing/2014/main" id="{9D585EF3-8BCE-AE40-87FC-5293DDBECBDC}"/>
              </a:ext>
            </a:extLst>
          </p:cNvPr>
          <p:cNvPicPr>
            <a:picLocks noChangeAspect="1"/>
          </p:cNvPicPr>
          <p:nvPr/>
        </p:nvPicPr>
        <p:blipFill>
          <a:blip r:embed="rId5"/>
          <a:stretch>
            <a:fillRect/>
          </a:stretch>
        </p:blipFill>
        <p:spPr>
          <a:xfrm>
            <a:off x="0" y="0"/>
            <a:ext cx="12192000" cy="6858000"/>
          </a:xfrm>
          <a:prstGeom prst="rect">
            <a:avLst/>
          </a:prstGeom>
        </p:spPr>
      </p:pic>
      <p:sp>
        <p:nvSpPr>
          <p:cNvPr id="24" name="Rectangle 23">
            <a:extLst>
              <a:ext uri="{FF2B5EF4-FFF2-40B4-BE49-F238E27FC236}">
                <a16:creationId xmlns:a16="http://schemas.microsoft.com/office/drawing/2014/main" id="{989B5257-87B1-4646-BDE5-60CF2A47B9D5}"/>
              </a:ext>
            </a:extLst>
          </p:cNvPr>
          <p:cNvSpPr/>
          <p:nvPr/>
        </p:nvSpPr>
        <p:spPr>
          <a:xfrm>
            <a:off x="582062" y="2381818"/>
            <a:ext cx="5894771" cy="2123658"/>
          </a:xfrm>
          <a:prstGeom prst="rect">
            <a:avLst/>
          </a:prstGeom>
        </p:spPr>
        <p:txBody>
          <a:bodyPr wrap="square" lIns="91440" tIns="45720" rIns="91440" bIns="45720" anchor="t">
            <a:spAutoFit/>
          </a:bodyPr>
          <a:lstStyle/>
          <a:p>
            <a:r>
              <a:rPr lang="en-GB" sz="4400" dirty="0" err="1">
                <a:solidFill>
                  <a:schemeClr val="bg1"/>
                </a:solidFill>
                <a:latin typeface="Century Gothic"/>
              </a:rPr>
              <a:t>Μοιρ</a:t>
            </a:r>
            <a:r>
              <a:rPr lang="en-GB" sz="4400" dirty="0">
                <a:solidFill>
                  <a:schemeClr val="bg1"/>
                </a:solidFill>
                <a:latin typeface="Century Gothic"/>
              </a:rPr>
              <a:t>α</a:t>
            </a:r>
            <a:r>
              <a:rPr lang="en-GB" sz="4400" dirty="0" err="1">
                <a:solidFill>
                  <a:schemeClr val="bg1"/>
                </a:solidFill>
                <a:latin typeface="Century Gothic"/>
              </a:rPr>
              <a:t>στείτε</a:t>
            </a:r>
            <a:r>
              <a:rPr lang="en-GB" sz="4400" dirty="0">
                <a:solidFill>
                  <a:schemeClr val="bg1"/>
                </a:solidFill>
                <a:latin typeface="Century Gothic"/>
              </a:rPr>
              <a:t> </a:t>
            </a:r>
            <a:r>
              <a:rPr lang="en-GB" sz="4400" dirty="0" err="1">
                <a:solidFill>
                  <a:schemeClr val="bg1"/>
                </a:solidFill>
                <a:latin typeface="Century Gothic"/>
              </a:rPr>
              <a:t>τις</a:t>
            </a:r>
            <a:r>
              <a:rPr lang="en-GB" sz="4400" dirty="0">
                <a:solidFill>
                  <a:schemeClr val="bg1"/>
                </a:solidFill>
                <a:latin typeface="Century Gothic"/>
              </a:rPr>
              <a:t> α</a:t>
            </a:r>
            <a:r>
              <a:rPr lang="en-GB" sz="4400" dirty="0" err="1">
                <a:solidFill>
                  <a:schemeClr val="bg1"/>
                </a:solidFill>
                <a:latin typeface="Century Gothic"/>
              </a:rPr>
              <a:t>φίσες</a:t>
            </a:r>
            <a:r>
              <a:rPr lang="en-GB" sz="4400" dirty="0">
                <a:solidFill>
                  <a:schemeClr val="bg1"/>
                </a:solidFill>
                <a:latin typeface="Century Gothic"/>
              </a:rPr>
              <a:t> και </a:t>
            </a:r>
            <a:r>
              <a:rPr lang="en-GB" sz="4400" dirty="0" err="1">
                <a:solidFill>
                  <a:schemeClr val="bg1"/>
                </a:solidFill>
                <a:latin typeface="Century Gothic"/>
              </a:rPr>
              <a:t>τις</a:t>
            </a:r>
            <a:r>
              <a:rPr lang="en-GB" sz="4400" dirty="0">
                <a:solidFill>
                  <a:schemeClr val="bg1"/>
                </a:solidFill>
                <a:latin typeface="Century Gothic"/>
              </a:rPr>
              <a:t> </a:t>
            </a:r>
            <a:r>
              <a:rPr lang="en-GB" sz="4400" dirty="0" err="1">
                <a:solidFill>
                  <a:schemeClr val="bg1"/>
                </a:solidFill>
                <a:latin typeface="Century Gothic"/>
              </a:rPr>
              <a:t>ομιλίες</a:t>
            </a:r>
            <a:r>
              <a:rPr lang="en-GB" sz="4400" dirty="0">
                <a:solidFill>
                  <a:schemeClr val="bg1"/>
                </a:solidFill>
                <a:latin typeface="Century Gothic"/>
              </a:rPr>
              <a:t> σας </a:t>
            </a:r>
            <a:r>
              <a:rPr lang="en-GB" sz="4400" dirty="0" err="1">
                <a:solidFill>
                  <a:schemeClr val="bg1"/>
                </a:solidFill>
                <a:latin typeface="Century Gothic"/>
              </a:rPr>
              <a:t>με</a:t>
            </a:r>
            <a:r>
              <a:rPr lang="en-GB" sz="4400" dirty="0">
                <a:solidFill>
                  <a:schemeClr val="bg1"/>
                </a:solidFill>
                <a:latin typeface="Century Gothic"/>
              </a:rPr>
              <a:t> </a:t>
            </a:r>
            <a:r>
              <a:rPr lang="en-GB" sz="4400" dirty="0" err="1">
                <a:solidFill>
                  <a:schemeClr val="bg1"/>
                </a:solidFill>
                <a:latin typeface="Century Gothic"/>
              </a:rPr>
              <a:t>την</a:t>
            </a:r>
            <a:r>
              <a:rPr lang="en-GB" sz="4400" dirty="0">
                <a:solidFill>
                  <a:schemeClr val="bg1"/>
                </a:solidFill>
                <a:latin typeface="Century Gothic"/>
              </a:rPr>
              <a:t> </a:t>
            </a:r>
            <a:r>
              <a:rPr lang="en-GB" sz="4400" dirty="0" err="1">
                <a:solidFill>
                  <a:schemeClr val="bg1"/>
                </a:solidFill>
                <a:latin typeface="Century Gothic"/>
              </a:rPr>
              <a:t>τάξη</a:t>
            </a:r>
          </a:p>
        </p:txBody>
      </p:sp>
      <p:sp>
        <p:nvSpPr>
          <p:cNvPr id="27" name="TextBox 26">
            <a:extLst>
              <a:ext uri="{FF2B5EF4-FFF2-40B4-BE49-F238E27FC236}">
                <a16:creationId xmlns:a16="http://schemas.microsoft.com/office/drawing/2014/main" id="{FFF3C592-964B-9E47-B9F0-2B75E37FD1B1}"/>
              </a:ext>
            </a:extLst>
          </p:cNvPr>
          <p:cNvSpPr txBox="1"/>
          <p:nvPr/>
        </p:nvSpPr>
        <p:spPr>
          <a:xfrm>
            <a:off x="582063" y="898522"/>
            <a:ext cx="3781732"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Συζήτηση</a:t>
            </a:r>
            <a:endParaRPr lang="en-US" dirty="0" err="1">
              <a:latin typeface="Century Gothic"/>
            </a:endParaRPr>
          </a:p>
        </p:txBody>
      </p:sp>
      <p:pic>
        <p:nvPicPr>
          <p:cNvPr id="29" name="Picture 28" descr="Icon&#10;&#10;Description automatically generated">
            <a:extLst>
              <a:ext uri="{FF2B5EF4-FFF2-40B4-BE49-F238E27FC236}">
                <a16:creationId xmlns:a16="http://schemas.microsoft.com/office/drawing/2014/main" id="{AC96E055-9DC2-4148-B8A4-12BB6B94E24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30" name="Picture 29">
            <a:extLst>
              <a:ext uri="{FF2B5EF4-FFF2-40B4-BE49-F238E27FC236}">
                <a16:creationId xmlns:a16="http://schemas.microsoft.com/office/drawing/2014/main" id="{FE7F70F1-1C7E-E54E-8CEF-B949ADB0DEC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2655843">
            <a:off x="6093987" y="1487771"/>
            <a:ext cx="1764810" cy="1739866"/>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63305EF7-9C62-C9E0-9019-705A0FD949E8}"/>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30687" y="5474131"/>
            <a:ext cx="3714086" cy="1382717"/>
          </a:xfrm>
          <a:prstGeom prst="rect">
            <a:avLst/>
          </a:prstGeom>
        </p:spPr>
      </p:pic>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5" name="Picture 14" descr="A cloud in the sky&#10;&#10;Description automatically generated with medium confidence">
            <a:extLst>
              <a:ext uri="{FF2B5EF4-FFF2-40B4-BE49-F238E27FC236}">
                <a16:creationId xmlns:a16="http://schemas.microsoft.com/office/drawing/2014/main" id="{19BB1D8F-A333-F941-BA63-3E1D30C85B58}"/>
              </a:ext>
            </a:extLst>
          </p:cNvPr>
          <p:cNvPicPr>
            <a:picLocks noChangeAspect="1"/>
          </p:cNvPicPr>
          <p:nvPr/>
        </p:nvPicPr>
        <p:blipFill>
          <a:blip r:embed="rId4"/>
          <a:stretch>
            <a:fillRect/>
          </a:stretch>
        </p:blipFill>
        <p:spPr>
          <a:xfrm>
            <a:off x="0" y="0"/>
            <a:ext cx="12192000" cy="6858000"/>
          </a:xfrm>
          <a:prstGeom prst="rect">
            <a:avLst/>
          </a:prstGeom>
        </p:spPr>
      </p:pic>
      <p:sp>
        <p:nvSpPr>
          <p:cNvPr id="16" name="Rectangle 15">
            <a:extLst>
              <a:ext uri="{FF2B5EF4-FFF2-40B4-BE49-F238E27FC236}">
                <a16:creationId xmlns:a16="http://schemas.microsoft.com/office/drawing/2014/main" id="{DBC82A28-BBF8-2D41-8D9F-5F8730C71C2B}"/>
              </a:ext>
            </a:extLst>
          </p:cNvPr>
          <p:cNvSpPr/>
          <p:nvPr/>
        </p:nvSpPr>
        <p:spPr>
          <a:xfrm>
            <a:off x="568473" y="2422311"/>
            <a:ext cx="3579856" cy="286292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2940A48-4017-5147-A46B-AE20330E70B4}"/>
              </a:ext>
            </a:extLst>
          </p:cNvPr>
          <p:cNvSpPr/>
          <p:nvPr/>
        </p:nvSpPr>
        <p:spPr>
          <a:xfrm>
            <a:off x="772460" y="2631788"/>
            <a:ext cx="2938508" cy="2462213"/>
          </a:xfrm>
          <a:prstGeom prst="rect">
            <a:avLst/>
          </a:prstGeom>
        </p:spPr>
        <p:txBody>
          <a:bodyPr wrap="square">
            <a:spAutoFit/>
          </a:bodyPr>
          <a:lstStyle/>
          <a:p>
            <a:r>
              <a:rPr lang="en-US" sz="2200" b="1" dirty="0">
                <a:solidFill>
                  <a:srgbClr val="004A6C"/>
                </a:solidFill>
                <a:latin typeface="Gilroy Bold" pitchFamily="2" charset="77"/>
              </a:rPr>
              <a:t>Keep a trash diary for the next week, record any items you throw away, what the material was and whether it was possible to recycle it.</a:t>
            </a:r>
            <a:endParaRPr lang="en-GB" sz="2200" b="1" dirty="0">
              <a:solidFill>
                <a:srgbClr val="004A6C"/>
              </a:solidFill>
              <a:latin typeface="Gilroy Bold" pitchFamily="2" charset="77"/>
            </a:endParaRPr>
          </a:p>
        </p:txBody>
      </p:sp>
      <p:pic>
        <p:nvPicPr>
          <p:cNvPr id="18" name="Picture 17" descr="A person writing on a book&#10;&#10;Description automatically generated with medium confidence">
            <a:extLst>
              <a:ext uri="{FF2B5EF4-FFF2-40B4-BE49-F238E27FC236}">
                <a16:creationId xmlns:a16="http://schemas.microsoft.com/office/drawing/2014/main" id="{C4369B1E-B22C-8F4C-8A03-A63C1D911F6C}"/>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pic>
        <p:nvPicPr>
          <p:cNvPr id="20" name="Picture 19">
            <a:extLst>
              <a:ext uri="{FF2B5EF4-FFF2-40B4-BE49-F238E27FC236}">
                <a16:creationId xmlns:a16="http://schemas.microsoft.com/office/drawing/2014/main" id="{8129838D-BCB2-1742-8C0A-8F6D3243AB7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21" name="TextBox 20">
            <a:extLst>
              <a:ext uri="{FF2B5EF4-FFF2-40B4-BE49-F238E27FC236}">
                <a16:creationId xmlns:a16="http://schemas.microsoft.com/office/drawing/2014/main" id="{B0281A95-4C80-6E47-82A9-1D8537D988B6}"/>
              </a:ext>
            </a:extLst>
          </p:cNvPr>
          <p:cNvSpPr txBox="1"/>
          <p:nvPr/>
        </p:nvSpPr>
        <p:spPr>
          <a:xfrm>
            <a:off x="574554" y="902812"/>
            <a:ext cx="4400026" cy="606287"/>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Μάθηση</a:t>
            </a:r>
            <a:r>
              <a:rPr lang="en-US" sz="3200" b="1" dirty="0">
                <a:solidFill>
                  <a:srgbClr val="004A6C"/>
                </a:solidFill>
                <a:latin typeface="Century Gothic"/>
              </a:rPr>
              <a:t> </a:t>
            </a:r>
            <a:r>
              <a:rPr lang="en-US" sz="3200" b="1" dirty="0" err="1">
                <a:solidFill>
                  <a:srgbClr val="004A6C"/>
                </a:solidFill>
                <a:latin typeface="Century Gothic"/>
              </a:rPr>
              <a:t>στο</a:t>
            </a:r>
            <a:r>
              <a:rPr lang="en-US" sz="3200" b="1" dirty="0">
                <a:solidFill>
                  <a:srgbClr val="004A6C"/>
                </a:solidFill>
                <a:latin typeface="Century Gothic"/>
              </a:rPr>
              <a:t> σπ</a:t>
            </a:r>
            <a:r>
              <a:rPr lang="en-US" sz="3200" b="1" dirty="0" err="1">
                <a:solidFill>
                  <a:srgbClr val="004A6C"/>
                </a:solidFill>
                <a:latin typeface="Century Gothic"/>
              </a:rPr>
              <a:t>ίτι</a:t>
            </a:r>
          </a:p>
        </p:txBody>
      </p:sp>
      <p:sp>
        <p:nvSpPr>
          <p:cNvPr id="22" name="Rectangle 21">
            <a:extLst>
              <a:ext uri="{FF2B5EF4-FFF2-40B4-BE49-F238E27FC236}">
                <a16:creationId xmlns:a16="http://schemas.microsoft.com/office/drawing/2014/main" id="{FE68F273-165E-5E49-A73F-46461557AD4D}"/>
              </a:ext>
            </a:extLst>
          </p:cNvPr>
          <p:cNvSpPr/>
          <p:nvPr/>
        </p:nvSpPr>
        <p:spPr>
          <a:xfrm>
            <a:off x="1959725" y="2378297"/>
            <a:ext cx="3685701" cy="2354491"/>
          </a:xfrm>
          <a:prstGeom prst="rect">
            <a:avLst/>
          </a:prstGeom>
        </p:spPr>
        <p:txBody>
          <a:bodyPr wrap="square" lIns="91440" tIns="45720" rIns="91440" bIns="45720" anchor="t">
            <a:spAutoFit/>
          </a:bodyPr>
          <a:lstStyle/>
          <a:p>
            <a:r>
              <a:rPr lang="el" sz="2100" dirty="0">
                <a:solidFill>
                  <a:srgbClr val="004A6C"/>
                </a:solidFill>
                <a:latin typeface="Century Gothic"/>
              </a:rPr>
              <a:t>Κρατήστε ημερολόγιο για μια εβδομάδα
για να καταγράψετε την ανακύκλωση στο σπίτι σας: τι ανακυκλώσατε και πού είδατε το λογότυπο της ανακύκλωσης;​</a:t>
            </a:r>
            <a:endParaRPr lang="en-US">
              <a:solidFill>
                <a:srgbClr val="004A6C"/>
              </a:solidFill>
              <a:latin typeface="Century Gothic"/>
            </a:endParaRPr>
          </a:p>
        </p:txBody>
      </p:sp>
      <p:sp>
        <p:nvSpPr>
          <p:cNvPr id="11" name="Rectangle 10">
            <a:extLst>
              <a:ext uri="{FF2B5EF4-FFF2-40B4-BE49-F238E27FC236}">
                <a16:creationId xmlns:a16="http://schemas.microsoft.com/office/drawing/2014/main" id="{5BA3264E-0278-41D8-B5AE-2F785EEAA29B}"/>
              </a:ext>
            </a:extLst>
          </p:cNvPr>
          <p:cNvSpPr/>
          <p:nvPr/>
        </p:nvSpPr>
        <p:spPr>
          <a:xfrm>
            <a:off x="0" y="591717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4" name="Picture 3" descr="Text&#10;&#10;Description automatically generated with low confidence">
            <a:extLst>
              <a:ext uri="{FF2B5EF4-FFF2-40B4-BE49-F238E27FC236}">
                <a16:creationId xmlns:a16="http://schemas.microsoft.com/office/drawing/2014/main" id="{6CBC498B-4724-3925-0A6F-1E35CF5C065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130687" y="5474131"/>
            <a:ext cx="3714086" cy="1382717"/>
          </a:xfrm>
          <a:prstGeom prst="rect">
            <a:avLst/>
          </a:prstGeom>
        </p:spPr>
      </p:pic>
    </p:spTree>
    <p:extLst>
      <p:ext uri="{BB962C8B-B14F-4D97-AF65-F5344CB8AC3E}">
        <p14:creationId xmlns:p14="http://schemas.microsoft.com/office/powerpoint/2010/main" val="1773621452"/>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798134261"/>
              </p:ext>
            </p:extLst>
          </p:nvPr>
        </p:nvGraphicFramePr>
        <p:xfrm>
          <a:off x="13419956" y="155056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Mixed bottles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mali</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maeder</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Jonathan </a:t>
                      </a:r>
                      <a:r>
                        <a:rPr lang="en-US" sz="1000" b="1" i="0" dirty="0" err="1">
                          <a:solidFill>
                            <a:schemeClr val="bg1"/>
                          </a:solidFill>
                          <a:latin typeface="Gilroy SemiBold" pitchFamily="2" charset="77"/>
                        </a:rPr>
                        <a:t>Chng</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4</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Wooden barn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Pixabay</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Metal 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Markus </a:t>
                      </a:r>
                      <a:r>
                        <a:rPr lang="en-US" sz="1000" b="1" i="0" dirty="0" err="1">
                          <a:solidFill>
                            <a:schemeClr val="bg1"/>
                          </a:solidFill>
                          <a:latin typeface="Gilroy SemiBold" pitchFamily="2" charset="77"/>
                        </a:rPr>
                        <a:t>Spiske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Glass jars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Yulia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Khlebnikova</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vUnsplash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Rawpixels.com</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cutlery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Alexas</a:t>
                      </a:r>
                      <a:r>
                        <a:rPr lang="en-US" sz="1000" b="1" i="0" dirty="0">
                          <a:solidFill>
                            <a:schemeClr val="bg1"/>
                          </a:solidFill>
                          <a:latin typeface="Gilroy SemiBold" pitchFamily="2" charset="77"/>
                        </a:rPr>
                        <a:t> </a:t>
                      </a:r>
                      <a:r>
                        <a:rPr lang="en-US" sz="1000" b="1" i="0" dirty="0" err="1">
                          <a:solidFill>
                            <a:schemeClr val="bg1"/>
                          </a:solidFill>
                          <a:latin typeface="Gilroy SemiBold" pitchFamily="2" charset="77"/>
                        </a:rPr>
                        <a:t>Fotos</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Sponge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By Capri23auto via </a:t>
                      </a:r>
                      <a:r>
                        <a:rPr lang="en-US" sz="1000" b="1" i="0" err="1">
                          <a:solidFill>
                            <a:schemeClr val="bg1"/>
                          </a:solidFill>
                          <a:latin typeface="Gilroy SemiBold" pitchFamily="2" charset="77"/>
                        </a:rPr>
                        <a:t>Pixabay</a:t>
                      </a:r>
                      <a:endParaRPr lang="en-US" sz="1000" b="1" i="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Packaged strawberries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Albany Colley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a:solidFill>
                            <a:schemeClr val="bg1"/>
                          </a:solidFill>
                          <a:latin typeface="Gilroy SemiBold" pitchFamily="2" charset="77"/>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Muffin via </a:t>
                      </a:r>
                      <a:r>
                        <a:rPr lang="en-US" sz="1000" b="1" i="0" dirty="0" err="1">
                          <a:solidFill>
                            <a:schemeClr val="bg1"/>
                          </a:solidFill>
                          <a:latin typeface="Gilroy SemiBold" pitchFamily="2" charset="77"/>
                        </a:rPr>
                        <a:t>Pexels</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Basketball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Skeeze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Pixabay</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Highlighters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Mitchell Luo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Plastic toys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US" sz="1000" b="1" i="0" dirty="0" err="1">
                          <a:solidFill>
                            <a:schemeClr val="bg1"/>
                          </a:solidFill>
                          <a:latin typeface="Gilroy SemiBold" pitchFamily="2" charset="77"/>
                        </a:rPr>
                        <a:t>Nareeta</a:t>
                      </a:r>
                      <a:r>
                        <a:rPr lang="en-US" sz="1000" b="1" i="0" dirty="0">
                          <a:solidFill>
                            <a:schemeClr val="bg1"/>
                          </a:solidFill>
                          <a:latin typeface="Gilroy SemiBold" pitchFamily="2" charset="77"/>
                        </a:rPr>
                        <a:t> Martin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r>
                        <a:rPr lang="en-US" sz="1000" b="1" i="0" dirty="0">
                          <a:solidFill>
                            <a:schemeClr val="bg1"/>
                          </a:solidFill>
                          <a:latin typeface="Gilroy SemiBold" pitchFamily="2" charset="77"/>
                        </a:rPr>
                        <a:t>11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Chocolate bars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Denny </a:t>
                      </a:r>
                      <a:r>
                        <a:rPr lang="en-US" sz="1000" b="1" i="0" dirty="0" err="1">
                          <a:solidFill>
                            <a:schemeClr val="bg1"/>
                          </a:solidFill>
                          <a:latin typeface="Gilroy SemiBold" pitchFamily="2" charset="77"/>
                        </a:rPr>
                        <a:t>Mullerv</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r>
                        <a:rPr lang="en-US" sz="1000" b="1" i="0" dirty="0">
                          <a:solidFill>
                            <a:schemeClr val="bg1"/>
                          </a:solidFill>
                          <a:latin typeface="Gilroy SemiBold" pitchFamily="2" charset="77"/>
                        </a:rPr>
                        <a:t>17</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Ocean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Greg Becker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12128"/>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607472" y="2751042"/>
            <a:ext cx="4643433" cy="830997"/>
          </a:xfrm>
          <a:prstGeom prst="rect">
            <a:avLst/>
          </a:prstGeom>
        </p:spPr>
        <p:txBody>
          <a:bodyPr wrap="square" lIns="91440" tIns="45720" rIns="91440" bIns="45720" anchor="t">
            <a:spAutoFit/>
          </a:bodyPr>
          <a:lstStyle/>
          <a:p>
            <a:r>
              <a:rPr lang="en-US" sz="2400" b="1" dirty="0">
                <a:solidFill>
                  <a:schemeClr val="bg1"/>
                </a:solidFill>
                <a:latin typeface="Century Gothic"/>
              </a:rPr>
              <a:t>Κατα</a:t>
            </a:r>
            <a:r>
              <a:rPr lang="en-US" sz="2400" b="1" dirty="0" err="1">
                <a:solidFill>
                  <a:schemeClr val="bg1"/>
                </a:solidFill>
                <a:latin typeface="Century Gothic"/>
              </a:rPr>
              <a:t>νοούμε</a:t>
            </a:r>
            <a:r>
              <a:rPr lang="en-US" sz="2400" b="1" dirty="0">
                <a:solidFill>
                  <a:schemeClr val="bg1"/>
                </a:solidFill>
                <a:latin typeface="Century Gothic"/>
              </a:rPr>
              <a:t> </a:t>
            </a:r>
            <a:r>
              <a:rPr lang="en-US" sz="2400" b="1" dirty="0" err="1">
                <a:solidFill>
                  <a:schemeClr val="bg1"/>
                </a:solidFill>
                <a:latin typeface="Century Gothic"/>
              </a:rPr>
              <a:t>τι</a:t>
            </a:r>
            <a:r>
              <a:rPr lang="en-US" sz="2400" b="1" dirty="0">
                <a:solidFill>
                  <a:schemeClr val="bg1"/>
                </a:solidFill>
                <a:latin typeface="Century Gothic"/>
              </a:rPr>
              <a:t> </a:t>
            </a:r>
            <a:r>
              <a:rPr lang="en-US" sz="2400" b="1" dirty="0" err="1">
                <a:solidFill>
                  <a:schemeClr val="bg1"/>
                </a:solidFill>
                <a:latin typeface="Century Gothic"/>
              </a:rPr>
              <a:t>γίνετ</a:t>
            </a:r>
            <a:r>
              <a:rPr lang="en-US" sz="2400" b="1" dirty="0">
                <a:solidFill>
                  <a:schemeClr val="bg1"/>
                </a:solidFill>
                <a:latin typeface="Century Gothic"/>
              </a:rPr>
              <a:t>αι α</a:t>
            </a:r>
            <a:r>
              <a:rPr lang="en-US" sz="2400" b="1" dirty="0" err="1">
                <a:solidFill>
                  <a:schemeClr val="bg1"/>
                </a:solidFill>
                <a:latin typeface="Century Gothic"/>
              </a:rPr>
              <a:t>φού</a:t>
            </a:r>
            <a:r>
              <a:rPr lang="en-US" sz="2400" b="1" dirty="0">
                <a:solidFill>
                  <a:schemeClr val="bg1"/>
                </a:solidFill>
                <a:latin typeface="Century Gothic"/>
              </a:rPr>
              <a:t> π</a:t>
            </a:r>
            <a:r>
              <a:rPr lang="en-US" sz="2400" b="1" dirty="0" err="1">
                <a:solidFill>
                  <a:schemeClr val="bg1"/>
                </a:solidFill>
                <a:latin typeface="Century Gothic"/>
              </a:rPr>
              <a:t>ετάμε</a:t>
            </a:r>
            <a:r>
              <a:rPr lang="en-US" sz="2400" b="1" dirty="0">
                <a:solidFill>
                  <a:schemeClr val="bg1"/>
                </a:solidFill>
                <a:latin typeface="Century Gothic"/>
              </a:rPr>
              <a:t> τα απ</a:t>
            </a:r>
            <a:r>
              <a:rPr lang="en-US" sz="2400" b="1" dirty="0" err="1">
                <a:solidFill>
                  <a:schemeClr val="bg1"/>
                </a:solidFill>
                <a:latin typeface="Century Gothic"/>
              </a:rPr>
              <a:t>ορρίμμ</a:t>
            </a:r>
            <a:r>
              <a:rPr lang="en-US" sz="2400" b="1" dirty="0">
                <a:solidFill>
                  <a:schemeClr val="bg1"/>
                </a:solidFill>
                <a:latin typeface="Century Gothic"/>
              </a:rPr>
              <a:t>ατα</a:t>
            </a:r>
          </a:p>
        </p:txBody>
      </p:sp>
      <p:sp>
        <p:nvSpPr>
          <p:cNvPr id="16" name="Rectangle 15">
            <a:extLst>
              <a:ext uri="{FF2B5EF4-FFF2-40B4-BE49-F238E27FC236}">
                <a16:creationId xmlns:a16="http://schemas.microsoft.com/office/drawing/2014/main" id="{947CE0DC-081F-7A4A-BDD2-B8076F82B942}"/>
              </a:ext>
            </a:extLst>
          </p:cNvPr>
          <p:cNvSpPr/>
          <p:nvPr/>
        </p:nvSpPr>
        <p:spPr>
          <a:xfrm>
            <a:off x="7298029" y="3584812"/>
            <a:ext cx="4534018" cy="1200329"/>
          </a:xfrm>
          <a:prstGeom prst="rect">
            <a:avLst/>
          </a:prstGeom>
        </p:spPr>
        <p:txBody>
          <a:bodyPr wrap="square" lIns="91440" tIns="45720" rIns="91440" bIns="45720" anchor="t">
            <a:spAutoFit/>
          </a:bodyPr>
          <a:lstStyle/>
          <a:p>
            <a:r>
              <a:rPr lang="en-GB" sz="2400" b="1" dirty="0" err="1">
                <a:solidFill>
                  <a:schemeClr val="bg1"/>
                </a:solidFill>
                <a:latin typeface="Century Gothic"/>
              </a:rPr>
              <a:t>Φτιάχνουμε</a:t>
            </a:r>
            <a:r>
              <a:rPr lang="en-GB" sz="2400" b="1" dirty="0">
                <a:solidFill>
                  <a:schemeClr val="bg1"/>
                </a:solidFill>
                <a:latin typeface="Century Gothic"/>
              </a:rPr>
              <a:t> </a:t>
            </a:r>
            <a:r>
              <a:rPr lang="en-GB" sz="2400" b="1" dirty="0" err="1">
                <a:solidFill>
                  <a:schemeClr val="bg1"/>
                </a:solidFill>
                <a:latin typeface="Century Gothic"/>
              </a:rPr>
              <a:t>μι</a:t>
            </a:r>
            <a:r>
              <a:rPr lang="en-GB" sz="2400" b="1" dirty="0">
                <a:solidFill>
                  <a:schemeClr val="bg1"/>
                </a:solidFill>
                <a:latin typeface="Century Gothic"/>
              </a:rPr>
              <a:t>α α</a:t>
            </a:r>
            <a:r>
              <a:rPr lang="en-GB" sz="2400" b="1" dirty="0" err="1">
                <a:solidFill>
                  <a:schemeClr val="bg1"/>
                </a:solidFill>
                <a:latin typeface="Century Gothic"/>
              </a:rPr>
              <a:t>φίσ</a:t>
            </a:r>
            <a:r>
              <a:rPr lang="en-GB" sz="2400" b="1" dirty="0">
                <a:solidFill>
                  <a:schemeClr val="bg1"/>
                </a:solidFill>
                <a:latin typeface="Century Gothic"/>
              </a:rPr>
              <a:t>α ή </a:t>
            </a:r>
            <a:r>
              <a:rPr lang="en-GB" sz="2400" b="1" dirty="0" err="1">
                <a:solidFill>
                  <a:schemeClr val="bg1"/>
                </a:solidFill>
                <a:latin typeface="Century Gothic"/>
              </a:rPr>
              <a:t>γράφουμε</a:t>
            </a:r>
            <a:r>
              <a:rPr lang="en-GB" sz="2400" b="1" dirty="0">
                <a:solidFill>
                  <a:schemeClr val="bg1"/>
                </a:solidFill>
                <a:latin typeface="Century Gothic"/>
              </a:rPr>
              <a:t> </a:t>
            </a:r>
            <a:r>
              <a:rPr lang="en-GB" sz="2400" b="1" dirty="0" err="1">
                <a:solidFill>
                  <a:schemeClr val="bg1"/>
                </a:solidFill>
                <a:latin typeface="Century Gothic"/>
              </a:rPr>
              <a:t>μι</a:t>
            </a:r>
            <a:r>
              <a:rPr lang="en-GB" sz="2400" b="1" dirty="0">
                <a:solidFill>
                  <a:schemeClr val="bg1"/>
                </a:solidFill>
                <a:latin typeface="Century Gothic"/>
              </a:rPr>
              <a:t>α </a:t>
            </a:r>
            <a:r>
              <a:rPr lang="en-GB" sz="2400" b="1" dirty="0" err="1">
                <a:solidFill>
                  <a:schemeClr val="bg1"/>
                </a:solidFill>
                <a:latin typeface="Century Gothic"/>
              </a:rPr>
              <a:t>ομιλί</a:t>
            </a:r>
            <a:r>
              <a:rPr lang="en-GB" sz="2400" b="1" dirty="0">
                <a:solidFill>
                  <a:schemeClr val="bg1"/>
                </a:solidFill>
                <a:latin typeface="Century Gothic"/>
              </a:rPr>
              <a:t>α </a:t>
            </a:r>
            <a:r>
              <a:rPr lang="en-GB" sz="2400" b="1" dirty="0" err="1">
                <a:solidFill>
                  <a:schemeClr val="bg1"/>
                </a:solidFill>
                <a:latin typeface="Century Gothic"/>
              </a:rPr>
              <a:t>γι</a:t>
            </a:r>
            <a:r>
              <a:rPr lang="en-GB" sz="2400" b="1" dirty="0">
                <a:solidFill>
                  <a:schemeClr val="bg1"/>
                </a:solidFill>
                <a:latin typeface="Century Gothic"/>
              </a:rPr>
              <a:t>α </a:t>
            </a:r>
            <a:r>
              <a:rPr lang="en-GB" sz="2400" b="1" dirty="0" err="1">
                <a:solidFill>
                  <a:schemeClr val="bg1"/>
                </a:solidFill>
                <a:latin typeface="Century Gothic"/>
              </a:rPr>
              <a:t>την</a:t>
            </a:r>
            <a:r>
              <a:rPr lang="en-GB" sz="2400" b="1" dirty="0">
                <a:solidFill>
                  <a:schemeClr val="bg1"/>
                </a:solidFill>
                <a:latin typeface="Century Gothic"/>
              </a:rPr>
              <a:t> ανα</a:t>
            </a:r>
            <a:r>
              <a:rPr lang="en-GB" sz="2400" b="1" dirty="0" err="1">
                <a:solidFill>
                  <a:schemeClr val="bg1"/>
                </a:solidFill>
                <a:latin typeface="Century Gothic"/>
              </a:rPr>
              <a:t>κύκλωση</a:t>
            </a:r>
            <a:endParaRPr lang="en-GB" sz="2400" b="1">
              <a:solidFill>
                <a:schemeClr val="bg1"/>
              </a:solidFill>
              <a:latin typeface="Century Gothic"/>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5363" y="324628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58568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9F50FBB-0269-4543-AC0F-554217A64100}"/>
              </a:ext>
            </a:extLst>
          </p:cNvPr>
          <p:cNvSpPr/>
          <p:nvPr/>
        </p:nvSpPr>
        <p:spPr>
          <a:xfrm>
            <a:off x="756184" y="285714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835373" y="2846784"/>
            <a:ext cx="273908" cy="523220"/>
          </a:xfrm>
          <a:prstGeom prst="rect">
            <a:avLst/>
          </a:prstGeom>
        </p:spPr>
        <p:txBody>
          <a:bodyPr wrap="square">
            <a:spAutoFit/>
          </a:bodyPr>
          <a:lstStyle/>
          <a:p>
            <a:r>
              <a:rPr lang="en-US" sz="2800" b="1" dirty="0">
                <a:solidFill>
                  <a:srgbClr val="004A6C"/>
                </a:solidFill>
                <a:latin typeface="Gilroy Bold" pitchFamily="2" charset="77"/>
              </a:rPr>
              <a:t>1 </a:t>
            </a:r>
            <a:endParaRPr lang="en-US" sz="2800" dirty="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499133" y="372513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572806" y="3714773"/>
            <a:ext cx="201624" cy="523220"/>
          </a:xfrm>
          <a:prstGeom prst="rect">
            <a:avLst/>
          </a:prstGeom>
        </p:spPr>
        <p:txBody>
          <a:bodyPr wrap="square">
            <a:spAutoFit/>
          </a:bodyPr>
          <a:lstStyle/>
          <a:p>
            <a:r>
              <a:rPr lang="en-US" sz="2800" b="1" dirty="0">
                <a:solidFill>
                  <a:srgbClr val="004A6C"/>
                </a:solidFill>
                <a:latin typeface="Gilroy Bold" pitchFamily="2" charset="77"/>
              </a:rPr>
              <a:t>4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93231" y="4119138"/>
            <a:ext cx="4709432" cy="1200329"/>
          </a:xfrm>
          <a:prstGeom prst="rect">
            <a:avLst/>
          </a:prstGeom>
        </p:spPr>
        <p:txBody>
          <a:bodyPr wrap="square" lIns="91440" tIns="45720" rIns="91440" bIns="45720" anchor="t">
            <a:spAutoFit/>
          </a:bodyPr>
          <a:lstStyle/>
          <a:p>
            <a:r>
              <a:rPr lang="en-US" sz="2400" b="1" dirty="0" err="1">
                <a:solidFill>
                  <a:schemeClr val="bg1"/>
                </a:solidFill>
                <a:latin typeface="Century Gothic"/>
              </a:rPr>
              <a:t>Αν</a:t>
            </a:r>
            <a:r>
              <a:rPr lang="en-US" sz="2400" b="1" dirty="0">
                <a:solidFill>
                  <a:schemeClr val="bg1"/>
                </a:solidFill>
                <a:latin typeface="Century Gothic"/>
              </a:rPr>
              <a:t>ακα</a:t>
            </a:r>
            <a:r>
              <a:rPr lang="en-US" sz="2400" b="1" dirty="0" err="1">
                <a:solidFill>
                  <a:schemeClr val="bg1"/>
                </a:solidFill>
                <a:latin typeface="Century Gothic"/>
              </a:rPr>
              <a:t>λύ</a:t>
            </a:r>
            <a:r>
              <a:rPr lang="en-US" sz="2400" b="1" dirty="0">
                <a:solidFill>
                  <a:schemeClr val="bg1"/>
                </a:solidFill>
                <a:latin typeface="Century Gothic"/>
              </a:rPr>
              <a:t>π</a:t>
            </a:r>
            <a:r>
              <a:rPr lang="en-US" sz="2400" b="1" dirty="0" err="1">
                <a:solidFill>
                  <a:schemeClr val="bg1"/>
                </a:solidFill>
                <a:latin typeface="Century Gothic"/>
              </a:rPr>
              <a:t>τουμε</a:t>
            </a:r>
            <a:r>
              <a:rPr lang="en-US" sz="2400" b="1" dirty="0">
                <a:solidFill>
                  <a:schemeClr val="bg1"/>
                </a:solidFill>
                <a:latin typeface="Century Gothic"/>
              </a:rPr>
              <a:t> </a:t>
            </a:r>
            <a:r>
              <a:rPr lang="en-US" sz="2400" b="1" dirty="0" err="1">
                <a:solidFill>
                  <a:schemeClr val="bg1"/>
                </a:solidFill>
                <a:latin typeface="Century Gothic"/>
              </a:rPr>
              <a:t>τι</a:t>
            </a:r>
            <a:r>
              <a:rPr lang="en-US" sz="2400" b="1" dirty="0">
                <a:solidFill>
                  <a:schemeClr val="bg1"/>
                </a:solidFill>
                <a:latin typeface="Century Gothic"/>
              </a:rPr>
              <a:t> μπ</a:t>
            </a:r>
            <a:r>
              <a:rPr lang="en-US" sz="2400" b="1" dirty="0" err="1">
                <a:solidFill>
                  <a:schemeClr val="bg1"/>
                </a:solidFill>
                <a:latin typeface="Century Gothic"/>
              </a:rPr>
              <a:t>ορεί</a:t>
            </a:r>
            <a:r>
              <a:rPr lang="en-US" sz="2400" b="1" dirty="0">
                <a:solidFill>
                  <a:schemeClr val="bg1"/>
                </a:solidFill>
                <a:latin typeface="Century Gothic"/>
              </a:rPr>
              <a:t> να </a:t>
            </a:r>
            <a:r>
              <a:rPr lang="en-US" sz="2400" b="1" dirty="0" err="1">
                <a:solidFill>
                  <a:schemeClr val="bg1"/>
                </a:solidFill>
                <a:latin typeface="Century Gothic"/>
              </a:rPr>
              <a:t>φτιάχτεί</a:t>
            </a:r>
            <a:r>
              <a:rPr lang="en-US" sz="2400" b="1" dirty="0">
                <a:solidFill>
                  <a:schemeClr val="bg1"/>
                </a:solidFill>
                <a:latin typeface="Century Gothic"/>
              </a:rPr>
              <a:t> από ανα</a:t>
            </a:r>
            <a:r>
              <a:rPr lang="en-US" sz="2400" b="1" dirty="0" err="1">
                <a:solidFill>
                  <a:schemeClr val="bg1"/>
                </a:solidFill>
                <a:latin typeface="Century Gothic"/>
              </a:rPr>
              <a:t>κυκλωμένο</a:t>
            </a:r>
            <a:r>
              <a:rPr lang="en-US" sz="2400" b="1" dirty="0">
                <a:solidFill>
                  <a:schemeClr val="bg1"/>
                </a:solidFill>
                <a:latin typeface="Century Gothic"/>
              </a:rPr>
              <a:t> πλα</a:t>
            </a:r>
            <a:r>
              <a:rPr lang="en-US" sz="2400" b="1" dirty="0" err="1">
                <a:solidFill>
                  <a:schemeClr val="bg1"/>
                </a:solidFill>
                <a:latin typeface="Century Gothic"/>
              </a:rPr>
              <a:t>στικό</a:t>
            </a:r>
          </a:p>
        </p:txBody>
      </p:sp>
      <p:sp>
        <p:nvSpPr>
          <p:cNvPr id="51" name="Oval 50">
            <a:extLst>
              <a:ext uri="{FF2B5EF4-FFF2-40B4-BE49-F238E27FC236}">
                <a16:creationId xmlns:a16="http://schemas.microsoft.com/office/drawing/2014/main" id="{D2F36E10-1CC6-F644-8215-29B5F7874191}"/>
              </a:ext>
            </a:extLst>
          </p:cNvPr>
          <p:cNvSpPr/>
          <p:nvPr/>
        </p:nvSpPr>
        <p:spPr>
          <a:xfrm>
            <a:off x="756676" y="4283389"/>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835865" y="4273027"/>
            <a:ext cx="273908" cy="523220"/>
          </a:xfrm>
          <a:prstGeom prst="rect">
            <a:avLst/>
          </a:prstGeom>
        </p:spPr>
        <p:txBody>
          <a:bodyPr wrap="square">
            <a:spAutoFit/>
          </a:bodyPr>
          <a:lstStyle/>
          <a:p>
            <a:r>
              <a:rPr lang="en-US" sz="2800" b="1" dirty="0">
                <a:solidFill>
                  <a:srgbClr val="004A6C"/>
                </a:solidFill>
                <a:latin typeface="Gilroy Bold" pitchFamily="2" charset="77"/>
              </a:rPr>
              <a:t>2 </a:t>
            </a:r>
            <a:endParaRPr lang="en-US" sz="2800" dirty="0">
              <a:solidFill>
                <a:srgbClr val="004A6C"/>
              </a:solidFill>
            </a:endParaRPr>
          </a:p>
        </p:txBody>
      </p:sp>
      <p:sp>
        <p:nvSpPr>
          <p:cNvPr id="55" name="Rectangle 54">
            <a:extLst>
              <a:ext uri="{FF2B5EF4-FFF2-40B4-BE49-F238E27FC236}">
                <a16:creationId xmlns:a16="http://schemas.microsoft.com/office/drawing/2014/main" id="{8E2EA91F-00D3-E340-8484-1EC50EAC21EC}"/>
              </a:ext>
            </a:extLst>
          </p:cNvPr>
          <p:cNvSpPr/>
          <p:nvPr/>
        </p:nvSpPr>
        <p:spPr>
          <a:xfrm>
            <a:off x="7299603" y="2067256"/>
            <a:ext cx="4534019" cy="1200329"/>
          </a:xfrm>
          <a:prstGeom prst="rect">
            <a:avLst/>
          </a:prstGeom>
        </p:spPr>
        <p:txBody>
          <a:bodyPr wrap="square" lIns="91440" tIns="45720" rIns="91440" bIns="45720" anchor="t">
            <a:spAutoFit/>
          </a:bodyPr>
          <a:lstStyle/>
          <a:p>
            <a:r>
              <a:rPr lang="en-US" sz="2400" b="1" dirty="0" err="1">
                <a:solidFill>
                  <a:schemeClr val="bg1"/>
                </a:solidFill>
                <a:latin typeface="Century Gothic"/>
              </a:rPr>
              <a:t>Αν</a:t>
            </a:r>
            <a:r>
              <a:rPr lang="en-US" sz="2400" b="1" dirty="0">
                <a:solidFill>
                  <a:schemeClr val="bg1"/>
                </a:solidFill>
                <a:latin typeface="Century Gothic"/>
              </a:rPr>
              <a:t>α</a:t>
            </a:r>
            <a:r>
              <a:rPr lang="en-US" sz="2400" b="1" dirty="0" err="1">
                <a:solidFill>
                  <a:schemeClr val="bg1"/>
                </a:solidFill>
                <a:latin typeface="Century Gothic"/>
              </a:rPr>
              <a:t>λογιζόμ</a:t>
            </a:r>
            <a:r>
              <a:rPr lang="en-US" sz="2400" b="1" dirty="0">
                <a:solidFill>
                  <a:schemeClr val="bg1"/>
                </a:solidFill>
                <a:latin typeface="Century Gothic"/>
              </a:rPr>
              <a:t>α</a:t>
            </a:r>
            <a:r>
              <a:rPr lang="en-US" sz="2400" b="1" dirty="0" err="1">
                <a:solidFill>
                  <a:schemeClr val="bg1"/>
                </a:solidFill>
                <a:latin typeface="Century Gothic"/>
              </a:rPr>
              <a:t>στε</a:t>
            </a:r>
            <a:r>
              <a:rPr lang="en-US" sz="2400" b="1" dirty="0">
                <a:solidFill>
                  <a:schemeClr val="bg1"/>
                </a:solidFill>
                <a:latin typeface="Century Gothic"/>
              </a:rPr>
              <a:t> </a:t>
            </a:r>
            <a:r>
              <a:rPr lang="en-US" sz="2400" b="1" dirty="0" err="1">
                <a:solidFill>
                  <a:schemeClr val="bg1"/>
                </a:solidFill>
                <a:latin typeface="Century Gothic"/>
              </a:rPr>
              <a:t>τι</a:t>
            </a:r>
            <a:r>
              <a:rPr lang="en-US" sz="2400" b="1" dirty="0">
                <a:solidFill>
                  <a:schemeClr val="bg1"/>
                </a:solidFill>
                <a:latin typeface="Century Gothic"/>
              </a:rPr>
              <a:t> </a:t>
            </a:r>
            <a:r>
              <a:rPr lang="en-US" sz="2400" b="1" dirty="0" err="1">
                <a:solidFill>
                  <a:schemeClr val="bg1"/>
                </a:solidFill>
                <a:latin typeface="Century Gothic"/>
              </a:rPr>
              <a:t>γίνετ</a:t>
            </a:r>
            <a:r>
              <a:rPr lang="en-US" sz="2400" b="1" dirty="0">
                <a:solidFill>
                  <a:schemeClr val="bg1"/>
                </a:solidFill>
                <a:latin typeface="Century Gothic"/>
              </a:rPr>
              <a:t>αι </a:t>
            </a:r>
            <a:r>
              <a:rPr lang="en-US" sz="2400" b="1" dirty="0" err="1">
                <a:solidFill>
                  <a:schemeClr val="bg1"/>
                </a:solidFill>
                <a:latin typeface="Century Gothic"/>
              </a:rPr>
              <a:t>με</a:t>
            </a:r>
            <a:r>
              <a:rPr lang="en-US" sz="2400" b="1" dirty="0">
                <a:solidFill>
                  <a:schemeClr val="bg1"/>
                </a:solidFill>
                <a:latin typeface="Century Gothic"/>
              </a:rPr>
              <a:t> τα απ</a:t>
            </a:r>
            <a:r>
              <a:rPr lang="en-US" sz="2400" b="1" dirty="0" err="1">
                <a:solidFill>
                  <a:schemeClr val="bg1"/>
                </a:solidFill>
                <a:latin typeface="Century Gothic"/>
              </a:rPr>
              <a:t>ορρίμμ</a:t>
            </a:r>
            <a:r>
              <a:rPr lang="en-US" sz="2400" b="1" dirty="0">
                <a:solidFill>
                  <a:schemeClr val="bg1"/>
                </a:solidFill>
                <a:latin typeface="Century Gothic"/>
              </a:rPr>
              <a:t>ατα π</a:t>
            </a:r>
            <a:r>
              <a:rPr lang="en-US" sz="2400" b="1" dirty="0" err="1">
                <a:solidFill>
                  <a:schemeClr val="bg1"/>
                </a:solidFill>
                <a:latin typeface="Century Gothic"/>
              </a:rPr>
              <a:t>ου</a:t>
            </a:r>
            <a:r>
              <a:rPr lang="en-US" sz="2400" b="1" dirty="0">
                <a:solidFill>
                  <a:schemeClr val="bg1"/>
                </a:solidFill>
                <a:latin typeface="Century Gothic"/>
              </a:rPr>
              <a:t> </a:t>
            </a:r>
            <a:r>
              <a:rPr lang="en-US" sz="2400" b="1" dirty="0" err="1">
                <a:solidFill>
                  <a:schemeClr val="bg1"/>
                </a:solidFill>
                <a:latin typeface="Century Gothic"/>
              </a:rPr>
              <a:t>δεν</a:t>
            </a:r>
            <a:r>
              <a:rPr lang="en-US" sz="2400" b="1" dirty="0">
                <a:solidFill>
                  <a:schemeClr val="bg1"/>
                </a:solidFill>
                <a:latin typeface="Century Gothic"/>
              </a:rPr>
              <a:t> π</a:t>
            </a:r>
            <a:r>
              <a:rPr lang="en-US" sz="2400" b="1" dirty="0" err="1">
                <a:solidFill>
                  <a:schemeClr val="bg1"/>
                </a:solidFill>
                <a:latin typeface="Century Gothic"/>
              </a:rPr>
              <a:t>ηγ</a:t>
            </a:r>
            <a:r>
              <a:rPr lang="en-US" sz="2400" b="1" dirty="0">
                <a:solidFill>
                  <a:schemeClr val="bg1"/>
                </a:solidFill>
                <a:latin typeface="Century Gothic"/>
              </a:rPr>
              <a:t>α</a:t>
            </a:r>
            <a:r>
              <a:rPr lang="en-US" sz="2400" b="1" dirty="0" err="1">
                <a:solidFill>
                  <a:schemeClr val="bg1"/>
                </a:solidFill>
                <a:latin typeface="Century Gothic"/>
              </a:rPr>
              <a:t>ίνουν</a:t>
            </a:r>
            <a:r>
              <a:rPr lang="en-US" sz="2400" b="1" dirty="0">
                <a:solidFill>
                  <a:schemeClr val="bg1"/>
                </a:solidFill>
                <a:latin typeface="Century Gothic"/>
              </a:rPr>
              <a:t> </a:t>
            </a:r>
            <a:r>
              <a:rPr lang="en-US" sz="2400" b="1" dirty="0" err="1">
                <a:solidFill>
                  <a:schemeClr val="bg1"/>
                </a:solidFill>
                <a:latin typeface="Century Gothic"/>
              </a:rPr>
              <a:t>στον</a:t>
            </a:r>
            <a:r>
              <a:rPr lang="en-US" sz="2400" b="1" dirty="0">
                <a:solidFill>
                  <a:schemeClr val="bg1"/>
                </a:solidFill>
                <a:latin typeface="Century Gothic"/>
              </a:rPr>
              <a:t> </a:t>
            </a:r>
            <a:r>
              <a:rPr lang="en-US" sz="2400" b="1" dirty="0" err="1">
                <a:solidFill>
                  <a:schemeClr val="bg1"/>
                </a:solidFill>
                <a:latin typeface="Century Gothic"/>
              </a:rPr>
              <a:t>κάδο</a:t>
            </a:r>
            <a:endParaRPr lang="en-US" dirty="0" err="1">
              <a:solidFill>
                <a:schemeClr val="bg1"/>
              </a:solidFill>
              <a:latin typeface="Century Gothic"/>
            </a:endParaRPr>
          </a:p>
        </p:txBody>
      </p:sp>
      <p:sp>
        <p:nvSpPr>
          <p:cNvPr id="58" name="Oval 57">
            <a:extLst>
              <a:ext uri="{FF2B5EF4-FFF2-40B4-BE49-F238E27FC236}">
                <a16:creationId xmlns:a16="http://schemas.microsoft.com/office/drawing/2014/main" id="{D735544C-6E6A-144B-98AB-DF3D40774A78}"/>
              </a:ext>
            </a:extLst>
          </p:cNvPr>
          <p:cNvSpPr/>
          <p:nvPr/>
        </p:nvSpPr>
        <p:spPr>
          <a:xfrm>
            <a:off x="6502090" y="233892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2A17FE0C-5330-774D-A4DA-223B41C2854D}"/>
              </a:ext>
            </a:extLst>
          </p:cNvPr>
          <p:cNvSpPr/>
          <p:nvPr/>
        </p:nvSpPr>
        <p:spPr>
          <a:xfrm>
            <a:off x="6576489" y="2345598"/>
            <a:ext cx="273908" cy="523220"/>
          </a:xfrm>
          <a:prstGeom prst="rect">
            <a:avLst/>
          </a:prstGeom>
        </p:spPr>
        <p:txBody>
          <a:bodyPr wrap="square">
            <a:spAutoFit/>
          </a:bodyPr>
          <a:lstStyle/>
          <a:p>
            <a:r>
              <a:rPr lang="en-US" sz="2800" b="1" dirty="0">
                <a:solidFill>
                  <a:srgbClr val="004A6C"/>
                </a:solidFill>
                <a:latin typeface="Gilroy Bold" pitchFamily="2" charset="77"/>
              </a:rPr>
              <a:t>3</a:t>
            </a:r>
            <a:endParaRPr lang="en-US" sz="2800" dirty="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10381680" y="1849942"/>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62148" y="5431867"/>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001849">
            <a:off x="5351892" y="5603501"/>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98528" y="295560"/>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87757" y="70350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6556115" y="5898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428311" y="2362586"/>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452118" y="3803536"/>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86" name="Group 85">
            <a:extLst>
              <a:ext uri="{FF2B5EF4-FFF2-40B4-BE49-F238E27FC236}">
                <a16:creationId xmlns:a16="http://schemas.microsoft.com/office/drawing/2014/main" id="{F695F652-F9DE-CC45-B7EE-510A3735A7F0}"/>
              </a:ext>
            </a:extLst>
          </p:cNvPr>
          <p:cNvGrpSpPr/>
          <p:nvPr/>
        </p:nvGrpSpPr>
        <p:grpSpPr>
          <a:xfrm>
            <a:off x="6123073" y="1832122"/>
            <a:ext cx="1187355" cy="1490503"/>
            <a:chOff x="368917" y="1614808"/>
            <a:chExt cx="1187355" cy="1490503"/>
          </a:xfrm>
        </p:grpSpPr>
        <p:pic>
          <p:nvPicPr>
            <p:cNvPr id="87" name="Picture 86" descr="Icon&#10;&#10;Description automatically generated">
              <a:extLst>
                <a:ext uri="{FF2B5EF4-FFF2-40B4-BE49-F238E27FC236}">
                  <a16:creationId xmlns:a16="http://schemas.microsoft.com/office/drawing/2014/main" id="{169A4C91-22D6-3846-9B7B-BC2447470CA4}"/>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79742" y="1614808"/>
              <a:ext cx="1176530" cy="735936"/>
            </a:xfrm>
            <a:prstGeom prst="rect">
              <a:avLst/>
            </a:prstGeom>
          </p:spPr>
        </p:pic>
        <p:pic>
          <p:nvPicPr>
            <p:cNvPr id="88" name="Picture 87" descr="Icon&#10;&#10;Description automatically generated">
              <a:extLst>
                <a:ext uri="{FF2B5EF4-FFF2-40B4-BE49-F238E27FC236}">
                  <a16:creationId xmlns:a16="http://schemas.microsoft.com/office/drawing/2014/main" id="{D93D4AD9-F02C-1D44-825D-8249902F2FE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68917" y="2369375"/>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160562" y="3213975"/>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9" name="Rectangle 38">
            <a:extLst>
              <a:ext uri="{FF2B5EF4-FFF2-40B4-BE49-F238E27FC236}">
                <a16:creationId xmlns:a16="http://schemas.microsoft.com/office/drawing/2014/main" id="{E015DC11-E29C-7B41-ADFF-8204FA20961B}"/>
              </a:ext>
            </a:extLst>
          </p:cNvPr>
          <p:cNvSpPr/>
          <p:nvPr/>
        </p:nvSpPr>
        <p:spPr>
          <a:xfrm>
            <a:off x="7304486" y="4984758"/>
            <a:ext cx="4233957" cy="1193872"/>
          </a:xfrm>
          <a:prstGeom prst="rect">
            <a:avLst/>
          </a:prstGeom>
        </p:spPr>
        <p:txBody>
          <a:bodyPr wrap="square" lIns="91440" tIns="45720" rIns="91440" bIns="45720" anchor="t">
            <a:spAutoFit/>
          </a:bodyPr>
          <a:lstStyle/>
          <a:p>
            <a:r>
              <a:rPr lang="en-US" sz="2400" b="1" dirty="0" err="1">
                <a:solidFill>
                  <a:schemeClr val="bg1"/>
                </a:solidFill>
                <a:latin typeface="Century Gothic"/>
              </a:rPr>
              <a:t>Κρ</a:t>
            </a:r>
            <a:r>
              <a:rPr lang="en-US" sz="2400" b="1" dirty="0">
                <a:solidFill>
                  <a:schemeClr val="bg1"/>
                </a:solidFill>
                <a:latin typeface="Century Gothic"/>
              </a:rPr>
              <a:t>α</a:t>
            </a:r>
            <a:r>
              <a:rPr lang="en-US" sz="2400" b="1" dirty="0" err="1">
                <a:solidFill>
                  <a:schemeClr val="bg1"/>
                </a:solidFill>
                <a:latin typeface="Century Gothic"/>
              </a:rPr>
              <a:t>τάμε</a:t>
            </a:r>
            <a:r>
              <a:rPr lang="en-US" sz="2400" b="1" dirty="0">
                <a:solidFill>
                  <a:schemeClr val="bg1"/>
                </a:solidFill>
                <a:latin typeface="Century Gothic"/>
              </a:rPr>
              <a:t> </a:t>
            </a:r>
            <a:r>
              <a:rPr lang="en-US" sz="2400" b="1" dirty="0" err="1">
                <a:solidFill>
                  <a:schemeClr val="bg1"/>
                </a:solidFill>
                <a:latin typeface="Century Gothic"/>
              </a:rPr>
              <a:t>ημερολόγιο</a:t>
            </a:r>
            <a:r>
              <a:rPr lang="en-US" sz="2400" b="1" dirty="0">
                <a:solidFill>
                  <a:schemeClr val="bg1"/>
                </a:solidFill>
                <a:latin typeface="Century Gothic"/>
              </a:rPr>
              <a:t> απ</a:t>
            </a:r>
            <a:r>
              <a:rPr lang="en-US" sz="2400" b="1" dirty="0" err="1">
                <a:solidFill>
                  <a:schemeClr val="bg1"/>
                </a:solidFill>
                <a:latin typeface="Century Gothic"/>
              </a:rPr>
              <a:t>ορριμμάτων</a:t>
            </a:r>
            <a:r>
              <a:rPr lang="en-US" sz="2400" b="1" dirty="0">
                <a:solidFill>
                  <a:schemeClr val="bg1"/>
                </a:solidFill>
                <a:latin typeface="Century Gothic"/>
              </a:rPr>
              <a:t> και ανα</a:t>
            </a:r>
            <a:r>
              <a:rPr lang="en-US" sz="2400" b="1" dirty="0" err="1">
                <a:solidFill>
                  <a:schemeClr val="bg1"/>
                </a:solidFill>
                <a:latin typeface="Century Gothic"/>
              </a:rPr>
              <a:t>κύκλωσης</a:t>
            </a:r>
            <a:endParaRPr lang="en-US" dirty="0" err="1">
              <a:solidFill>
                <a:schemeClr val="bg1"/>
              </a:solidFill>
              <a:latin typeface="Century Gothic"/>
            </a:endParaRPr>
          </a:p>
        </p:txBody>
      </p:sp>
      <p:sp>
        <p:nvSpPr>
          <p:cNvPr id="40" name="Oval 39">
            <a:extLst>
              <a:ext uri="{FF2B5EF4-FFF2-40B4-BE49-F238E27FC236}">
                <a16:creationId xmlns:a16="http://schemas.microsoft.com/office/drawing/2014/main" id="{3EDC73DB-6045-5D48-A0B9-53F483C01DD1}"/>
              </a:ext>
            </a:extLst>
          </p:cNvPr>
          <p:cNvSpPr/>
          <p:nvPr/>
        </p:nvSpPr>
        <p:spPr>
          <a:xfrm>
            <a:off x="6499133" y="5207793"/>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49E23FA-DAC8-8D4A-99FA-AF5F2A794C8B}"/>
              </a:ext>
            </a:extLst>
          </p:cNvPr>
          <p:cNvSpPr/>
          <p:nvPr/>
        </p:nvSpPr>
        <p:spPr>
          <a:xfrm>
            <a:off x="6572806" y="5197431"/>
            <a:ext cx="201624" cy="523220"/>
          </a:xfrm>
          <a:prstGeom prst="rect">
            <a:avLst/>
          </a:prstGeom>
        </p:spPr>
        <p:txBody>
          <a:bodyPr wrap="square">
            <a:spAutoFit/>
          </a:bodyPr>
          <a:lstStyle/>
          <a:p>
            <a:r>
              <a:rPr lang="en-US" sz="2800" b="1" dirty="0">
                <a:solidFill>
                  <a:srgbClr val="004A6C"/>
                </a:solidFill>
                <a:latin typeface="Gilroy Bold" pitchFamily="2" charset="77"/>
              </a:rPr>
              <a:t>5 </a:t>
            </a:r>
            <a:endParaRPr lang="en-US" sz="2800" dirty="0">
              <a:solidFill>
                <a:srgbClr val="004A6C"/>
              </a:solidFill>
            </a:endParaRPr>
          </a:p>
        </p:txBody>
      </p:sp>
      <p:grpSp>
        <p:nvGrpSpPr>
          <p:cNvPr id="42" name="Group 41">
            <a:extLst>
              <a:ext uri="{FF2B5EF4-FFF2-40B4-BE49-F238E27FC236}">
                <a16:creationId xmlns:a16="http://schemas.microsoft.com/office/drawing/2014/main" id="{1BBBC553-EA33-D249-AE3D-24EAEE830DA6}"/>
              </a:ext>
            </a:extLst>
          </p:cNvPr>
          <p:cNvGrpSpPr/>
          <p:nvPr/>
        </p:nvGrpSpPr>
        <p:grpSpPr>
          <a:xfrm>
            <a:off x="6163519" y="4681780"/>
            <a:ext cx="1187355" cy="1490503"/>
            <a:chOff x="351151" y="1843461"/>
            <a:chExt cx="1187355" cy="1490503"/>
          </a:xfrm>
        </p:grpSpPr>
        <p:pic>
          <p:nvPicPr>
            <p:cNvPr id="43" name="Picture 42" descr="Icon&#10;&#10;Description automatically generated">
              <a:extLst>
                <a:ext uri="{FF2B5EF4-FFF2-40B4-BE49-F238E27FC236}">
                  <a16:creationId xmlns:a16="http://schemas.microsoft.com/office/drawing/2014/main" id="{1DE1194F-820E-E44A-88DF-0757008ED0E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6" name="Picture 45" descr="Icon&#10;&#10;Description automatically generated">
              <a:extLst>
                <a:ext uri="{FF2B5EF4-FFF2-40B4-BE49-F238E27FC236}">
                  <a16:creationId xmlns:a16="http://schemas.microsoft.com/office/drawing/2014/main" id="{A44AE0FD-3512-A34B-8523-E0FB32A13A0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2" name="TextBox 37">
            <a:extLst>
              <a:ext uri="{FF2B5EF4-FFF2-40B4-BE49-F238E27FC236}">
                <a16:creationId xmlns:a16="http://schemas.microsoft.com/office/drawing/2014/main" id="{87C0994B-3F98-3445-A5B9-9F08364DB173}"/>
              </a:ext>
            </a:extLst>
          </p:cNvPr>
          <p:cNvSpPr txBox="1"/>
          <p:nvPr/>
        </p:nvSpPr>
        <p:spPr>
          <a:xfrm>
            <a:off x="141893" y="909269"/>
            <a:ext cx="4839144" cy="5847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l-GR" sz="3200" b="1" dirty="0">
                <a:solidFill>
                  <a:srgbClr val="004A6C"/>
                </a:solidFill>
                <a:latin typeface="Century Gothic"/>
              </a:rPr>
              <a:t>Στόχοι του μαθήματος</a:t>
            </a:r>
          </a:p>
        </p:txBody>
      </p:sp>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668410" y="2417025"/>
            <a:ext cx="3750469" cy="81956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440579"/>
            <a:ext cx="383470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Αν</a:t>
            </a:r>
            <a:r>
              <a:rPr lang="en-US" sz="4400" b="1" dirty="0">
                <a:solidFill>
                  <a:srgbClr val="004A6C"/>
                </a:solidFill>
                <a:latin typeface="Century Gothic"/>
              </a:rPr>
              <a:t>α</a:t>
            </a:r>
            <a:r>
              <a:rPr lang="en-US" sz="4400" b="1" dirty="0" err="1">
                <a:solidFill>
                  <a:srgbClr val="004A6C"/>
                </a:solidFill>
                <a:latin typeface="Century Gothic"/>
              </a:rPr>
              <a:t>κύκλωση</a:t>
            </a:r>
            <a:endParaRPr lang="en-US" dirty="0" err="1">
              <a:latin typeface="Century Gothic"/>
            </a:endParaRP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1905" y="0"/>
            <a:ext cx="5953611" cy="2247257"/>
          </a:xfrm>
          <a:prstGeom prst="rect">
            <a:avLst/>
          </a:prstGeom>
        </p:spPr>
      </p:pic>
      <p:sp>
        <p:nvSpPr>
          <p:cNvPr id="30" name="Rectangle 29">
            <a:extLst>
              <a:ext uri="{FF2B5EF4-FFF2-40B4-BE49-F238E27FC236}">
                <a16:creationId xmlns:a16="http://schemas.microsoft.com/office/drawing/2014/main" id="{A504990A-6837-FF42-BABF-860F3B1EC508}"/>
              </a:ext>
            </a:extLst>
          </p:cNvPr>
          <p:cNvSpPr/>
          <p:nvPr/>
        </p:nvSpPr>
        <p:spPr>
          <a:xfrm>
            <a:off x="7621812" y="2436396"/>
            <a:ext cx="3142078" cy="76790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7658162" y="2414750"/>
            <a:ext cx="3106941"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Χωμ</a:t>
            </a:r>
            <a:r>
              <a:rPr lang="en-US" sz="4400" b="1" dirty="0">
                <a:solidFill>
                  <a:srgbClr val="004A6C"/>
                </a:solidFill>
                <a:latin typeface="Century Gothic"/>
              </a:rPr>
              <a:t>α</a:t>
            </a:r>
            <a:r>
              <a:rPr lang="en-US" sz="4400" b="1" dirty="0" err="1">
                <a:solidFill>
                  <a:srgbClr val="004A6C"/>
                </a:solidFill>
                <a:latin typeface="Century Gothic"/>
              </a:rPr>
              <a:t>τερή</a:t>
            </a:r>
            <a:r>
              <a:rPr lang="en-US" sz="4400" b="1" dirty="0">
                <a:solidFill>
                  <a:srgbClr val="004A6C"/>
                </a:solidFill>
                <a:latin typeface="Century Gothic"/>
              </a:rPr>
              <a:t> </a:t>
            </a:r>
            <a:endParaRPr lang="en-US" sz="4400" b="1" dirty="0" err="1">
              <a:solidFill>
                <a:srgbClr val="004A6C"/>
              </a:solidFill>
              <a:latin typeface="Century Gothic"/>
            </a:endParaRPr>
          </a:p>
        </p:txBody>
      </p:sp>
      <p:sp>
        <p:nvSpPr>
          <p:cNvPr id="2" name="Rectangle 1">
            <a:extLst>
              <a:ext uri="{FF2B5EF4-FFF2-40B4-BE49-F238E27FC236}">
                <a16:creationId xmlns:a16="http://schemas.microsoft.com/office/drawing/2014/main" id="{08127DDA-C213-B34C-8D58-244B183AC214}"/>
              </a:ext>
            </a:extLst>
          </p:cNvPr>
          <p:cNvSpPr/>
          <p:nvPr/>
        </p:nvSpPr>
        <p:spPr>
          <a:xfrm>
            <a:off x="-3783292" y="-1406970"/>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58" name="Rectangle 57">
            <a:extLst>
              <a:ext uri="{FF2B5EF4-FFF2-40B4-BE49-F238E27FC236}">
                <a16:creationId xmlns:a16="http://schemas.microsoft.com/office/drawing/2014/main" id="{87424AC3-F74B-A142-8753-E03BA67DF1BC}"/>
              </a:ext>
            </a:extLst>
          </p:cNvPr>
          <p:cNvSpPr/>
          <p:nvPr/>
        </p:nvSpPr>
        <p:spPr>
          <a:xfrm>
            <a:off x="4700616" y="2417023"/>
            <a:ext cx="2673272" cy="78727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Rectangle 58">
            <a:extLst>
              <a:ext uri="{FF2B5EF4-FFF2-40B4-BE49-F238E27FC236}">
                <a16:creationId xmlns:a16="http://schemas.microsoft.com/office/drawing/2014/main" id="{75ABE87C-F477-554A-B0C2-ED769F8F2623}"/>
              </a:ext>
            </a:extLst>
          </p:cNvPr>
          <p:cNvSpPr/>
          <p:nvPr/>
        </p:nvSpPr>
        <p:spPr>
          <a:xfrm>
            <a:off x="4698220" y="2427663"/>
            <a:ext cx="2526654"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Ρυ</a:t>
            </a:r>
            <a:r>
              <a:rPr lang="en-US" sz="4400" b="1" dirty="0">
                <a:solidFill>
                  <a:srgbClr val="004A6C"/>
                </a:solidFill>
                <a:latin typeface="Century Gothic"/>
              </a:rPr>
              <a:t>πα</a:t>
            </a:r>
            <a:r>
              <a:rPr lang="en-US" sz="4400" b="1" dirty="0" err="1">
                <a:solidFill>
                  <a:srgbClr val="004A6C"/>
                </a:solidFill>
                <a:latin typeface="Century Gothic"/>
              </a:rPr>
              <a:t>ίνω</a:t>
            </a:r>
          </a:p>
        </p:txBody>
      </p:sp>
      <p:sp>
        <p:nvSpPr>
          <p:cNvPr id="5" name="TextBox 4">
            <a:extLst>
              <a:ext uri="{FF2B5EF4-FFF2-40B4-BE49-F238E27FC236}">
                <a16:creationId xmlns:a16="http://schemas.microsoft.com/office/drawing/2014/main" id="{53A4D33D-EA32-08D8-D697-78E4E02345F2}"/>
              </a:ext>
            </a:extLst>
          </p:cNvPr>
          <p:cNvSpPr txBox="1"/>
          <p:nvPr/>
        </p:nvSpPr>
        <p:spPr>
          <a:xfrm>
            <a:off x="662552" y="888570"/>
            <a:ext cx="373767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a:solidFill>
                  <a:srgbClr val="004A6C"/>
                </a:solidFill>
                <a:latin typeface="Century Gothic"/>
              </a:rPr>
              <a:t>Βασικό Λεξιλόγιο</a:t>
            </a:r>
            <a:r>
              <a:rPr lang="en-US" sz="3200">
                <a:latin typeface="Century Gothic"/>
              </a:rPr>
              <a:t>​</a:t>
            </a:r>
            <a:endParaRPr lang="en-US"/>
          </a:p>
        </p:txBody>
      </p:sp>
      <p:pic>
        <p:nvPicPr>
          <p:cNvPr id="7" name="Picture 6" descr="Text&#10;&#10;Description automatically generated with low confidence">
            <a:extLst>
              <a:ext uri="{FF2B5EF4-FFF2-40B4-BE49-F238E27FC236}">
                <a16:creationId xmlns:a16="http://schemas.microsoft.com/office/drawing/2014/main" id="{B57459AC-BA84-C257-048F-E8C41F3E34F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6110" y="5480588"/>
            <a:ext cx="3791577" cy="137626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35D0702-1897-CE43-B306-D9AD81B1BAD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1" name="Rectangle 10">
            <a:extLst>
              <a:ext uri="{FF2B5EF4-FFF2-40B4-BE49-F238E27FC236}">
                <a16:creationId xmlns:a16="http://schemas.microsoft.com/office/drawing/2014/main" id="{AC8407D3-71C6-9E45-90FE-A1823B0A172B}"/>
              </a:ext>
            </a:extLst>
          </p:cNvPr>
          <p:cNvSpPr/>
          <p:nvPr/>
        </p:nvSpPr>
        <p:spPr>
          <a:xfrm>
            <a:off x="620047" y="2226730"/>
            <a:ext cx="5934904" cy="24949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F61A722-77AC-C04C-B69B-F9245CBA2A9F}"/>
              </a:ext>
            </a:extLst>
          </p:cNvPr>
          <p:cNvSpPr txBox="1"/>
          <p:nvPr/>
        </p:nvSpPr>
        <p:spPr>
          <a:xfrm>
            <a:off x="783700" y="2367171"/>
            <a:ext cx="5680517" cy="2123658"/>
          </a:xfrm>
          <a:prstGeom prst="rect">
            <a:avLst/>
          </a:prstGeom>
          <a:noFill/>
        </p:spPr>
        <p:txBody>
          <a:bodyPr wrap="square" lIns="91440" tIns="45720" rIns="91440" bIns="45720" rtlCol="0" anchor="t">
            <a:spAutoFit/>
          </a:bodyPr>
          <a:lstStyle/>
          <a:p>
            <a:r>
              <a:rPr lang="en-US" sz="4400" b="1" err="1">
                <a:solidFill>
                  <a:srgbClr val="004A6C"/>
                </a:solidFill>
                <a:latin typeface="Century Gothic"/>
              </a:rPr>
              <a:t>Πού</a:t>
            </a:r>
            <a:r>
              <a:rPr lang="en-US" sz="4400" b="1" dirty="0">
                <a:solidFill>
                  <a:srgbClr val="004A6C"/>
                </a:solidFill>
                <a:latin typeface="Century Gothic"/>
              </a:rPr>
              <a:t> π</a:t>
            </a:r>
            <a:r>
              <a:rPr lang="en-US" sz="4400" b="1" err="1">
                <a:solidFill>
                  <a:srgbClr val="004A6C"/>
                </a:solidFill>
                <a:latin typeface="Century Gothic"/>
              </a:rPr>
              <a:t>ηγ</a:t>
            </a:r>
            <a:r>
              <a:rPr lang="en-US" sz="4400" b="1" dirty="0">
                <a:solidFill>
                  <a:srgbClr val="004A6C"/>
                </a:solidFill>
                <a:latin typeface="Century Gothic"/>
              </a:rPr>
              <a:t>α</a:t>
            </a:r>
            <a:r>
              <a:rPr lang="en-US" sz="4400" b="1" err="1">
                <a:solidFill>
                  <a:srgbClr val="004A6C"/>
                </a:solidFill>
                <a:latin typeface="Century Gothic"/>
              </a:rPr>
              <a:t>ίνουν</a:t>
            </a:r>
            <a:r>
              <a:rPr lang="en-US" sz="4400" b="1" dirty="0">
                <a:solidFill>
                  <a:srgbClr val="004A6C"/>
                </a:solidFill>
                <a:latin typeface="Century Gothic"/>
              </a:rPr>
              <a:t> τα απ</a:t>
            </a:r>
            <a:r>
              <a:rPr lang="en-US" sz="4400" b="1" err="1">
                <a:solidFill>
                  <a:srgbClr val="004A6C"/>
                </a:solidFill>
                <a:latin typeface="Century Gothic"/>
              </a:rPr>
              <a:t>ορρίμμ</a:t>
            </a:r>
            <a:r>
              <a:rPr lang="en-US" sz="4400" b="1" dirty="0">
                <a:solidFill>
                  <a:srgbClr val="004A6C"/>
                </a:solidFill>
                <a:latin typeface="Century Gothic"/>
              </a:rPr>
              <a:t>α</a:t>
            </a:r>
            <a:r>
              <a:rPr lang="en-US" sz="4400" b="1" err="1">
                <a:solidFill>
                  <a:srgbClr val="004A6C"/>
                </a:solidFill>
                <a:latin typeface="Century Gothic"/>
              </a:rPr>
              <a:t>τά</a:t>
            </a:r>
            <a:r>
              <a:rPr lang="en-US" sz="4400" b="1" dirty="0">
                <a:solidFill>
                  <a:srgbClr val="004A6C"/>
                </a:solidFill>
                <a:latin typeface="Century Gothic"/>
              </a:rPr>
              <a:t> σας </a:t>
            </a:r>
            <a:r>
              <a:rPr lang="en-US" sz="4400" b="1" err="1">
                <a:solidFill>
                  <a:srgbClr val="004A6C"/>
                </a:solidFill>
                <a:latin typeface="Century Gothic"/>
              </a:rPr>
              <a:t>ότ</a:t>
            </a:r>
            <a:r>
              <a:rPr lang="en-US" sz="4400" b="1" dirty="0">
                <a:solidFill>
                  <a:srgbClr val="004A6C"/>
                </a:solidFill>
                <a:latin typeface="Century Gothic"/>
              </a:rPr>
              <a:t>αν τα π</a:t>
            </a:r>
            <a:r>
              <a:rPr lang="en-US" sz="4400" b="1" err="1">
                <a:solidFill>
                  <a:srgbClr val="004A6C"/>
                </a:solidFill>
                <a:latin typeface="Century Gothic"/>
              </a:rPr>
              <a:t>ετάτε</a:t>
            </a:r>
            <a:r>
              <a:rPr lang="en-US" sz="4400" b="1" dirty="0">
                <a:solidFill>
                  <a:srgbClr val="004A6C"/>
                </a:solidFill>
                <a:latin typeface="Century Gothic"/>
              </a:rPr>
              <a:t>;</a:t>
            </a:r>
            <a:endParaRPr lang="en-US" dirty="0">
              <a:latin typeface="Century Gothic"/>
            </a:endParaRPr>
          </a:p>
        </p:txBody>
      </p:sp>
      <p:pic>
        <p:nvPicPr>
          <p:cNvPr id="4" name="Picture 3" descr="Text&#10;&#10;Description automatically generated with low confidence">
            <a:extLst>
              <a:ext uri="{FF2B5EF4-FFF2-40B4-BE49-F238E27FC236}">
                <a16:creationId xmlns:a16="http://schemas.microsoft.com/office/drawing/2014/main" id="{000EB03A-0529-9DDF-1E21-D9B1B7591C3E}"/>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162975" y="5480588"/>
            <a:ext cx="3791577" cy="1376260"/>
          </a:xfrm>
          <a:prstGeom prst="rect">
            <a:avLst/>
          </a:prstGeom>
        </p:spPr>
      </p:pic>
    </p:spTree>
    <p:extLst>
      <p:ext uri="{BB962C8B-B14F-4D97-AF65-F5344CB8AC3E}">
        <p14:creationId xmlns:p14="http://schemas.microsoft.com/office/powerpoint/2010/main" val="121238405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1" y="0"/>
            <a:ext cx="12192000" cy="6858000"/>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68471" y="887696"/>
            <a:ext cx="3025519" cy="584775"/>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Αν</a:t>
            </a:r>
            <a:r>
              <a:rPr lang="en-US" sz="3200" b="1" dirty="0">
                <a:solidFill>
                  <a:srgbClr val="004A6C"/>
                </a:solidFill>
                <a:latin typeface="Century Gothic"/>
              </a:rPr>
              <a:t>α</a:t>
            </a:r>
            <a:r>
              <a:rPr lang="en-US" sz="3200" b="1" err="1">
                <a:solidFill>
                  <a:srgbClr val="004A6C"/>
                </a:solidFill>
                <a:latin typeface="Century Gothic"/>
              </a:rPr>
              <a:t>κύκλωση</a:t>
            </a:r>
            <a:endParaRPr lang="en-US" sz="3200" b="1">
              <a:solidFill>
                <a:srgbClr val="004A6C"/>
              </a:solidFill>
              <a:latin typeface="Century Gothic"/>
            </a:endParaRPr>
          </a:p>
        </p:txBody>
      </p:sp>
      <p:pic>
        <p:nvPicPr>
          <p:cNvPr id="21" name="Picture 20">
            <a:extLst>
              <a:ext uri="{FF2B5EF4-FFF2-40B4-BE49-F238E27FC236}">
                <a16:creationId xmlns:a16="http://schemas.microsoft.com/office/drawing/2014/main" id="{D9196D72-C359-5347-BEF4-E4A6639CF86C}"/>
              </a:ext>
            </a:extLst>
          </p:cNvPr>
          <p:cNvPicPr>
            <a:picLocks noChangeAspect="1"/>
          </p:cNvPicPr>
          <p:nvPr/>
        </p:nvPicPr>
        <p:blipFill>
          <a:blip r:embed="rId5"/>
          <a:stretch>
            <a:fillRect/>
          </a:stretch>
        </p:blipFill>
        <p:spPr>
          <a:xfrm rot="5747184" flipH="1">
            <a:off x="4114206" y="4919550"/>
            <a:ext cx="769685" cy="899632"/>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568471" y="2403311"/>
            <a:ext cx="4216441" cy="2418072"/>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565816" y="2490381"/>
            <a:ext cx="4012452" cy="2616101"/>
          </a:xfrm>
          <a:prstGeom prst="rect">
            <a:avLst/>
          </a:prstGeom>
        </p:spPr>
        <p:txBody>
          <a:bodyPr wrap="square" lIns="91440" tIns="45720" rIns="91440" bIns="45720" anchor="t">
            <a:spAutoFit/>
          </a:bodyPr>
          <a:lstStyle/>
          <a:p>
            <a:r>
              <a:rPr lang="en-US" sz="2000" dirty="0" err="1">
                <a:solidFill>
                  <a:srgbClr val="004A6C"/>
                </a:solidFill>
                <a:latin typeface="Century Gothic"/>
                <a:ea typeface="+mn-lt"/>
                <a:cs typeface="+mn-lt"/>
              </a:rPr>
              <a:t>Πολλά</a:t>
            </a:r>
            <a:r>
              <a:rPr lang="en-US" sz="2000" dirty="0">
                <a:solidFill>
                  <a:srgbClr val="004A6C"/>
                </a:solidFill>
                <a:latin typeface="Century Gothic"/>
                <a:ea typeface="+mn-lt"/>
                <a:cs typeface="+mn-lt"/>
              </a:rPr>
              <a:t> απ</a:t>
            </a:r>
            <a:r>
              <a:rPr lang="en-US" sz="2000" dirty="0" err="1">
                <a:solidFill>
                  <a:srgbClr val="004A6C"/>
                </a:solidFill>
                <a:latin typeface="Century Gothic"/>
                <a:ea typeface="+mn-lt"/>
                <a:cs typeface="+mn-lt"/>
              </a:rPr>
              <a:t>ορρίμμ</a:t>
            </a:r>
            <a:r>
              <a:rPr lang="en-US" sz="2000" dirty="0">
                <a:solidFill>
                  <a:srgbClr val="004A6C"/>
                </a:solidFill>
                <a:latin typeface="Century Gothic"/>
                <a:ea typeface="+mn-lt"/>
                <a:cs typeface="+mn-lt"/>
              </a:rPr>
              <a:t>ατα μπ</a:t>
            </a:r>
            <a:r>
              <a:rPr lang="en-US" sz="2000" dirty="0" err="1">
                <a:solidFill>
                  <a:srgbClr val="004A6C"/>
                </a:solidFill>
                <a:latin typeface="Century Gothic"/>
                <a:ea typeface="+mn-lt"/>
                <a:cs typeface="+mn-lt"/>
              </a:rPr>
              <a:t>ορούν</a:t>
            </a:r>
            <a:r>
              <a:rPr lang="en-US" sz="2000" dirty="0">
                <a:solidFill>
                  <a:srgbClr val="004A6C"/>
                </a:solidFill>
                <a:latin typeface="Century Gothic"/>
                <a:ea typeface="+mn-lt"/>
                <a:cs typeface="+mn-lt"/>
              </a:rPr>
              <a:t> να ανα</a:t>
            </a:r>
            <a:r>
              <a:rPr lang="en-US" sz="2000" dirty="0" err="1">
                <a:solidFill>
                  <a:srgbClr val="004A6C"/>
                </a:solidFill>
                <a:latin typeface="Century Gothic"/>
                <a:ea typeface="+mn-lt"/>
                <a:cs typeface="+mn-lt"/>
              </a:rPr>
              <a:t>κυκλωθούν</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Αυτό</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σημ</a:t>
            </a:r>
            <a:r>
              <a:rPr lang="en-US" sz="2000" dirty="0">
                <a:solidFill>
                  <a:srgbClr val="004A6C"/>
                </a:solidFill>
                <a:latin typeface="Century Gothic"/>
                <a:ea typeface="+mn-lt"/>
                <a:cs typeface="+mn-lt"/>
              </a:rPr>
              <a:t>α</a:t>
            </a:r>
            <a:r>
              <a:rPr lang="en-US" sz="2000" dirty="0" err="1">
                <a:solidFill>
                  <a:srgbClr val="004A6C"/>
                </a:solidFill>
                <a:latin typeface="Century Gothic"/>
                <a:ea typeface="+mn-lt"/>
                <a:cs typeface="+mn-lt"/>
              </a:rPr>
              <a:t>ίνει</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ότι</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χρησιμο</a:t>
            </a:r>
            <a:r>
              <a:rPr lang="en-US" sz="2000" dirty="0">
                <a:solidFill>
                  <a:srgbClr val="004A6C"/>
                </a:solidFill>
                <a:latin typeface="Century Gothic"/>
                <a:ea typeface="+mn-lt"/>
                <a:cs typeface="+mn-lt"/>
              </a:rPr>
              <a:t>π</a:t>
            </a:r>
            <a:r>
              <a:rPr lang="en-US" sz="2000" dirty="0" err="1">
                <a:solidFill>
                  <a:srgbClr val="004A6C"/>
                </a:solidFill>
                <a:latin typeface="Century Gothic"/>
                <a:ea typeface="+mn-lt"/>
                <a:cs typeface="+mn-lt"/>
              </a:rPr>
              <a:t>οιούντ</a:t>
            </a:r>
            <a:r>
              <a:rPr lang="en-US" sz="2000" dirty="0">
                <a:solidFill>
                  <a:srgbClr val="004A6C"/>
                </a:solidFill>
                <a:latin typeface="Century Gothic"/>
                <a:ea typeface="+mn-lt"/>
                <a:cs typeface="+mn-lt"/>
              </a:rPr>
              <a:t>αι ξα</a:t>
            </a:r>
            <a:r>
              <a:rPr lang="en-US" sz="2000" dirty="0" err="1">
                <a:solidFill>
                  <a:srgbClr val="004A6C"/>
                </a:solidFill>
                <a:latin typeface="Century Gothic"/>
                <a:ea typeface="+mn-lt"/>
                <a:cs typeface="+mn-lt"/>
              </a:rPr>
              <a:t>νά</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Το</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γυ</a:t>
            </a:r>
            <a:r>
              <a:rPr lang="en-US" sz="2000" dirty="0">
                <a:solidFill>
                  <a:srgbClr val="004A6C"/>
                </a:solidFill>
                <a:latin typeface="Century Gothic"/>
                <a:ea typeface="+mn-lt"/>
                <a:cs typeface="+mn-lt"/>
              </a:rPr>
              <a:t>α</a:t>
            </a:r>
            <a:r>
              <a:rPr lang="en-US" sz="2000" dirty="0" err="1">
                <a:solidFill>
                  <a:srgbClr val="004A6C"/>
                </a:solidFill>
                <a:latin typeface="Century Gothic"/>
                <a:ea typeface="+mn-lt"/>
                <a:cs typeface="+mn-lt"/>
              </a:rPr>
              <a:t>λί</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το</a:t>
            </a:r>
            <a:r>
              <a:rPr lang="en-US" sz="2000" dirty="0">
                <a:solidFill>
                  <a:srgbClr val="004A6C"/>
                </a:solidFill>
                <a:latin typeface="Century Gothic"/>
                <a:ea typeface="+mn-lt"/>
                <a:cs typeface="+mn-lt"/>
              </a:rPr>
              <a:t> χα</a:t>
            </a:r>
            <a:r>
              <a:rPr lang="en-US" sz="2000" dirty="0" err="1">
                <a:solidFill>
                  <a:srgbClr val="004A6C"/>
                </a:solidFill>
                <a:latin typeface="Century Gothic"/>
                <a:ea typeface="+mn-lt"/>
                <a:cs typeface="+mn-lt"/>
              </a:rPr>
              <a:t>ρτί</a:t>
            </a:r>
            <a:r>
              <a:rPr lang="en-US" sz="2000" dirty="0">
                <a:solidFill>
                  <a:srgbClr val="004A6C"/>
                </a:solidFill>
                <a:latin typeface="Century Gothic"/>
                <a:ea typeface="+mn-lt"/>
                <a:cs typeface="+mn-lt"/>
              </a:rPr>
              <a:t>, </a:t>
            </a:r>
            <a:r>
              <a:rPr lang="en-US" sz="2000" dirty="0" err="1">
                <a:solidFill>
                  <a:srgbClr val="004A6C"/>
                </a:solidFill>
                <a:latin typeface="Century Gothic"/>
                <a:ea typeface="+mn-lt"/>
                <a:cs typeface="+mn-lt"/>
              </a:rPr>
              <a:t>το</a:t>
            </a:r>
            <a:r>
              <a:rPr lang="en-US" sz="2000" dirty="0">
                <a:solidFill>
                  <a:srgbClr val="004A6C"/>
                </a:solidFill>
                <a:latin typeface="Century Gothic"/>
                <a:ea typeface="+mn-lt"/>
                <a:cs typeface="+mn-lt"/>
              </a:rPr>
              <a:t> α</a:t>
            </a:r>
            <a:r>
              <a:rPr lang="en-US" sz="2000" dirty="0" err="1">
                <a:solidFill>
                  <a:srgbClr val="004A6C"/>
                </a:solidFill>
                <a:latin typeface="Century Gothic"/>
                <a:ea typeface="+mn-lt"/>
                <a:cs typeface="+mn-lt"/>
              </a:rPr>
              <a:t>λουμινόχ</a:t>
            </a:r>
            <a:r>
              <a:rPr lang="en-US" sz="2000" dirty="0">
                <a:solidFill>
                  <a:srgbClr val="004A6C"/>
                </a:solidFill>
                <a:latin typeface="Century Gothic"/>
                <a:ea typeface="+mn-lt"/>
                <a:cs typeface="+mn-lt"/>
              </a:rPr>
              <a:t>α</a:t>
            </a:r>
            <a:r>
              <a:rPr lang="en-US" sz="2000" dirty="0" err="1">
                <a:solidFill>
                  <a:srgbClr val="004A6C"/>
                </a:solidFill>
                <a:latin typeface="Century Gothic"/>
                <a:ea typeface="+mn-lt"/>
                <a:cs typeface="+mn-lt"/>
              </a:rPr>
              <a:t>ρτο</a:t>
            </a:r>
            <a:r>
              <a:rPr lang="en-US" sz="2000" dirty="0">
                <a:solidFill>
                  <a:srgbClr val="004A6C"/>
                </a:solidFill>
                <a:latin typeface="Century Gothic"/>
                <a:ea typeface="+mn-lt"/>
                <a:cs typeface="+mn-lt"/>
              </a:rPr>
              <a:t> και </a:t>
            </a:r>
            <a:r>
              <a:rPr lang="en-US" sz="2000" dirty="0" err="1">
                <a:solidFill>
                  <a:srgbClr val="004A6C"/>
                </a:solidFill>
                <a:latin typeface="Century Gothic"/>
                <a:ea typeface="+mn-lt"/>
                <a:cs typeface="+mn-lt"/>
              </a:rPr>
              <a:t>κά</a:t>
            </a:r>
            <a:r>
              <a:rPr lang="en-US" sz="2000" dirty="0">
                <a:solidFill>
                  <a:srgbClr val="004A6C"/>
                </a:solidFill>
                <a:latin typeface="Century Gothic"/>
                <a:ea typeface="+mn-lt"/>
                <a:cs typeface="+mn-lt"/>
              </a:rPr>
              <a:t>π</a:t>
            </a:r>
            <a:r>
              <a:rPr lang="en-US" sz="2000" dirty="0" err="1">
                <a:solidFill>
                  <a:srgbClr val="004A6C"/>
                </a:solidFill>
                <a:latin typeface="Century Gothic"/>
                <a:ea typeface="+mn-lt"/>
                <a:cs typeface="+mn-lt"/>
              </a:rPr>
              <a:t>οι</a:t>
            </a:r>
            <a:r>
              <a:rPr lang="en-US" sz="2000" dirty="0">
                <a:solidFill>
                  <a:srgbClr val="004A6C"/>
                </a:solidFill>
                <a:latin typeface="Century Gothic"/>
                <a:ea typeface="+mn-lt"/>
                <a:cs typeface="+mn-lt"/>
              </a:rPr>
              <a:t>α πλα</a:t>
            </a:r>
            <a:r>
              <a:rPr lang="en-US" sz="2000" dirty="0" err="1">
                <a:solidFill>
                  <a:srgbClr val="004A6C"/>
                </a:solidFill>
                <a:latin typeface="Century Gothic"/>
                <a:ea typeface="+mn-lt"/>
                <a:cs typeface="+mn-lt"/>
              </a:rPr>
              <a:t>στικά</a:t>
            </a:r>
            <a:r>
              <a:rPr lang="en-US" sz="2000" dirty="0">
                <a:solidFill>
                  <a:srgbClr val="004A6C"/>
                </a:solidFill>
                <a:latin typeface="Century Gothic"/>
                <a:ea typeface="+mn-lt"/>
                <a:cs typeface="+mn-lt"/>
              </a:rPr>
              <a:t> μπ</a:t>
            </a:r>
            <a:r>
              <a:rPr lang="en-US" sz="2000" dirty="0" err="1">
                <a:solidFill>
                  <a:srgbClr val="004A6C"/>
                </a:solidFill>
                <a:latin typeface="Century Gothic"/>
                <a:ea typeface="+mn-lt"/>
                <a:cs typeface="+mn-lt"/>
              </a:rPr>
              <a:t>ορούν</a:t>
            </a:r>
            <a:r>
              <a:rPr lang="en-US" sz="2000" dirty="0">
                <a:solidFill>
                  <a:srgbClr val="004A6C"/>
                </a:solidFill>
                <a:latin typeface="Century Gothic"/>
                <a:ea typeface="+mn-lt"/>
                <a:cs typeface="+mn-lt"/>
              </a:rPr>
              <a:t> να ανα</a:t>
            </a:r>
            <a:r>
              <a:rPr lang="en-US" sz="2000" dirty="0" err="1">
                <a:solidFill>
                  <a:srgbClr val="004A6C"/>
                </a:solidFill>
                <a:latin typeface="Century Gothic"/>
                <a:ea typeface="+mn-lt"/>
                <a:cs typeface="+mn-lt"/>
              </a:rPr>
              <a:t>κυκλωθούν</a:t>
            </a:r>
            <a:r>
              <a:rPr lang="en-US" sz="2000" dirty="0">
                <a:solidFill>
                  <a:srgbClr val="004A6C"/>
                </a:solidFill>
                <a:latin typeface="Century Gothic"/>
              </a:rPr>
              <a:t>.</a:t>
            </a:r>
          </a:p>
          <a:p>
            <a:endParaRPr lang="en-US" sz="2400" dirty="0">
              <a:solidFill>
                <a:srgbClr val="004A6C"/>
              </a:solidFill>
              <a:latin typeface="Gilroy Bold" pitchFamily="2" charset="77"/>
            </a:endParaRP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4675050">
            <a:off x="1739763" y="5103989"/>
            <a:ext cx="688339" cy="590522"/>
          </a:xfrm>
          <a:prstGeom prst="rect">
            <a:avLst/>
          </a:prstGeom>
        </p:spPr>
      </p:pic>
      <p:pic>
        <p:nvPicPr>
          <p:cNvPr id="7" name="Picture 6" descr="Icon&#10;&#10;Description automatically generated">
            <a:extLst>
              <a:ext uri="{FF2B5EF4-FFF2-40B4-BE49-F238E27FC236}">
                <a16:creationId xmlns:a16="http://schemas.microsoft.com/office/drawing/2014/main" id="{0739044E-2A93-C14B-862B-9FEC0F2AE71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2078407" y="4852719"/>
            <a:ext cx="1902411" cy="1177474"/>
          </a:xfrm>
          <a:prstGeom prst="rect">
            <a:avLst/>
          </a:prstGeom>
        </p:spPr>
      </p:pic>
      <p:pic>
        <p:nvPicPr>
          <p:cNvPr id="5" name="Picture 4" descr="A picture containing cup&#10;&#10;Description automatically generated">
            <a:extLst>
              <a:ext uri="{FF2B5EF4-FFF2-40B4-BE49-F238E27FC236}">
                <a16:creationId xmlns:a16="http://schemas.microsoft.com/office/drawing/2014/main" id="{D7D67357-A61C-3045-9F00-47625B7D8E17}"/>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5130290" y="4815"/>
            <a:ext cx="7061709" cy="684837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6533392E-D410-AF67-E6B4-D816F97E853C}"/>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30687" y="5474131"/>
            <a:ext cx="3714086" cy="1382717"/>
          </a:xfrm>
          <a:prstGeom prst="rect">
            <a:avLst/>
          </a:prstGeom>
        </p:spPr>
      </p:pic>
    </p:spTree>
    <p:extLst>
      <p:ext uri="{BB962C8B-B14F-4D97-AF65-F5344CB8AC3E}">
        <p14:creationId xmlns:p14="http://schemas.microsoft.com/office/powerpoint/2010/main" val="4203238698"/>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descr="A picture containing plate, indoor, white&#10;&#10;Description automatically generated">
            <a:extLst>
              <a:ext uri="{FF2B5EF4-FFF2-40B4-BE49-F238E27FC236}">
                <a16:creationId xmlns:a16="http://schemas.microsoft.com/office/drawing/2014/main" id="{AB5A739E-33CF-3346-82CD-714729F3C51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73736" y="1781279"/>
            <a:ext cx="3584863" cy="3584863"/>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35390" y="589233"/>
            <a:ext cx="9138673" cy="89605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32734" y="727225"/>
            <a:ext cx="9272948" cy="646331"/>
          </a:xfrm>
          <a:prstGeom prst="rect">
            <a:avLst/>
          </a:prstGeom>
        </p:spPr>
        <p:txBody>
          <a:bodyPr wrap="square" lIns="91440" tIns="45720" rIns="91440" bIns="45720" anchor="t">
            <a:spAutoFit/>
          </a:bodyPr>
          <a:lstStyle/>
          <a:p>
            <a:r>
              <a:rPr lang="en-US" sz="3600" dirty="0">
                <a:solidFill>
                  <a:srgbClr val="004A6C"/>
                </a:solidFill>
                <a:latin typeface="Century Gothic"/>
              </a:rPr>
              <a:t>Τα πλα</a:t>
            </a:r>
            <a:r>
              <a:rPr lang="en-US" sz="3600" dirty="0" err="1">
                <a:solidFill>
                  <a:srgbClr val="004A6C"/>
                </a:solidFill>
                <a:latin typeface="Century Gothic"/>
              </a:rPr>
              <a:t>στικά</a:t>
            </a:r>
            <a:r>
              <a:rPr lang="en-US" sz="3600" dirty="0">
                <a:solidFill>
                  <a:srgbClr val="004A6C"/>
                </a:solidFill>
                <a:latin typeface="Century Gothic"/>
              </a:rPr>
              <a:t> μπ</a:t>
            </a:r>
            <a:r>
              <a:rPr lang="en-US" sz="3600" dirty="0" err="1">
                <a:solidFill>
                  <a:srgbClr val="004A6C"/>
                </a:solidFill>
                <a:latin typeface="Century Gothic"/>
              </a:rPr>
              <a:t>ουκάλι</a:t>
            </a:r>
            <a:r>
              <a:rPr lang="en-US" sz="3600" dirty="0">
                <a:solidFill>
                  <a:srgbClr val="004A6C"/>
                </a:solidFill>
                <a:latin typeface="Century Gothic"/>
              </a:rPr>
              <a:t>α ανα</a:t>
            </a:r>
            <a:r>
              <a:rPr lang="en-US" sz="3600" dirty="0" err="1">
                <a:solidFill>
                  <a:srgbClr val="004A6C"/>
                </a:solidFill>
                <a:latin typeface="Century Gothic"/>
              </a:rPr>
              <a:t>κυκλώνοντ</a:t>
            </a:r>
            <a:r>
              <a:rPr lang="en-US" sz="3600" dirty="0">
                <a:solidFill>
                  <a:srgbClr val="004A6C"/>
                </a:solidFill>
                <a:latin typeface="Century Gothic"/>
              </a:rPr>
              <a:t>αι</a:t>
            </a:r>
            <a:endParaRPr lang="en-US" dirty="0"/>
          </a:p>
        </p:txBody>
      </p:sp>
      <p:pic>
        <p:nvPicPr>
          <p:cNvPr id="5" name="Picture 4" descr="A picture containing person, hand, colorful&#10;&#10;Description automatically generated">
            <a:extLst>
              <a:ext uri="{FF2B5EF4-FFF2-40B4-BE49-F238E27FC236}">
                <a16:creationId xmlns:a16="http://schemas.microsoft.com/office/drawing/2014/main" id="{FD87881E-AF16-0849-9F87-32421F74467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18259" y="1795431"/>
            <a:ext cx="3545032" cy="3545032"/>
          </a:xfrm>
          <a:prstGeom prst="rect">
            <a:avLst/>
          </a:prstGeom>
        </p:spPr>
      </p:pic>
      <p:pic>
        <p:nvPicPr>
          <p:cNvPr id="25" name="Picture 24" descr="Icon&#10;&#10;Description automatically generated">
            <a:extLst>
              <a:ext uri="{FF2B5EF4-FFF2-40B4-BE49-F238E27FC236}">
                <a16:creationId xmlns:a16="http://schemas.microsoft.com/office/drawing/2014/main" id="{DDC7B985-8405-F241-8435-97B72936B61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4675050">
            <a:off x="10316879" y="1050796"/>
            <a:ext cx="753392" cy="646331"/>
          </a:xfrm>
          <a:prstGeom prst="rect">
            <a:avLst/>
          </a:prstGeom>
        </p:spPr>
      </p:pic>
      <p:pic>
        <p:nvPicPr>
          <p:cNvPr id="26" name="Picture 25" descr="Icon&#10;&#10;Description automatically generated">
            <a:extLst>
              <a:ext uri="{FF2B5EF4-FFF2-40B4-BE49-F238E27FC236}">
                <a16:creationId xmlns:a16="http://schemas.microsoft.com/office/drawing/2014/main" id="{077A19DB-A5BE-FC41-9713-6D990F1B04F5}"/>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983843" y="126484"/>
            <a:ext cx="2206589" cy="1365741"/>
          </a:xfrm>
          <a:prstGeom prst="rect">
            <a:avLst/>
          </a:prstGeom>
        </p:spPr>
      </p:pic>
      <p:sp>
        <p:nvSpPr>
          <p:cNvPr id="33" name="Rectangle 32">
            <a:extLst>
              <a:ext uri="{FF2B5EF4-FFF2-40B4-BE49-F238E27FC236}">
                <a16:creationId xmlns:a16="http://schemas.microsoft.com/office/drawing/2014/main" id="{C44CE68C-4BCB-F54B-81D4-F3EF9F618C10}"/>
              </a:ext>
            </a:extLst>
          </p:cNvPr>
          <p:cNvSpPr/>
          <p:nvPr/>
        </p:nvSpPr>
        <p:spPr>
          <a:xfrm>
            <a:off x="618259" y="4898447"/>
            <a:ext cx="3416875" cy="145472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8FD929A-F60E-6E4F-8897-3B813A4330EA}"/>
              </a:ext>
            </a:extLst>
          </p:cNvPr>
          <p:cNvSpPr/>
          <p:nvPr/>
        </p:nvSpPr>
        <p:spPr>
          <a:xfrm>
            <a:off x="731662" y="4915125"/>
            <a:ext cx="3306304" cy="1323439"/>
          </a:xfrm>
          <a:prstGeom prst="rect">
            <a:avLst/>
          </a:prstGeom>
        </p:spPr>
        <p:txBody>
          <a:bodyPr wrap="square" lIns="91440" tIns="45720" rIns="91440" bIns="45720" anchor="t">
            <a:spAutoFit/>
          </a:bodyPr>
          <a:lstStyle/>
          <a:p>
            <a:r>
              <a:rPr lang="en-US" sz="2000" err="1">
                <a:solidFill>
                  <a:srgbClr val="004A6C"/>
                </a:solidFill>
                <a:latin typeface="Century Gothic"/>
              </a:rPr>
              <a:t>Πρώτ</a:t>
            </a:r>
            <a:r>
              <a:rPr lang="en-US" sz="2000" dirty="0">
                <a:solidFill>
                  <a:srgbClr val="004A6C"/>
                </a:solidFill>
                <a:latin typeface="Century Gothic"/>
              </a:rPr>
              <a:t>α </a:t>
            </a:r>
            <a:r>
              <a:rPr lang="en-US" sz="2000" err="1">
                <a:solidFill>
                  <a:srgbClr val="004A6C"/>
                </a:solidFill>
                <a:latin typeface="Century Gothic"/>
              </a:rPr>
              <a:t>μετ</a:t>
            </a:r>
            <a:r>
              <a:rPr lang="en-US" sz="2000" dirty="0">
                <a:solidFill>
                  <a:srgbClr val="004A6C"/>
                </a:solidFill>
                <a:latin typeface="Century Gothic"/>
              </a:rPr>
              <a:t>α</a:t>
            </a:r>
            <a:r>
              <a:rPr lang="en-US" sz="2000" err="1">
                <a:solidFill>
                  <a:srgbClr val="004A6C"/>
                </a:solidFill>
                <a:latin typeface="Century Gothic"/>
              </a:rPr>
              <a:t>φέροντ</a:t>
            </a:r>
            <a:r>
              <a:rPr lang="en-US" sz="2000" dirty="0">
                <a:solidFill>
                  <a:srgbClr val="004A6C"/>
                </a:solidFill>
                <a:latin typeface="Century Gothic"/>
              </a:rPr>
              <a:t>αι </a:t>
            </a:r>
            <a:r>
              <a:rPr lang="en-US" sz="2000" err="1">
                <a:solidFill>
                  <a:srgbClr val="004A6C"/>
                </a:solidFill>
                <a:latin typeface="Century Gothic"/>
              </a:rPr>
              <a:t>στο</a:t>
            </a:r>
            <a:r>
              <a:rPr lang="en-US" sz="2000" dirty="0">
                <a:solidFill>
                  <a:srgbClr val="004A6C"/>
                </a:solidFill>
                <a:latin typeface="Century Gothic"/>
              </a:rPr>
              <a:t> </a:t>
            </a:r>
            <a:r>
              <a:rPr lang="en-US" sz="2000" err="1">
                <a:solidFill>
                  <a:srgbClr val="004A6C"/>
                </a:solidFill>
                <a:latin typeface="Century Gothic"/>
              </a:rPr>
              <a:t>κέντρο</a:t>
            </a:r>
            <a:r>
              <a:rPr lang="en-US" sz="2000" dirty="0">
                <a:solidFill>
                  <a:srgbClr val="004A6C"/>
                </a:solidFill>
                <a:latin typeface="Century Gothic"/>
              </a:rPr>
              <a:t> ανα</a:t>
            </a:r>
            <a:r>
              <a:rPr lang="en-US" sz="2000" err="1">
                <a:solidFill>
                  <a:srgbClr val="004A6C"/>
                </a:solidFill>
                <a:latin typeface="Century Gothic"/>
              </a:rPr>
              <a:t>κύκλωσης</a:t>
            </a:r>
            <a:r>
              <a:rPr lang="en-US" sz="2000" dirty="0">
                <a:solidFill>
                  <a:srgbClr val="004A6C"/>
                </a:solidFill>
                <a:latin typeface="Century Gothic"/>
              </a:rPr>
              <a:t>, </a:t>
            </a:r>
            <a:r>
              <a:rPr lang="en-US" sz="2000" err="1">
                <a:solidFill>
                  <a:srgbClr val="004A6C"/>
                </a:solidFill>
                <a:latin typeface="Century Gothic"/>
              </a:rPr>
              <a:t>κομμ</a:t>
            </a:r>
            <a:r>
              <a:rPr lang="en-US" sz="2000" dirty="0">
                <a:solidFill>
                  <a:srgbClr val="004A6C"/>
                </a:solidFill>
                <a:latin typeface="Century Gothic"/>
              </a:rPr>
              <a:t>α</a:t>
            </a:r>
            <a:r>
              <a:rPr lang="en-US" sz="2000" err="1">
                <a:solidFill>
                  <a:srgbClr val="004A6C"/>
                </a:solidFill>
                <a:latin typeface="Century Gothic"/>
              </a:rPr>
              <a:t>τιάζοντ</a:t>
            </a:r>
            <a:r>
              <a:rPr lang="en-US" sz="2000" dirty="0">
                <a:solidFill>
                  <a:srgbClr val="004A6C"/>
                </a:solidFill>
                <a:latin typeface="Century Gothic"/>
              </a:rPr>
              <a:t>αι και π</a:t>
            </a:r>
            <a:r>
              <a:rPr lang="en-US" sz="2000" err="1">
                <a:solidFill>
                  <a:srgbClr val="004A6C"/>
                </a:solidFill>
                <a:latin typeface="Century Gothic"/>
              </a:rPr>
              <a:t>λένοντ</a:t>
            </a:r>
            <a:r>
              <a:rPr lang="en-US" sz="2000" dirty="0">
                <a:solidFill>
                  <a:srgbClr val="004A6C"/>
                </a:solidFill>
                <a:latin typeface="Century Gothic"/>
              </a:rPr>
              <a:t>αι.</a:t>
            </a:r>
          </a:p>
        </p:txBody>
      </p:sp>
      <p:pic>
        <p:nvPicPr>
          <p:cNvPr id="9" name="Picture 8" descr="A picture containing indoor&#10;&#10;Description automatically generated">
            <a:extLst>
              <a:ext uri="{FF2B5EF4-FFF2-40B4-BE49-F238E27FC236}">
                <a16:creationId xmlns:a16="http://schemas.microsoft.com/office/drawing/2014/main" id="{AC1D2630-58CD-3247-8F19-704C8938D62F}"/>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4329543" y="1795431"/>
            <a:ext cx="3584863" cy="3584863"/>
          </a:xfrm>
          <a:prstGeom prst="rect">
            <a:avLst/>
          </a:prstGeom>
        </p:spPr>
      </p:pic>
      <p:sp>
        <p:nvSpPr>
          <p:cNvPr id="34" name="Rectangle 33">
            <a:extLst>
              <a:ext uri="{FF2B5EF4-FFF2-40B4-BE49-F238E27FC236}">
                <a16:creationId xmlns:a16="http://schemas.microsoft.com/office/drawing/2014/main" id="{1B898B9A-A5CD-C046-B4C7-089FFC1E3EE6}"/>
              </a:ext>
            </a:extLst>
          </p:cNvPr>
          <p:cNvSpPr/>
          <p:nvPr/>
        </p:nvSpPr>
        <p:spPr>
          <a:xfrm>
            <a:off x="4470615" y="4904904"/>
            <a:ext cx="3610604" cy="14482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96BEA7E6-00E0-FA42-B5AA-2720C20112D7}"/>
              </a:ext>
            </a:extLst>
          </p:cNvPr>
          <p:cNvSpPr/>
          <p:nvPr/>
        </p:nvSpPr>
        <p:spPr>
          <a:xfrm>
            <a:off x="4485342" y="4915126"/>
            <a:ext cx="3768420" cy="1323439"/>
          </a:xfrm>
          <a:prstGeom prst="rect">
            <a:avLst/>
          </a:prstGeom>
        </p:spPr>
        <p:txBody>
          <a:bodyPr wrap="square" lIns="91440" tIns="45720" rIns="91440" bIns="45720" anchor="t">
            <a:spAutoFit/>
          </a:bodyPr>
          <a:lstStyle/>
          <a:p>
            <a:r>
              <a:rPr lang="en-US" sz="2000" dirty="0" err="1">
                <a:solidFill>
                  <a:srgbClr val="004A6C"/>
                </a:solidFill>
                <a:latin typeface="Century Gothic"/>
              </a:rPr>
              <a:t>Στη</a:t>
            </a:r>
            <a:r>
              <a:rPr lang="en-US" sz="2000" dirty="0">
                <a:solidFill>
                  <a:srgbClr val="004A6C"/>
                </a:solidFill>
                <a:latin typeface="Century Gothic"/>
              </a:rPr>
              <a:t> </a:t>
            </a:r>
            <a:r>
              <a:rPr lang="en-US" sz="2000" dirty="0" err="1">
                <a:solidFill>
                  <a:srgbClr val="004A6C"/>
                </a:solidFill>
                <a:latin typeface="Century Gothic"/>
              </a:rPr>
              <a:t>συνέχει</a:t>
            </a:r>
            <a:r>
              <a:rPr lang="en-US" sz="2000" dirty="0">
                <a:solidFill>
                  <a:srgbClr val="004A6C"/>
                </a:solidFill>
                <a:latin typeface="Century Gothic"/>
              </a:rPr>
              <a:t>α </a:t>
            </a:r>
            <a:r>
              <a:rPr lang="en-US" sz="2000" dirty="0" err="1">
                <a:solidFill>
                  <a:srgbClr val="004A6C"/>
                </a:solidFill>
                <a:latin typeface="Century Gothic"/>
              </a:rPr>
              <a:t>λιώνουν</a:t>
            </a:r>
            <a:r>
              <a:rPr lang="en-US" sz="2000" dirty="0">
                <a:solidFill>
                  <a:srgbClr val="004A6C"/>
                </a:solidFill>
                <a:latin typeface="Century Gothic"/>
              </a:rPr>
              <a:t> </a:t>
            </a:r>
            <a:r>
              <a:rPr lang="en-US" sz="2000" dirty="0" err="1">
                <a:solidFill>
                  <a:srgbClr val="004A6C"/>
                </a:solidFill>
                <a:latin typeface="Century Gothic"/>
              </a:rPr>
              <a:t>το</a:t>
            </a:r>
            <a:r>
              <a:rPr lang="en-US" sz="2000" dirty="0">
                <a:solidFill>
                  <a:srgbClr val="004A6C"/>
                </a:solidFill>
                <a:latin typeface="Century Gothic"/>
              </a:rPr>
              <a:t> πλα</a:t>
            </a:r>
            <a:r>
              <a:rPr lang="en-US" sz="2000" dirty="0" err="1">
                <a:solidFill>
                  <a:srgbClr val="004A6C"/>
                </a:solidFill>
                <a:latin typeface="Century Gothic"/>
              </a:rPr>
              <a:t>στικό</a:t>
            </a:r>
            <a:r>
              <a:rPr lang="en-US" sz="2000" dirty="0">
                <a:solidFill>
                  <a:srgbClr val="004A6C"/>
                </a:solidFill>
                <a:latin typeface="Century Gothic"/>
              </a:rPr>
              <a:t> και </a:t>
            </a:r>
            <a:r>
              <a:rPr lang="en-US" sz="2000" dirty="0" err="1">
                <a:solidFill>
                  <a:srgbClr val="004A6C"/>
                </a:solidFill>
                <a:latin typeface="Century Gothic"/>
              </a:rPr>
              <a:t>το</a:t>
            </a:r>
            <a:r>
              <a:rPr lang="en-US" sz="2000" dirty="0">
                <a:solidFill>
                  <a:srgbClr val="004A6C"/>
                </a:solidFill>
                <a:latin typeface="Century Gothic"/>
              </a:rPr>
              <a:t> </a:t>
            </a:r>
            <a:r>
              <a:rPr lang="en-US" sz="2000" dirty="0" err="1">
                <a:solidFill>
                  <a:srgbClr val="004A6C"/>
                </a:solidFill>
                <a:latin typeface="Century Gothic"/>
              </a:rPr>
              <a:t>στρ</a:t>
            </a:r>
            <a:r>
              <a:rPr lang="en-US" sz="2000" dirty="0">
                <a:solidFill>
                  <a:srgbClr val="004A6C"/>
                </a:solidFill>
                <a:latin typeface="Century Gothic"/>
              </a:rPr>
              <a:t>α</a:t>
            </a:r>
            <a:r>
              <a:rPr lang="en-US" sz="2000" dirty="0" err="1">
                <a:solidFill>
                  <a:srgbClr val="004A6C"/>
                </a:solidFill>
                <a:latin typeface="Century Gothic"/>
              </a:rPr>
              <a:t>γγίζουν</a:t>
            </a:r>
            <a:r>
              <a:rPr lang="en-US" sz="2000" dirty="0">
                <a:solidFill>
                  <a:srgbClr val="004A6C"/>
                </a:solidFill>
                <a:latin typeface="Century Gothic"/>
              </a:rPr>
              <a:t> </a:t>
            </a:r>
            <a:r>
              <a:rPr lang="en-US" sz="2000" dirty="0" err="1">
                <a:solidFill>
                  <a:srgbClr val="004A6C"/>
                </a:solidFill>
                <a:latin typeface="Century Gothic"/>
              </a:rPr>
              <a:t>γι</a:t>
            </a:r>
            <a:r>
              <a:rPr lang="en-US" sz="2000" dirty="0">
                <a:solidFill>
                  <a:srgbClr val="004A6C"/>
                </a:solidFill>
                <a:latin typeface="Century Gothic"/>
              </a:rPr>
              <a:t>α να </a:t>
            </a:r>
            <a:r>
              <a:rPr lang="en-US" sz="2000" dirty="0" err="1">
                <a:solidFill>
                  <a:srgbClr val="004A6C"/>
                </a:solidFill>
                <a:latin typeface="Century Gothic"/>
              </a:rPr>
              <a:t>φτιάξουν</a:t>
            </a:r>
            <a:r>
              <a:rPr lang="en-US" sz="2000" dirty="0">
                <a:solidFill>
                  <a:srgbClr val="004A6C"/>
                </a:solidFill>
                <a:latin typeface="Century Gothic"/>
              </a:rPr>
              <a:t> μα</a:t>
            </a:r>
            <a:r>
              <a:rPr lang="en-US" sz="2000" dirty="0" err="1">
                <a:solidFill>
                  <a:srgbClr val="004A6C"/>
                </a:solidFill>
                <a:latin typeface="Century Gothic"/>
              </a:rPr>
              <a:t>κριές</a:t>
            </a:r>
            <a:r>
              <a:rPr lang="en-US" sz="2000" dirty="0">
                <a:solidFill>
                  <a:srgbClr val="004A6C"/>
                </a:solidFill>
                <a:latin typeface="Century Gothic"/>
              </a:rPr>
              <a:t> πλα</a:t>
            </a:r>
            <a:r>
              <a:rPr lang="en-US" sz="2000" dirty="0" err="1">
                <a:solidFill>
                  <a:srgbClr val="004A6C"/>
                </a:solidFill>
                <a:latin typeface="Century Gothic"/>
              </a:rPr>
              <a:t>στικές</a:t>
            </a:r>
            <a:r>
              <a:rPr lang="en-US" sz="2000" dirty="0">
                <a:solidFill>
                  <a:srgbClr val="004A6C"/>
                </a:solidFill>
                <a:latin typeface="Century Gothic"/>
              </a:rPr>
              <a:t> </a:t>
            </a:r>
            <a:r>
              <a:rPr lang="en-US" sz="2000" dirty="0" err="1">
                <a:solidFill>
                  <a:srgbClr val="004A6C"/>
                </a:solidFill>
                <a:latin typeface="Century Gothic"/>
              </a:rPr>
              <a:t>κλωστές</a:t>
            </a:r>
            <a:r>
              <a:rPr lang="en-US" sz="2000" dirty="0">
                <a:solidFill>
                  <a:srgbClr val="004A6C"/>
                </a:solidFill>
                <a:latin typeface="Century Gothic"/>
              </a:rPr>
              <a:t>.</a:t>
            </a:r>
          </a:p>
        </p:txBody>
      </p:sp>
      <p:sp>
        <p:nvSpPr>
          <p:cNvPr id="36" name="Rectangle 35">
            <a:extLst>
              <a:ext uri="{FF2B5EF4-FFF2-40B4-BE49-F238E27FC236}">
                <a16:creationId xmlns:a16="http://schemas.microsoft.com/office/drawing/2014/main" id="{BBB9E5E7-D2A4-2641-8B34-F16E6ECB6BA1}"/>
              </a:ext>
            </a:extLst>
          </p:cNvPr>
          <p:cNvSpPr/>
          <p:nvPr/>
        </p:nvSpPr>
        <p:spPr>
          <a:xfrm>
            <a:off x="8246448" y="4898447"/>
            <a:ext cx="3642892" cy="145472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7F41523B-AA60-7C44-B0C3-A24A3C3FE71E}"/>
              </a:ext>
            </a:extLst>
          </p:cNvPr>
          <p:cNvSpPr/>
          <p:nvPr/>
        </p:nvSpPr>
        <p:spPr>
          <a:xfrm>
            <a:off x="8254717" y="4921583"/>
            <a:ext cx="3732311" cy="1631216"/>
          </a:xfrm>
          <a:prstGeom prst="rect">
            <a:avLst/>
          </a:prstGeom>
        </p:spPr>
        <p:txBody>
          <a:bodyPr wrap="square" lIns="91440" tIns="45720" rIns="91440" bIns="45720" anchor="t">
            <a:spAutoFit/>
          </a:bodyPr>
          <a:lstStyle/>
          <a:p>
            <a:r>
              <a:rPr lang="en-US" sz="2000" err="1">
                <a:solidFill>
                  <a:srgbClr val="004A6C"/>
                </a:solidFill>
                <a:latin typeface="Century Gothic"/>
              </a:rPr>
              <a:t>Οι</a:t>
            </a:r>
            <a:r>
              <a:rPr lang="en-US" sz="2000" dirty="0">
                <a:solidFill>
                  <a:srgbClr val="004A6C"/>
                </a:solidFill>
                <a:latin typeface="Century Gothic"/>
              </a:rPr>
              <a:t> μα</a:t>
            </a:r>
            <a:r>
              <a:rPr lang="en-US" sz="2000" err="1">
                <a:solidFill>
                  <a:srgbClr val="004A6C"/>
                </a:solidFill>
                <a:latin typeface="Century Gothic"/>
              </a:rPr>
              <a:t>κριές</a:t>
            </a:r>
            <a:r>
              <a:rPr lang="en-US" sz="2000" dirty="0">
                <a:solidFill>
                  <a:srgbClr val="004A6C"/>
                </a:solidFill>
                <a:latin typeface="Century Gothic"/>
              </a:rPr>
              <a:t> πλα</a:t>
            </a:r>
            <a:r>
              <a:rPr lang="en-US" sz="2000" err="1">
                <a:solidFill>
                  <a:srgbClr val="004A6C"/>
                </a:solidFill>
                <a:latin typeface="Century Gothic"/>
              </a:rPr>
              <a:t>στικές</a:t>
            </a:r>
            <a:r>
              <a:rPr lang="en-US" sz="2000" dirty="0">
                <a:solidFill>
                  <a:srgbClr val="004A6C"/>
                </a:solidFill>
                <a:latin typeface="Century Gothic"/>
              </a:rPr>
              <a:t> </a:t>
            </a:r>
            <a:r>
              <a:rPr lang="en-US" sz="2000" err="1">
                <a:solidFill>
                  <a:srgbClr val="004A6C"/>
                </a:solidFill>
                <a:latin typeface="Century Gothic"/>
              </a:rPr>
              <a:t>κλωστές</a:t>
            </a:r>
            <a:r>
              <a:rPr lang="en-US" sz="2000" dirty="0">
                <a:solidFill>
                  <a:srgbClr val="004A6C"/>
                </a:solidFill>
                <a:latin typeface="Century Gothic"/>
              </a:rPr>
              <a:t> </a:t>
            </a:r>
            <a:r>
              <a:rPr lang="en-US" sz="2000" err="1">
                <a:solidFill>
                  <a:srgbClr val="004A6C"/>
                </a:solidFill>
                <a:latin typeface="Century Gothic"/>
              </a:rPr>
              <a:t>υφ</a:t>
            </a:r>
            <a:r>
              <a:rPr lang="en-US" sz="2000" dirty="0">
                <a:solidFill>
                  <a:srgbClr val="004A6C"/>
                </a:solidFill>
                <a:latin typeface="Century Gothic"/>
              </a:rPr>
              <a:t>α</a:t>
            </a:r>
            <a:r>
              <a:rPr lang="en-US" sz="2000" err="1">
                <a:solidFill>
                  <a:srgbClr val="004A6C"/>
                </a:solidFill>
                <a:latin typeface="Century Gothic"/>
              </a:rPr>
              <a:t>ίνοντ</a:t>
            </a:r>
            <a:r>
              <a:rPr lang="en-US" sz="2000" dirty="0">
                <a:solidFill>
                  <a:srgbClr val="004A6C"/>
                </a:solidFill>
                <a:latin typeface="Century Gothic"/>
              </a:rPr>
              <a:t>αι </a:t>
            </a:r>
            <a:r>
              <a:rPr lang="en-US" sz="2000" err="1">
                <a:solidFill>
                  <a:srgbClr val="004A6C"/>
                </a:solidFill>
                <a:latin typeface="Century Gothic"/>
              </a:rPr>
              <a:t>γι</a:t>
            </a:r>
            <a:r>
              <a:rPr lang="en-US" sz="2000" dirty="0">
                <a:solidFill>
                  <a:srgbClr val="004A6C"/>
                </a:solidFill>
                <a:latin typeface="Century Gothic"/>
              </a:rPr>
              <a:t>α </a:t>
            </a:r>
            <a:r>
              <a:rPr lang="en-US" sz="2000" err="1">
                <a:solidFill>
                  <a:srgbClr val="004A6C"/>
                </a:solidFill>
                <a:latin typeface="Century Gothic"/>
              </a:rPr>
              <a:t>το</a:t>
            </a:r>
            <a:r>
              <a:rPr lang="en-US" sz="2000" dirty="0">
                <a:solidFill>
                  <a:srgbClr val="004A6C"/>
                </a:solidFill>
                <a:latin typeface="Century Gothic"/>
              </a:rPr>
              <a:t> </a:t>
            </a:r>
            <a:r>
              <a:rPr lang="en-US" sz="2000" err="1">
                <a:solidFill>
                  <a:srgbClr val="004A6C"/>
                </a:solidFill>
                <a:latin typeface="Century Gothic"/>
              </a:rPr>
              <a:t>σχημ</a:t>
            </a:r>
            <a:r>
              <a:rPr lang="en-US" sz="2000" dirty="0">
                <a:solidFill>
                  <a:srgbClr val="004A6C"/>
                </a:solidFill>
                <a:latin typeface="Century Gothic"/>
              </a:rPr>
              <a:t>α</a:t>
            </a:r>
            <a:r>
              <a:rPr lang="en-US" sz="2000" err="1">
                <a:solidFill>
                  <a:srgbClr val="004A6C"/>
                </a:solidFill>
                <a:latin typeface="Century Gothic"/>
              </a:rPr>
              <a:t>τισμό</a:t>
            </a:r>
            <a:r>
              <a:rPr lang="en-US" sz="2000" dirty="0">
                <a:solidFill>
                  <a:srgbClr val="004A6C"/>
                </a:solidFill>
                <a:latin typeface="Century Gothic"/>
              </a:rPr>
              <a:t> </a:t>
            </a:r>
            <a:r>
              <a:rPr lang="en-US" sz="2000" err="1">
                <a:solidFill>
                  <a:srgbClr val="004A6C"/>
                </a:solidFill>
                <a:latin typeface="Century Gothic"/>
              </a:rPr>
              <a:t>ενός</a:t>
            </a:r>
            <a:r>
              <a:rPr lang="en-US" sz="2000" dirty="0">
                <a:solidFill>
                  <a:srgbClr val="004A6C"/>
                </a:solidFill>
                <a:latin typeface="Century Gothic"/>
              </a:rPr>
              <a:t> </a:t>
            </a:r>
            <a:r>
              <a:rPr lang="en-US" sz="2000" err="1">
                <a:solidFill>
                  <a:srgbClr val="004A6C"/>
                </a:solidFill>
                <a:latin typeface="Century Gothic"/>
              </a:rPr>
              <a:t>υλικού</a:t>
            </a:r>
            <a:r>
              <a:rPr lang="en-US" sz="2000" dirty="0">
                <a:solidFill>
                  <a:srgbClr val="004A6C"/>
                </a:solidFill>
                <a:latin typeface="Century Gothic"/>
              </a:rPr>
              <a:t> π</a:t>
            </a:r>
            <a:r>
              <a:rPr lang="en-US" sz="2000" err="1">
                <a:solidFill>
                  <a:srgbClr val="004A6C"/>
                </a:solidFill>
                <a:latin typeface="Century Gothic"/>
              </a:rPr>
              <a:t>ου</a:t>
            </a:r>
            <a:r>
              <a:rPr lang="en-US" sz="2000" dirty="0">
                <a:solidFill>
                  <a:srgbClr val="004A6C"/>
                </a:solidFill>
                <a:latin typeface="Century Gothic"/>
              </a:rPr>
              <a:t> </a:t>
            </a:r>
            <a:r>
              <a:rPr lang="en-US" sz="2000" err="1">
                <a:solidFill>
                  <a:srgbClr val="004A6C"/>
                </a:solidFill>
                <a:latin typeface="Century Gothic"/>
              </a:rPr>
              <a:t>ονομάζετ</a:t>
            </a:r>
            <a:r>
              <a:rPr lang="en-US" sz="2000" dirty="0">
                <a:solidFill>
                  <a:srgbClr val="004A6C"/>
                </a:solidFill>
                <a:latin typeface="Century Gothic"/>
              </a:rPr>
              <a:t>αι π</a:t>
            </a:r>
            <a:r>
              <a:rPr lang="en-US" sz="2000" err="1">
                <a:solidFill>
                  <a:srgbClr val="004A6C"/>
                </a:solidFill>
                <a:latin typeface="Century Gothic"/>
              </a:rPr>
              <a:t>ολυεστέρ</a:t>
            </a:r>
            <a:r>
              <a:rPr lang="en-US" sz="2000" dirty="0">
                <a:solidFill>
                  <a:srgbClr val="004A6C"/>
                </a:solidFill>
                <a:latin typeface="Century Gothic"/>
              </a:rPr>
              <a:t>ας.   </a:t>
            </a:r>
            <a:endParaRPr lang="en-GB" sz="2000" dirty="0">
              <a:solidFill>
                <a:srgbClr val="004A6C"/>
              </a:solidFill>
              <a:latin typeface="Century Gothic"/>
            </a:endParaRPr>
          </a:p>
          <a:p>
            <a:endParaRPr lang="en-US" sz="2000" dirty="0">
              <a:solidFill>
                <a:srgbClr val="004A6C"/>
              </a:solidFill>
              <a:latin typeface="Century Gothic"/>
            </a:endParaRPr>
          </a:p>
        </p:txBody>
      </p:sp>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52AB9F0-F65D-A748-8D4C-8728DD5A00E5}"/>
              </a:ext>
            </a:extLst>
          </p:cNvPr>
          <p:cNvSpPr/>
          <p:nvPr/>
        </p:nvSpPr>
        <p:spPr>
          <a:xfrm>
            <a:off x="0" y="0"/>
            <a:ext cx="12192000" cy="6858000"/>
          </a:xfrm>
          <a:prstGeom prst="rect">
            <a:avLst/>
          </a:prstGeom>
          <a:solidFill>
            <a:srgbClr val="FAB546"/>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C1EA5723-739F-1547-AC09-439F40E7909E}"/>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42435" y="2618374"/>
            <a:ext cx="3138190" cy="3138190"/>
          </a:xfrm>
          <a:prstGeom prst="rect">
            <a:avLst/>
          </a:prstGeom>
        </p:spPr>
      </p:pic>
      <p:pic>
        <p:nvPicPr>
          <p:cNvPr id="13" name="Picture 12" descr="A picture containing grass, outdoor&#10;&#10;Description automatically generated">
            <a:extLst>
              <a:ext uri="{FF2B5EF4-FFF2-40B4-BE49-F238E27FC236}">
                <a16:creationId xmlns:a16="http://schemas.microsoft.com/office/drawing/2014/main" id="{A38647BC-90CC-D14D-AAF3-F9249FD71F6C}"/>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053017" y="2647644"/>
            <a:ext cx="3169886" cy="3169886"/>
          </a:xfrm>
          <a:prstGeom prst="rect">
            <a:avLst/>
          </a:prstGeom>
        </p:spPr>
      </p:pic>
      <p:pic>
        <p:nvPicPr>
          <p:cNvPr id="16" name="Picture 15" descr="A picture containing mirror, reflection&#10;&#10;Description automatically generated">
            <a:extLst>
              <a:ext uri="{FF2B5EF4-FFF2-40B4-BE49-F238E27FC236}">
                <a16:creationId xmlns:a16="http://schemas.microsoft.com/office/drawing/2014/main" id="{962C6767-B034-EB48-9F02-7014DD14456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844405" y="2442849"/>
            <a:ext cx="3354056" cy="3354056"/>
          </a:xfrm>
          <a:prstGeom prst="rect">
            <a:avLst/>
          </a:prstGeom>
        </p:spPr>
      </p:pic>
      <p:pic>
        <p:nvPicPr>
          <p:cNvPr id="18" name="Picture 17">
            <a:extLst>
              <a:ext uri="{FF2B5EF4-FFF2-40B4-BE49-F238E27FC236}">
                <a16:creationId xmlns:a16="http://schemas.microsoft.com/office/drawing/2014/main" id="{2F13AE97-3356-5E4B-BA9C-2DDBAEB6335D}"/>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9009087" y="2683711"/>
            <a:ext cx="2951942" cy="2931723"/>
          </a:xfrm>
          <a:prstGeom prst="rect">
            <a:avLst/>
          </a:prstGeom>
        </p:spPr>
      </p:pic>
      <p:sp>
        <p:nvSpPr>
          <p:cNvPr id="19" name="Rectangle 18">
            <a:extLst>
              <a:ext uri="{FF2B5EF4-FFF2-40B4-BE49-F238E27FC236}">
                <a16:creationId xmlns:a16="http://schemas.microsoft.com/office/drawing/2014/main" id="{E97CD0CA-9E57-B54B-870D-4B4ECE972491}"/>
              </a:ext>
            </a:extLst>
          </p:cNvPr>
          <p:cNvSpPr/>
          <p:nvPr/>
        </p:nvSpPr>
        <p:spPr>
          <a:xfrm>
            <a:off x="748304" y="907285"/>
            <a:ext cx="10141837" cy="115899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971666" y="948413"/>
            <a:ext cx="9669346" cy="1077218"/>
          </a:xfrm>
          <a:prstGeom prst="rect">
            <a:avLst/>
          </a:prstGeom>
        </p:spPr>
        <p:txBody>
          <a:bodyPr wrap="square" lIns="91440" tIns="45720" rIns="91440" bIns="45720" anchor="t">
            <a:spAutoFit/>
          </a:bodyPr>
          <a:lstStyle/>
          <a:p>
            <a:r>
              <a:rPr lang="en-US" sz="3200" err="1">
                <a:solidFill>
                  <a:srgbClr val="004A6C"/>
                </a:solidFill>
                <a:latin typeface="Century Gothic"/>
              </a:rPr>
              <a:t>Το</a:t>
            </a:r>
            <a:r>
              <a:rPr lang="en-US" sz="3200" dirty="0">
                <a:solidFill>
                  <a:srgbClr val="004A6C"/>
                </a:solidFill>
                <a:latin typeface="Century Gothic"/>
              </a:rPr>
              <a:t> </a:t>
            </a:r>
            <a:r>
              <a:rPr lang="en-US" sz="3200" err="1">
                <a:solidFill>
                  <a:srgbClr val="004A6C"/>
                </a:solidFill>
                <a:latin typeface="Century Gothic"/>
              </a:rPr>
              <a:t>ξέρ</a:t>
            </a:r>
            <a:r>
              <a:rPr lang="en-US" sz="3200" dirty="0">
                <a:solidFill>
                  <a:srgbClr val="004A6C"/>
                </a:solidFill>
                <a:latin typeface="Century Gothic"/>
              </a:rPr>
              <a:t>α</a:t>
            </a:r>
            <a:r>
              <a:rPr lang="en-US" sz="3200" err="1">
                <a:solidFill>
                  <a:srgbClr val="004A6C"/>
                </a:solidFill>
                <a:latin typeface="Century Gothic"/>
              </a:rPr>
              <a:t>τε</a:t>
            </a:r>
            <a:r>
              <a:rPr lang="en-US" sz="3200" dirty="0">
                <a:solidFill>
                  <a:srgbClr val="004A6C"/>
                </a:solidFill>
                <a:latin typeface="Century Gothic"/>
              </a:rPr>
              <a:t> π</a:t>
            </a:r>
            <a:r>
              <a:rPr lang="en-US" sz="3200" err="1">
                <a:solidFill>
                  <a:srgbClr val="004A6C"/>
                </a:solidFill>
                <a:latin typeface="Century Gothic"/>
              </a:rPr>
              <a:t>ως</a:t>
            </a:r>
            <a:r>
              <a:rPr lang="en-US" sz="3200" dirty="0">
                <a:solidFill>
                  <a:srgbClr val="004A6C"/>
                </a:solidFill>
                <a:latin typeface="Century Gothic"/>
              </a:rPr>
              <a:t> α</a:t>
            </a:r>
            <a:r>
              <a:rPr lang="en-US" sz="3200" err="1">
                <a:solidFill>
                  <a:srgbClr val="004A6C"/>
                </a:solidFill>
                <a:latin typeface="Century Gothic"/>
              </a:rPr>
              <a:t>υτά</a:t>
            </a:r>
            <a:r>
              <a:rPr lang="en-US" sz="3200" dirty="0">
                <a:solidFill>
                  <a:srgbClr val="004A6C"/>
                </a:solidFill>
                <a:latin typeface="Century Gothic"/>
              </a:rPr>
              <a:t> τα α</a:t>
            </a:r>
            <a:r>
              <a:rPr lang="en-US" sz="3200" err="1">
                <a:solidFill>
                  <a:srgbClr val="004A6C"/>
                </a:solidFill>
                <a:latin typeface="Century Gothic"/>
              </a:rPr>
              <a:t>ντικείμεν</a:t>
            </a:r>
            <a:r>
              <a:rPr lang="en-US" sz="3200" dirty="0">
                <a:solidFill>
                  <a:srgbClr val="004A6C"/>
                </a:solidFill>
                <a:latin typeface="Century Gothic"/>
              </a:rPr>
              <a:t>α </a:t>
            </a:r>
            <a:r>
              <a:rPr lang="en-US" sz="3200" err="1">
                <a:solidFill>
                  <a:srgbClr val="004A6C"/>
                </a:solidFill>
                <a:latin typeface="Century Gothic"/>
              </a:rPr>
              <a:t>έχουν</a:t>
            </a:r>
            <a:r>
              <a:rPr lang="en-US" sz="3200" dirty="0">
                <a:solidFill>
                  <a:srgbClr val="004A6C"/>
                </a:solidFill>
                <a:latin typeface="Century Gothic"/>
              </a:rPr>
              <a:t> </a:t>
            </a:r>
            <a:r>
              <a:rPr lang="en-US" sz="3200" err="1">
                <a:solidFill>
                  <a:srgbClr val="004A6C"/>
                </a:solidFill>
                <a:latin typeface="Century Gothic"/>
              </a:rPr>
              <a:t>φτι</a:t>
            </a:r>
            <a:r>
              <a:rPr lang="en-US" sz="3200" dirty="0">
                <a:solidFill>
                  <a:srgbClr val="004A6C"/>
                </a:solidFill>
                <a:latin typeface="Century Gothic"/>
              </a:rPr>
              <a:t>α</a:t>
            </a:r>
            <a:r>
              <a:rPr lang="en-US" sz="3200" err="1">
                <a:solidFill>
                  <a:srgbClr val="004A6C"/>
                </a:solidFill>
                <a:latin typeface="Century Gothic"/>
              </a:rPr>
              <a:t>χτεί</a:t>
            </a:r>
            <a:r>
              <a:rPr lang="en-US" sz="3200" dirty="0">
                <a:solidFill>
                  <a:srgbClr val="004A6C"/>
                </a:solidFill>
                <a:latin typeface="Century Gothic"/>
              </a:rPr>
              <a:t> από ανα</a:t>
            </a:r>
            <a:r>
              <a:rPr lang="en-US" sz="3200" err="1">
                <a:solidFill>
                  <a:srgbClr val="004A6C"/>
                </a:solidFill>
                <a:latin typeface="Century Gothic"/>
              </a:rPr>
              <a:t>κυκλωμέν</a:t>
            </a:r>
            <a:r>
              <a:rPr lang="en-US" sz="3200" dirty="0">
                <a:solidFill>
                  <a:srgbClr val="004A6C"/>
                </a:solidFill>
                <a:latin typeface="Century Gothic"/>
              </a:rPr>
              <a:t>α πλα</a:t>
            </a:r>
            <a:r>
              <a:rPr lang="en-US" sz="3200" err="1">
                <a:solidFill>
                  <a:srgbClr val="004A6C"/>
                </a:solidFill>
                <a:latin typeface="Century Gothic"/>
              </a:rPr>
              <a:t>στικά</a:t>
            </a:r>
            <a:r>
              <a:rPr lang="en-US" sz="3200" dirty="0">
                <a:solidFill>
                  <a:srgbClr val="004A6C"/>
                </a:solidFill>
                <a:latin typeface="Century Gothic"/>
              </a:rPr>
              <a:t> μπ</a:t>
            </a:r>
            <a:r>
              <a:rPr lang="en-US" sz="3200" err="1">
                <a:solidFill>
                  <a:srgbClr val="004A6C"/>
                </a:solidFill>
                <a:latin typeface="Century Gothic"/>
              </a:rPr>
              <a:t>ουκάλι</a:t>
            </a:r>
            <a:r>
              <a:rPr lang="en-US" sz="3200" dirty="0">
                <a:solidFill>
                  <a:srgbClr val="004A6C"/>
                </a:solidFill>
                <a:latin typeface="Century Gothic"/>
              </a:rPr>
              <a:t>α</a:t>
            </a:r>
            <a:endParaRPr lang="en-US" sz="3200" dirty="0">
              <a:latin typeface="Century Gothic"/>
            </a:endParaRPr>
          </a:p>
        </p:txBody>
      </p:sp>
      <p:pic>
        <p:nvPicPr>
          <p:cNvPr id="26" name="Picture 25">
            <a:extLst>
              <a:ext uri="{FF2B5EF4-FFF2-40B4-BE49-F238E27FC236}">
                <a16:creationId xmlns:a16="http://schemas.microsoft.com/office/drawing/2014/main" id="{324FDBFB-0C26-3A4A-A78D-B1D4198C682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8638463">
            <a:off x="-14847" y="2201739"/>
            <a:ext cx="1534497" cy="1512808"/>
          </a:xfrm>
          <a:prstGeom prst="rect">
            <a:avLst/>
          </a:prstGeom>
        </p:spPr>
      </p:pic>
      <p:pic>
        <p:nvPicPr>
          <p:cNvPr id="28" name="Picture 27">
            <a:extLst>
              <a:ext uri="{FF2B5EF4-FFF2-40B4-BE49-F238E27FC236}">
                <a16:creationId xmlns:a16="http://schemas.microsoft.com/office/drawing/2014/main" id="{63D01933-B9AC-A040-923A-FE650C9A498D}"/>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8171807">
            <a:off x="7905518" y="4650986"/>
            <a:ext cx="1534497" cy="1512808"/>
          </a:xfrm>
          <a:prstGeom prst="rect">
            <a:avLst/>
          </a:prstGeom>
        </p:spPr>
      </p:pic>
      <p:sp>
        <p:nvSpPr>
          <p:cNvPr id="6" name="Rectangle 5">
            <a:extLst>
              <a:ext uri="{FF2B5EF4-FFF2-40B4-BE49-F238E27FC236}">
                <a16:creationId xmlns:a16="http://schemas.microsoft.com/office/drawing/2014/main" id="{EC44D282-FFDC-2E4C-B398-974CE8AD9872}"/>
              </a:ext>
            </a:extLst>
          </p:cNvPr>
          <p:cNvSpPr/>
          <p:nvPr/>
        </p:nvSpPr>
        <p:spPr>
          <a:xfrm>
            <a:off x="998490" y="5955165"/>
            <a:ext cx="10195020" cy="461665"/>
          </a:xfrm>
          <a:prstGeom prst="rect">
            <a:avLst/>
          </a:prstGeom>
        </p:spPr>
        <p:txBody>
          <a:bodyPr wrap="square" lIns="91440" tIns="45720" rIns="91440" bIns="45720" anchor="t">
            <a:spAutoFit/>
          </a:bodyPr>
          <a:lstStyle/>
          <a:p>
            <a:r>
              <a:rPr lang="en-GB" sz="2400" dirty="0" err="1">
                <a:solidFill>
                  <a:srgbClr val="004A6C"/>
                </a:solidFill>
                <a:latin typeface="Century Gothic"/>
              </a:rPr>
              <a:t>Τι</a:t>
            </a:r>
            <a:r>
              <a:rPr lang="en-GB" sz="2400" dirty="0">
                <a:solidFill>
                  <a:srgbClr val="004A6C"/>
                </a:solidFill>
                <a:latin typeface="Century Gothic"/>
              </a:rPr>
              <a:t> π</a:t>
            </a:r>
            <a:r>
              <a:rPr lang="en-GB" sz="2400" dirty="0" err="1">
                <a:solidFill>
                  <a:srgbClr val="004A6C"/>
                </a:solidFill>
                <a:latin typeface="Century Gothic"/>
              </a:rPr>
              <a:t>ιστεύετε</a:t>
            </a:r>
            <a:r>
              <a:rPr lang="en-GB" sz="2400" dirty="0">
                <a:solidFill>
                  <a:srgbClr val="004A6C"/>
                </a:solidFill>
                <a:latin typeface="Century Gothic"/>
              </a:rPr>
              <a:t> </a:t>
            </a:r>
            <a:r>
              <a:rPr lang="en-GB" sz="2400" dirty="0" err="1">
                <a:solidFill>
                  <a:srgbClr val="004A6C"/>
                </a:solidFill>
                <a:latin typeface="Century Gothic"/>
              </a:rPr>
              <a:t>ότι</a:t>
            </a:r>
            <a:r>
              <a:rPr lang="en-GB" sz="2400" dirty="0">
                <a:solidFill>
                  <a:srgbClr val="004A6C"/>
                </a:solidFill>
                <a:latin typeface="Century Gothic"/>
              </a:rPr>
              <a:t> </a:t>
            </a:r>
            <a:r>
              <a:rPr lang="en-GB" sz="2400" dirty="0" err="1">
                <a:solidFill>
                  <a:srgbClr val="004A6C"/>
                </a:solidFill>
                <a:latin typeface="Century Gothic"/>
              </a:rPr>
              <a:t>γίνετ</a:t>
            </a:r>
            <a:r>
              <a:rPr lang="en-GB" sz="2400" dirty="0">
                <a:solidFill>
                  <a:srgbClr val="004A6C"/>
                </a:solidFill>
                <a:latin typeface="Century Gothic"/>
              </a:rPr>
              <a:t>αι </a:t>
            </a:r>
            <a:r>
              <a:rPr lang="en-GB" sz="2400" dirty="0" err="1">
                <a:solidFill>
                  <a:srgbClr val="004A6C"/>
                </a:solidFill>
                <a:latin typeface="Century Gothic"/>
              </a:rPr>
              <a:t>στ</a:t>
            </a:r>
            <a:r>
              <a:rPr lang="en-GB" sz="2400" dirty="0">
                <a:solidFill>
                  <a:srgbClr val="004A6C"/>
                </a:solidFill>
                <a:latin typeface="Century Gothic"/>
              </a:rPr>
              <a:t>α απ</a:t>
            </a:r>
            <a:r>
              <a:rPr lang="en-GB" sz="2400" dirty="0" err="1">
                <a:solidFill>
                  <a:srgbClr val="004A6C"/>
                </a:solidFill>
                <a:latin typeface="Century Gothic"/>
              </a:rPr>
              <a:t>ορρίμμ</a:t>
            </a:r>
            <a:r>
              <a:rPr lang="en-GB" sz="2400" dirty="0">
                <a:solidFill>
                  <a:srgbClr val="004A6C"/>
                </a:solidFill>
                <a:latin typeface="Century Gothic"/>
              </a:rPr>
              <a:t>ατα π</a:t>
            </a:r>
            <a:r>
              <a:rPr lang="en-GB" sz="2400" dirty="0" err="1">
                <a:solidFill>
                  <a:srgbClr val="004A6C"/>
                </a:solidFill>
                <a:latin typeface="Century Gothic"/>
              </a:rPr>
              <a:t>ου</a:t>
            </a:r>
            <a:r>
              <a:rPr lang="en-GB" sz="2400" dirty="0">
                <a:solidFill>
                  <a:srgbClr val="004A6C"/>
                </a:solidFill>
                <a:latin typeface="Century Gothic"/>
              </a:rPr>
              <a:t> </a:t>
            </a:r>
            <a:r>
              <a:rPr lang="en-GB" sz="2400" dirty="0" err="1">
                <a:solidFill>
                  <a:srgbClr val="004A6C"/>
                </a:solidFill>
                <a:latin typeface="Century Gothic"/>
              </a:rPr>
              <a:t>δεν</a:t>
            </a:r>
            <a:r>
              <a:rPr lang="en-GB" sz="2400" dirty="0">
                <a:solidFill>
                  <a:srgbClr val="004A6C"/>
                </a:solidFill>
                <a:latin typeface="Century Gothic"/>
              </a:rPr>
              <a:t> ανα</a:t>
            </a:r>
            <a:r>
              <a:rPr lang="en-GB" sz="2400" dirty="0" err="1">
                <a:solidFill>
                  <a:srgbClr val="004A6C"/>
                </a:solidFill>
                <a:latin typeface="Century Gothic"/>
              </a:rPr>
              <a:t>κυκλώνοντ</a:t>
            </a:r>
            <a:r>
              <a:rPr lang="en-GB" sz="2400" dirty="0">
                <a:solidFill>
                  <a:srgbClr val="004A6C"/>
                </a:solidFill>
                <a:latin typeface="Century Gothic"/>
              </a:rPr>
              <a:t>αι;</a:t>
            </a:r>
            <a:endParaRPr lang="en-US" dirty="0">
              <a:latin typeface="Century Gothic"/>
            </a:endParaRPr>
          </a:p>
        </p:txBody>
      </p:sp>
      <p:pic>
        <p:nvPicPr>
          <p:cNvPr id="25" name="Picture 24" descr="Icon&#10;&#10;Description automatically generated">
            <a:extLst>
              <a:ext uri="{FF2B5EF4-FFF2-40B4-BE49-F238E27FC236}">
                <a16:creationId xmlns:a16="http://schemas.microsoft.com/office/drawing/2014/main" id="{EF0059A8-6317-D14C-9A71-6ABCC7790457}"/>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4675050">
            <a:off x="10823116" y="1061365"/>
            <a:ext cx="753392" cy="646331"/>
          </a:xfrm>
          <a:prstGeom prst="rect">
            <a:avLst/>
          </a:prstGeom>
        </p:spPr>
      </p:pic>
      <p:pic>
        <p:nvPicPr>
          <p:cNvPr id="29" name="Picture 28" descr="Icon&#10;&#10;Description automatically generated">
            <a:extLst>
              <a:ext uri="{FF2B5EF4-FFF2-40B4-BE49-F238E27FC236}">
                <a16:creationId xmlns:a16="http://schemas.microsoft.com/office/drawing/2014/main" id="{9DB9AB12-D8E3-8A45-A23A-8C24978C5641}"/>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0096165" y="-1184"/>
            <a:ext cx="2206589" cy="1365741"/>
          </a:xfrm>
          <a:prstGeom prst="rect">
            <a:avLst/>
          </a:prstGeom>
        </p:spPr>
      </p:pic>
    </p:spTree>
    <p:extLst>
      <p:ext uri="{BB962C8B-B14F-4D97-AF65-F5344CB8AC3E}">
        <p14:creationId xmlns:p14="http://schemas.microsoft.com/office/powerpoint/2010/main" val="1780861833"/>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75607" y="911500"/>
            <a:ext cx="2664479"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Χωμ</a:t>
            </a:r>
            <a:r>
              <a:rPr lang="en-US" sz="3200" b="1" dirty="0">
                <a:solidFill>
                  <a:srgbClr val="004A6C"/>
                </a:solidFill>
                <a:latin typeface="Century Gothic"/>
              </a:rPr>
              <a:t>α</a:t>
            </a:r>
            <a:r>
              <a:rPr lang="en-US" sz="3200" b="1" dirty="0" err="1">
                <a:solidFill>
                  <a:srgbClr val="004A6C"/>
                </a:solidFill>
                <a:latin typeface="Century Gothic"/>
              </a:rPr>
              <a:t>τερή</a:t>
            </a:r>
            <a:endParaRPr lang="en-US" dirty="0" err="1"/>
          </a:p>
        </p:txBody>
      </p:sp>
      <p:sp>
        <p:nvSpPr>
          <p:cNvPr id="19" name="Rectangle 18">
            <a:extLst>
              <a:ext uri="{FF2B5EF4-FFF2-40B4-BE49-F238E27FC236}">
                <a16:creationId xmlns:a16="http://schemas.microsoft.com/office/drawing/2014/main" id="{E97CD0CA-9E57-B54B-870D-4B4ECE972491}"/>
              </a:ext>
            </a:extLst>
          </p:cNvPr>
          <p:cNvSpPr/>
          <p:nvPr/>
        </p:nvSpPr>
        <p:spPr>
          <a:xfrm>
            <a:off x="574929" y="2139603"/>
            <a:ext cx="3773464" cy="270901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46629" y="2297708"/>
            <a:ext cx="3605935" cy="2400657"/>
          </a:xfrm>
          <a:prstGeom prst="rect">
            <a:avLst/>
          </a:prstGeom>
        </p:spPr>
        <p:txBody>
          <a:bodyPr wrap="square" lIns="91440" tIns="45720" rIns="91440" bIns="45720" anchor="t">
            <a:spAutoFit/>
          </a:bodyPr>
          <a:lstStyle/>
          <a:p>
            <a:r>
              <a:rPr lang="en-US" sz="3000" dirty="0" err="1">
                <a:solidFill>
                  <a:srgbClr val="004A6C"/>
                </a:solidFill>
                <a:latin typeface="Century Gothic"/>
              </a:rPr>
              <a:t>Αν</a:t>
            </a:r>
            <a:r>
              <a:rPr lang="en-US" sz="3000" dirty="0">
                <a:solidFill>
                  <a:srgbClr val="004A6C"/>
                </a:solidFill>
                <a:latin typeface="Century Gothic"/>
              </a:rPr>
              <a:t> </a:t>
            </a:r>
            <a:r>
              <a:rPr lang="en-US" sz="3000" dirty="0" err="1">
                <a:solidFill>
                  <a:srgbClr val="004A6C"/>
                </a:solidFill>
                <a:latin typeface="Century Gothic"/>
              </a:rPr>
              <a:t>το</a:t>
            </a:r>
            <a:r>
              <a:rPr lang="en-US" sz="3000" dirty="0">
                <a:solidFill>
                  <a:srgbClr val="004A6C"/>
                </a:solidFill>
                <a:latin typeface="Century Gothic"/>
              </a:rPr>
              <a:t> πλα</a:t>
            </a:r>
            <a:r>
              <a:rPr lang="en-US" sz="3000" dirty="0" err="1">
                <a:solidFill>
                  <a:srgbClr val="004A6C"/>
                </a:solidFill>
                <a:latin typeface="Century Gothic"/>
              </a:rPr>
              <a:t>στικό</a:t>
            </a:r>
            <a:r>
              <a:rPr lang="en-US" sz="3000" dirty="0">
                <a:solidFill>
                  <a:srgbClr val="004A6C"/>
                </a:solidFill>
                <a:latin typeface="Century Gothic"/>
              </a:rPr>
              <a:t> </a:t>
            </a:r>
            <a:r>
              <a:rPr lang="en-US" sz="3000" dirty="0" err="1">
                <a:solidFill>
                  <a:srgbClr val="004A6C"/>
                </a:solidFill>
                <a:latin typeface="Century Gothic"/>
              </a:rPr>
              <a:t>δεν</a:t>
            </a:r>
            <a:r>
              <a:rPr lang="en-US" sz="3000" dirty="0">
                <a:solidFill>
                  <a:srgbClr val="004A6C"/>
                </a:solidFill>
                <a:latin typeface="Century Gothic"/>
              </a:rPr>
              <a:t> ανα</a:t>
            </a:r>
            <a:r>
              <a:rPr lang="en-US" sz="3000" dirty="0" err="1">
                <a:solidFill>
                  <a:srgbClr val="004A6C"/>
                </a:solidFill>
                <a:latin typeface="Century Gothic"/>
              </a:rPr>
              <a:t>κυκλωθεί</a:t>
            </a:r>
            <a:r>
              <a:rPr lang="en-US" sz="3000" dirty="0">
                <a:solidFill>
                  <a:srgbClr val="004A6C"/>
                </a:solidFill>
                <a:latin typeface="Century Gothic"/>
              </a:rPr>
              <a:t>, μπ</a:t>
            </a:r>
            <a:r>
              <a:rPr lang="en-US" sz="3000" dirty="0" err="1">
                <a:solidFill>
                  <a:srgbClr val="004A6C"/>
                </a:solidFill>
                <a:latin typeface="Century Gothic"/>
              </a:rPr>
              <a:t>ορεί</a:t>
            </a:r>
            <a:r>
              <a:rPr lang="en-US" sz="3000" dirty="0">
                <a:solidFill>
                  <a:srgbClr val="004A6C"/>
                </a:solidFill>
                <a:latin typeface="Century Gothic"/>
              </a:rPr>
              <a:t> να κατα</a:t>
            </a:r>
            <a:r>
              <a:rPr lang="en-US" sz="3000" dirty="0" err="1">
                <a:solidFill>
                  <a:srgbClr val="004A6C"/>
                </a:solidFill>
                <a:latin typeface="Century Gothic"/>
              </a:rPr>
              <a:t>λήξει</a:t>
            </a:r>
            <a:r>
              <a:rPr lang="en-US" sz="3000" dirty="0">
                <a:solidFill>
                  <a:srgbClr val="004A6C"/>
                </a:solidFill>
                <a:latin typeface="Century Gothic"/>
              </a:rPr>
              <a:t> </a:t>
            </a:r>
            <a:r>
              <a:rPr lang="en-US" sz="3000" dirty="0" err="1">
                <a:solidFill>
                  <a:srgbClr val="004A6C"/>
                </a:solidFill>
                <a:latin typeface="Century Gothic"/>
              </a:rPr>
              <a:t>σε</a:t>
            </a:r>
            <a:r>
              <a:rPr lang="en-US" sz="3000" dirty="0">
                <a:solidFill>
                  <a:srgbClr val="004A6C"/>
                </a:solidFill>
                <a:latin typeface="Century Gothic"/>
              </a:rPr>
              <a:t> </a:t>
            </a:r>
            <a:r>
              <a:rPr lang="en-US" sz="3000" dirty="0" err="1">
                <a:solidFill>
                  <a:srgbClr val="004A6C"/>
                </a:solidFill>
                <a:latin typeface="Century Gothic"/>
              </a:rPr>
              <a:t>χωμ</a:t>
            </a:r>
            <a:r>
              <a:rPr lang="en-US" sz="3000" dirty="0">
                <a:solidFill>
                  <a:srgbClr val="004A6C"/>
                </a:solidFill>
                <a:latin typeface="Century Gothic"/>
              </a:rPr>
              <a:t>α</a:t>
            </a:r>
            <a:r>
              <a:rPr lang="en-US" sz="3000" dirty="0" err="1">
                <a:solidFill>
                  <a:srgbClr val="004A6C"/>
                </a:solidFill>
                <a:latin typeface="Century Gothic"/>
              </a:rPr>
              <a:t>τερή</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100585">
            <a:off x="4212610" y="1972581"/>
            <a:ext cx="753392" cy="646331"/>
          </a:xfrm>
          <a:prstGeom prst="rect">
            <a:avLst/>
          </a:prstGeom>
        </p:spPr>
      </p:pic>
      <p:sp>
        <p:nvSpPr>
          <p:cNvPr id="18" name="Rectangle 17">
            <a:extLst>
              <a:ext uri="{FF2B5EF4-FFF2-40B4-BE49-F238E27FC236}">
                <a16:creationId xmlns:a16="http://schemas.microsoft.com/office/drawing/2014/main" id="{81118DAC-E19A-4F33-9533-D117E1054497}"/>
              </a:ext>
            </a:extLst>
          </p:cNvPr>
          <p:cNvSpPr/>
          <p:nvPr/>
        </p:nvSpPr>
        <p:spPr>
          <a:xfrm>
            <a:off x="0" y="5917170"/>
            <a:ext cx="12192000" cy="655438"/>
          </a:xfrm>
          <a:custGeom>
            <a:avLst/>
            <a:gdLst>
              <a:gd name="connsiteX0" fmla="*/ 0 w 12192000"/>
              <a:gd name="connsiteY0" fmla="*/ 0 h 655438"/>
              <a:gd name="connsiteX1" fmla="*/ 555413 w 12192000"/>
              <a:gd name="connsiteY1" fmla="*/ 0 h 655438"/>
              <a:gd name="connsiteX2" fmla="*/ 1232747 w 12192000"/>
              <a:gd name="connsiteY2" fmla="*/ 0 h 655438"/>
              <a:gd name="connsiteX3" fmla="*/ 2153920 w 12192000"/>
              <a:gd name="connsiteY3" fmla="*/ 0 h 655438"/>
              <a:gd name="connsiteX4" fmla="*/ 2953173 w 12192000"/>
              <a:gd name="connsiteY4" fmla="*/ 0 h 655438"/>
              <a:gd name="connsiteX5" fmla="*/ 3874347 w 12192000"/>
              <a:gd name="connsiteY5" fmla="*/ 0 h 655438"/>
              <a:gd name="connsiteX6" fmla="*/ 4185920 w 12192000"/>
              <a:gd name="connsiteY6" fmla="*/ 0 h 655438"/>
              <a:gd name="connsiteX7" fmla="*/ 4985173 w 12192000"/>
              <a:gd name="connsiteY7" fmla="*/ 0 h 655438"/>
              <a:gd name="connsiteX8" fmla="*/ 5662507 w 12192000"/>
              <a:gd name="connsiteY8" fmla="*/ 0 h 655438"/>
              <a:gd name="connsiteX9" fmla="*/ 6096000 w 12192000"/>
              <a:gd name="connsiteY9" fmla="*/ 0 h 655438"/>
              <a:gd name="connsiteX10" fmla="*/ 6407573 w 12192000"/>
              <a:gd name="connsiteY10" fmla="*/ 0 h 655438"/>
              <a:gd name="connsiteX11" fmla="*/ 7084907 w 12192000"/>
              <a:gd name="connsiteY11" fmla="*/ 0 h 655438"/>
              <a:gd name="connsiteX12" fmla="*/ 7884160 w 12192000"/>
              <a:gd name="connsiteY12" fmla="*/ 0 h 655438"/>
              <a:gd name="connsiteX13" fmla="*/ 8317653 w 12192000"/>
              <a:gd name="connsiteY13" fmla="*/ 0 h 655438"/>
              <a:gd name="connsiteX14" fmla="*/ 8873067 w 12192000"/>
              <a:gd name="connsiteY14" fmla="*/ 0 h 655438"/>
              <a:gd name="connsiteX15" fmla="*/ 9306560 w 12192000"/>
              <a:gd name="connsiteY15" fmla="*/ 0 h 655438"/>
              <a:gd name="connsiteX16" fmla="*/ 9861973 w 12192000"/>
              <a:gd name="connsiteY16" fmla="*/ 0 h 655438"/>
              <a:gd name="connsiteX17" fmla="*/ 10539307 w 12192000"/>
              <a:gd name="connsiteY17" fmla="*/ 0 h 655438"/>
              <a:gd name="connsiteX18" fmla="*/ 11094720 w 12192000"/>
              <a:gd name="connsiteY18" fmla="*/ 0 h 655438"/>
              <a:gd name="connsiteX19" fmla="*/ 12192000 w 12192000"/>
              <a:gd name="connsiteY19" fmla="*/ 0 h 655438"/>
              <a:gd name="connsiteX20" fmla="*/ 12192000 w 12192000"/>
              <a:gd name="connsiteY20" fmla="*/ 655438 h 655438"/>
              <a:gd name="connsiteX21" fmla="*/ 11758507 w 12192000"/>
              <a:gd name="connsiteY21" fmla="*/ 655438 h 655438"/>
              <a:gd name="connsiteX22" fmla="*/ 10959253 w 12192000"/>
              <a:gd name="connsiteY22" fmla="*/ 655438 h 655438"/>
              <a:gd name="connsiteX23" fmla="*/ 10160000 w 12192000"/>
              <a:gd name="connsiteY23" fmla="*/ 655438 h 655438"/>
              <a:gd name="connsiteX24" fmla="*/ 9238827 w 12192000"/>
              <a:gd name="connsiteY24" fmla="*/ 655438 h 655438"/>
              <a:gd name="connsiteX25" fmla="*/ 8683413 w 12192000"/>
              <a:gd name="connsiteY25" fmla="*/ 655438 h 655438"/>
              <a:gd name="connsiteX26" fmla="*/ 7762240 w 12192000"/>
              <a:gd name="connsiteY26" fmla="*/ 655438 h 655438"/>
              <a:gd name="connsiteX27" fmla="*/ 7084907 w 12192000"/>
              <a:gd name="connsiteY27" fmla="*/ 655438 h 655438"/>
              <a:gd name="connsiteX28" fmla="*/ 6773333 w 12192000"/>
              <a:gd name="connsiteY28" fmla="*/ 655438 h 655438"/>
              <a:gd name="connsiteX29" fmla="*/ 6339840 w 12192000"/>
              <a:gd name="connsiteY29" fmla="*/ 655438 h 655438"/>
              <a:gd name="connsiteX30" fmla="*/ 6028267 w 12192000"/>
              <a:gd name="connsiteY30" fmla="*/ 655438 h 655438"/>
              <a:gd name="connsiteX31" fmla="*/ 5472853 w 12192000"/>
              <a:gd name="connsiteY31" fmla="*/ 655438 h 655438"/>
              <a:gd name="connsiteX32" fmla="*/ 4917440 w 12192000"/>
              <a:gd name="connsiteY32" fmla="*/ 655438 h 655438"/>
              <a:gd name="connsiteX33" fmla="*/ 4483947 w 12192000"/>
              <a:gd name="connsiteY33" fmla="*/ 655438 h 655438"/>
              <a:gd name="connsiteX34" fmla="*/ 3806613 w 12192000"/>
              <a:gd name="connsiteY34" fmla="*/ 655438 h 655438"/>
              <a:gd name="connsiteX35" fmla="*/ 3129280 w 12192000"/>
              <a:gd name="connsiteY35" fmla="*/ 655438 h 655438"/>
              <a:gd name="connsiteX36" fmla="*/ 2817707 w 12192000"/>
              <a:gd name="connsiteY36" fmla="*/ 655438 h 655438"/>
              <a:gd name="connsiteX37" fmla="*/ 2140373 w 12192000"/>
              <a:gd name="connsiteY37" fmla="*/ 655438 h 655438"/>
              <a:gd name="connsiteX38" fmla="*/ 1463040 w 12192000"/>
              <a:gd name="connsiteY38" fmla="*/ 655438 h 655438"/>
              <a:gd name="connsiteX39" fmla="*/ 1029547 w 12192000"/>
              <a:gd name="connsiteY39" fmla="*/ 655438 h 655438"/>
              <a:gd name="connsiteX40" fmla="*/ 596053 w 12192000"/>
              <a:gd name="connsiteY40" fmla="*/ 655438 h 655438"/>
              <a:gd name="connsiteX41" fmla="*/ 0 w 12192000"/>
              <a:gd name="connsiteY41" fmla="*/ 655438 h 655438"/>
              <a:gd name="connsiteX42" fmla="*/ 0 w 12192000"/>
              <a:gd name="connsiteY42"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655438" fill="none" extrusionOk="0">
                <a:moveTo>
                  <a:pt x="0" y="0"/>
                </a:moveTo>
                <a:cubicBezTo>
                  <a:pt x="145676" y="-13640"/>
                  <a:pt x="303391" y="-18960"/>
                  <a:pt x="555413" y="0"/>
                </a:cubicBezTo>
                <a:cubicBezTo>
                  <a:pt x="807435" y="18960"/>
                  <a:pt x="1034511" y="-26547"/>
                  <a:pt x="1232747" y="0"/>
                </a:cubicBezTo>
                <a:cubicBezTo>
                  <a:pt x="1430983" y="26547"/>
                  <a:pt x="1926515" y="37152"/>
                  <a:pt x="2153920" y="0"/>
                </a:cubicBezTo>
                <a:cubicBezTo>
                  <a:pt x="2381325" y="-37152"/>
                  <a:pt x="2643071" y="-8794"/>
                  <a:pt x="2953173" y="0"/>
                </a:cubicBezTo>
                <a:cubicBezTo>
                  <a:pt x="3263275" y="8794"/>
                  <a:pt x="3460031" y="19636"/>
                  <a:pt x="3874347" y="0"/>
                </a:cubicBezTo>
                <a:cubicBezTo>
                  <a:pt x="4288663" y="-19636"/>
                  <a:pt x="4112471" y="-12921"/>
                  <a:pt x="4185920" y="0"/>
                </a:cubicBezTo>
                <a:cubicBezTo>
                  <a:pt x="4259369" y="12921"/>
                  <a:pt x="4735215" y="9483"/>
                  <a:pt x="4985173" y="0"/>
                </a:cubicBezTo>
                <a:cubicBezTo>
                  <a:pt x="5235131" y="-9483"/>
                  <a:pt x="5356943" y="5932"/>
                  <a:pt x="5662507" y="0"/>
                </a:cubicBezTo>
                <a:cubicBezTo>
                  <a:pt x="5968071" y="-5932"/>
                  <a:pt x="5975389" y="14937"/>
                  <a:pt x="6096000" y="0"/>
                </a:cubicBezTo>
                <a:cubicBezTo>
                  <a:pt x="6216611" y="-14937"/>
                  <a:pt x="6280514" y="-710"/>
                  <a:pt x="6407573" y="0"/>
                </a:cubicBezTo>
                <a:cubicBezTo>
                  <a:pt x="6534632" y="710"/>
                  <a:pt x="6866408" y="15843"/>
                  <a:pt x="7084907" y="0"/>
                </a:cubicBezTo>
                <a:cubicBezTo>
                  <a:pt x="7303406" y="-15843"/>
                  <a:pt x="7687178" y="15970"/>
                  <a:pt x="7884160" y="0"/>
                </a:cubicBezTo>
                <a:cubicBezTo>
                  <a:pt x="8081142" y="-15970"/>
                  <a:pt x="8136379" y="-18176"/>
                  <a:pt x="8317653" y="0"/>
                </a:cubicBezTo>
                <a:cubicBezTo>
                  <a:pt x="8498927" y="18176"/>
                  <a:pt x="8600038" y="-9264"/>
                  <a:pt x="8873067" y="0"/>
                </a:cubicBezTo>
                <a:cubicBezTo>
                  <a:pt x="9146096" y="9264"/>
                  <a:pt x="9155574" y="16112"/>
                  <a:pt x="9306560" y="0"/>
                </a:cubicBezTo>
                <a:cubicBezTo>
                  <a:pt x="9457546" y="-16112"/>
                  <a:pt x="9742025" y="-3562"/>
                  <a:pt x="9861973" y="0"/>
                </a:cubicBezTo>
                <a:cubicBezTo>
                  <a:pt x="9981921" y="3562"/>
                  <a:pt x="10321962" y="29033"/>
                  <a:pt x="10539307" y="0"/>
                </a:cubicBezTo>
                <a:cubicBezTo>
                  <a:pt x="10756652" y="-29033"/>
                  <a:pt x="10929670" y="-8856"/>
                  <a:pt x="11094720" y="0"/>
                </a:cubicBezTo>
                <a:cubicBezTo>
                  <a:pt x="11259770" y="8856"/>
                  <a:pt x="11889496" y="12551"/>
                  <a:pt x="12192000" y="0"/>
                </a:cubicBezTo>
                <a:cubicBezTo>
                  <a:pt x="12219465" y="216626"/>
                  <a:pt x="12189876" y="446889"/>
                  <a:pt x="12192000" y="655438"/>
                </a:cubicBezTo>
                <a:cubicBezTo>
                  <a:pt x="12099851" y="664409"/>
                  <a:pt x="11901548" y="665119"/>
                  <a:pt x="11758507" y="655438"/>
                </a:cubicBezTo>
                <a:cubicBezTo>
                  <a:pt x="11615466" y="645757"/>
                  <a:pt x="11311823" y="628062"/>
                  <a:pt x="10959253" y="655438"/>
                </a:cubicBezTo>
                <a:cubicBezTo>
                  <a:pt x="10606683" y="682814"/>
                  <a:pt x="10431035" y="650420"/>
                  <a:pt x="10160000" y="655438"/>
                </a:cubicBezTo>
                <a:cubicBezTo>
                  <a:pt x="9888965" y="660456"/>
                  <a:pt x="9685726" y="669713"/>
                  <a:pt x="9238827" y="655438"/>
                </a:cubicBezTo>
                <a:cubicBezTo>
                  <a:pt x="8791928" y="641163"/>
                  <a:pt x="8950186" y="633982"/>
                  <a:pt x="8683413" y="655438"/>
                </a:cubicBezTo>
                <a:cubicBezTo>
                  <a:pt x="8416640" y="676894"/>
                  <a:pt x="8042906" y="615765"/>
                  <a:pt x="7762240" y="655438"/>
                </a:cubicBezTo>
                <a:cubicBezTo>
                  <a:pt x="7481574" y="695111"/>
                  <a:pt x="7306936" y="680704"/>
                  <a:pt x="7084907" y="655438"/>
                </a:cubicBezTo>
                <a:cubicBezTo>
                  <a:pt x="6862878" y="630172"/>
                  <a:pt x="6881938" y="657700"/>
                  <a:pt x="6773333" y="655438"/>
                </a:cubicBezTo>
                <a:cubicBezTo>
                  <a:pt x="6664728" y="653176"/>
                  <a:pt x="6494482" y="675364"/>
                  <a:pt x="6339840" y="655438"/>
                </a:cubicBezTo>
                <a:cubicBezTo>
                  <a:pt x="6185198" y="635512"/>
                  <a:pt x="6140911" y="647426"/>
                  <a:pt x="6028267" y="655438"/>
                </a:cubicBezTo>
                <a:cubicBezTo>
                  <a:pt x="5915623" y="663450"/>
                  <a:pt x="5661990" y="644872"/>
                  <a:pt x="5472853" y="655438"/>
                </a:cubicBezTo>
                <a:cubicBezTo>
                  <a:pt x="5283716" y="666004"/>
                  <a:pt x="5061285" y="628370"/>
                  <a:pt x="4917440" y="655438"/>
                </a:cubicBezTo>
                <a:cubicBezTo>
                  <a:pt x="4773595" y="682506"/>
                  <a:pt x="4622030" y="661358"/>
                  <a:pt x="4483947" y="655438"/>
                </a:cubicBezTo>
                <a:cubicBezTo>
                  <a:pt x="4345864" y="649518"/>
                  <a:pt x="4084959" y="671186"/>
                  <a:pt x="3806613" y="655438"/>
                </a:cubicBezTo>
                <a:cubicBezTo>
                  <a:pt x="3528267" y="639690"/>
                  <a:pt x="3320954" y="635111"/>
                  <a:pt x="3129280" y="655438"/>
                </a:cubicBezTo>
                <a:cubicBezTo>
                  <a:pt x="2937606" y="675765"/>
                  <a:pt x="2932743" y="669133"/>
                  <a:pt x="2817707" y="655438"/>
                </a:cubicBezTo>
                <a:cubicBezTo>
                  <a:pt x="2702671" y="641743"/>
                  <a:pt x="2304179" y="670842"/>
                  <a:pt x="2140373" y="655438"/>
                </a:cubicBezTo>
                <a:cubicBezTo>
                  <a:pt x="1976567" y="640034"/>
                  <a:pt x="1685514" y="648700"/>
                  <a:pt x="1463040" y="655438"/>
                </a:cubicBezTo>
                <a:cubicBezTo>
                  <a:pt x="1240566" y="662176"/>
                  <a:pt x="1118695" y="635264"/>
                  <a:pt x="1029547" y="655438"/>
                </a:cubicBezTo>
                <a:cubicBezTo>
                  <a:pt x="940399" y="675612"/>
                  <a:pt x="736952" y="675715"/>
                  <a:pt x="596053" y="655438"/>
                </a:cubicBezTo>
                <a:cubicBezTo>
                  <a:pt x="455154" y="635161"/>
                  <a:pt x="152737" y="635811"/>
                  <a:pt x="0" y="655438"/>
                </a:cubicBezTo>
                <a:cubicBezTo>
                  <a:pt x="3825" y="430836"/>
                  <a:pt x="-17954" y="290828"/>
                  <a:pt x="0" y="0"/>
                </a:cubicBezTo>
                <a:close/>
              </a:path>
              <a:path w="12192000" h="655438" stroke="0" extrusionOk="0">
                <a:moveTo>
                  <a:pt x="0" y="0"/>
                </a:moveTo>
                <a:cubicBezTo>
                  <a:pt x="133661" y="-6488"/>
                  <a:pt x="179796" y="-6163"/>
                  <a:pt x="311573" y="0"/>
                </a:cubicBezTo>
                <a:cubicBezTo>
                  <a:pt x="443350" y="6163"/>
                  <a:pt x="510527" y="-3077"/>
                  <a:pt x="623147" y="0"/>
                </a:cubicBezTo>
                <a:cubicBezTo>
                  <a:pt x="735767" y="3077"/>
                  <a:pt x="866872" y="-7575"/>
                  <a:pt x="934720" y="0"/>
                </a:cubicBezTo>
                <a:cubicBezTo>
                  <a:pt x="1002568" y="7575"/>
                  <a:pt x="1332094" y="-3835"/>
                  <a:pt x="1490133" y="0"/>
                </a:cubicBezTo>
                <a:cubicBezTo>
                  <a:pt x="1648172" y="3835"/>
                  <a:pt x="1797388" y="21647"/>
                  <a:pt x="1923627" y="0"/>
                </a:cubicBezTo>
                <a:cubicBezTo>
                  <a:pt x="2049866" y="-21647"/>
                  <a:pt x="2414104" y="-4383"/>
                  <a:pt x="2600960" y="0"/>
                </a:cubicBezTo>
                <a:cubicBezTo>
                  <a:pt x="2787816" y="4383"/>
                  <a:pt x="3165653" y="2893"/>
                  <a:pt x="3522133" y="0"/>
                </a:cubicBezTo>
                <a:cubicBezTo>
                  <a:pt x="3878613" y="-2893"/>
                  <a:pt x="3966333" y="26771"/>
                  <a:pt x="4077547" y="0"/>
                </a:cubicBezTo>
                <a:cubicBezTo>
                  <a:pt x="4188761" y="-26771"/>
                  <a:pt x="4295998" y="6881"/>
                  <a:pt x="4389120" y="0"/>
                </a:cubicBezTo>
                <a:cubicBezTo>
                  <a:pt x="4482242" y="-6881"/>
                  <a:pt x="4628374" y="15058"/>
                  <a:pt x="4822613" y="0"/>
                </a:cubicBezTo>
                <a:cubicBezTo>
                  <a:pt x="5016852" y="-15058"/>
                  <a:pt x="5293181" y="22397"/>
                  <a:pt x="5499947" y="0"/>
                </a:cubicBezTo>
                <a:cubicBezTo>
                  <a:pt x="5706713" y="-22397"/>
                  <a:pt x="5904615" y="20321"/>
                  <a:pt x="6055360" y="0"/>
                </a:cubicBezTo>
                <a:cubicBezTo>
                  <a:pt x="6206105" y="-20321"/>
                  <a:pt x="6392342" y="-6921"/>
                  <a:pt x="6610773" y="0"/>
                </a:cubicBezTo>
                <a:cubicBezTo>
                  <a:pt x="6829204" y="6921"/>
                  <a:pt x="6993926" y="-3575"/>
                  <a:pt x="7166187" y="0"/>
                </a:cubicBezTo>
                <a:cubicBezTo>
                  <a:pt x="7338448" y="3575"/>
                  <a:pt x="7585624" y="7332"/>
                  <a:pt x="7843520" y="0"/>
                </a:cubicBezTo>
                <a:cubicBezTo>
                  <a:pt x="8101416" y="-7332"/>
                  <a:pt x="8135914" y="-10874"/>
                  <a:pt x="8277013" y="0"/>
                </a:cubicBezTo>
                <a:cubicBezTo>
                  <a:pt x="8418112" y="10874"/>
                  <a:pt x="8754492" y="21940"/>
                  <a:pt x="8954347" y="0"/>
                </a:cubicBezTo>
                <a:cubicBezTo>
                  <a:pt x="9154202" y="-21940"/>
                  <a:pt x="9210196" y="-11274"/>
                  <a:pt x="9387840" y="0"/>
                </a:cubicBezTo>
                <a:cubicBezTo>
                  <a:pt x="9565484" y="11274"/>
                  <a:pt x="9915844" y="32015"/>
                  <a:pt x="10187093" y="0"/>
                </a:cubicBezTo>
                <a:cubicBezTo>
                  <a:pt x="10458342" y="-32015"/>
                  <a:pt x="10626388" y="-13496"/>
                  <a:pt x="10986347" y="0"/>
                </a:cubicBezTo>
                <a:cubicBezTo>
                  <a:pt x="11346306" y="13496"/>
                  <a:pt x="11687672" y="28562"/>
                  <a:pt x="12192000" y="0"/>
                </a:cubicBezTo>
                <a:cubicBezTo>
                  <a:pt x="12178376" y="283851"/>
                  <a:pt x="12194781" y="431567"/>
                  <a:pt x="12192000" y="655438"/>
                </a:cubicBezTo>
                <a:cubicBezTo>
                  <a:pt x="11941682" y="650286"/>
                  <a:pt x="11792787" y="657835"/>
                  <a:pt x="11636587" y="655438"/>
                </a:cubicBezTo>
                <a:cubicBezTo>
                  <a:pt x="11480387" y="653041"/>
                  <a:pt x="11266940" y="675865"/>
                  <a:pt x="10959253" y="655438"/>
                </a:cubicBezTo>
                <a:cubicBezTo>
                  <a:pt x="10651566" y="635011"/>
                  <a:pt x="10505469" y="618353"/>
                  <a:pt x="10160000" y="655438"/>
                </a:cubicBezTo>
                <a:cubicBezTo>
                  <a:pt x="9814531" y="692523"/>
                  <a:pt x="9671336" y="663165"/>
                  <a:pt x="9360747" y="655438"/>
                </a:cubicBezTo>
                <a:cubicBezTo>
                  <a:pt x="9050158" y="647711"/>
                  <a:pt x="8918639" y="642175"/>
                  <a:pt x="8683413" y="655438"/>
                </a:cubicBezTo>
                <a:cubicBezTo>
                  <a:pt x="8448187" y="668701"/>
                  <a:pt x="8338798" y="662996"/>
                  <a:pt x="8249920" y="655438"/>
                </a:cubicBezTo>
                <a:cubicBezTo>
                  <a:pt x="8161042" y="647880"/>
                  <a:pt x="8051976" y="666470"/>
                  <a:pt x="7938347" y="655438"/>
                </a:cubicBezTo>
                <a:cubicBezTo>
                  <a:pt x="7824718" y="644406"/>
                  <a:pt x="7593670" y="639799"/>
                  <a:pt x="7382933" y="655438"/>
                </a:cubicBezTo>
                <a:cubicBezTo>
                  <a:pt x="7172196" y="671077"/>
                  <a:pt x="6968069" y="642209"/>
                  <a:pt x="6705600" y="655438"/>
                </a:cubicBezTo>
                <a:cubicBezTo>
                  <a:pt x="6443131" y="668667"/>
                  <a:pt x="6070619" y="666736"/>
                  <a:pt x="5784427" y="655438"/>
                </a:cubicBezTo>
                <a:cubicBezTo>
                  <a:pt x="5498235" y="644140"/>
                  <a:pt x="5305486" y="616169"/>
                  <a:pt x="4985173" y="655438"/>
                </a:cubicBezTo>
                <a:cubicBezTo>
                  <a:pt x="4664860" y="694707"/>
                  <a:pt x="4386791" y="635504"/>
                  <a:pt x="4064000" y="655438"/>
                </a:cubicBezTo>
                <a:cubicBezTo>
                  <a:pt x="3741209" y="675372"/>
                  <a:pt x="3483284" y="621734"/>
                  <a:pt x="3142827" y="655438"/>
                </a:cubicBezTo>
                <a:cubicBezTo>
                  <a:pt x="2802370" y="689142"/>
                  <a:pt x="2644179" y="672865"/>
                  <a:pt x="2465493" y="655438"/>
                </a:cubicBezTo>
                <a:cubicBezTo>
                  <a:pt x="2286807" y="638011"/>
                  <a:pt x="2060302" y="643424"/>
                  <a:pt x="1788160" y="655438"/>
                </a:cubicBezTo>
                <a:cubicBezTo>
                  <a:pt x="1516018" y="667452"/>
                  <a:pt x="1441498" y="661824"/>
                  <a:pt x="1354667" y="655438"/>
                </a:cubicBezTo>
                <a:cubicBezTo>
                  <a:pt x="1267836" y="649052"/>
                  <a:pt x="1081345" y="655567"/>
                  <a:pt x="921173" y="655438"/>
                </a:cubicBezTo>
                <a:cubicBezTo>
                  <a:pt x="761001" y="655309"/>
                  <a:pt x="222441" y="684476"/>
                  <a:pt x="0" y="655438"/>
                </a:cubicBezTo>
                <a:cubicBezTo>
                  <a:pt x="21973" y="390637"/>
                  <a:pt x="19989" y="16523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A picture containing boat&#10;&#10;Description automatically generated">
            <a:extLst>
              <a:ext uri="{FF2B5EF4-FFF2-40B4-BE49-F238E27FC236}">
                <a16:creationId xmlns:a16="http://schemas.microsoft.com/office/drawing/2014/main" id="{08E66881-9E1B-FD48-9B4C-2586C5EA4E0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119041" y="1"/>
            <a:ext cx="7072960" cy="6858000"/>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7A4BEFC4-337B-DF6A-E3A9-8ABDCB1061C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30687" y="5474131"/>
            <a:ext cx="3714086" cy="1382717"/>
          </a:xfrm>
          <a:prstGeom prst="rect">
            <a:avLst/>
          </a:prstGeom>
        </p:spPr>
      </p:pic>
    </p:spTree>
    <p:extLst>
      <p:ext uri="{BB962C8B-B14F-4D97-AF65-F5344CB8AC3E}">
        <p14:creationId xmlns:p14="http://schemas.microsoft.com/office/powerpoint/2010/main" val="2489777245"/>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9" name="Picture 8" descr="A picture containing icon&#10;&#10;Description automatically generated">
            <a:extLst>
              <a:ext uri="{FF2B5EF4-FFF2-40B4-BE49-F238E27FC236}">
                <a16:creationId xmlns:a16="http://schemas.microsoft.com/office/drawing/2014/main" id="{81767267-9595-2846-8A11-9F1D2E2662A1}"/>
              </a:ext>
            </a:extLst>
          </p:cNvPr>
          <p:cNvPicPr>
            <a:picLocks noChangeAspect="1"/>
          </p:cNvPicPr>
          <p:nvPr/>
        </p:nvPicPr>
        <p:blipFill>
          <a:blip r:embed="rId4"/>
          <a:stretch>
            <a:fillRect/>
          </a:stretch>
        </p:blipFill>
        <p:spPr>
          <a:xfrm>
            <a:off x="0" y="0"/>
            <a:ext cx="12192000" cy="6858000"/>
          </a:xfrm>
          <a:prstGeom prst="rect">
            <a:avLst/>
          </a:prstGeom>
        </p:spPr>
      </p:pic>
      <p:pic>
        <p:nvPicPr>
          <p:cNvPr id="4" name="Picture 3" descr="A picture containing indoor, kitchen appliance, food processor&#10;&#10;Description automatically generated">
            <a:extLst>
              <a:ext uri="{FF2B5EF4-FFF2-40B4-BE49-F238E27FC236}">
                <a16:creationId xmlns:a16="http://schemas.microsoft.com/office/drawing/2014/main" id="{80856091-7D6F-EE4F-927E-A5C43F92F37F}"/>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4225699" y="-1"/>
            <a:ext cx="7966301" cy="6858001"/>
          </a:xfrm>
          <a:prstGeom prst="rect">
            <a:avLst/>
          </a:prstGeom>
        </p:spPr>
      </p:pic>
      <p:sp>
        <p:nvSpPr>
          <p:cNvPr id="8" name="TextBox 7">
            <a:extLst>
              <a:ext uri="{FF2B5EF4-FFF2-40B4-BE49-F238E27FC236}">
                <a16:creationId xmlns:a16="http://schemas.microsoft.com/office/drawing/2014/main" id="{C865FA09-D0B3-A246-8F5D-E70492540288}"/>
              </a:ext>
            </a:extLst>
          </p:cNvPr>
          <p:cNvSpPr txBox="1"/>
          <p:nvPr/>
        </p:nvSpPr>
        <p:spPr>
          <a:xfrm>
            <a:off x="571767" y="911500"/>
            <a:ext cx="2457137" cy="584775"/>
          </a:xfrm>
          <a:prstGeom prst="rect">
            <a:avLst/>
          </a:prstGeom>
          <a:noFill/>
        </p:spPr>
        <p:txBody>
          <a:bodyPr wrap="square" lIns="91440" tIns="45720" rIns="91440" bIns="45720" rtlCol="0" anchor="t">
            <a:spAutoFit/>
          </a:bodyPr>
          <a:lstStyle/>
          <a:p>
            <a:r>
              <a:rPr lang="en-US" sz="3200" b="1" dirty="0" err="1">
                <a:solidFill>
                  <a:srgbClr val="004A6C"/>
                </a:solidFill>
                <a:latin typeface="Century Gothic"/>
              </a:rPr>
              <a:t>Σκου</a:t>
            </a:r>
            <a:r>
              <a:rPr lang="en-US" sz="3200" b="1" dirty="0">
                <a:solidFill>
                  <a:srgbClr val="004A6C"/>
                </a:solidFill>
                <a:latin typeface="Century Gothic"/>
              </a:rPr>
              <a:t>π</a:t>
            </a:r>
            <a:r>
              <a:rPr lang="en-US" sz="3200" b="1" dirty="0" err="1">
                <a:solidFill>
                  <a:srgbClr val="004A6C"/>
                </a:solidFill>
                <a:latin typeface="Century Gothic"/>
              </a:rPr>
              <a:t>ίδι</a:t>
            </a:r>
            <a:r>
              <a:rPr lang="en-US" sz="3200" b="1" dirty="0">
                <a:solidFill>
                  <a:srgbClr val="004A6C"/>
                </a:solidFill>
                <a:latin typeface="Century Gothic"/>
              </a:rPr>
              <a:t>α</a:t>
            </a:r>
          </a:p>
        </p:txBody>
      </p:sp>
      <p:sp>
        <p:nvSpPr>
          <p:cNvPr id="19" name="Rectangle 18">
            <a:extLst>
              <a:ext uri="{FF2B5EF4-FFF2-40B4-BE49-F238E27FC236}">
                <a16:creationId xmlns:a16="http://schemas.microsoft.com/office/drawing/2014/main" id="{E97CD0CA-9E57-B54B-870D-4B4ECE972491}"/>
              </a:ext>
            </a:extLst>
          </p:cNvPr>
          <p:cNvSpPr/>
          <p:nvPr/>
        </p:nvSpPr>
        <p:spPr>
          <a:xfrm>
            <a:off x="568471" y="2514147"/>
            <a:ext cx="3633164" cy="278776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2B473389-CF03-A34E-AA48-8B7C8AFBB598}"/>
              </a:ext>
            </a:extLst>
          </p:cNvPr>
          <p:cNvSpPr/>
          <p:nvPr/>
        </p:nvSpPr>
        <p:spPr>
          <a:xfrm>
            <a:off x="772460" y="2743284"/>
            <a:ext cx="3308885" cy="2400657"/>
          </a:xfrm>
          <a:prstGeom prst="rect">
            <a:avLst/>
          </a:prstGeom>
        </p:spPr>
        <p:txBody>
          <a:bodyPr wrap="square" lIns="91440" tIns="45720" rIns="91440" bIns="45720" anchor="t">
            <a:spAutoFit/>
          </a:bodyPr>
          <a:lstStyle/>
          <a:p>
            <a:r>
              <a:rPr lang="en-US" sz="3000" dirty="0">
                <a:solidFill>
                  <a:srgbClr val="004A6C"/>
                </a:solidFill>
                <a:latin typeface="Century Gothic"/>
              </a:rPr>
              <a:t>Τα </a:t>
            </a:r>
            <a:r>
              <a:rPr lang="en-US" sz="3000" dirty="0" err="1">
                <a:solidFill>
                  <a:srgbClr val="004A6C"/>
                </a:solidFill>
                <a:latin typeface="Century Gothic"/>
              </a:rPr>
              <a:t>σκου</a:t>
            </a:r>
            <a:r>
              <a:rPr lang="en-US" sz="3000" dirty="0">
                <a:solidFill>
                  <a:srgbClr val="004A6C"/>
                </a:solidFill>
                <a:latin typeface="Century Gothic"/>
              </a:rPr>
              <a:t>π</a:t>
            </a:r>
            <a:r>
              <a:rPr lang="en-US" sz="3000" dirty="0" err="1">
                <a:solidFill>
                  <a:srgbClr val="004A6C"/>
                </a:solidFill>
                <a:latin typeface="Century Gothic"/>
              </a:rPr>
              <a:t>ίδι</a:t>
            </a:r>
            <a:r>
              <a:rPr lang="en-US" sz="3000" dirty="0">
                <a:solidFill>
                  <a:srgbClr val="004A6C"/>
                </a:solidFill>
                <a:latin typeface="Century Gothic"/>
              </a:rPr>
              <a:t>α απ</a:t>
            </a:r>
            <a:r>
              <a:rPr lang="en-US" sz="3000" dirty="0" err="1">
                <a:solidFill>
                  <a:srgbClr val="004A6C"/>
                </a:solidFill>
                <a:latin typeface="Century Gothic"/>
              </a:rPr>
              <a:t>οτελούν</a:t>
            </a:r>
            <a:r>
              <a:rPr lang="en-US" sz="3000" dirty="0">
                <a:solidFill>
                  <a:srgbClr val="004A6C"/>
                </a:solidFill>
                <a:latin typeface="Century Gothic"/>
              </a:rPr>
              <a:t> </a:t>
            </a:r>
            <a:r>
              <a:rPr lang="en-US" sz="3000" dirty="0" err="1">
                <a:solidFill>
                  <a:srgbClr val="004A6C"/>
                </a:solidFill>
                <a:latin typeface="Century Gothic"/>
              </a:rPr>
              <a:t>μεγάλο</a:t>
            </a:r>
            <a:r>
              <a:rPr lang="en-US" sz="3000" dirty="0">
                <a:solidFill>
                  <a:srgbClr val="004A6C"/>
                </a:solidFill>
                <a:latin typeface="Century Gothic"/>
              </a:rPr>
              <a:t> π</a:t>
            </a:r>
            <a:r>
              <a:rPr lang="en-US" sz="3000" dirty="0" err="1">
                <a:solidFill>
                  <a:srgbClr val="004A6C"/>
                </a:solidFill>
                <a:latin typeface="Century Gothic"/>
              </a:rPr>
              <a:t>ρό</a:t>
            </a:r>
            <a:r>
              <a:rPr lang="en-US" sz="3000" dirty="0">
                <a:solidFill>
                  <a:srgbClr val="004A6C"/>
                </a:solidFill>
                <a:latin typeface="Century Gothic"/>
              </a:rPr>
              <a:t>β</a:t>
            </a:r>
            <a:r>
              <a:rPr lang="en-US" sz="3000" dirty="0" err="1">
                <a:solidFill>
                  <a:srgbClr val="004A6C"/>
                </a:solidFill>
                <a:latin typeface="Century Gothic"/>
              </a:rPr>
              <a:t>λημ</a:t>
            </a:r>
            <a:r>
              <a:rPr lang="en-US" sz="3000" dirty="0">
                <a:solidFill>
                  <a:srgbClr val="004A6C"/>
                </a:solidFill>
                <a:latin typeface="Century Gothic"/>
              </a:rPr>
              <a:t>α </a:t>
            </a:r>
            <a:r>
              <a:rPr lang="en-US" sz="3000" dirty="0" err="1">
                <a:solidFill>
                  <a:srgbClr val="004A6C"/>
                </a:solidFill>
                <a:latin typeface="Century Gothic"/>
              </a:rPr>
              <a:t>γι</a:t>
            </a:r>
            <a:r>
              <a:rPr lang="en-US" sz="3000" dirty="0">
                <a:solidFill>
                  <a:srgbClr val="004A6C"/>
                </a:solidFill>
                <a:latin typeface="Century Gothic"/>
              </a:rPr>
              <a:t>α </a:t>
            </a:r>
            <a:r>
              <a:rPr lang="en-US" sz="3000" dirty="0" err="1">
                <a:solidFill>
                  <a:srgbClr val="004A6C"/>
                </a:solidFill>
                <a:latin typeface="Century Gothic"/>
              </a:rPr>
              <a:t>την</a:t>
            </a:r>
            <a:r>
              <a:rPr lang="en-US" sz="3000" dirty="0">
                <a:solidFill>
                  <a:srgbClr val="004A6C"/>
                </a:solidFill>
                <a:latin typeface="Century Gothic"/>
              </a:rPr>
              <a:t> </a:t>
            </a:r>
            <a:r>
              <a:rPr lang="en-US" sz="3000" dirty="0" err="1">
                <a:solidFill>
                  <a:srgbClr val="004A6C"/>
                </a:solidFill>
                <a:latin typeface="Century Gothic"/>
              </a:rPr>
              <a:t>άγρι</a:t>
            </a:r>
            <a:r>
              <a:rPr lang="en-US" sz="3000" dirty="0">
                <a:solidFill>
                  <a:srgbClr val="004A6C"/>
                </a:solidFill>
                <a:latin typeface="Century Gothic"/>
              </a:rPr>
              <a:t>α </a:t>
            </a:r>
            <a:r>
              <a:rPr lang="en-US" sz="3000" dirty="0" err="1">
                <a:solidFill>
                  <a:srgbClr val="004A6C"/>
                </a:solidFill>
                <a:latin typeface="Century Gothic"/>
              </a:rPr>
              <a:t>ζωή</a:t>
            </a:r>
          </a:p>
        </p:txBody>
      </p:sp>
      <p:pic>
        <p:nvPicPr>
          <p:cNvPr id="17" name="Picture 16" descr="Icon&#10;&#10;Description automatically generated">
            <a:extLst>
              <a:ext uri="{FF2B5EF4-FFF2-40B4-BE49-F238E27FC236}">
                <a16:creationId xmlns:a16="http://schemas.microsoft.com/office/drawing/2014/main" id="{0D02C0B7-2A36-6C4B-9DD2-DC3BB3880C9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100585">
            <a:off x="4212610" y="1972581"/>
            <a:ext cx="753392" cy="646331"/>
          </a:xfrm>
          <a:prstGeom prst="rect">
            <a:avLst/>
          </a:prstGeom>
        </p:spPr>
      </p:pic>
      <p:pic>
        <p:nvPicPr>
          <p:cNvPr id="5" name="Picture 4" descr="A picture containing boat&#10;&#10;Description automatically generated">
            <a:extLst>
              <a:ext uri="{FF2B5EF4-FFF2-40B4-BE49-F238E27FC236}">
                <a16:creationId xmlns:a16="http://schemas.microsoft.com/office/drawing/2014/main" id="{08E66881-9E1B-FD48-9B4C-2586C5EA4E0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119041" y="1"/>
            <a:ext cx="7072960" cy="6858000"/>
          </a:xfrm>
          <a:prstGeom prst="rect">
            <a:avLst/>
          </a:prstGeom>
        </p:spPr>
      </p:pic>
      <p:sp>
        <p:nvSpPr>
          <p:cNvPr id="27" name="Rectangle 26">
            <a:extLst>
              <a:ext uri="{FF2B5EF4-FFF2-40B4-BE49-F238E27FC236}">
                <a16:creationId xmlns:a16="http://schemas.microsoft.com/office/drawing/2014/main" id="{9BEEE2E4-89CA-4B8F-8A83-7982605F1588}"/>
              </a:ext>
            </a:extLst>
          </p:cNvPr>
          <p:cNvSpPr/>
          <p:nvPr/>
        </p:nvSpPr>
        <p:spPr>
          <a:xfrm>
            <a:off x="0" y="5917170"/>
            <a:ext cx="12192000" cy="655438"/>
          </a:xfrm>
          <a:custGeom>
            <a:avLst/>
            <a:gdLst>
              <a:gd name="connsiteX0" fmla="*/ 0 w 12192000"/>
              <a:gd name="connsiteY0" fmla="*/ 0 h 655438"/>
              <a:gd name="connsiteX1" fmla="*/ 555413 w 12192000"/>
              <a:gd name="connsiteY1" fmla="*/ 0 h 655438"/>
              <a:gd name="connsiteX2" fmla="*/ 1232747 w 12192000"/>
              <a:gd name="connsiteY2" fmla="*/ 0 h 655438"/>
              <a:gd name="connsiteX3" fmla="*/ 2153920 w 12192000"/>
              <a:gd name="connsiteY3" fmla="*/ 0 h 655438"/>
              <a:gd name="connsiteX4" fmla="*/ 2953173 w 12192000"/>
              <a:gd name="connsiteY4" fmla="*/ 0 h 655438"/>
              <a:gd name="connsiteX5" fmla="*/ 3874347 w 12192000"/>
              <a:gd name="connsiteY5" fmla="*/ 0 h 655438"/>
              <a:gd name="connsiteX6" fmla="*/ 4185920 w 12192000"/>
              <a:gd name="connsiteY6" fmla="*/ 0 h 655438"/>
              <a:gd name="connsiteX7" fmla="*/ 4985173 w 12192000"/>
              <a:gd name="connsiteY7" fmla="*/ 0 h 655438"/>
              <a:gd name="connsiteX8" fmla="*/ 5662507 w 12192000"/>
              <a:gd name="connsiteY8" fmla="*/ 0 h 655438"/>
              <a:gd name="connsiteX9" fmla="*/ 6096000 w 12192000"/>
              <a:gd name="connsiteY9" fmla="*/ 0 h 655438"/>
              <a:gd name="connsiteX10" fmla="*/ 6407573 w 12192000"/>
              <a:gd name="connsiteY10" fmla="*/ 0 h 655438"/>
              <a:gd name="connsiteX11" fmla="*/ 7084907 w 12192000"/>
              <a:gd name="connsiteY11" fmla="*/ 0 h 655438"/>
              <a:gd name="connsiteX12" fmla="*/ 7884160 w 12192000"/>
              <a:gd name="connsiteY12" fmla="*/ 0 h 655438"/>
              <a:gd name="connsiteX13" fmla="*/ 8317653 w 12192000"/>
              <a:gd name="connsiteY13" fmla="*/ 0 h 655438"/>
              <a:gd name="connsiteX14" fmla="*/ 8873067 w 12192000"/>
              <a:gd name="connsiteY14" fmla="*/ 0 h 655438"/>
              <a:gd name="connsiteX15" fmla="*/ 9306560 w 12192000"/>
              <a:gd name="connsiteY15" fmla="*/ 0 h 655438"/>
              <a:gd name="connsiteX16" fmla="*/ 9861973 w 12192000"/>
              <a:gd name="connsiteY16" fmla="*/ 0 h 655438"/>
              <a:gd name="connsiteX17" fmla="*/ 10539307 w 12192000"/>
              <a:gd name="connsiteY17" fmla="*/ 0 h 655438"/>
              <a:gd name="connsiteX18" fmla="*/ 11094720 w 12192000"/>
              <a:gd name="connsiteY18" fmla="*/ 0 h 655438"/>
              <a:gd name="connsiteX19" fmla="*/ 12192000 w 12192000"/>
              <a:gd name="connsiteY19" fmla="*/ 0 h 655438"/>
              <a:gd name="connsiteX20" fmla="*/ 12192000 w 12192000"/>
              <a:gd name="connsiteY20" fmla="*/ 655438 h 655438"/>
              <a:gd name="connsiteX21" fmla="*/ 11758507 w 12192000"/>
              <a:gd name="connsiteY21" fmla="*/ 655438 h 655438"/>
              <a:gd name="connsiteX22" fmla="*/ 10959253 w 12192000"/>
              <a:gd name="connsiteY22" fmla="*/ 655438 h 655438"/>
              <a:gd name="connsiteX23" fmla="*/ 10160000 w 12192000"/>
              <a:gd name="connsiteY23" fmla="*/ 655438 h 655438"/>
              <a:gd name="connsiteX24" fmla="*/ 9238827 w 12192000"/>
              <a:gd name="connsiteY24" fmla="*/ 655438 h 655438"/>
              <a:gd name="connsiteX25" fmla="*/ 8683413 w 12192000"/>
              <a:gd name="connsiteY25" fmla="*/ 655438 h 655438"/>
              <a:gd name="connsiteX26" fmla="*/ 7762240 w 12192000"/>
              <a:gd name="connsiteY26" fmla="*/ 655438 h 655438"/>
              <a:gd name="connsiteX27" fmla="*/ 7084907 w 12192000"/>
              <a:gd name="connsiteY27" fmla="*/ 655438 h 655438"/>
              <a:gd name="connsiteX28" fmla="*/ 6773333 w 12192000"/>
              <a:gd name="connsiteY28" fmla="*/ 655438 h 655438"/>
              <a:gd name="connsiteX29" fmla="*/ 6339840 w 12192000"/>
              <a:gd name="connsiteY29" fmla="*/ 655438 h 655438"/>
              <a:gd name="connsiteX30" fmla="*/ 6028267 w 12192000"/>
              <a:gd name="connsiteY30" fmla="*/ 655438 h 655438"/>
              <a:gd name="connsiteX31" fmla="*/ 5472853 w 12192000"/>
              <a:gd name="connsiteY31" fmla="*/ 655438 h 655438"/>
              <a:gd name="connsiteX32" fmla="*/ 4917440 w 12192000"/>
              <a:gd name="connsiteY32" fmla="*/ 655438 h 655438"/>
              <a:gd name="connsiteX33" fmla="*/ 4483947 w 12192000"/>
              <a:gd name="connsiteY33" fmla="*/ 655438 h 655438"/>
              <a:gd name="connsiteX34" fmla="*/ 3806613 w 12192000"/>
              <a:gd name="connsiteY34" fmla="*/ 655438 h 655438"/>
              <a:gd name="connsiteX35" fmla="*/ 3129280 w 12192000"/>
              <a:gd name="connsiteY35" fmla="*/ 655438 h 655438"/>
              <a:gd name="connsiteX36" fmla="*/ 2817707 w 12192000"/>
              <a:gd name="connsiteY36" fmla="*/ 655438 h 655438"/>
              <a:gd name="connsiteX37" fmla="*/ 2140373 w 12192000"/>
              <a:gd name="connsiteY37" fmla="*/ 655438 h 655438"/>
              <a:gd name="connsiteX38" fmla="*/ 1463040 w 12192000"/>
              <a:gd name="connsiteY38" fmla="*/ 655438 h 655438"/>
              <a:gd name="connsiteX39" fmla="*/ 1029547 w 12192000"/>
              <a:gd name="connsiteY39" fmla="*/ 655438 h 655438"/>
              <a:gd name="connsiteX40" fmla="*/ 596053 w 12192000"/>
              <a:gd name="connsiteY40" fmla="*/ 655438 h 655438"/>
              <a:gd name="connsiteX41" fmla="*/ 0 w 12192000"/>
              <a:gd name="connsiteY41" fmla="*/ 655438 h 655438"/>
              <a:gd name="connsiteX42" fmla="*/ 0 w 12192000"/>
              <a:gd name="connsiteY42"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12192000" h="655438" fill="none" extrusionOk="0">
                <a:moveTo>
                  <a:pt x="0" y="0"/>
                </a:moveTo>
                <a:cubicBezTo>
                  <a:pt x="145676" y="-13640"/>
                  <a:pt x="303391" y="-18960"/>
                  <a:pt x="555413" y="0"/>
                </a:cubicBezTo>
                <a:cubicBezTo>
                  <a:pt x="807435" y="18960"/>
                  <a:pt x="1034511" y="-26547"/>
                  <a:pt x="1232747" y="0"/>
                </a:cubicBezTo>
                <a:cubicBezTo>
                  <a:pt x="1430983" y="26547"/>
                  <a:pt x="1926515" y="37152"/>
                  <a:pt x="2153920" y="0"/>
                </a:cubicBezTo>
                <a:cubicBezTo>
                  <a:pt x="2381325" y="-37152"/>
                  <a:pt x="2643071" y="-8794"/>
                  <a:pt x="2953173" y="0"/>
                </a:cubicBezTo>
                <a:cubicBezTo>
                  <a:pt x="3263275" y="8794"/>
                  <a:pt x="3460031" y="19636"/>
                  <a:pt x="3874347" y="0"/>
                </a:cubicBezTo>
                <a:cubicBezTo>
                  <a:pt x="4288663" y="-19636"/>
                  <a:pt x="4112471" y="-12921"/>
                  <a:pt x="4185920" y="0"/>
                </a:cubicBezTo>
                <a:cubicBezTo>
                  <a:pt x="4259369" y="12921"/>
                  <a:pt x="4735215" y="9483"/>
                  <a:pt x="4985173" y="0"/>
                </a:cubicBezTo>
                <a:cubicBezTo>
                  <a:pt x="5235131" y="-9483"/>
                  <a:pt x="5356943" y="5932"/>
                  <a:pt x="5662507" y="0"/>
                </a:cubicBezTo>
                <a:cubicBezTo>
                  <a:pt x="5968071" y="-5932"/>
                  <a:pt x="5975389" y="14937"/>
                  <a:pt x="6096000" y="0"/>
                </a:cubicBezTo>
                <a:cubicBezTo>
                  <a:pt x="6216611" y="-14937"/>
                  <a:pt x="6280514" y="-710"/>
                  <a:pt x="6407573" y="0"/>
                </a:cubicBezTo>
                <a:cubicBezTo>
                  <a:pt x="6534632" y="710"/>
                  <a:pt x="6866408" y="15843"/>
                  <a:pt x="7084907" y="0"/>
                </a:cubicBezTo>
                <a:cubicBezTo>
                  <a:pt x="7303406" y="-15843"/>
                  <a:pt x="7687178" y="15970"/>
                  <a:pt x="7884160" y="0"/>
                </a:cubicBezTo>
                <a:cubicBezTo>
                  <a:pt x="8081142" y="-15970"/>
                  <a:pt x="8136379" y="-18176"/>
                  <a:pt x="8317653" y="0"/>
                </a:cubicBezTo>
                <a:cubicBezTo>
                  <a:pt x="8498927" y="18176"/>
                  <a:pt x="8600038" y="-9264"/>
                  <a:pt x="8873067" y="0"/>
                </a:cubicBezTo>
                <a:cubicBezTo>
                  <a:pt x="9146096" y="9264"/>
                  <a:pt x="9155574" y="16112"/>
                  <a:pt x="9306560" y="0"/>
                </a:cubicBezTo>
                <a:cubicBezTo>
                  <a:pt x="9457546" y="-16112"/>
                  <a:pt x="9742025" y="-3562"/>
                  <a:pt x="9861973" y="0"/>
                </a:cubicBezTo>
                <a:cubicBezTo>
                  <a:pt x="9981921" y="3562"/>
                  <a:pt x="10321962" y="29033"/>
                  <a:pt x="10539307" y="0"/>
                </a:cubicBezTo>
                <a:cubicBezTo>
                  <a:pt x="10756652" y="-29033"/>
                  <a:pt x="10929670" y="-8856"/>
                  <a:pt x="11094720" y="0"/>
                </a:cubicBezTo>
                <a:cubicBezTo>
                  <a:pt x="11259770" y="8856"/>
                  <a:pt x="11889496" y="12551"/>
                  <a:pt x="12192000" y="0"/>
                </a:cubicBezTo>
                <a:cubicBezTo>
                  <a:pt x="12219465" y="216626"/>
                  <a:pt x="12189876" y="446889"/>
                  <a:pt x="12192000" y="655438"/>
                </a:cubicBezTo>
                <a:cubicBezTo>
                  <a:pt x="12099851" y="664409"/>
                  <a:pt x="11901548" y="665119"/>
                  <a:pt x="11758507" y="655438"/>
                </a:cubicBezTo>
                <a:cubicBezTo>
                  <a:pt x="11615466" y="645757"/>
                  <a:pt x="11311823" y="628062"/>
                  <a:pt x="10959253" y="655438"/>
                </a:cubicBezTo>
                <a:cubicBezTo>
                  <a:pt x="10606683" y="682814"/>
                  <a:pt x="10431035" y="650420"/>
                  <a:pt x="10160000" y="655438"/>
                </a:cubicBezTo>
                <a:cubicBezTo>
                  <a:pt x="9888965" y="660456"/>
                  <a:pt x="9685726" y="669713"/>
                  <a:pt x="9238827" y="655438"/>
                </a:cubicBezTo>
                <a:cubicBezTo>
                  <a:pt x="8791928" y="641163"/>
                  <a:pt x="8950186" y="633982"/>
                  <a:pt x="8683413" y="655438"/>
                </a:cubicBezTo>
                <a:cubicBezTo>
                  <a:pt x="8416640" y="676894"/>
                  <a:pt x="8042906" y="615765"/>
                  <a:pt x="7762240" y="655438"/>
                </a:cubicBezTo>
                <a:cubicBezTo>
                  <a:pt x="7481574" y="695111"/>
                  <a:pt x="7306936" y="680704"/>
                  <a:pt x="7084907" y="655438"/>
                </a:cubicBezTo>
                <a:cubicBezTo>
                  <a:pt x="6862878" y="630172"/>
                  <a:pt x="6881938" y="657700"/>
                  <a:pt x="6773333" y="655438"/>
                </a:cubicBezTo>
                <a:cubicBezTo>
                  <a:pt x="6664728" y="653176"/>
                  <a:pt x="6494482" y="675364"/>
                  <a:pt x="6339840" y="655438"/>
                </a:cubicBezTo>
                <a:cubicBezTo>
                  <a:pt x="6185198" y="635512"/>
                  <a:pt x="6140911" y="647426"/>
                  <a:pt x="6028267" y="655438"/>
                </a:cubicBezTo>
                <a:cubicBezTo>
                  <a:pt x="5915623" y="663450"/>
                  <a:pt x="5661990" y="644872"/>
                  <a:pt x="5472853" y="655438"/>
                </a:cubicBezTo>
                <a:cubicBezTo>
                  <a:pt x="5283716" y="666004"/>
                  <a:pt x="5061285" y="628370"/>
                  <a:pt x="4917440" y="655438"/>
                </a:cubicBezTo>
                <a:cubicBezTo>
                  <a:pt x="4773595" y="682506"/>
                  <a:pt x="4622030" y="661358"/>
                  <a:pt x="4483947" y="655438"/>
                </a:cubicBezTo>
                <a:cubicBezTo>
                  <a:pt x="4345864" y="649518"/>
                  <a:pt x="4084959" y="671186"/>
                  <a:pt x="3806613" y="655438"/>
                </a:cubicBezTo>
                <a:cubicBezTo>
                  <a:pt x="3528267" y="639690"/>
                  <a:pt x="3320954" y="635111"/>
                  <a:pt x="3129280" y="655438"/>
                </a:cubicBezTo>
                <a:cubicBezTo>
                  <a:pt x="2937606" y="675765"/>
                  <a:pt x="2932743" y="669133"/>
                  <a:pt x="2817707" y="655438"/>
                </a:cubicBezTo>
                <a:cubicBezTo>
                  <a:pt x="2702671" y="641743"/>
                  <a:pt x="2304179" y="670842"/>
                  <a:pt x="2140373" y="655438"/>
                </a:cubicBezTo>
                <a:cubicBezTo>
                  <a:pt x="1976567" y="640034"/>
                  <a:pt x="1685514" y="648700"/>
                  <a:pt x="1463040" y="655438"/>
                </a:cubicBezTo>
                <a:cubicBezTo>
                  <a:pt x="1240566" y="662176"/>
                  <a:pt x="1118695" y="635264"/>
                  <a:pt x="1029547" y="655438"/>
                </a:cubicBezTo>
                <a:cubicBezTo>
                  <a:pt x="940399" y="675612"/>
                  <a:pt x="736952" y="675715"/>
                  <a:pt x="596053" y="655438"/>
                </a:cubicBezTo>
                <a:cubicBezTo>
                  <a:pt x="455154" y="635161"/>
                  <a:pt x="152737" y="635811"/>
                  <a:pt x="0" y="655438"/>
                </a:cubicBezTo>
                <a:cubicBezTo>
                  <a:pt x="3825" y="430836"/>
                  <a:pt x="-17954" y="290828"/>
                  <a:pt x="0" y="0"/>
                </a:cubicBezTo>
                <a:close/>
              </a:path>
              <a:path w="12192000" h="655438" stroke="0" extrusionOk="0">
                <a:moveTo>
                  <a:pt x="0" y="0"/>
                </a:moveTo>
                <a:cubicBezTo>
                  <a:pt x="133661" y="-6488"/>
                  <a:pt x="179796" y="-6163"/>
                  <a:pt x="311573" y="0"/>
                </a:cubicBezTo>
                <a:cubicBezTo>
                  <a:pt x="443350" y="6163"/>
                  <a:pt x="510527" y="-3077"/>
                  <a:pt x="623147" y="0"/>
                </a:cubicBezTo>
                <a:cubicBezTo>
                  <a:pt x="735767" y="3077"/>
                  <a:pt x="866872" y="-7575"/>
                  <a:pt x="934720" y="0"/>
                </a:cubicBezTo>
                <a:cubicBezTo>
                  <a:pt x="1002568" y="7575"/>
                  <a:pt x="1332094" y="-3835"/>
                  <a:pt x="1490133" y="0"/>
                </a:cubicBezTo>
                <a:cubicBezTo>
                  <a:pt x="1648172" y="3835"/>
                  <a:pt x="1797388" y="21647"/>
                  <a:pt x="1923627" y="0"/>
                </a:cubicBezTo>
                <a:cubicBezTo>
                  <a:pt x="2049866" y="-21647"/>
                  <a:pt x="2414104" y="-4383"/>
                  <a:pt x="2600960" y="0"/>
                </a:cubicBezTo>
                <a:cubicBezTo>
                  <a:pt x="2787816" y="4383"/>
                  <a:pt x="3165653" y="2893"/>
                  <a:pt x="3522133" y="0"/>
                </a:cubicBezTo>
                <a:cubicBezTo>
                  <a:pt x="3878613" y="-2893"/>
                  <a:pt x="3966333" y="26771"/>
                  <a:pt x="4077547" y="0"/>
                </a:cubicBezTo>
                <a:cubicBezTo>
                  <a:pt x="4188761" y="-26771"/>
                  <a:pt x="4295998" y="6881"/>
                  <a:pt x="4389120" y="0"/>
                </a:cubicBezTo>
                <a:cubicBezTo>
                  <a:pt x="4482242" y="-6881"/>
                  <a:pt x="4628374" y="15058"/>
                  <a:pt x="4822613" y="0"/>
                </a:cubicBezTo>
                <a:cubicBezTo>
                  <a:pt x="5016852" y="-15058"/>
                  <a:pt x="5293181" y="22397"/>
                  <a:pt x="5499947" y="0"/>
                </a:cubicBezTo>
                <a:cubicBezTo>
                  <a:pt x="5706713" y="-22397"/>
                  <a:pt x="5904615" y="20321"/>
                  <a:pt x="6055360" y="0"/>
                </a:cubicBezTo>
                <a:cubicBezTo>
                  <a:pt x="6206105" y="-20321"/>
                  <a:pt x="6392342" y="-6921"/>
                  <a:pt x="6610773" y="0"/>
                </a:cubicBezTo>
                <a:cubicBezTo>
                  <a:pt x="6829204" y="6921"/>
                  <a:pt x="6993926" y="-3575"/>
                  <a:pt x="7166187" y="0"/>
                </a:cubicBezTo>
                <a:cubicBezTo>
                  <a:pt x="7338448" y="3575"/>
                  <a:pt x="7585624" y="7332"/>
                  <a:pt x="7843520" y="0"/>
                </a:cubicBezTo>
                <a:cubicBezTo>
                  <a:pt x="8101416" y="-7332"/>
                  <a:pt x="8135914" y="-10874"/>
                  <a:pt x="8277013" y="0"/>
                </a:cubicBezTo>
                <a:cubicBezTo>
                  <a:pt x="8418112" y="10874"/>
                  <a:pt x="8754492" y="21940"/>
                  <a:pt x="8954347" y="0"/>
                </a:cubicBezTo>
                <a:cubicBezTo>
                  <a:pt x="9154202" y="-21940"/>
                  <a:pt x="9210196" y="-11274"/>
                  <a:pt x="9387840" y="0"/>
                </a:cubicBezTo>
                <a:cubicBezTo>
                  <a:pt x="9565484" y="11274"/>
                  <a:pt x="9915844" y="32015"/>
                  <a:pt x="10187093" y="0"/>
                </a:cubicBezTo>
                <a:cubicBezTo>
                  <a:pt x="10458342" y="-32015"/>
                  <a:pt x="10626388" y="-13496"/>
                  <a:pt x="10986347" y="0"/>
                </a:cubicBezTo>
                <a:cubicBezTo>
                  <a:pt x="11346306" y="13496"/>
                  <a:pt x="11687672" y="28562"/>
                  <a:pt x="12192000" y="0"/>
                </a:cubicBezTo>
                <a:cubicBezTo>
                  <a:pt x="12178376" y="283851"/>
                  <a:pt x="12194781" y="431567"/>
                  <a:pt x="12192000" y="655438"/>
                </a:cubicBezTo>
                <a:cubicBezTo>
                  <a:pt x="11941682" y="650286"/>
                  <a:pt x="11792787" y="657835"/>
                  <a:pt x="11636587" y="655438"/>
                </a:cubicBezTo>
                <a:cubicBezTo>
                  <a:pt x="11480387" y="653041"/>
                  <a:pt x="11266940" y="675865"/>
                  <a:pt x="10959253" y="655438"/>
                </a:cubicBezTo>
                <a:cubicBezTo>
                  <a:pt x="10651566" y="635011"/>
                  <a:pt x="10505469" y="618353"/>
                  <a:pt x="10160000" y="655438"/>
                </a:cubicBezTo>
                <a:cubicBezTo>
                  <a:pt x="9814531" y="692523"/>
                  <a:pt x="9671336" y="663165"/>
                  <a:pt x="9360747" y="655438"/>
                </a:cubicBezTo>
                <a:cubicBezTo>
                  <a:pt x="9050158" y="647711"/>
                  <a:pt x="8918639" y="642175"/>
                  <a:pt x="8683413" y="655438"/>
                </a:cubicBezTo>
                <a:cubicBezTo>
                  <a:pt x="8448187" y="668701"/>
                  <a:pt x="8338798" y="662996"/>
                  <a:pt x="8249920" y="655438"/>
                </a:cubicBezTo>
                <a:cubicBezTo>
                  <a:pt x="8161042" y="647880"/>
                  <a:pt x="8051976" y="666470"/>
                  <a:pt x="7938347" y="655438"/>
                </a:cubicBezTo>
                <a:cubicBezTo>
                  <a:pt x="7824718" y="644406"/>
                  <a:pt x="7593670" y="639799"/>
                  <a:pt x="7382933" y="655438"/>
                </a:cubicBezTo>
                <a:cubicBezTo>
                  <a:pt x="7172196" y="671077"/>
                  <a:pt x="6968069" y="642209"/>
                  <a:pt x="6705600" y="655438"/>
                </a:cubicBezTo>
                <a:cubicBezTo>
                  <a:pt x="6443131" y="668667"/>
                  <a:pt x="6070619" y="666736"/>
                  <a:pt x="5784427" y="655438"/>
                </a:cubicBezTo>
                <a:cubicBezTo>
                  <a:pt x="5498235" y="644140"/>
                  <a:pt x="5305486" y="616169"/>
                  <a:pt x="4985173" y="655438"/>
                </a:cubicBezTo>
                <a:cubicBezTo>
                  <a:pt x="4664860" y="694707"/>
                  <a:pt x="4386791" y="635504"/>
                  <a:pt x="4064000" y="655438"/>
                </a:cubicBezTo>
                <a:cubicBezTo>
                  <a:pt x="3741209" y="675372"/>
                  <a:pt x="3483284" y="621734"/>
                  <a:pt x="3142827" y="655438"/>
                </a:cubicBezTo>
                <a:cubicBezTo>
                  <a:pt x="2802370" y="689142"/>
                  <a:pt x="2644179" y="672865"/>
                  <a:pt x="2465493" y="655438"/>
                </a:cubicBezTo>
                <a:cubicBezTo>
                  <a:pt x="2286807" y="638011"/>
                  <a:pt x="2060302" y="643424"/>
                  <a:pt x="1788160" y="655438"/>
                </a:cubicBezTo>
                <a:cubicBezTo>
                  <a:pt x="1516018" y="667452"/>
                  <a:pt x="1441498" y="661824"/>
                  <a:pt x="1354667" y="655438"/>
                </a:cubicBezTo>
                <a:cubicBezTo>
                  <a:pt x="1267836" y="649052"/>
                  <a:pt x="1081345" y="655567"/>
                  <a:pt x="921173" y="655438"/>
                </a:cubicBezTo>
                <a:cubicBezTo>
                  <a:pt x="761001" y="655309"/>
                  <a:pt x="222441" y="684476"/>
                  <a:pt x="0" y="655438"/>
                </a:cubicBezTo>
                <a:cubicBezTo>
                  <a:pt x="21973" y="390637"/>
                  <a:pt x="19989" y="165237"/>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descr="A picture containing grass&#10;&#10;Description automatically generated">
            <a:extLst>
              <a:ext uri="{FF2B5EF4-FFF2-40B4-BE49-F238E27FC236}">
                <a16:creationId xmlns:a16="http://schemas.microsoft.com/office/drawing/2014/main" id="{E01F35FC-E1B8-5745-B7BF-5F6D9A06186F}"/>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l="-1137"/>
          <a:stretch/>
        </p:blipFill>
        <p:spPr>
          <a:xfrm>
            <a:off x="4999004" y="-1"/>
            <a:ext cx="7192996" cy="6858001"/>
          </a:xfrm>
          <a:prstGeom prst="rect">
            <a:avLst/>
          </a:prstGeom>
        </p:spPr>
      </p:pic>
      <p:pic>
        <p:nvPicPr>
          <p:cNvPr id="3" name="Picture 2" descr="Text&#10;&#10;Description automatically generated with low confidence">
            <a:extLst>
              <a:ext uri="{FF2B5EF4-FFF2-40B4-BE49-F238E27FC236}">
                <a16:creationId xmlns:a16="http://schemas.microsoft.com/office/drawing/2014/main" id="{AE102C63-4023-759C-638E-69C199601AAE}"/>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130687" y="5474131"/>
            <a:ext cx="3714086" cy="1382717"/>
          </a:xfrm>
          <a:prstGeom prst="rect">
            <a:avLst/>
          </a:prstGeom>
        </p:spPr>
      </p:pic>
    </p:spTree>
    <p:extLst>
      <p:ext uri="{BB962C8B-B14F-4D97-AF65-F5344CB8AC3E}">
        <p14:creationId xmlns:p14="http://schemas.microsoft.com/office/powerpoint/2010/main" val="3698842401"/>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25DC48-925E-4AF3-BE2F-29B1DFCD57B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7FB9D79-E3BA-4F63-80CE-63BAD07BAA45}">
  <ds:schemaRefs>
    <ds:schemaRef ds:uri="http://schemas.openxmlformats.org/package/2006/metadata/core-properties"/>
    <ds:schemaRef ds:uri="http://schemas.microsoft.com/office/2006/documentManagement/types"/>
    <ds:schemaRef ds:uri="http://schemas.microsoft.com/office/2006/metadata/properties"/>
    <ds:schemaRef ds:uri="764ce334-4dea-4cda-96fd-5a46cc3154a2"/>
    <ds:schemaRef ds:uri="http://purl.org/dc/elements/1.1/"/>
    <ds:schemaRef ds:uri="http://purl.org/dc/dcmitype/"/>
    <ds:schemaRef ds:uri="http://www.w3.org/XML/1998/namespace"/>
    <ds:schemaRef ds:uri="http://schemas.microsoft.com/office/infopath/2007/PartnerControls"/>
    <ds:schemaRef ds:uri="edf7c51f-8958-4cb5-b692-975806f17f35"/>
    <ds:schemaRef ds:uri="http://purl.org/dc/terms/"/>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997</Words>
  <Application>Microsoft Office PowerPoint</Application>
  <PresentationFormat>Widescreen</PresentationFormat>
  <Paragraphs>136</Paragraphs>
  <Slides>14</Slides>
  <Notes>14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14</vt:i4>
      </vt:variant>
    </vt:vector>
  </HeadingPairs>
  <TitlesOfParts>
    <vt:vector size="24" baseType="lpstr">
      <vt:lpstr>Arial</vt:lpstr>
      <vt:lpstr>Calibri</vt:lpstr>
      <vt:lpstr>Calibri Light</vt:lpstr>
      <vt:lpstr>Century Gothic</vt:lpstr>
      <vt:lpstr>EuclidSquare</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378</cp:revision>
  <dcterms:created xsi:type="dcterms:W3CDTF">2021-08-19T08:20:23Z</dcterms:created>
  <dcterms:modified xsi:type="dcterms:W3CDTF">2024-07-16T14:34:23Z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