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2"/>
  </p:notesMasterIdLst>
  <p:sldIdLst>
    <p:sldId id="256" r:id="rId5"/>
    <p:sldId id="298" r:id="rId6"/>
    <p:sldId id="299" r:id="rId7"/>
    <p:sldId id="300" r:id="rId8"/>
    <p:sldId id="289" r:id="rId9"/>
    <p:sldId id="290" r:id="rId10"/>
    <p:sldId id="291" r:id="rId11"/>
    <p:sldId id="267" r:id="rId12"/>
    <p:sldId id="292" r:id="rId13"/>
    <p:sldId id="293" r:id="rId14"/>
    <p:sldId id="294" r:id="rId15"/>
    <p:sldId id="295" r:id="rId16"/>
    <p:sldId id="277" r:id="rId17"/>
    <p:sldId id="296" r:id="rId18"/>
    <p:sldId id="286" r:id="rId19"/>
    <p:sldId id="274" r:id="rId20"/>
    <p:sldId id="29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Duffy" initials="SD" lastIdx="35" clrIdx="0">
    <p:extLst>
      <p:ext uri="{19B8F6BF-5375-455C-9EA6-DF929625EA0E}">
        <p15:presenceInfo xmlns:p15="http://schemas.microsoft.com/office/powerpoint/2012/main" userId="S::sarah@commonseas.com::ca92ddb4-4620-4127-97b1-8232d187080b" providerId="AD"/>
      </p:ext>
    </p:extLst>
  </p:cmAuthor>
  <p:cmAuthor id="2" name="Becky Root" initials="BR" lastIdx="5" clrIdx="1">
    <p:extLst>
      <p:ext uri="{19B8F6BF-5375-455C-9EA6-DF929625EA0E}">
        <p15:presenceInfo xmlns:p15="http://schemas.microsoft.com/office/powerpoint/2012/main" userId="S::becky@commonseas.com::aae79a8e-4f34-44f0-938a-d9bdbc43ff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000000"/>
    <a:srgbClr val="808080"/>
    <a:srgbClr val="FAB546"/>
    <a:srgbClr val="004A6C"/>
    <a:srgbClr val="0090D4"/>
    <a:srgbClr val="F9F6ED"/>
    <a:srgbClr val="44BDA9"/>
    <a:srgbClr val="EA50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8812" autoAdjust="0"/>
  </p:normalViewPr>
  <p:slideViewPr>
    <p:cSldViewPr snapToGrid="0">
      <p:cViewPr varScale="1">
        <p:scale>
          <a:sx n="70" d="100"/>
          <a:sy n="70" d="100"/>
        </p:scale>
        <p:origin x="66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6D414-F229-46F0-A260-0E1D27110D4D}" type="datetimeFigureOut">
              <a:rPr lang="en-GB" smtClean="0"/>
              <a:t>16/07/2024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8F9B2-1239-4C18-B90D-F63212A74C3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195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l" dirty="0">
                <a:solidFill>
                  <a:srgbClr val="16112D"/>
                </a:solidFill>
              </a:rPr>
              <a:t>Αυτό το μάθημα εισάγει τους μαθητές σε μια σειρά υλικών και τους επιτρέπει να εξερευνήσουν</a:t>
            </a:r>
            <a:r>
              <a:rPr lang="el" dirty="0">
                <a:solidFill>
                  <a:srgbClr val="16112D"/>
                </a:solidFill>
                <a:effectLst/>
              </a:rPr>
              <a:t>, </a:t>
            </a:r>
            <a:r>
              <a:rPr lang="el" dirty="0">
                <a:solidFill>
                  <a:srgbClr val="16112D"/>
                </a:solidFill>
              </a:rPr>
              <a:t>να συγκρίνουν και να περιγράψουν τις ιδιότητές τους και να σκεφτούν γιατί επιλέγονται ορισμένα υλικά για την κατασκευή διαφορετικών προϊόντων</a:t>
            </a:r>
            <a:r>
              <a:rPr lang="el" dirty="0">
                <a:solidFill>
                  <a:srgbClr val="16112D"/>
                </a:solidFill>
                <a:effectLst/>
              </a:rPr>
              <a:t>. </a:t>
            </a:r>
            <a:r>
              <a:rPr lang="el" dirty="0">
                <a:solidFill>
                  <a:srgbClr val="16112D"/>
                </a:solidFill>
              </a:rPr>
              <a:t>Εστιάζοντας στο πλαστικό</a:t>
            </a:r>
            <a:r>
              <a:rPr lang="el" dirty="0">
                <a:solidFill>
                  <a:srgbClr val="16112D"/>
                </a:solidFill>
                <a:effectLst/>
              </a:rPr>
              <a:t>, </a:t>
            </a:r>
            <a:r>
              <a:rPr lang="el" dirty="0">
                <a:solidFill>
                  <a:srgbClr val="16112D"/>
                </a:solidFill>
              </a:rPr>
              <a:t>οι μαθητές εξερευνούν την ποικιλία των αντικειμένων που είναι κατασκευασμένα από ή περιέχουν πλαστικό</a:t>
            </a:r>
            <a:r>
              <a:rPr lang="el" dirty="0">
                <a:solidFill>
                  <a:srgbClr val="16112D"/>
                </a:solidFill>
                <a:effectLst/>
              </a:rPr>
              <a:t>. </a:t>
            </a:r>
            <a:r>
              <a:rPr lang="el" dirty="0">
                <a:solidFill>
                  <a:srgbClr val="16112D"/>
                </a:solidFill>
              </a:rPr>
              <a:t>Στη συνέχεια διεξάγουν έρευνα για να βρουν ποια υλικά είναι αδιάβροχα</a:t>
            </a:r>
            <a:r>
              <a:rPr lang="el" dirty="0">
                <a:solidFill>
                  <a:srgbClr val="16112D"/>
                </a:solidFill>
                <a:effectLst/>
              </a:rPr>
              <a:t>.</a:t>
            </a:r>
            <a:endParaRPr lang="el" dirty="0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0477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Προσ</a:t>
            </a:r>
            <a:r>
              <a:rPr lang="en-US" dirty="0"/>
              <a:t>πα</a:t>
            </a:r>
            <a:r>
              <a:rPr lang="en-US" dirty="0" err="1"/>
              <a:t>θήστε</a:t>
            </a:r>
            <a:r>
              <a:rPr lang="en-US" dirty="0"/>
              <a:t> να </a:t>
            </a:r>
            <a:r>
              <a:rPr lang="en-US" dirty="0" err="1"/>
              <a:t>έχετε</a:t>
            </a:r>
            <a:r>
              <a:rPr lang="en-US" dirty="0"/>
              <a:t> </a:t>
            </a:r>
            <a:r>
              <a:rPr lang="en-US" dirty="0" err="1"/>
              <a:t>μι</a:t>
            </a:r>
            <a:r>
              <a:rPr lang="en-US" dirty="0"/>
              <a:t>α </a:t>
            </a:r>
            <a:r>
              <a:rPr lang="en-US" dirty="0" err="1"/>
              <a:t>σειρά</a:t>
            </a:r>
            <a:r>
              <a:rPr lang="en-US" dirty="0"/>
              <a:t> από </a:t>
            </a:r>
            <a:r>
              <a:rPr lang="en-US" dirty="0" err="1"/>
              <a:t>μετ</a:t>
            </a:r>
            <a:r>
              <a:rPr lang="en-US" dirty="0"/>
              <a:t>α</a:t>
            </a:r>
            <a:r>
              <a:rPr lang="en-US" dirty="0" err="1"/>
              <a:t>λλικά</a:t>
            </a:r>
            <a:r>
              <a:rPr lang="en-US" dirty="0"/>
              <a:t> α</a:t>
            </a:r>
            <a:r>
              <a:rPr lang="en-US" dirty="0" err="1"/>
              <a:t>ντικείμεν</a:t>
            </a:r>
            <a:r>
              <a:rPr lang="en-US" dirty="0"/>
              <a:t>α </a:t>
            </a:r>
            <a:r>
              <a:rPr lang="en-US" dirty="0" err="1"/>
              <a:t>γι</a:t>
            </a:r>
            <a:r>
              <a:rPr lang="en-US" dirty="0"/>
              <a:t>α να μπ</a:t>
            </a:r>
            <a:r>
              <a:rPr lang="en-US" dirty="0" err="1"/>
              <a:t>ορούν</a:t>
            </a:r>
            <a:r>
              <a:rPr lang="en-US" dirty="0"/>
              <a:t> τα πα</a:t>
            </a:r>
            <a:r>
              <a:rPr lang="en-US" dirty="0" err="1"/>
              <a:t>ιδιά</a:t>
            </a:r>
            <a:r>
              <a:rPr lang="en-US" dirty="0"/>
              <a:t> να β</a:t>
            </a:r>
            <a:r>
              <a:rPr lang="en-US" dirty="0" err="1"/>
              <a:t>λέ</a:t>
            </a:r>
            <a:r>
              <a:rPr lang="en-US" dirty="0"/>
              <a:t>π</a:t>
            </a:r>
            <a:r>
              <a:rPr lang="en-US" dirty="0" err="1"/>
              <a:t>ουν</a:t>
            </a:r>
            <a:r>
              <a:rPr lang="en-US" dirty="0"/>
              <a:t> και να α</a:t>
            </a:r>
            <a:r>
              <a:rPr lang="en-US" dirty="0" err="1"/>
              <a:t>γγίζουν</a:t>
            </a:r>
            <a:r>
              <a:rPr lang="en-US" dirty="0"/>
              <a:t>.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ea typeface="Calibri"/>
              <a:cs typeface="Calibri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335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Προσ</a:t>
            </a:r>
            <a:r>
              <a:rPr lang="en-US" dirty="0"/>
              <a:t>πα</a:t>
            </a:r>
            <a:r>
              <a:rPr lang="en-US" dirty="0" err="1"/>
              <a:t>θήστε</a:t>
            </a:r>
            <a:r>
              <a:rPr lang="en-US" dirty="0"/>
              <a:t> να </a:t>
            </a:r>
            <a:r>
              <a:rPr lang="en-US" dirty="0" err="1"/>
              <a:t>έχετε</a:t>
            </a:r>
            <a:r>
              <a:rPr lang="en-US" dirty="0"/>
              <a:t> </a:t>
            </a:r>
            <a:r>
              <a:rPr lang="en-US" dirty="0" err="1"/>
              <a:t>μι</a:t>
            </a:r>
            <a:r>
              <a:rPr lang="en-US" dirty="0"/>
              <a:t>α </a:t>
            </a:r>
            <a:r>
              <a:rPr lang="en-US" dirty="0" err="1"/>
              <a:t>σειρά</a:t>
            </a:r>
            <a:r>
              <a:rPr lang="en-US" dirty="0"/>
              <a:t> από </a:t>
            </a:r>
            <a:r>
              <a:rPr lang="en-US" dirty="0" err="1"/>
              <a:t>γυάλιν</a:t>
            </a:r>
            <a:r>
              <a:rPr lang="en-US" dirty="0"/>
              <a:t>α α</a:t>
            </a:r>
            <a:r>
              <a:rPr lang="en-US" dirty="0" err="1"/>
              <a:t>ντικείμεν</a:t>
            </a:r>
            <a:r>
              <a:rPr lang="en-US" dirty="0"/>
              <a:t>α </a:t>
            </a:r>
            <a:r>
              <a:rPr lang="en-US" dirty="0" err="1"/>
              <a:t>γι</a:t>
            </a:r>
            <a:r>
              <a:rPr lang="en-US" dirty="0"/>
              <a:t>α να μπ</a:t>
            </a:r>
            <a:r>
              <a:rPr lang="en-US" dirty="0" err="1"/>
              <a:t>ορούν</a:t>
            </a:r>
            <a:r>
              <a:rPr lang="en-US" dirty="0"/>
              <a:t> τα πα</a:t>
            </a:r>
            <a:r>
              <a:rPr lang="en-US" dirty="0" err="1"/>
              <a:t>ιδιά</a:t>
            </a:r>
            <a:r>
              <a:rPr lang="en-US" dirty="0"/>
              <a:t> να β</a:t>
            </a:r>
            <a:r>
              <a:rPr lang="en-US" dirty="0" err="1"/>
              <a:t>λέ</a:t>
            </a:r>
            <a:r>
              <a:rPr lang="en-US" dirty="0"/>
              <a:t>π</a:t>
            </a:r>
            <a:r>
              <a:rPr lang="en-US" dirty="0" err="1"/>
              <a:t>ουν</a:t>
            </a:r>
            <a:r>
              <a:rPr lang="en-US" dirty="0"/>
              <a:t> και να α</a:t>
            </a:r>
            <a:r>
              <a:rPr lang="en-US" dirty="0" err="1"/>
              <a:t>γγίζουν</a:t>
            </a:r>
            <a:r>
              <a:rPr lang="en-US" dirty="0"/>
              <a:t>.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33412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l" dirty="0"/>
              <a:t>Προσπαθήστε να έχετε μια σειρά από πλαστικά αντικείμενα για να μπορούν τα παιδιά να βλέπουν και να αγγίζουν. </a:t>
            </a:r>
            <a:endParaRPr lang="en-US" dirty="0"/>
          </a:p>
          <a:p>
            <a:pPr>
              <a:defRPr/>
            </a:pPr>
            <a:endParaRPr lang="el" dirty="0"/>
          </a:p>
          <a:p>
            <a:pPr>
              <a:defRPr/>
            </a:pPr>
            <a:r>
              <a:rPr lang="el" dirty="0"/>
              <a:t>Ενθαρρύνετέ τους να σκεφτούν γιατί μπορεί να έχει χρησιμοποιηθεί πλαστικό για αυτά τα αντικείμενα - εκπλήσσονται που τόσα πολλά διαφορετικά πράγματα μπορούν να κατασκευαστούν από πλαστικό;</a:t>
            </a:r>
            <a:endParaRPr lang="en-US" dirty="0">
              <a:ea typeface="Calibri"/>
              <a:cs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92806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>
                <a:cs typeface="Calibri"/>
              </a:rPr>
              <a:t>Σελίδ</a:t>
            </a:r>
            <a:r>
              <a:rPr lang="en-US" dirty="0">
                <a:cs typeface="Calibri"/>
              </a:rPr>
              <a:t>α Μα</a:t>
            </a:r>
            <a:r>
              <a:rPr lang="en-US" dirty="0" err="1">
                <a:cs typeface="Calibri"/>
              </a:rPr>
              <a:t>θητή</a:t>
            </a:r>
            <a:r>
              <a:rPr lang="en-US" dirty="0">
                <a:cs typeface="Calibri"/>
              </a:rPr>
              <a:t> 1α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060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87463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https://encounteredu.com/steam-activities/bioplastic-decorations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78132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3513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,1121Plastic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739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6457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 dirty="0"/>
              <a:t>ιδιότητες – λέξεις που περιγράφουν πώς είναι ένα αντικείμενο ή ένα υλικό
αδιάβροχο – κάτι που κρατά το νερό έξω
σκληρό – κάτι που δεν σπάει εύκολα. σταθερός, συμπαγής, άκαμπτος
μαλακό – κάτι που είναι εύκολο να λυγίσει, να διαμορφώσει ή να σπάσει
ελαστικό – κάτι ελαστικό, που μπορεί να τραβηχτεί
άκαμπτο - δεν είναι εύκολο να λυγίσει
εύκαμπτο – κάτι απαλό και εύκαμπτο​
τραχιά - μια ανώμαλη επιφάνεια που δεν είναι λεία
λείο – κάτι που είναι ομοιόμορφο και όχι τραχύ​
γυαλιστερή - μια επιφάνεια που αντανακλά το φως
θαμπό – κάτι που δεν αντανακλά το φως, δεν γυαλίζει ή φωτεινό
απορροφητικό – ικανό να απορροφά υγρό
αδιαφανές – κάτι που δεν μπορείς να δεις. δεν αφήνει το φως να περάσει
διαφανές – αφήνει το φως να περάσει. κάτι που μπορείς να δεις</a:t>
            </a:r>
            <a:endParaRPr lang="en-US" dirty="0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7849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 dirty="0">
                <a:solidFill>
                  <a:srgbClr val="16112D"/>
                </a:solidFill>
              </a:rPr>
              <a:t>Ρωτήστε τους μαθητές τι σημαίνει "υλικό και λάβετε σχόλια</a:t>
            </a:r>
            <a:r>
              <a:rPr lang="el" dirty="0">
                <a:solidFill>
                  <a:srgbClr val="16112D"/>
                </a:solidFill>
                <a:effectLst/>
              </a:rPr>
              <a:t>.</a:t>
            </a:r>
            <a:r>
              <a:rPr lang="el" dirty="0">
                <a:solidFill>
                  <a:srgbClr val="16112D"/>
                </a:solidFill>
              </a:rPr>
              <a:t> </a:t>
            </a:r>
            <a:endParaRPr lang="en-US" dirty="0">
              <a:solidFill>
                <a:srgbClr val="000000"/>
              </a:solidFill>
              <a:ea typeface="Calibri" panose="020F0502020204030204"/>
              <a:cs typeface="Calibri" panose="020F0502020204030204"/>
            </a:endParaRPr>
          </a:p>
          <a:p>
            <a:pPr marL="285750" indent="-285750">
              <a:buFont typeface="Arial"/>
              <a:buChar char="•"/>
            </a:pPr>
            <a:r>
              <a:rPr lang="el" dirty="0">
                <a:solidFill>
                  <a:srgbClr val="16112D"/>
                </a:solidFill>
              </a:rPr>
              <a:t>Εξηγήστε ότι όταν μιλάμε για υλικά</a:t>
            </a:r>
            <a:r>
              <a:rPr lang="el" dirty="0">
                <a:solidFill>
                  <a:srgbClr val="16112D"/>
                </a:solidFill>
                <a:effectLst/>
              </a:rPr>
              <a:t>, </a:t>
            </a:r>
            <a:r>
              <a:rPr lang="el" dirty="0">
                <a:solidFill>
                  <a:srgbClr val="16112D"/>
                </a:solidFill>
              </a:rPr>
              <a:t>δεν μιλάμε μόνο για ύφασμα αλλά για το από τι είναι φτιαγμένο ένα αντικείμενο</a:t>
            </a:r>
            <a:r>
              <a:rPr lang="el" dirty="0">
                <a:solidFill>
                  <a:srgbClr val="16112D"/>
                </a:solidFill>
                <a:effectLst/>
              </a:rPr>
              <a:t>. </a:t>
            </a:r>
            <a:endParaRPr lang="en-US" dirty="0">
              <a:solidFill>
                <a:srgbClr val="00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l" dirty="0">
                <a:solidFill>
                  <a:srgbClr val="16112D"/>
                </a:solidFill>
              </a:rPr>
              <a:t>Χρησιμοποιήστε τις διαφάνειες 4-7</a:t>
            </a:r>
            <a:r>
              <a:rPr lang="el" dirty="0">
                <a:solidFill>
                  <a:srgbClr val="16112D"/>
                </a:solidFill>
                <a:effectLst/>
              </a:rPr>
              <a:t> </a:t>
            </a:r>
            <a:r>
              <a:rPr lang="el" dirty="0">
                <a:solidFill>
                  <a:srgbClr val="16112D"/>
                </a:solidFill>
              </a:rPr>
              <a:t>για να επιδείξετε μερικά κοινά υλικά και ζητήστε από τους μαθητές να τα ονομάσουν και να προτείνουν λέξεις για να περιγράψουν το καθένα</a:t>
            </a:r>
            <a:r>
              <a:rPr lang="el" dirty="0">
                <a:solidFill>
                  <a:srgbClr val="16112D"/>
                </a:solidFill>
                <a:effectLst/>
              </a:rPr>
              <a:t>.</a:t>
            </a:r>
            <a:r>
              <a:rPr lang="el" dirty="0">
                <a:solidFill>
                  <a:srgbClr val="16112D"/>
                </a:solidFill>
              </a:rPr>
              <a:t> </a:t>
            </a:r>
            <a:endParaRPr lang="el" dirty="0">
              <a:solidFill>
                <a:srgbClr val="000000"/>
              </a:solidFill>
            </a:endParaRPr>
          </a:p>
          <a:p>
            <a:pPr marL="285750" indent="-285750">
              <a:buFont typeface="Arial"/>
              <a:buChar char="•"/>
            </a:pPr>
            <a:r>
              <a:rPr lang="el" dirty="0">
                <a:solidFill>
                  <a:srgbClr val="16112D"/>
                </a:solidFill>
              </a:rPr>
              <a:t>Καταγράψτε το λεξιλόγιο στον πίνακα ζωγραφίζοντας απαντήσεις όπως σκληρές</a:t>
            </a:r>
            <a:r>
              <a:rPr lang="el" dirty="0">
                <a:solidFill>
                  <a:srgbClr val="16112D"/>
                </a:solidFill>
                <a:effectLst/>
              </a:rPr>
              <a:t>, </a:t>
            </a:r>
            <a:r>
              <a:rPr lang="el" dirty="0">
                <a:solidFill>
                  <a:srgbClr val="16112D"/>
                </a:solidFill>
              </a:rPr>
              <a:t>μαλακές</a:t>
            </a:r>
            <a:r>
              <a:rPr lang="el" dirty="0">
                <a:solidFill>
                  <a:srgbClr val="16112D"/>
                </a:solidFill>
                <a:effectLst/>
              </a:rPr>
              <a:t>, </a:t>
            </a:r>
            <a:r>
              <a:rPr lang="el" dirty="0">
                <a:solidFill>
                  <a:srgbClr val="16112D"/>
                </a:solidFill>
              </a:rPr>
              <a:t>λυγισμένες κ.λπ</a:t>
            </a:r>
            <a:r>
              <a:rPr lang="el" dirty="0">
                <a:solidFill>
                  <a:srgbClr val="16112D"/>
                </a:solidFill>
                <a:effectLst/>
              </a:rPr>
              <a:t>.</a:t>
            </a:r>
            <a:endParaRPr lang="el" dirty="0">
              <a:solidFill>
                <a:srgbClr val="000000"/>
              </a:solidFill>
            </a:endParaRPr>
          </a:p>
          <a:p>
            <a:endParaRPr lang="el" b="1" dirty="0">
              <a:solidFill>
                <a:srgbClr val="16112D"/>
              </a:solidFill>
            </a:endParaRPr>
          </a:p>
          <a:p>
            <a:pPr>
              <a:buFont typeface="Arial"/>
            </a:pPr>
            <a:r>
              <a:rPr lang="el" b="1" dirty="0">
                <a:solidFill>
                  <a:srgbClr val="16112D"/>
                </a:solidFill>
              </a:rPr>
              <a:t>Ξύλινη βιβλιοθήκη:</a:t>
            </a:r>
            <a:r>
              <a:rPr lang="el" dirty="0">
                <a:solidFill>
                  <a:srgbClr val="16112D"/>
                </a:solidFill>
              </a:rPr>
              <a:t> Προσπαθήστε να βρείτε αντικείμενα στην τάξη που είναι φτιαγμένα από αυτό το υλικό και δώστε στα παιδιά την ευκαιρία να τα κρατήσουν/να τα αγγίξουν/να τα νιώσουν ώστε να σας δώσουν λέξεις για να τα περιγράψετε. Χρησιμοποιήστε τη λίστα βασικού λεξιλογίου στο τέλος της παρουσίασης για να καλύψετε τις απαντήσεις των παιδιών.</a:t>
            </a:r>
            <a:endParaRPr lang="el" dirty="0">
              <a:ea typeface="Calibri" panose="020F0502020204030204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9543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l" b="1" dirty="0"/>
              <a:t>Μεταλλικά μαχαιροπίρουνα: </a:t>
            </a:r>
            <a:r>
              <a:rPr lang="el" dirty="0"/>
              <a:t>Προσπαθήστε να βρείτε στην τάξη αντικείμενα κατασκευασμένα από αυτό το υλικό και δώστε στα παιδιά την ευκαιρία να τα κρατήσουν/να τα αγγίξουν/να τα νιώσουν ώστε να σας δώσουν λέξεις για να τα περιγράψετε. Χρησιμοποιήστε τη λίστα βασικού λεξιλογίου στο τέλος της παρουσίασης για να καλύψετε τις απαντήσεις των παιδιών.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0771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034">
              <a:defRPr/>
            </a:pPr>
            <a:r>
              <a:rPr lang="el" b="1" dirty="0"/>
              <a:t>Γυάλινο Βαζάκι: </a:t>
            </a:r>
            <a:r>
              <a:rPr lang="el" dirty="0"/>
              <a:t>Προσπαθήστε να βρείτε στην τάξη αντικείμενα κατασκευασμένα από αυτό το υλικό και δώστε στα παιδιά την ευκαιρία να τα κρατήσουν/να τα αγγίξουν/να τα νιώσουν ώστε να σας δώσουν λέξεις για να τα περιγράψετε. Χρησιμοποιήστε τη λίστα βασικού λεξιλογίου στο τέλος της παρουσίασης για να καλύψετε τις απαντήσεις των παιδιών.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.</a:t>
            </a:r>
            <a:endParaRPr lang="en-US" sz="1200" dirty="0">
              <a:ea typeface="Calibri"/>
              <a:cs typeface="Calibri"/>
            </a:endParaRP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6692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034">
              <a:defRPr/>
            </a:pPr>
            <a:r>
              <a:rPr lang="el" b="1" dirty="0"/>
              <a:t>Πλαστικός Χάρακας: </a:t>
            </a:r>
            <a:r>
              <a:rPr lang="el" dirty="0"/>
              <a:t>Προσπαθήστε να βρείτε στην τάξη αντικείμενα κατασκευασμένα από αυτό το υλικό και δώστε στα παιδιά την ευκαιρία να τα κρατήσουν/να τα αγγίξουν/να τα νιώσουν ώστε να σας δώσουν λέξεις για να τα περιγράψετε. Χρησιμοποιήστε τη λίστα βασικού λεξιλογίου στο τέλος της παρουσίασης για να καλύψετε τις απαντήσεις των παιδιών.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05866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" dirty="0">
                <a:solidFill>
                  <a:srgbClr val="16112D"/>
                </a:solidFill>
              </a:rPr>
              <a:t>Το επόμενο βήμα ενθαρρύνει τους μαθητές να σκεφτούν πιο βαθιά γιατί επιλέγονται ορισμένα υλικά για διαφορετικά αντικείμενα</a:t>
            </a:r>
            <a:r>
              <a:rPr lang="el" dirty="0">
                <a:solidFill>
                  <a:srgbClr val="16112D"/>
                </a:solidFill>
                <a:effectLst/>
              </a:rPr>
              <a:t>. </a:t>
            </a:r>
            <a:r>
              <a:rPr lang="el" dirty="0">
                <a:solidFill>
                  <a:srgbClr val="16112D"/>
                </a:solidFill>
              </a:rPr>
              <a:t>
</a:t>
            </a:r>
            <a:r>
              <a:rPr lang="el" dirty="0">
                <a:solidFill>
                  <a:srgbClr val="16112D"/>
                </a:solidFill>
                <a:effectLst/>
              </a:rPr>
              <a:t>· </a:t>
            </a:r>
            <a:r>
              <a:rPr lang="el" dirty="0">
                <a:solidFill>
                  <a:srgbClr val="16112D"/>
                </a:solidFill>
              </a:rPr>
              <a:t>Οι διαφάνειες 9-12</a:t>
            </a:r>
            <a:r>
              <a:rPr lang="el" dirty="0">
                <a:solidFill>
                  <a:srgbClr val="16112D"/>
                </a:solidFill>
                <a:effectLst/>
              </a:rPr>
              <a:t> </a:t>
            </a:r>
            <a:r>
              <a:rPr lang="el" dirty="0">
                <a:solidFill>
                  <a:srgbClr val="16112D"/>
                </a:solidFill>
              </a:rPr>
              <a:t>δείχνουν μια σειρά αντικειμένων</a:t>
            </a:r>
            <a:r>
              <a:rPr lang="el" dirty="0">
                <a:solidFill>
                  <a:srgbClr val="16112D"/>
                </a:solidFill>
                <a:effectLst/>
              </a:rPr>
              <a:t>, </a:t>
            </a:r>
            <a:r>
              <a:rPr lang="el" dirty="0">
                <a:solidFill>
                  <a:srgbClr val="16112D"/>
                </a:solidFill>
              </a:rPr>
              <a:t>ζητήστε στους μαθητές​ να προτείνουν γιατί χρησιμοποιήθηκε το ξύλο για ένα τραπέζι και το γυαλί για τα παράθυρα κ.λπ</a:t>
            </a:r>
            <a:r>
              <a:rPr lang="el" dirty="0">
                <a:solidFill>
                  <a:srgbClr val="16112D"/>
                </a:solidFill>
                <a:effectLst/>
              </a:rPr>
              <a:t>. </a:t>
            </a:r>
            <a:r>
              <a:rPr lang="el" dirty="0">
                <a:solidFill>
                  <a:srgbClr val="16112D"/>
                </a:solidFill>
              </a:rPr>
              <a:t>​
</a:t>
            </a:r>
            <a:r>
              <a:rPr lang="el" dirty="0">
                <a:solidFill>
                  <a:srgbClr val="16112D"/>
                </a:solidFill>
                <a:effectLst/>
              </a:rPr>
              <a:t>· </a:t>
            </a:r>
            <a:r>
              <a:rPr lang="el" dirty="0">
                <a:solidFill>
                  <a:srgbClr val="16112D"/>
                </a:solidFill>
              </a:rPr>
              <a:t>Συνεχίστε να καταγράφετε οποιοδήποτε νέο βασικό λεξιλόγιο και ενθαρρύνετε την επιστημονική γλώσσα όπου είναι δυνατόν.
Χωρίστε τα παιδιά σε ομάδες και δώστε τους μια σειρά από διαφορετικά καθημερινά αντικείμενα</a:t>
            </a:r>
            <a:r>
              <a:rPr lang="el" dirty="0">
                <a:solidFill>
                  <a:srgbClr val="16112D"/>
                </a:solidFill>
                <a:effectLst/>
              </a:rPr>
              <a:t>. </a:t>
            </a:r>
            <a:r>
              <a:rPr lang="el" dirty="0">
                <a:solidFill>
                  <a:srgbClr val="16112D"/>
                </a:solidFill>
              </a:rPr>
              <a:t>Πείτε τους ότι είναι δουλειά τους να ταξινομήσουν αυτά τα αντικείμενα σε ομάδες με βάση τα υλικά και τις ιδιότητές τους</a:t>
            </a:r>
            <a:r>
              <a:rPr lang="el" dirty="0">
                <a:solidFill>
                  <a:srgbClr val="16112D"/>
                </a:solidFill>
                <a:effectLst/>
              </a:rPr>
              <a:t>. </a:t>
            </a:r>
            <a:r>
              <a:rPr lang="el" dirty="0">
                <a:solidFill>
                  <a:srgbClr val="16112D"/>
                </a:solidFill>
              </a:rPr>
              <a:t>Οι τέσσερις ομάδες που θα χρησιμοποιήσουν για να ταξινομήσουν τα αντικείμενα είναι</a:t>
            </a:r>
            <a:r>
              <a:rPr lang="el" dirty="0">
                <a:solidFill>
                  <a:srgbClr val="16112D"/>
                </a:solidFill>
                <a:effectLst/>
              </a:rPr>
              <a:t>: </a:t>
            </a:r>
            <a:r>
              <a:rPr lang="el" dirty="0">
                <a:solidFill>
                  <a:srgbClr val="16112D"/>
                </a:solidFill>
              </a:rPr>
              <a:t>ξύλο</a:t>
            </a:r>
            <a:r>
              <a:rPr lang="el" dirty="0">
                <a:solidFill>
                  <a:srgbClr val="16112D"/>
                </a:solidFill>
                <a:effectLst/>
              </a:rPr>
              <a:t>, </a:t>
            </a:r>
            <a:r>
              <a:rPr lang="el" dirty="0">
                <a:solidFill>
                  <a:srgbClr val="16112D"/>
                </a:solidFill>
              </a:rPr>
              <a:t>μέταλλο</a:t>
            </a:r>
            <a:r>
              <a:rPr lang="el" dirty="0">
                <a:solidFill>
                  <a:srgbClr val="16112D"/>
                </a:solidFill>
                <a:effectLst/>
              </a:rPr>
              <a:t>, </a:t>
            </a:r>
            <a:r>
              <a:rPr lang="el" dirty="0">
                <a:solidFill>
                  <a:srgbClr val="16112D"/>
                </a:solidFill>
              </a:rPr>
              <a:t>γυαλί και πλαστικό</a:t>
            </a:r>
            <a:r>
              <a:rPr lang="el" dirty="0">
                <a:solidFill>
                  <a:srgbClr val="16112D"/>
                </a:solidFill>
                <a:effectLst/>
              </a:rPr>
              <a:t>.</a:t>
            </a:r>
            <a:r>
              <a:rPr lang="el" dirty="0">
                <a:solidFill>
                  <a:srgbClr val="16112D"/>
                </a:solidFill>
              </a:rPr>
              <a:t> Προσπαθήστε να ενθαρρύνετε τα παιδιά να χρησιμοποιήσουν το βασικό λεξιλόγιο για να περιγράψουν τις ιδιότητες αυτών των υλικών και να εξηγήσουν γιατί πιστεύουν ότι ανήκουν σε κάθε ομάδα</a:t>
            </a:r>
            <a:r>
              <a:rPr lang="el" dirty="0">
                <a:solidFill>
                  <a:srgbClr val="16112D"/>
                </a:solidFill>
                <a:effectLst/>
              </a:rPr>
              <a:t>.</a:t>
            </a:r>
            <a:endParaRPr lang="el"/>
          </a:p>
          <a:p>
            <a:endParaRPr lang="el" dirty="0">
              <a:solidFill>
                <a:srgbClr val="16112D"/>
              </a:solidFill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31547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/>
              <a:t>Προσ</a:t>
            </a:r>
            <a:r>
              <a:rPr lang="en-US" dirty="0"/>
              <a:t>πα</a:t>
            </a:r>
            <a:r>
              <a:rPr lang="en-US" dirty="0" err="1"/>
              <a:t>θήστε</a:t>
            </a:r>
            <a:r>
              <a:rPr lang="en-US" dirty="0"/>
              <a:t> να </a:t>
            </a:r>
            <a:r>
              <a:rPr lang="en-US" dirty="0" err="1"/>
              <a:t>έχετε</a:t>
            </a:r>
            <a:r>
              <a:rPr lang="en-US" dirty="0"/>
              <a:t> </a:t>
            </a:r>
            <a:r>
              <a:rPr lang="en-US" dirty="0" err="1"/>
              <a:t>μι</a:t>
            </a:r>
            <a:r>
              <a:rPr lang="en-US" dirty="0"/>
              <a:t>α </a:t>
            </a:r>
            <a:r>
              <a:rPr lang="en-US" dirty="0" err="1"/>
              <a:t>σειρά</a:t>
            </a:r>
            <a:r>
              <a:rPr lang="en-US" dirty="0"/>
              <a:t> από </a:t>
            </a:r>
            <a:r>
              <a:rPr lang="en-US" dirty="0" err="1"/>
              <a:t>ξύλιν</a:t>
            </a:r>
            <a:r>
              <a:rPr lang="en-US" dirty="0"/>
              <a:t>α α</a:t>
            </a:r>
            <a:r>
              <a:rPr lang="en-US" dirty="0" err="1"/>
              <a:t>ντικείμεν</a:t>
            </a:r>
            <a:r>
              <a:rPr lang="en-US" dirty="0"/>
              <a:t>α </a:t>
            </a:r>
            <a:r>
              <a:rPr lang="en-US" dirty="0" err="1"/>
              <a:t>γι</a:t>
            </a:r>
            <a:r>
              <a:rPr lang="en-US" dirty="0"/>
              <a:t>α να μπ</a:t>
            </a:r>
            <a:r>
              <a:rPr lang="en-US" dirty="0" err="1"/>
              <a:t>ορούν</a:t>
            </a:r>
            <a:r>
              <a:rPr lang="en-US" dirty="0"/>
              <a:t> τα πα</a:t>
            </a:r>
            <a:r>
              <a:rPr lang="en-US" dirty="0" err="1"/>
              <a:t>ιδιά</a:t>
            </a:r>
            <a:r>
              <a:rPr lang="en-US" dirty="0"/>
              <a:t> να β</a:t>
            </a:r>
            <a:r>
              <a:rPr lang="en-US" dirty="0" err="1"/>
              <a:t>λέ</a:t>
            </a:r>
            <a:r>
              <a:rPr lang="en-US" dirty="0"/>
              <a:t>π</a:t>
            </a:r>
            <a:r>
              <a:rPr lang="en-US" dirty="0" err="1"/>
              <a:t>ουν</a:t>
            </a:r>
            <a:r>
              <a:rPr lang="en-US" dirty="0"/>
              <a:t> και να α</a:t>
            </a:r>
            <a:r>
              <a:rPr lang="en-US" dirty="0" err="1"/>
              <a:t>γγίζουν</a:t>
            </a:r>
            <a:r>
              <a:rPr lang="en-US" dirty="0"/>
              <a:t>.</a:t>
            </a:r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F88F9B2-1239-4C18-B90D-F63212A74C31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2204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84070-4140-1A4E-B9F5-BD9454BD87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0D4B0F-109A-C840-901B-C373782375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FA954-AEA9-B14E-AF6D-B75B25712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1A6355-7E9B-0B4B-9F7F-B27982AA3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A0FAB5-44ED-A94B-BF2C-BB1187E18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09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62CD0-96A9-104D-AF3A-6AEDDB65ED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8BB7C5-7E14-0848-8C15-56CE0ABF1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2EE3F-F79D-B344-9B42-2A848CBCC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670DD-1469-3342-AEF7-9B76985BA6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38536E-00AC-7C44-8B51-53317CA04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669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27D87B-B11B-714D-A3B5-E855D7ED50F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76766A-292A-7D45-8B5B-6DFADE17A2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1B0034-A1B7-9A45-8D47-7B47CC762D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C8C26C-5AE0-5E44-94F5-57F1ED31D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5ADDA-CA80-7C43-8CCB-CD5CD94E49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053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2ECDF-0EEC-5742-A8C0-38CF4368F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C1678D-A0DE-9F4F-9AE7-14EC25C8DA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420A1-A459-EF45-883D-EB7C4C38B4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BC253B-A35A-A448-A570-928C26BB6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D781DA-990B-2F4B-9605-EEE9F2C104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5204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DFD2FE-CAD0-F04D-A461-131421450D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93729-9CA6-614D-9776-CFD8438B0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A64095-1336-C241-8491-FC048F501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5FB0B4-CF10-3E49-A0F2-C77971254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3AF445-D4E4-CA46-A8C1-38AD3B165F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1626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76EE9-DE65-8248-BE64-F75B5E901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75B853-3C22-4544-A961-45382EE8DF9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697B0C-493F-3941-88D6-024D2E3D76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86AE39-C0D6-3644-AECF-FF8ABEDE7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1829EE-1261-2B4C-9AD0-3B66D8808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86DC16-91E2-054E-A857-6C3855934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3194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F98117-6187-9F4F-868A-605A6E561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75496F-E7E8-3941-B07A-5D2DAB4C26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39F1A0-1895-284A-B98F-9A8BB2B5B7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F74487-A560-A448-8D24-EB0D62AD57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883039-BEE5-E24A-93CA-142CA60805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A3FD70B-7766-254E-BEDB-9F35D003D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3CF061-D733-3943-9062-68C005B9A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911711E-C5E7-E24C-A849-DC3A4EF62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51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1CF18-5B1F-E347-9D4E-2007EF0CD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0F4183D-05B8-8F44-A9E4-5EEAF7E7D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EB1C9D7-FB5D-6540-967B-37714EAFD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7ECC3E-533E-EE42-9098-2809BE6A0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1617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C078CDE-7361-E349-A458-472DCF6CB4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9D96CA-2ADA-FF4D-AEA8-2FCC1B37E4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C8F37E-E278-C640-A8F4-22631B2F4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780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7A5D3-FB85-264C-8E16-E2A094A01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A2F808-2F08-9446-B366-01C48E79A1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D68618-AE4C-1149-A196-7BD9F1CFC4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C98F20-F401-404C-931B-374732C65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3D4897-544F-6145-9E87-8C51B2590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D8076F-C643-2E40-9FC1-77C622C71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2876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BCE2B-8B9B-2347-AAE8-5E05F85E08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DA968DC-5904-1542-88E8-89E856932E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2202C5-E330-DD47-B0CD-F5ED59556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B9055D-50A3-4249-8805-47A532B31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C6BCE9-4D96-154A-B470-15455C707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D3174-7061-BC43-977A-96300E8D7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372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009CEE6-F7BB-AD45-B0F8-DE0813858C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BDBC69-E607-9F4D-A291-3919159B44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ABBC24-78F7-0840-87C9-9E4FC683D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55437E-0F0A-4645-A0B8-CC1476C0C3C0}" type="datetimeFigureOut">
              <a:rPr lang="en-US" smtClean="0"/>
              <a:t>7/16/2024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3D9436-E850-B548-B8CA-06EECD16F9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E1035D-198C-EC47-B257-A3F8470273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917936-E1CA-C644-828F-4F90970B9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6.pn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35.png"/><Relationship Id="rId11" Type="http://schemas.openxmlformats.org/officeDocument/2006/relationships/image" Target="../media/image31.png"/><Relationship Id="rId5" Type="http://schemas.openxmlformats.org/officeDocument/2006/relationships/image" Target="../media/image34.png"/><Relationship Id="rId10" Type="http://schemas.openxmlformats.org/officeDocument/2006/relationships/image" Target="../media/image23.png"/><Relationship Id="rId4" Type="http://schemas.openxmlformats.org/officeDocument/2006/relationships/image" Target="../media/image33.png"/><Relationship Id="rId9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0.png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9.png"/><Relationship Id="rId11" Type="http://schemas.openxmlformats.org/officeDocument/2006/relationships/image" Target="../media/image31.png"/><Relationship Id="rId5" Type="http://schemas.openxmlformats.org/officeDocument/2006/relationships/image" Target="../media/image38.png"/><Relationship Id="rId10" Type="http://schemas.openxmlformats.org/officeDocument/2006/relationships/image" Target="../media/image20.png"/><Relationship Id="rId4" Type="http://schemas.openxmlformats.org/officeDocument/2006/relationships/image" Target="../media/image37.png"/><Relationship Id="rId9" Type="http://schemas.openxmlformats.org/officeDocument/2006/relationships/image" Target="../media/image13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32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4.png"/><Relationship Id="rId12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43.png"/><Relationship Id="rId11" Type="http://schemas.openxmlformats.org/officeDocument/2006/relationships/image" Target="../media/image47.png"/><Relationship Id="rId5" Type="http://schemas.openxmlformats.org/officeDocument/2006/relationships/image" Target="../media/image42.png"/><Relationship Id="rId10" Type="http://schemas.openxmlformats.org/officeDocument/2006/relationships/image" Target="../media/image31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8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3.png"/><Relationship Id="rId12" Type="http://schemas.openxmlformats.org/officeDocument/2006/relationships/image" Target="../media/image47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42.png"/><Relationship Id="rId11" Type="http://schemas.openxmlformats.org/officeDocument/2006/relationships/image" Target="../media/image31.png"/><Relationship Id="rId5" Type="http://schemas.openxmlformats.org/officeDocument/2006/relationships/image" Target="../media/image41.png"/><Relationship Id="rId10" Type="http://schemas.openxmlformats.org/officeDocument/2006/relationships/image" Target="../media/image46.png"/><Relationship Id="rId4" Type="http://schemas.openxmlformats.org/officeDocument/2006/relationships/image" Target="../media/image51.jpeg"/><Relationship Id="rId9" Type="http://schemas.openxmlformats.org/officeDocument/2006/relationships/image" Target="../media/image45.png"/><Relationship Id="rId1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1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counteredu.com/steam-activities/bioplastic-decorations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13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54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3" Type="http://schemas.openxmlformats.org/officeDocument/2006/relationships/image" Target="../media/image53.jpe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5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3.emf"/><Relationship Id="rId5" Type="http://schemas.openxmlformats.org/officeDocument/2006/relationships/image" Target="../media/image12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3.emf"/><Relationship Id="rId5" Type="http://schemas.openxmlformats.org/officeDocument/2006/relationships/image" Target="../media/image14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3.emf"/><Relationship Id="rId5" Type="http://schemas.openxmlformats.org/officeDocument/2006/relationships/image" Target="../media/image1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3.emf"/><Relationship Id="rId5" Type="http://schemas.openxmlformats.org/officeDocument/2006/relationships/image" Target="../media/image1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3.emf"/><Relationship Id="rId12" Type="http://schemas.openxmlformats.org/officeDocument/2006/relationships/image" Target="../media/image32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27.png"/><Relationship Id="rId11" Type="http://schemas.openxmlformats.org/officeDocument/2006/relationships/image" Target="../media/image31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25.png"/><Relationship Id="rId9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1256B77-6615-4C35-46F7-975F8DEAC386}"/>
              </a:ext>
            </a:extLst>
          </p:cNvPr>
          <p:cNvSpPr/>
          <p:nvPr/>
        </p:nvSpPr>
        <p:spPr>
          <a:xfrm>
            <a:off x="0" y="0"/>
            <a:ext cx="12217830" cy="6845084"/>
          </a:xfrm>
          <a:prstGeom prst="rect">
            <a:avLst/>
          </a:prstGeom>
          <a:solidFill>
            <a:srgbClr val="7F7F7F">
              <a:alpha val="29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07D6CE89-020E-0544-82AC-C3A87C46C2AC}"/>
              </a:ext>
            </a:extLst>
          </p:cNvPr>
          <p:cNvSpPr>
            <a:spLocks noGrp="1"/>
          </p:cNvSpPr>
          <p:nvPr/>
        </p:nvSpPr>
        <p:spPr>
          <a:xfrm>
            <a:off x="628886" y="2127524"/>
            <a:ext cx="5990471" cy="21129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xmlns:lc="http://schemas.openxmlformats.org/drawingml/2006/lockedCanvas" val="1"/>
            </a:ext>
          </a:extLst>
        </p:spPr>
        <p:txBody>
          <a:bodyPr lIns="45719" tIns="45720" rIns="45719" bIns="45720" anchor="t"/>
          <a:lstStyle>
            <a:lvl1pPr marL="0" marR="0" indent="0" algn="l" defTabSz="914400" rtl="0" latinLnBrk="0">
              <a:lnSpc>
                <a:spcPts val="374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400" b="1" i="0" u="none" strike="noStrike" cap="none" spc="0" baseline="0">
                <a:ln>
                  <a:noFill/>
                </a:ln>
                <a:solidFill>
                  <a:schemeClr val="tx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1pPr>
            <a:lvl2pPr marL="45720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4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2pPr>
            <a:lvl3pPr marL="91440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4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3pPr>
            <a:lvl4pPr marL="137160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4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4pPr>
            <a:lvl5pPr marL="1828800" marR="0" indent="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400" b="1" i="0" u="none" strike="noStrike" cap="none" spc="0" baseline="0">
                <a:ln>
                  <a:noFill/>
                </a:ln>
                <a:solidFill>
                  <a:schemeClr val="bg1"/>
                </a:solidFill>
                <a:uFillTx/>
                <a:latin typeface="Century Gothic" panose="020B0502020202020204" pitchFamily="34" charset="0"/>
                <a:ea typeface="+mj-ea"/>
                <a:cs typeface="+mj-cs"/>
                <a:sym typeface="Calibri"/>
              </a:defRPr>
            </a:lvl5pPr>
            <a:lvl6pPr marL="26416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6pPr>
            <a:lvl7pPr marL="30988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7pPr>
            <a:lvl8pPr marL="35560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8pPr>
            <a:lvl9pPr marL="4013200" marR="0" indent="-355600" algn="l" defTabSz="914400" rtl="0" latinLnBrk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Pct val="100000"/>
              <a:buFont typeface="Arial"/>
              <a:buChar char="•"/>
              <a:tabLst/>
              <a:defRPr sz="2800" b="0" i="0" u="none" strike="noStrike" cap="none" spc="0" baseline="0">
                <a:ln>
                  <a:noFill/>
                </a:ln>
                <a:solidFill>
                  <a:srgbClr val="464646"/>
                </a:solidFill>
                <a:uFillTx/>
                <a:latin typeface="+mj-lt"/>
                <a:ea typeface="+mj-ea"/>
                <a:cs typeface="+mj-cs"/>
                <a:sym typeface="Calibri"/>
              </a:defRPr>
            </a:lvl9pPr>
          </a:lstStyle>
          <a:p>
            <a:pPr>
              <a:lnSpc>
                <a:spcPct val="100000"/>
              </a:lnSpc>
            </a:pPr>
            <a:r>
              <a:rPr lang="el-GR" sz="6000" dirty="0">
                <a:solidFill>
                  <a:srgbClr val="FFFFFF"/>
                </a:solidFill>
                <a:latin typeface="Century Gothic"/>
              </a:rPr>
              <a:t>Τι είναι τα πλαστικά;</a:t>
            </a:r>
            <a:endParaRPr lang="en-US" sz="6000">
              <a:solidFill>
                <a:srgbClr val="FFFFFF"/>
              </a:solidFill>
              <a:latin typeface="Century Gothic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C0E204-2750-C029-F571-EBB0F18BCC70}"/>
              </a:ext>
            </a:extLst>
          </p:cNvPr>
          <p:cNvSpPr txBox="1"/>
          <p:nvPr/>
        </p:nvSpPr>
        <p:spPr>
          <a:xfrm>
            <a:off x="630264" y="1392264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600" b="1" dirty="0" err="1">
                <a:solidFill>
                  <a:srgbClr val="FAB546"/>
                </a:solidFill>
                <a:latin typeface="Century Gothic"/>
              </a:rPr>
              <a:t>Μάθημ</a:t>
            </a:r>
            <a:r>
              <a:rPr lang="en-US" sz="3600" b="1" dirty="0">
                <a:solidFill>
                  <a:srgbClr val="FAB546"/>
                </a:solidFill>
                <a:latin typeface="Century Gothic"/>
              </a:rPr>
              <a:t>α 1</a:t>
            </a:r>
            <a:r>
              <a:rPr lang="en-US" sz="3600" dirty="0">
                <a:latin typeface="Century Gothic"/>
              </a:rPr>
              <a:t>​</a:t>
            </a:r>
            <a:endParaRPr lang="en-US" dirty="0"/>
          </a:p>
        </p:txBody>
      </p:sp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7676666E-E4EA-1507-C1C7-B6820712CF4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56509"/>
            <a:ext cx="4198657" cy="1291527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E4E18D7E-9A57-47F1-3FBB-E04D06F75767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00000">
            <a:off x="4346258" y="1630692"/>
            <a:ext cx="1785598" cy="1105174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ACFD4A6F-4CE5-7298-B31C-946E5FB7782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40000">
            <a:off x="5722191" y="2206875"/>
            <a:ext cx="753392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341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2AB9F0-F65D-A748-8D4C-8728DD5A00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B5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picture containing different&#10;&#10;Description automatically generated">
            <a:extLst>
              <a:ext uri="{FF2B5EF4-FFF2-40B4-BE49-F238E27FC236}">
                <a16:creationId xmlns:a16="http://schemas.microsoft.com/office/drawing/2014/main" id="{D8AEC8B1-88FD-B241-A83A-0F8B72CDB7C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6530" y="2525966"/>
            <a:ext cx="3081029" cy="3081029"/>
          </a:xfrm>
          <a:prstGeom prst="rect">
            <a:avLst/>
          </a:prstGeom>
        </p:spPr>
      </p:pic>
      <p:pic>
        <p:nvPicPr>
          <p:cNvPr id="7" name="Picture 6" descr="A picture containing sky, building, outdoor, arch&#10;&#10;Description automatically generated">
            <a:extLst>
              <a:ext uri="{FF2B5EF4-FFF2-40B4-BE49-F238E27FC236}">
                <a16:creationId xmlns:a16="http://schemas.microsoft.com/office/drawing/2014/main" id="{93EC4743-61C3-C740-83B0-FA2010FFCB9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8731" y="2673232"/>
            <a:ext cx="2755307" cy="2755307"/>
          </a:xfrm>
          <a:prstGeom prst="rect">
            <a:avLst/>
          </a:prstGeom>
        </p:spPr>
      </p:pic>
      <p:pic>
        <p:nvPicPr>
          <p:cNvPr id="9" name="Picture 8" descr="A fork and knife on a plate&#10;&#10;Description automatically generated">
            <a:extLst>
              <a:ext uri="{FF2B5EF4-FFF2-40B4-BE49-F238E27FC236}">
                <a16:creationId xmlns:a16="http://schemas.microsoft.com/office/drawing/2014/main" id="{3F75B1B8-0E7D-6844-BC48-CC8D7F8B2EB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08798" y="2403322"/>
            <a:ext cx="3224995" cy="322499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CCF8FE5-98D5-6649-83EB-287D8E55001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19962" y="2280311"/>
            <a:ext cx="3367026" cy="336702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97CD0CA-9E57-B54B-870D-4B4ECE972491}"/>
              </a:ext>
            </a:extLst>
          </p:cNvPr>
          <p:cNvSpPr/>
          <p:nvPr/>
        </p:nvSpPr>
        <p:spPr>
          <a:xfrm>
            <a:off x="735390" y="670919"/>
            <a:ext cx="6053619" cy="1443131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C79CA716-3A8C-B84D-B778-8FA55AC2CD8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40261">
            <a:off x="8533966" y="1200461"/>
            <a:ext cx="934371" cy="80159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052C648-B1C7-BD47-920B-5073C97A23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787104">
            <a:off x="7100719" y="1356752"/>
            <a:ext cx="786889" cy="919740"/>
          </a:xfrm>
          <a:prstGeom prst="rect">
            <a:avLst/>
          </a:prstGeom>
        </p:spPr>
      </p:pic>
      <p:pic>
        <p:nvPicPr>
          <p:cNvPr id="15" name="Picture 14" descr="Icon&#10;&#10;Description automatically generated">
            <a:extLst>
              <a:ext uri="{FF2B5EF4-FFF2-40B4-BE49-F238E27FC236}">
                <a16:creationId xmlns:a16="http://schemas.microsoft.com/office/drawing/2014/main" id="{F65BFE58-95F2-504D-AC28-263430BF62A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63905">
            <a:off x="9265580" y="666557"/>
            <a:ext cx="1687020" cy="179819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24FDBFB-0C26-3A4A-A78D-B1D4198C6829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638463">
            <a:off x="-14847" y="2452544"/>
            <a:ext cx="1534497" cy="151280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63D01933-B9AC-A040-923A-FE650C9A498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71807">
            <a:off x="7905518" y="4901791"/>
            <a:ext cx="1534497" cy="15128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658EA0-61F0-E782-AA7A-4F8087369CF6}"/>
              </a:ext>
            </a:extLst>
          </p:cNvPr>
          <p:cNvSpPr/>
          <p:nvPr/>
        </p:nvSpPr>
        <p:spPr>
          <a:xfrm>
            <a:off x="834829" y="833979"/>
            <a:ext cx="5849631" cy="107721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err="1">
                <a:solidFill>
                  <a:srgbClr val="004A6C"/>
                </a:solidFill>
                <a:latin typeface="Century Gothic"/>
              </a:rPr>
              <a:t>Γι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τί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επ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ιλέχθηκε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 </a:t>
            </a:r>
            <a:r>
              <a:rPr lang="en-US" sz="3200" b="1" err="1">
                <a:solidFill>
                  <a:srgbClr val="0090D4"/>
                </a:solidFill>
                <a:latin typeface="Century Gothic"/>
              </a:rPr>
              <a:t>μέτ</a:t>
            </a:r>
            <a:r>
              <a:rPr lang="en-US" sz="3200" b="1" dirty="0">
                <a:solidFill>
                  <a:srgbClr val="0090D4"/>
                </a:solidFill>
                <a:latin typeface="Century Gothic"/>
              </a:rPr>
              <a:t>α</a:t>
            </a:r>
            <a:r>
              <a:rPr lang="en-US" sz="3200" b="1" err="1">
                <a:solidFill>
                  <a:srgbClr val="0090D4"/>
                </a:solidFill>
                <a:latin typeface="Century Gothic"/>
              </a:rPr>
              <a:t>λλο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γι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 α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υτά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τα α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ντικείμεν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α;</a:t>
            </a:r>
          </a:p>
        </p:txBody>
      </p:sp>
      <p:pic>
        <p:nvPicPr>
          <p:cNvPr id="10" name="Picture 9" descr="A picture containing text&#10;&#10;Description automatically generated">
            <a:extLst>
              <a:ext uri="{FF2B5EF4-FFF2-40B4-BE49-F238E27FC236}">
                <a16:creationId xmlns:a16="http://schemas.microsoft.com/office/drawing/2014/main" id="{2732FF30-4C3F-C309-D76F-0A18653DBE5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86034"/>
            <a:ext cx="12192000" cy="107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61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2AB9F0-F65D-A748-8D4C-8728DD5A00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B5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glass of water&#10;&#10;Description automatically generated with medium confidence">
            <a:extLst>
              <a:ext uri="{FF2B5EF4-FFF2-40B4-BE49-F238E27FC236}">
                <a16:creationId xmlns:a16="http://schemas.microsoft.com/office/drawing/2014/main" id="{723AF102-C46A-304C-AD83-1E3002A2201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8548" y="2577627"/>
            <a:ext cx="3081029" cy="3081029"/>
          </a:xfrm>
          <a:prstGeom prst="rect">
            <a:avLst/>
          </a:prstGeom>
        </p:spPr>
      </p:pic>
      <p:pic>
        <p:nvPicPr>
          <p:cNvPr id="8" name="Picture 7" descr="A picture containing white, black, stack&#10;&#10;Description automatically generated">
            <a:extLst>
              <a:ext uri="{FF2B5EF4-FFF2-40B4-BE49-F238E27FC236}">
                <a16:creationId xmlns:a16="http://schemas.microsoft.com/office/drawing/2014/main" id="{E92DB7C7-7D5A-4941-B242-1D9F00205C1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3728" y="2505643"/>
            <a:ext cx="3224995" cy="3224995"/>
          </a:xfrm>
          <a:prstGeom prst="rect">
            <a:avLst/>
          </a:prstGeom>
        </p:spPr>
      </p:pic>
      <p:pic>
        <p:nvPicPr>
          <p:cNvPr id="11" name="Picture 10" descr="A picture containing text, white, light&#10;&#10;Description automatically generated">
            <a:extLst>
              <a:ext uri="{FF2B5EF4-FFF2-40B4-BE49-F238E27FC236}">
                <a16:creationId xmlns:a16="http://schemas.microsoft.com/office/drawing/2014/main" id="{EA2CE2F9-70DA-ED44-8800-353A4FA2586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8781" y="2406609"/>
            <a:ext cx="3308413" cy="3308413"/>
          </a:xfrm>
          <a:prstGeom prst="rect">
            <a:avLst/>
          </a:prstGeom>
        </p:spPr>
      </p:pic>
      <p:pic>
        <p:nvPicPr>
          <p:cNvPr id="16" name="Picture 15" descr="A picture containing indoor&#10;&#10;Description automatically generated">
            <a:extLst>
              <a:ext uri="{FF2B5EF4-FFF2-40B4-BE49-F238E27FC236}">
                <a16:creationId xmlns:a16="http://schemas.microsoft.com/office/drawing/2014/main" id="{5289FBA9-2378-B649-AD23-3E9FADBDBBE9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6422" y="2351363"/>
            <a:ext cx="3361082" cy="3361082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97CD0CA-9E57-B54B-870D-4B4ECE972491}"/>
              </a:ext>
            </a:extLst>
          </p:cNvPr>
          <p:cNvSpPr/>
          <p:nvPr/>
        </p:nvSpPr>
        <p:spPr>
          <a:xfrm>
            <a:off x="735390" y="722580"/>
            <a:ext cx="6053619" cy="1443131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C79CA716-3A8C-B84D-B778-8FA55AC2CD8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40261">
            <a:off x="8533966" y="1200461"/>
            <a:ext cx="934371" cy="80159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052C648-B1C7-BD47-920B-5073C97A23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rot="5787104">
            <a:off x="7100719" y="1408413"/>
            <a:ext cx="786889" cy="919740"/>
          </a:xfrm>
          <a:prstGeom prst="rect">
            <a:avLst/>
          </a:prstGeom>
        </p:spPr>
      </p:pic>
      <p:pic>
        <p:nvPicPr>
          <p:cNvPr id="13" name="Picture 12" descr="Icon&#10;&#10;Description automatically generated">
            <a:extLst>
              <a:ext uri="{FF2B5EF4-FFF2-40B4-BE49-F238E27FC236}">
                <a16:creationId xmlns:a16="http://schemas.microsoft.com/office/drawing/2014/main" id="{13F90B88-9243-C042-8D41-3A114D0CE1B7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06319">
            <a:off x="9183566" y="628573"/>
            <a:ext cx="1820197" cy="194536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6CAD3EBA-ECF1-AD43-A5DC-650788C9EEC2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638463">
            <a:off x="-14847" y="2452544"/>
            <a:ext cx="1534497" cy="15128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599040C5-9265-5048-8A11-04DF63F3A0F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71807">
            <a:off x="7905518" y="4901791"/>
            <a:ext cx="1534497" cy="151280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F79A3308-19F3-9470-8961-BAE2706DFD56}"/>
              </a:ext>
            </a:extLst>
          </p:cNvPr>
          <p:cNvSpPr/>
          <p:nvPr/>
        </p:nvSpPr>
        <p:spPr>
          <a:xfrm>
            <a:off x="834829" y="885640"/>
            <a:ext cx="5849631" cy="107721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err="1">
                <a:solidFill>
                  <a:srgbClr val="004A6C"/>
                </a:solidFill>
                <a:latin typeface="Century Gothic"/>
              </a:rPr>
              <a:t>Γι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τί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επ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ιλέχθηκε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 </a:t>
            </a:r>
            <a:r>
              <a:rPr lang="en-US" sz="3200" b="1" err="1">
                <a:solidFill>
                  <a:srgbClr val="0090D4"/>
                </a:solidFill>
                <a:latin typeface="Century Gothic"/>
              </a:rPr>
              <a:t>γυ</a:t>
            </a:r>
            <a:r>
              <a:rPr lang="en-US" sz="3200" b="1" dirty="0">
                <a:solidFill>
                  <a:srgbClr val="0090D4"/>
                </a:solidFill>
                <a:latin typeface="Century Gothic"/>
              </a:rPr>
              <a:t>α</a:t>
            </a:r>
            <a:r>
              <a:rPr lang="en-US" sz="3200" b="1" err="1">
                <a:solidFill>
                  <a:srgbClr val="0090D4"/>
                </a:solidFill>
                <a:latin typeface="Century Gothic"/>
              </a:rPr>
              <a:t>λί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γι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 α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υτά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τα α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ντικείμεν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α;</a:t>
            </a: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ECF7AE02-108F-F187-0A88-FE624B1F83F4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86034"/>
            <a:ext cx="12192000" cy="107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9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2AB9F0-F65D-A748-8D4C-8728DD5A00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B5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97CD0CA-9E57-B54B-870D-4B4ECE972491}"/>
              </a:ext>
            </a:extLst>
          </p:cNvPr>
          <p:cNvSpPr/>
          <p:nvPr/>
        </p:nvSpPr>
        <p:spPr>
          <a:xfrm>
            <a:off x="751585" y="224356"/>
            <a:ext cx="10692328" cy="90761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Content Placeholder 6" descr="A picture containing turner, tableware, fork&#10;&#10;Description automatically generated">
            <a:extLst>
              <a:ext uri="{FF2B5EF4-FFF2-40B4-BE49-F238E27FC236}">
                <a16:creationId xmlns:a16="http://schemas.microsoft.com/office/drawing/2014/main" id="{4E026A38-42AB-CA4F-A588-55A1789480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85" y="1407964"/>
            <a:ext cx="2017399" cy="2031312"/>
          </a:xfrm>
        </p:spPr>
      </p:pic>
      <p:pic>
        <p:nvPicPr>
          <p:cNvPr id="14" name="Picture 13" descr="A close-up of a basketball&#10;&#10;Description automatically generated with medium confidence">
            <a:extLst>
              <a:ext uri="{FF2B5EF4-FFF2-40B4-BE49-F238E27FC236}">
                <a16:creationId xmlns:a16="http://schemas.microsoft.com/office/drawing/2014/main" id="{B4B1CD44-372A-FD4C-BE1A-E3C48D06784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3889" y="1407964"/>
            <a:ext cx="2045321" cy="20313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312915-7B7C-C542-B9DD-83350D1E994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4115" y="1407964"/>
            <a:ext cx="2045321" cy="2045321"/>
          </a:xfrm>
          <a:prstGeom prst="rect">
            <a:avLst/>
          </a:prstGeom>
        </p:spPr>
      </p:pic>
      <p:pic>
        <p:nvPicPr>
          <p:cNvPr id="17" name="Picture 16" descr="A plastic container with strawberries&#10;&#10;Description automatically generated with low confidence">
            <a:extLst>
              <a:ext uri="{FF2B5EF4-FFF2-40B4-BE49-F238E27FC236}">
                <a16:creationId xmlns:a16="http://schemas.microsoft.com/office/drawing/2014/main" id="{2E0E5D39-80AE-6A41-B580-010313C436E3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1433" y="1400911"/>
            <a:ext cx="2045320" cy="20594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0A6C67F-A58C-224A-98A3-A777B0EB757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51" y="3693469"/>
            <a:ext cx="2058056" cy="20722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4C1AFB5-2197-8748-B044-D9C4EB24775A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1207" y="3460678"/>
            <a:ext cx="2525206" cy="252520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380CC75-C3EC-9C41-86A2-40D5A81A32C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43194">
            <a:off x="4783702" y="2463436"/>
            <a:ext cx="1534497" cy="15128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EED86EA-5A1F-1F41-A159-AF23305B2E7D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638463">
            <a:off x="8352845" y="3116169"/>
            <a:ext cx="1534497" cy="151280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A031239-08EE-4948-AA57-DBAC2594C7E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638463">
            <a:off x="28464" y="892971"/>
            <a:ext cx="1534497" cy="151280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39D9CD6-83E0-084C-9EEF-80A01808990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4070" y="3485169"/>
            <a:ext cx="2525206" cy="252520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405355E-DF6E-9342-B100-515C6CF3D85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664" y="3553460"/>
            <a:ext cx="2437429" cy="243742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49414C3A-4ABE-0D7F-978B-259A3BF072F7}"/>
              </a:ext>
            </a:extLst>
          </p:cNvPr>
          <p:cNvSpPr/>
          <p:nvPr/>
        </p:nvSpPr>
        <p:spPr>
          <a:xfrm>
            <a:off x="976897" y="381945"/>
            <a:ext cx="10479748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err="1">
                <a:solidFill>
                  <a:srgbClr val="004A6C"/>
                </a:solidFill>
                <a:latin typeface="Century Gothic"/>
              </a:rPr>
              <a:t>Γι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τί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επ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ιλέχθηκε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b="1" dirty="0">
                <a:solidFill>
                  <a:srgbClr val="0090D4"/>
                </a:solidFill>
                <a:latin typeface="Century Gothic"/>
              </a:rPr>
              <a:t>πλα</a:t>
            </a:r>
            <a:r>
              <a:rPr lang="en-US" sz="3200" b="1" err="1">
                <a:solidFill>
                  <a:srgbClr val="0090D4"/>
                </a:solidFill>
                <a:latin typeface="Century Gothic"/>
              </a:rPr>
              <a:t>στικό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 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γι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 α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υτά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τα α</a:t>
            </a:r>
            <a:r>
              <a:rPr lang="en-US" sz="3200" err="1">
                <a:solidFill>
                  <a:srgbClr val="004A6C"/>
                </a:solidFill>
                <a:latin typeface="Century Gothic"/>
              </a:rPr>
              <a:t>ντικείμεν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α;</a:t>
            </a: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1A8605A1-750C-CF19-0BCF-2433114E0636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86034"/>
            <a:ext cx="12192000" cy="107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086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3090CBE0-AE02-D54B-950F-B85053066E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AFE62F2D-D11B-D94D-B559-2A0FB1FCA5DF}"/>
              </a:ext>
            </a:extLst>
          </p:cNvPr>
          <p:cNvSpPr txBox="1"/>
          <p:nvPr/>
        </p:nvSpPr>
        <p:spPr>
          <a:xfrm>
            <a:off x="252724" y="953655"/>
            <a:ext cx="4627366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Εργ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σί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α: </a:t>
            </a:r>
            <a:r>
              <a:rPr lang="en-US" sz="2800" b="1" dirty="0" err="1">
                <a:solidFill>
                  <a:srgbClr val="0090D4"/>
                </a:solidFill>
                <a:latin typeface="Century Gothic"/>
              </a:rPr>
              <a:t>Έρευν</a:t>
            </a:r>
            <a:r>
              <a:rPr lang="en-US" sz="2800" b="1" dirty="0">
                <a:solidFill>
                  <a:srgbClr val="0090D4"/>
                </a:solidFill>
                <a:latin typeface="Century Gothic"/>
              </a:rPr>
              <a:t>α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1BEFEF7-CF7D-1D43-8B4B-2CC4A5417508}"/>
              </a:ext>
            </a:extLst>
          </p:cNvPr>
          <p:cNvSpPr/>
          <p:nvPr/>
        </p:nvSpPr>
        <p:spPr>
          <a:xfrm>
            <a:off x="501892" y="2188703"/>
            <a:ext cx="4127258" cy="348343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89BC72E-096F-2D4C-B6A2-3FEB16F53432}"/>
              </a:ext>
            </a:extLst>
          </p:cNvPr>
          <p:cNvSpPr/>
          <p:nvPr/>
        </p:nvSpPr>
        <p:spPr>
          <a:xfrm>
            <a:off x="696019" y="2438495"/>
            <a:ext cx="3933131" cy="267765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Τι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σημ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ίνει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 </a:t>
            </a:r>
          </a:p>
          <a:p>
            <a:r>
              <a:rPr lang="en-US" sz="2800" b="1" dirty="0">
                <a:solidFill>
                  <a:srgbClr val="0090D4"/>
                </a:solidFill>
                <a:latin typeface="Century Gothic"/>
              </a:rPr>
              <a:t>α</a:t>
            </a:r>
            <a:r>
              <a:rPr lang="en-US" sz="2800" b="1" dirty="0" err="1">
                <a:solidFill>
                  <a:srgbClr val="0090D4"/>
                </a:solidFill>
                <a:latin typeface="Century Gothic"/>
              </a:rPr>
              <a:t>διά</a:t>
            </a:r>
            <a:r>
              <a:rPr lang="en-US" sz="2800" b="1" dirty="0">
                <a:solidFill>
                  <a:srgbClr val="0090D4"/>
                </a:solidFill>
                <a:latin typeface="Century Gothic"/>
              </a:rPr>
              <a:t>β</a:t>
            </a:r>
            <a:r>
              <a:rPr lang="en-US" sz="2800" b="1" dirty="0" err="1">
                <a:solidFill>
                  <a:srgbClr val="0090D4"/>
                </a:solidFill>
                <a:latin typeface="Century Gothic"/>
              </a:rPr>
              <a:t>ροχο</a:t>
            </a:r>
            <a:r>
              <a:rPr lang="en-US" sz="2800" b="1" dirty="0">
                <a:solidFill>
                  <a:srgbClr val="0090D4"/>
                </a:solidFill>
                <a:latin typeface="Century Gothic"/>
              </a:rPr>
              <a:t>;</a:t>
            </a:r>
            <a:endParaRPr lang="en-US" sz="2800" b="1" dirty="0">
              <a:solidFill>
                <a:srgbClr val="004A6C"/>
              </a:solidFill>
              <a:latin typeface="Century Gothic"/>
            </a:endParaRPr>
          </a:p>
          <a:p>
            <a:endParaRPr lang="en-US" sz="2800" b="1">
              <a:solidFill>
                <a:srgbClr val="004A6C"/>
              </a:solidFill>
              <a:latin typeface="Century Gothic"/>
            </a:endParaRPr>
          </a:p>
          <a:p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Θα 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διερευνήσετε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οιο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 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υλικό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είν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αι 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ιο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α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διά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β</a:t>
            </a:r>
            <a:r>
              <a:rPr lang="en-US" sz="2800" b="1" dirty="0" err="1">
                <a:solidFill>
                  <a:srgbClr val="004A6C"/>
                </a:solidFill>
                <a:latin typeface="Century Gothic"/>
              </a:rPr>
              <a:t>ροχο</a:t>
            </a:r>
            <a:endParaRPr lang="en-US" sz="2800" b="1" dirty="0">
              <a:solidFill>
                <a:srgbClr val="004A6C"/>
              </a:solidFill>
              <a:latin typeface="Century Gothic"/>
            </a:endParaRPr>
          </a:p>
        </p:txBody>
      </p:sp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AB33A63-56FC-BF4D-9C98-96C2E7E8018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2169" y="100191"/>
            <a:ext cx="1662206" cy="1427662"/>
          </a:xfrm>
          <a:prstGeom prst="rect">
            <a:avLst/>
          </a:prstGeom>
        </p:spPr>
      </p:pic>
      <p:pic>
        <p:nvPicPr>
          <p:cNvPr id="5" name="Picture 4" descr="A person standing in a puddle&#10;&#10;Description automatically generated with low confidence">
            <a:extLst>
              <a:ext uri="{FF2B5EF4-FFF2-40B4-BE49-F238E27FC236}">
                <a16:creationId xmlns:a16="http://schemas.microsoft.com/office/drawing/2014/main" id="{E6D228D1-7227-E948-AEB6-714B999305F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7666" y="-1"/>
            <a:ext cx="7814334" cy="6858001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24E8E3E8-BD23-709B-17C9-E7AE20B660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86034"/>
            <a:ext cx="12192000" cy="107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105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ud in the sky&#10;&#10;Description automatically generated with medium confidence">
            <a:extLst>
              <a:ext uri="{FF2B5EF4-FFF2-40B4-BE49-F238E27FC236}">
                <a16:creationId xmlns:a16="http://schemas.microsoft.com/office/drawing/2014/main" id="{7D1267A6-994E-144B-B356-2F143DBDE4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Content Placeholder 6" descr="A picture containing turner, tableware, fork&#10;&#10;Description automatically generated">
            <a:extLst>
              <a:ext uri="{FF2B5EF4-FFF2-40B4-BE49-F238E27FC236}">
                <a16:creationId xmlns:a16="http://schemas.microsoft.com/office/drawing/2014/main" id="{4E026A38-42AB-CA4F-A588-55A1789480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1585" y="1814956"/>
            <a:ext cx="2017399" cy="2031312"/>
          </a:xfrm>
        </p:spPr>
      </p:pic>
      <p:pic>
        <p:nvPicPr>
          <p:cNvPr id="14" name="Picture 13" descr="A close-up of a basketball&#10;&#10;Description automatically generated with medium confidence">
            <a:extLst>
              <a:ext uri="{FF2B5EF4-FFF2-40B4-BE49-F238E27FC236}">
                <a16:creationId xmlns:a16="http://schemas.microsoft.com/office/drawing/2014/main" id="{B4B1CD44-372A-FD4C-BE1A-E3C48D06784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73889" y="1814956"/>
            <a:ext cx="2045321" cy="20313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D312915-7B7C-C542-B9DD-83350D1E994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4115" y="1814956"/>
            <a:ext cx="2045321" cy="2045321"/>
          </a:xfrm>
          <a:prstGeom prst="rect">
            <a:avLst/>
          </a:prstGeom>
        </p:spPr>
      </p:pic>
      <p:pic>
        <p:nvPicPr>
          <p:cNvPr id="17" name="Picture 16" descr="A plastic container with strawberries&#10;&#10;Description automatically generated with low confidence">
            <a:extLst>
              <a:ext uri="{FF2B5EF4-FFF2-40B4-BE49-F238E27FC236}">
                <a16:creationId xmlns:a16="http://schemas.microsoft.com/office/drawing/2014/main" id="{2E0E5D39-80AE-6A41-B580-010313C436E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1433" y="1807903"/>
            <a:ext cx="2045320" cy="205942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0A6C67F-A58C-224A-98A3-A777B0EB757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351" y="4100461"/>
            <a:ext cx="2058056" cy="207224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4C1AFB5-2197-8748-B044-D9C4EB24775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1207" y="3867670"/>
            <a:ext cx="2525206" cy="2525206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8380CC75-C3EC-9C41-86A2-40D5A81A32C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43194">
            <a:off x="4783702" y="2870428"/>
            <a:ext cx="1534497" cy="1512808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EED86EA-5A1F-1F41-A159-AF23305B2E7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638463">
            <a:off x="8352845" y="3523161"/>
            <a:ext cx="1534497" cy="1512808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A031239-08EE-4948-AA57-DBAC2594C7E3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716189">
            <a:off x="-116220" y="1655872"/>
            <a:ext cx="1534497" cy="151280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C39D9CD6-83E0-084C-9EEF-80A01808990A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4070" y="3892161"/>
            <a:ext cx="2525206" cy="2525206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405355E-DF6E-9342-B100-515C6CF3D859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2664" y="3960452"/>
            <a:ext cx="2437429" cy="2437429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67132FD-FFA2-6144-8FED-CFFA05447FA1}"/>
              </a:ext>
            </a:extLst>
          </p:cNvPr>
          <p:cNvSpPr txBox="1"/>
          <p:nvPr/>
        </p:nvSpPr>
        <p:spPr>
          <a:xfrm>
            <a:off x="582063" y="898522"/>
            <a:ext cx="4627366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 err="1">
                <a:solidFill>
                  <a:srgbClr val="004A6C"/>
                </a:solidFill>
                <a:latin typeface="Century Gothic"/>
                <a:ea typeface="Calibri"/>
                <a:cs typeface="Calibri"/>
              </a:rPr>
              <a:t>Συζήτηση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6C5C873-3211-B14F-A8E0-19CFB7E25D9F}"/>
              </a:ext>
            </a:extLst>
          </p:cNvPr>
          <p:cNvSpPr/>
          <p:nvPr/>
        </p:nvSpPr>
        <p:spPr>
          <a:xfrm>
            <a:off x="5222344" y="244504"/>
            <a:ext cx="6503285" cy="1569660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Τί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μάθ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τε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 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γι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α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το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 πλα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στικό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;</a:t>
            </a:r>
          </a:p>
          <a:p>
            <a:endParaRPr lang="en-US" sz="2400" b="1" dirty="0">
              <a:solidFill>
                <a:srgbClr val="F9F6ED"/>
              </a:solidFill>
              <a:latin typeface="Century Gothic"/>
              <a:ea typeface="Calibri"/>
              <a:cs typeface="Calibri"/>
            </a:endParaRPr>
          </a:p>
          <a:p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Περιγράψτε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τις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ιδιότητες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 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των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 παρα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κάτω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 πλα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στικών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 α</a:t>
            </a:r>
            <a:r>
              <a:rPr lang="en-US" sz="2400" b="1" dirty="0" err="1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ντικειμένων</a:t>
            </a:r>
            <a:r>
              <a:rPr lang="en-US" sz="2400" b="1" dirty="0">
                <a:solidFill>
                  <a:srgbClr val="F9F6ED"/>
                </a:solidFill>
                <a:latin typeface="Century Gothic"/>
                <a:ea typeface="Calibri"/>
                <a:cs typeface="Calibri"/>
              </a:rPr>
              <a:t>.</a:t>
            </a:r>
          </a:p>
        </p:txBody>
      </p:sp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id="{3F28BF03-DF62-7CD4-93F7-FB8526B68EDD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66475"/>
            <a:ext cx="4198657" cy="129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17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loud in the sky&#10;&#10;Description automatically generated with medium confidence">
            <a:extLst>
              <a:ext uri="{FF2B5EF4-FFF2-40B4-BE49-F238E27FC236}">
                <a16:creationId xmlns:a16="http://schemas.microsoft.com/office/drawing/2014/main" id="{37FDF0EA-3707-2841-9D0E-C5CEFFAE93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CA82165-494E-6541-921A-AC85C6672F58}"/>
              </a:ext>
            </a:extLst>
          </p:cNvPr>
          <p:cNvSpPr txBox="1"/>
          <p:nvPr/>
        </p:nvSpPr>
        <p:spPr>
          <a:xfrm>
            <a:off x="574554" y="902812"/>
            <a:ext cx="4400026" cy="60628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Μάθηση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στο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σπ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ίτι</a:t>
            </a:r>
            <a:endParaRPr lang="en-US" dirty="0" err="1">
              <a:latin typeface="Century Gothic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3B5465C-E5DC-3448-A554-F38ADC03D9E8}"/>
              </a:ext>
            </a:extLst>
          </p:cNvPr>
          <p:cNvSpPr/>
          <p:nvPr/>
        </p:nvSpPr>
        <p:spPr>
          <a:xfrm>
            <a:off x="574876" y="2047468"/>
            <a:ext cx="5034143" cy="387798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GB" sz="3400" b="1" err="1">
                <a:solidFill>
                  <a:srgbClr val="F9F6ED"/>
                </a:solidFill>
                <a:latin typeface="Century Gothic"/>
              </a:rPr>
              <a:t>Βιο</a:t>
            </a:r>
            <a:r>
              <a:rPr lang="en-GB" sz="3400" b="1" dirty="0">
                <a:solidFill>
                  <a:srgbClr val="F9F6ED"/>
                </a:solidFill>
                <a:latin typeface="Century Gothic"/>
              </a:rPr>
              <a:t>πλα</a:t>
            </a:r>
            <a:r>
              <a:rPr lang="en-GB" sz="3400" b="1" err="1">
                <a:solidFill>
                  <a:srgbClr val="F9F6ED"/>
                </a:solidFill>
                <a:latin typeface="Century Gothic"/>
              </a:rPr>
              <a:t>στικά</a:t>
            </a:r>
            <a:endParaRPr lang="en-GB" sz="3400" b="1">
              <a:solidFill>
                <a:srgbClr val="F9F6ED"/>
              </a:solidFill>
              <a:latin typeface="Century Gothic"/>
            </a:endParaRPr>
          </a:p>
          <a:p>
            <a:r>
              <a:rPr lang="en-GB" sz="3400" b="1" err="1">
                <a:solidFill>
                  <a:srgbClr val="F9F6ED"/>
                </a:solidFill>
                <a:latin typeface="Century Gothic"/>
              </a:rPr>
              <a:t>δι</a:t>
            </a:r>
            <a:r>
              <a:rPr lang="en-GB" sz="3400" b="1" dirty="0">
                <a:solidFill>
                  <a:srgbClr val="F9F6ED"/>
                </a:solidFill>
                <a:latin typeface="Century Gothic"/>
              </a:rPr>
              <a:t>α</a:t>
            </a:r>
            <a:r>
              <a:rPr lang="en-GB" sz="3400" b="1" err="1">
                <a:solidFill>
                  <a:srgbClr val="F9F6ED"/>
                </a:solidFill>
                <a:latin typeface="Century Gothic"/>
              </a:rPr>
              <a:t>κοσμητικά</a:t>
            </a:r>
            <a:endParaRPr lang="en-GB" sz="3400" b="1">
              <a:solidFill>
                <a:srgbClr val="F9F6ED"/>
              </a:solidFill>
              <a:latin typeface="Century Gothic"/>
            </a:endParaRPr>
          </a:p>
          <a:p>
            <a:endParaRPr lang="en-GB" sz="2000" b="1">
              <a:solidFill>
                <a:srgbClr val="F9F6ED"/>
              </a:solidFill>
              <a:latin typeface="Century Gothic"/>
            </a:endParaRPr>
          </a:p>
          <a:p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Σε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α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υτή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την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δρ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α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στηριότητ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α θα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μάθετε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π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ως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να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φτιάχνετε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β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ιο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πλα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στικά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δι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α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κοσμητικά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χρησιμο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π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οιώντ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ας απ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λά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 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υλικά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π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ου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μπ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ορείτε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να β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ρείτε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σε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μεγάλ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α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σου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π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ερ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μα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ρκετ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 ή online. Μπ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ορεί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να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έχετε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ήδη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μερικά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στο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 σπ</a:t>
            </a:r>
            <a:r>
              <a:rPr lang="en-GB" sz="2200" b="1" err="1">
                <a:solidFill>
                  <a:srgbClr val="F9F6ED"/>
                </a:solidFill>
                <a:latin typeface="Century Gothic"/>
              </a:rPr>
              <a:t>ίτι</a:t>
            </a:r>
            <a:r>
              <a:rPr lang="en-GB" sz="2200" b="1" dirty="0">
                <a:solidFill>
                  <a:srgbClr val="F9F6ED"/>
                </a:solidFill>
                <a:latin typeface="Century Gothic"/>
              </a:rPr>
              <a:t>.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5D6665E-59EC-DF43-8165-1C5D761E002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8850023" y="2219631"/>
            <a:ext cx="659737" cy="850764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474EE3B-5443-4E44-B8BB-E21AE4C8654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58420">
            <a:off x="10453153" y="2146092"/>
            <a:ext cx="1534497" cy="1512808"/>
          </a:xfrm>
          <a:prstGeom prst="rect">
            <a:avLst/>
          </a:prstGeom>
        </p:spPr>
      </p:pic>
      <p:pic>
        <p:nvPicPr>
          <p:cNvPr id="5" name="Picture 4" descr="A picture containing text, person, indoor&#10;&#10;Description automatically generated">
            <a:hlinkClick r:id="rId6"/>
            <a:extLst>
              <a:ext uri="{FF2B5EF4-FFF2-40B4-BE49-F238E27FC236}">
                <a16:creationId xmlns:a16="http://schemas.microsoft.com/office/drawing/2014/main" id="{8D881669-7686-9546-8570-890732091F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215541">
            <a:off x="6866441" y="3321443"/>
            <a:ext cx="4396420" cy="2472986"/>
          </a:xfrm>
          <a:prstGeom prst="rect">
            <a:avLst/>
          </a:prstGeom>
          <a:ln w="57150">
            <a:solidFill>
              <a:schemeClr val="bg1"/>
            </a:solidFill>
          </a:ln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F2384FB4-1FAA-F246-9D5D-808A2D0C00CD}"/>
              </a:ext>
            </a:extLst>
          </p:cNvPr>
          <p:cNvSpPr/>
          <p:nvPr/>
        </p:nvSpPr>
        <p:spPr>
          <a:xfrm>
            <a:off x="6978846" y="2656330"/>
            <a:ext cx="2061282" cy="85502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B62899A-D483-1545-AB06-D4AB2FC39C61}"/>
              </a:ext>
            </a:extLst>
          </p:cNvPr>
          <p:cNvSpPr/>
          <p:nvPr/>
        </p:nvSpPr>
        <p:spPr>
          <a:xfrm>
            <a:off x="7052496" y="2730757"/>
            <a:ext cx="1912480" cy="707886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000" b="1" dirty="0">
                <a:solidFill>
                  <a:srgbClr val="004A6C"/>
                </a:solidFill>
                <a:latin typeface="Century Gothic"/>
                <a:hlinkClick r:id="rId6"/>
              </a:rPr>
              <a:t>Πατήστε τον σύνδεσμο</a:t>
            </a:r>
          </a:p>
        </p:txBody>
      </p:sp>
      <p:pic>
        <p:nvPicPr>
          <p:cNvPr id="8" name="Picture 7" descr="Text&#10;&#10;Description automatically generated with low confidence">
            <a:extLst>
              <a:ext uri="{FF2B5EF4-FFF2-40B4-BE49-F238E27FC236}">
                <a16:creationId xmlns:a16="http://schemas.microsoft.com/office/drawing/2014/main" id="{897EE21C-F358-7853-C9DB-EA1ACC1B722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534187"/>
            <a:ext cx="4198657" cy="1291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417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night sky, ocean floor&#10;&#10;Description automatically generated">
            <a:extLst>
              <a:ext uri="{FF2B5EF4-FFF2-40B4-BE49-F238E27FC236}">
                <a16:creationId xmlns:a16="http://schemas.microsoft.com/office/drawing/2014/main" id="{9BA78B48-F89E-0B4E-B627-307593E071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43" y="1"/>
            <a:ext cx="12195143" cy="685800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D185C09-36CB-D94C-B155-428F4A7655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356146"/>
              </p:ext>
            </p:extLst>
          </p:nvPr>
        </p:nvGraphicFramePr>
        <p:xfrm>
          <a:off x="665137" y="1941469"/>
          <a:ext cx="8428117" cy="425755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3585">
                  <a:extLst>
                    <a:ext uri="{9D8B030D-6E8A-4147-A177-3AD203B41FA5}">
                      <a16:colId xmlns:a16="http://schemas.microsoft.com/office/drawing/2014/main" val="4199838736"/>
                    </a:ext>
                  </a:extLst>
                </a:gridCol>
                <a:gridCol w="2192941">
                  <a:extLst>
                    <a:ext uri="{9D8B030D-6E8A-4147-A177-3AD203B41FA5}">
                      <a16:colId xmlns:a16="http://schemas.microsoft.com/office/drawing/2014/main" val="2078807229"/>
                    </a:ext>
                  </a:extLst>
                </a:gridCol>
                <a:gridCol w="5221591">
                  <a:extLst>
                    <a:ext uri="{9D8B030D-6E8A-4147-A177-3AD203B41FA5}">
                      <a16:colId xmlns:a16="http://schemas.microsoft.com/office/drawing/2014/main" val="2424726316"/>
                    </a:ext>
                  </a:extLst>
                </a:gridCol>
              </a:tblGrid>
              <a:tr h="309252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Slide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Title</a:t>
                      </a:r>
                      <a:endParaRPr lang="en-US" sz="1200" b="0" i="0" u="none" strike="noStrike" noProof="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Attribution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2835009"/>
                  </a:ext>
                </a:extLst>
              </a:tr>
              <a:tr h="195176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1, 12, 14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Pile of toys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By </a:t>
                      </a:r>
                      <a:r>
                        <a:rPr lang="en-GB" sz="1000" b="1" i="0" kern="1200" dirty="0" err="1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Nareeta</a:t>
                      </a:r>
                      <a:r>
                        <a:rPr lang="en-GB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 Martin</a:t>
                      </a:r>
                      <a:r>
                        <a:rPr lang="en-US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via </a:t>
                      </a:r>
                      <a:r>
                        <a:rPr lang="en-US" sz="1000" b="1" i="0" kern="1200" dirty="0" err="1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via</a:t>
                      </a:r>
                      <a:r>
                        <a:rPr lang="en-US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b="1" i="0" kern="1200" dirty="0" err="1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Unsplash</a:t>
                      </a:r>
                      <a:endParaRPr lang="en-US" sz="1000" b="1" i="0" kern="1200" dirty="0">
                        <a:solidFill>
                          <a:schemeClr val="bg1"/>
                        </a:solidFill>
                        <a:latin typeface="Gilroy SemiBold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6899918"/>
                  </a:ext>
                </a:extLst>
              </a:tr>
              <a:tr h="195176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2, 12, 14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Bottle production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By Muffin via </a:t>
                      </a:r>
                      <a:r>
                        <a:rPr lang="en-US" sz="1000" b="1" i="0" kern="1200" dirty="0" err="1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Pexels</a:t>
                      </a:r>
                      <a:endParaRPr lang="en-US" sz="1000" b="1" i="0" kern="1200" dirty="0">
                        <a:solidFill>
                          <a:schemeClr val="bg1"/>
                        </a:solidFill>
                        <a:latin typeface="Gilroy SemiBold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47696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4, 9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Shelves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By </a:t>
                      </a:r>
                      <a:r>
                        <a:rPr lang="en-GB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Enayet Raheem via </a:t>
                      </a:r>
                      <a:r>
                        <a:rPr lang="en-GB" sz="1000" b="1" i="0" kern="1200" dirty="0" err="1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Unsplash</a:t>
                      </a:r>
                      <a:endParaRPr lang="en-GB" sz="1000" b="1" i="0" kern="1200" dirty="0">
                        <a:solidFill>
                          <a:schemeClr val="bg1"/>
                        </a:solidFill>
                        <a:latin typeface="Gilroy SemiBold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78355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5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Cutlery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By </a:t>
                      </a:r>
                      <a:r>
                        <a:rPr lang="en-GB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Alexander Vilinsky via </a:t>
                      </a:r>
                      <a:r>
                        <a:rPr lang="en-GB" sz="1000" b="1" i="0" kern="1200" dirty="0" err="1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9464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6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Jars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Laura </a:t>
                      </a:r>
                      <a:r>
                        <a:rPr lang="en-GB" sz="1000" b="1" i="0" kern="1200" dirty="0" err="1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Mitulla</a:t>
                      </a:r>
                      <a:r>
                        <a:rPr lang="en-GB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 via </a:t>
                      </a:r>
                      <a:r>
                        <a:rPr lang="en-GB" sz="1000" b="1" i="0" kern="1200" dirty="0" err="1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Unsplash</a:t>
                      </a:r>
                      <a:endParaRPr lang="en-GB" sz="1000" b="1" i="0" kern="1200" dirty="0">
                        <a:solidFill>
                          <a:schemeClr val="bg1"/>
                        </a:solidFill>
                        <a:latin typeface="Gilroy SemiBold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94904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Ruler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Annie Spratt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485586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Climbing frame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Annie Spratt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015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Pencil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Brazil Topno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19490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9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Bench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Darren Richardson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579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Foil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Patrick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Pankalla</a:t>
                      </a: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6610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Eiffel Tower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kern="1200" dirty="0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By Free-Photos via </a:t>
                      </a:r>
                      <a:r>
                        <a:rPr lang="en-US" sz="1000" b="1" i="0" kern="1200" dirty="0" err="1">
                          <a:solidFill>
                            <a:schemeClr val="bg1"/>
                          </a:solidFill>
                          <a:latin typeface="Gilroy SemiBold"/>
                          <a:ea typeface="+mn-ea"/>
                          <a:cs typeface="+mn-cs"/>
                        </a:rPr>
                        <a:t>Pixabay</a:t>
                      </a:r>
                      <a:endParaRPr lang="en-US" sz="1000" b="1" i="0" kern="1200" dirty="0">
                        <a:solidFill>
                          <a:schemeClr val="bg1"/>
                        </a:solidFill>
                        <a:latin typeface="Gilroy SemiBold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1913553"/>
                  </a:ext>
                </a:extLst>
              </a:tr>
              <a:tr h="158231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10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Slide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Markus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Spiske</a:t>
                      </a: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20176359"/>
                  </a:ext>
                </a:extLst>
              </a:tr>
              <a:tr h="197947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11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Glass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Brett Jordan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7100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11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Glasses </a:t>
                      </a: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Claudio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Schwraz</a:t>
                      </a: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4886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11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Lightbulb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Diego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26290543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11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Window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Nicolas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Solerieu</a:t>
                      </a:r>
                      <a:r>
                        <a:rPr lang="en-US" sz="1000" b="1" i="0" dirty="0">
                          <a:solidFill>
                            <a:schemeClr val="bg1"/>
                          </a:solidFill>
                          <a:latin typeface="Gilroy SemiBold"/>
                        </a:rPr>
                        <a:t> via </a:t>
                      </a:r>
                      <a:r>
                        <a:rPr lang="en-US" sz="1000" b="1" i="0" dirty="0" err="1">
                          <a:solidFill>
                            <a:schemeClr val="bg1"/>
                          </a:solidFill>
                          <a:latin typeface="Gilroy SemiBold"/>
                        </a:rPr>
                        <a:t>Unsplash</a:t>
                      </a:r>
                      <a:endParaRPr lang="en-US" sz="1000" b="1" i="0" dirty="0">
                        <a:solidFill>
                          <a:schemeClr val="bg1"/>
                        </a:solidFill>
                        <a:latin typeface="Gilroy SemiBold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6484960"/>
                  </a:ext>
                </a:extLst>
              </a:tr>
            </a:tbl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32A4EB42-237E-5947-A159-3E54259800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13015" y="8598848"/>
            <a:ext cx="12192000" cy="68580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5A8049A9-CC55-1D4B-80C3-95B50B43A6E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6185" y="4915833"/>
            <a:ext cx="1452800" cy="104664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BAF801EF-7DF3-F048-8469-309A71A2DC4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7617" y="5564280"/>
            <a:ext cx="753392" cy="64633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257456-A0B5-6442-B7A5-1CD19902DD8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64606">
            <a:off x="6051591" y="549652"/>
            <a:ext cx="1431971" cy="1530445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ACD18851-2063-AF45-A663-E3570E46DBB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1295" y="1454194"/>
            <a:ext cx="753392" cy="64633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C0A3AE3-4C80-3A47-810B-D33620C7AE2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77251">
            <a:off x="7921360" y="2817250"/>
            <a:ext cx="1421755" cy="1515452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8269EB8F-062B-1644-A570-290DEC1A30B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15553">
            <a:off x="7409076" y="3207865"/>
            <a:ext cx="753392" cy="64633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9BCFC6C-7F59-1B4D-B507-04A67EF70FE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3614" y="8344833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C0A2D1-11C3-7441-B8E9-1A6C22EE17B6}"/>
              </a:ext>
            </a:extLst>
          </p:cNvPr>
          <p:cNvSpPr txBox="1"/>
          <p:nvPr/>
        </p:nvSpPr>
        <p:spPr>
          <a:xfrm>
            <a:off x="574554" y="902812"/>
            <a:ext cx="4400026" cy="60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Image credits</a:t>
            </a:r>
          </a:p>
        </p:txBody>
      </p:sp>
    </p:spTree>
    <p:extLst>
      <p:ext uri="{BB962C8B-B14F-4D97-AF65-F5344CB8AC3E}">
        <p14:creationId xmlns:p14="http://schemas.microsoft.com/office/powerpoint/2010/main" val="2718191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night sky, ocean floor&#10;&#10;Description automatically generated">
            <a:extLst>
              <a:ext uri="{FF2B5EF4-FFF2-40B4-BE49-F238E27FC236}">
                <a16:creationId xmlns:a16="http://schemas.microsoft.com/office/drawing/2014/main" id="{9BA78B48-F89E-0B4E-B627-307593E071A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43" y="1"/>
            <a:ext cx="12195143" cy="6858000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D185C09-36CB-D94C-B155-428F4A7655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3955205"/>
              </p:ext>
            </p:extLst>
          </p:nvPr>
        </p:nvGraphicFramePr>
        <p:xfrm>
          <a:off x="665137" y="1941469"/>
          <a:ext cx="8428117" cy="376987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3585">
                  <a:extLst>
                    <a:ext uri="{9D8B030D-6E8A-4147-A177-3AD203B41FA5}">
                      <a16:colId xmlns:a16="http://schemas.microsoft.com/office/drawing/2014/main" val="4199838736"/>
                    </a:ext>
                  </a:extLst>
                </a:gridCol>
                <a:gridCol w="2192941">
                  <a:extLst>
                    <a:ext uri="{9D8B030D-6E8A-4147-A177-3AD203B41FA5}">
                      <a16:colId xmlns:a16="http://schemas.microsoft.com/office/drawing/2014/main" val="2078807229"/>
                    </a:ext>
                  </a:extLst>
                </a:gridCol>
                <a:gridCol w="5221591">
                  <a:extLst>
                    <a:ext uri="{9D8B030D-6E8A-4147-A177-3AD203B41FA5}">
                      <a16:colId xmlns:a16="http://schemas.microsoft.com/office/drawing/2014/main" val="2424726316"/>
                    </a:ext>
                  </a:extLst>
                </a:gridCol>
              </a:tblGrid>
              <a:tr h="309252">
                <a:tc>
                  <a:txBody>
                    <a:bodyPr/>
                    <a:lstStyle/>
                    <a:p>
                      <a:pPr algn="l"/>
                      <a:r>
                        <a:rPr lang="en-US" sz="14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Slide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Title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Attribution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192835009"/>
                  </a:ext>
                </a:extLst>
              </a:tr>
              <a:tr h="195176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12, 14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Plastic forks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By </a:t>
                      </a:r>
                      <a:r>
                        <a:rPr lang="en-US" sz="1000" b="1" i="0" kern="120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Alexas</a:t>
                      </a:r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b="1" i="0" kern="120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Fotos</a:t>
                      </a:r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 via </a:t>
                      </a:r>
                      <a:r>
                        <a:rPr lang="en-US" sz="1000" b="1" i="0" kern="120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Pixabay</a:t>
                      </a:r>
                      <a:endParaRPr lang="en-US" sz="1000" b="1" i="0" kern="120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6899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12, 14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Basketball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By </a:t>
                      </a:r>
                      <a:r>
                        <a:rPr lang="en-US" sz="1000" b="1" i="0" kern="120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Skeeze</a:t>
                      </a:r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 via </a:t>
                      </a:r>
                      <a:r>
                        <a:rPr lang="en-US" sz="1000" b="1" i="0" kern="120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Pixabay</a:t>
                      </a:r>
                      <a:endParaRPr lang="en-US" sz="1000" b="1" i="0" kern="120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78355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12, 14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Sponge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By Capri23auto via </a:t>
                      </a:r>
                      <a:r>
                        <a:rPr lang="en-US" sz="1000" b="1" i="0" kern="120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Pixabay</a:t>
                      </a:r>
                      <a:endParaRPr lang="en-US" sz="1000" b="1" i="0" kern="120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794646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12, 14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Packaged strawberries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By Albany Colley via </a:t>
                      </a:r>
                      <a:r>
                        <a:rPr lang="en-US" sz="1000" b="1" i="0" kern="120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Pixabay</a:t>
                      </a:r>
                      <a:endParaRPr lang="en-US" sz="1000" b="1" i="0" kern="120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994904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12, 14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Highlighters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 kern="1200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By Mitchell Luo via </a:t>
                      </a:r>
                      <a:r>
                        <a:rPr lang="en-US" sz="1000" b="1" i="0" kern="1200" err="1">
                          <a:solidFill>
                            <a:schemeClr val="bg1"/>
                          </a:solidFill>
                          <a:latin typeface="Gilroy SemiBold" pitchFamily="2" charset="77"/>
                          <a:ea typeface="+mn-ea"/>
                          <a:cs typeface="+mn-cs"/>
                        </a:rPr>
                        <a:t>Unsplash</a:t>
                      </a:r>
                      <a:endParaRPr lang="en-US" sz="1000" b="1" i="0" kern="120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889015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12, 14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Wrappers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By Denny Muller via </a:t>
                      </a:r>
                      <a:r>
                        <a:rPr lang="en-US" sz="1000" b="1" i="0" err="1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Unsplash</a:t>
                      </a: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194907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13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Splashing puddles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By  Phil Herring via </a:t>
                      </a:r>
                      <a:r>
                        <a:rPr lang="en-US" sz="1000" b="1" i="0" err="1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Unsplash</a:t>
                      </a: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95793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16, 17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Ocean</a:t>
                      </a: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By Greg </a:t>
                      </a:r>
                      <a:r>
                        <a:rPr lang="en-US" sz="1000" b="1" i="0" err="1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Nerantzakis</a:t>
                      </a:r>
                      <a:r>
                        <a:rPr lang="en-US" sz="1000" b="1" i="0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 via </a:t>
                      </a:r>
                      <a:r>
                        <a:rPr lang="en-US" sz="1000" b="1" i="0" err="1">
                          <a:solidFill>
                            <a:schemeClr val="bg1"/>
                          </a:solidFill>
                          <a:latin typeface="Gilroy SemiBold" pitchFamily="2" charset="77"/>
                        </a:rPr>
                        <a:t>Unsplash</a:t>
                      </a: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866108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 kern="1200">
                        <a:solidFill>
                          <a:schemeClr val="bg1"/>
                        </a:solidFill>
                        <a:latin typeface="Gilroy SemiBold" pitchFamily="2" charset="77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81913553"/>
                  </a:ext>
                </a:extLst>
              </a:tr>
              <a:tr h="158231">
                <a:tc>
                  <a:txBody>
                    <a:bodyPr/>
                    <a:lstStyle/>
                    <a:p>
                      <a:pPr algn="l"/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20176359"/>
                  </a:ext>
                </a:extLst>
              </a:tr>
              <a:tr h="197947">
                <a:tc>
                  <a:txBody>
                    <a:bodyPr/>
                    <a:lstStyle/>
                    <a:p>
                      <a:pPr algn="l"/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047100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48864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26290543"/>
                  </a:ext>
                </a:extLst>
              </a:tr>
              <a:tr h="290707">
                <a:tc>
                  <a:txBody>
                    <a:bodyPr/>
                    <a:lstStyle/>
                    <a:p>
                      <a:pPr algn="l"/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2286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i="0">
                        <a:solidFill>
                          <a:schemeClr val="bg1"/>
                        </a:solidFill>
                        <a:latin typeface="Gilroy SemiBold" pitchFamily="2" charset="77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076484960"/>
                  </a:ext>
                </a:extLst>
              </a:tr>
            </a:tbl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32A4EB42-237E-5947-A159-3E54259800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143" y="7449306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0C0A2D1-11C3-7441-B8E9-1A6C22EE17B6}"/>
              </a:ext>
            </a:extLst>
          </p:cNvPr>
          <p:cNvSpPr txBox="1"/>
          <p:nvPr/>
        </p:nvSpPr>
        <p:spPr>
          <a:xfrm>
            <a:off x="574554" y="902812"/>
            <a:ext cx="4400026" cy="606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>
                <a:solidFill>
                  <a:srgbClr val="004A6C"/>
                </a:solidFill>
                <a:latin typeface="Gilroy Black" pitchFamily="2" charset="77"/>
              </a:rPr>
              <a:t>Image credits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911A11B-B2DC-1C40-9A41-7D46D28D1AF4}"/>
              </a:ext>
            </a:extLst>
          </p:cNvPr>
          <p:cNvSpPr txBox="1"/>
          <p:nvPr/>
        </p:nvSpPr>
        <p:spPr>
          <a:xfrm>
            <a:off x="665137" y="6078960"/>
            <a:ext cx="40105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bg1"/>
                </a:solidFill>
                <a:latin typeface="Gilroy Medium" pitchFamily="2" charset="77"/>
              </a:rPr>
              <a:t>All other images are courtesy of Encounter Edu</a:t>
            </a:r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5A8049A9-CC55-1D4B-80C3-95B50B43A6E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6185" y="4915833"/>
            <a:ext cx="1452800" cy="1046641"/>
          </a:xfrm>
          <a:prstGeom prst="rect">
            <a:avLst/>
          </a:prstGeom>
        </p:spPr>
      </p:pic>
      <p:pic>
        <p:nvPicPr>
          <p:cNvPr id="18" name="Picture 17" descr="Icon&#10;&#10;Description automatically generated">
            <a:extLst>
              <a:ext uri="{FF2B5EF4-FFF2-40B4-BE49-F238E27FC236}">
                <a16:creationId xmlns:a16="http://schemas.microsoft.com/office/drawing/2014/main" id="{BAF801EF-7DF3-F048-8469-309A71A2DC49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7617" y="5564280"/>
            <a:ext cx="753392" cy="64633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1257456-A0B5-6442-B7A5-1CD19902DD88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964606">
            <a:off x="6051591" y="549652"/>
            <a:ext cx="1431971" cy="1530445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ACD18851-2063-AF45-A663-E3570E46DBB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1295" y="1454194"/>
            <a:ext cx="753392" cy="64633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C0A3AE3-4C80-3A47-810B-D33620C7AE2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877251">
            <a:off x="7921360" y="2817250"/>
            <a:ext cx="1421755" cy="1515452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8269EB8F-062B-1644-A570-290DEC1A30B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315553">
            <a:off x="7409076" y="3207865"/>
            <a:ext cx="753392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958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AA9CB2-AA5F-2E41-8215-33126D30FF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7FD6437-51D1-FA46-AF2C-C7FD6E5081B0}"/>
              </a:ext>
            </a:extLst>
          </p:cNvPr>
          <p:cNvSpPr/>
          <p:nvPr/>
        </p:nvSpPr>
        <p:spPr>
          <a:xfrm>
            <a:off x="1578819" y="2242245"/>
            <a:ext cx="3744472" cy="95410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l-GR" sz="2800" b="1" dirty="0">
                <a:solidFill>
                  <a:schemeClr val="bg1"/>
                </a:solidFill>
                <a:latin typeface="Century Gothic"/>
              </a:rPr>
              <a:t>Ονομάζουμε και περιγράφουμε υλικά</a:t>
            </a:r>
            <a:endParaRPr lang="el-GR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47CE0DC-081F-7A4A-BDD2-B8076F82B942}"/>
              </a:ext>
            </a:extLst>
          </p:cNvPr>
          <p:cNvSpPr/>
          <p:nvPr/>
        </p:nvSpPr>
        <p:spPr>
          <a:xfrm>
            <a:off x="7123109" y="3647656"/>
            <a:ext cx="4370107" cy="954107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2800" b="1" err="1">
                <a:solidFill>
                  <a:schemeClr val="bg1"/>
                </a:solidFill>
                <a:latin typeface="Century Gothic"/>
              </a:rPr>
              <a:t>Διερευνούμε</a:t>
            </a:r>
            <a:r>
              <a:rPr lang="en-US" sz="2800" b="1" dirty="0">
                <a:solidFill>
                  <a:schemeClr val="bg1"/>
                </a:solidFill>
                <a:latin typeface="Century Gothic"/>
              </a:rPr>
              <a:t> π</a:t>
            </a:r>
            <a:r>
              <a:rPr lang="en-US" sz="2800" b="1" err="1">
                <a:solidFill>
                  <a:schemeClr val="bg1"/>
                </a:solidFill>
                <a:latin typeface="Century Gothic"/>
              </a:rPr>
              <a:t>οι</a:t>
            </a:r>
            <a:r>
              <a:rPr lang="en-US" sz="2800" b="1" dirty="0">
                <a:solidFill>
                  <a:schemeClr val="bg1"/>
                </a:solidFill>
                <a:latin typeface="Century Gothic"/>
              </a:rPr>
              <a:t>α </a:t>
            </a:r>
            <a:r>
              <a:rPr lang="en-US" sz="2800" b="1" err="1">
                <a:solidFill>
                  <a:schemeClr val="bg1"/>
                </a:solidFill>
                <a:latin typeface="Century Gothic"/>
              </a:rPr>
              <a:t>υλικά</a:t>
            </a:r>
            <a:r>
              <a:rPr lang="en-US" sz="2800" b="1" dirty="0">
                <a:solidFill>
                  <a:schemeClr val="bg1"/>
                </a:solidFill>
                <a:latin typeface="Century Gothic"/>
              </a:rPr>
              <a:t> </a:t>
            </a:r>
          </a:p>
          <a:p>
            <a:r>
              <a:rPr lang="en-US" sz="2800" b="1" dirty="0" err="1">
                <a:solidFill>
                  <a:schemeClr val="bg1"/>
                </a:solidFill>
                <a:latin typeface="Century Gothic"/>
              </a:rPr>
              <a:t>είν</a:t>
            </a:r>
            <a:r>
              <a:rPr lang="en-US" sz="2800" b="1" dirty="0">
                <a:solidFill>
                  <a:schemeClr val="bg1"/>
                </a:solidFill>
                <a:latin typeface="Century Gothic"/>
              </a:rPr>
              <a:t>αι α</a:t>
            </a:r>
            <a:r>
              <a:rPr lang="en-US" sz="2800" b="1" dirty="0" err="1">
                <a:solidFill>
                  <a:schemeClr val="bg1"/>
                </a:solidFill>
                <a:latin typeface="Century Gothic"/>
              </a:rPr>
              <a:t>διά</a:t>
            </a:r>
            <a:r>
              <a:rPr lang="en-US" sz="2800" b="1" dirty="0">
                <a:solidFill>
                  <a:schemeClr val="bg1"/>
                </a:solidFill>
                <a:latin typeface="Century Gothic"/>
              </a:rPr>
              <a:t>β</a:t>
            </a:r>
            <a:r>
              <a:rPr lang="en-US" sz="2800" b="1" dirty="0" err="1">
                <a:solidFill>
                  <a:schemeClr val="bg1"/>
                </a:solidFill>
                <a:latin typeface="Century Gothic"/>
              </a:rPr>
              <a:t>ροχ</a:t>
            </a:r>
            <a:r>
              <a:rPr lang="en-US" sz="2800" b="1" dirty="0">
                <a:solidFill>
                  <a:schemeClr val="bg1"/>
                </a:solidFill>
                <a:latin typeface="Century Gothic"/>
              </a:rPr>
              <a:t>α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A6D8A67-7835-6347-8684-807561328A0B}"/>
              </a:ext>
            </a:extLst>
          </p:cNvPr>
          <p:cNvSpPr/>
          <p:nvPr/>
        </p:nvSpPr>
        <p:spPr>
          <a:xfrm>
            <a:off x="645363" y="3550060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20A55B9-A2AE-604B-8460-BDD4765F9856}"/>
              </a:ext>
            </a:extLst>
          </p:cNvPr>
          <p:cNvSpPr/>
          <p:nvPr/>
        </p:nvSpPr>
        <p:spPr>
          <a:xfrm>
            <a:off x="644404" y="4889452"/>
            <a:ext cx="578110" cy="570451"/>
          </a:xfrm>
          <a:prstGeom prst="rect">
            <a:avLst/>
          </a:prstGeom>
          <a:solidFill>
            <a:srgbClr val="0090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87C0994B-3F98-3445-A5B9-9F08364DB173}"/>
              </a:ext>
            </a:extLst>
          </p:cNvPr>
          <p:cNvSpPr txBox="1"/>
          <p:nvPr/>
        </p:nvSpPr>
        <p:spPr>
          <a:xfrm>
            <a:off x="141893" y="909269"/>
            <a:ext cx="4839144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3200" b="1" dirty="0">
                <a:solidFill>
                  <a:srgbClr val="004A6C"/>
                </a:solidFill>
                <a:latin typeface="Century Gothic"/>
              </a:rPr>
              <a:t>Στόχοι του μαθήματος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9F50FBB-0269-4543-AC0F-554217A64100}"/>
              </a:ext>
            </a:extLst>
          </p:cNvPr>
          <p:cNvSpPr/>
          <p:nvPr/>
        </p:nvSpPr>
        <p:spPr>
          <a:xfrm>
            <a:off x="678351" y="2335400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4485E06-AD02-5F4E-B8CF-E686B1A41200}"/>
              </a:ext>
            </a:extLst>
          </p:cNvPr>
          <p:cNvSpPr/>
          <p:nvPr/>
        </p:nvSpPr>
        <p:spPr>
          <a:xfrm>
            <a:off x="757540" y="2325038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1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7B2ABC9F-74D1-5D48-B9DD-7A6919B19C07}"/>
              </a:ext>
            </a:extLst>
          </p:cNvPr>
          <p:cNvSpPr/>
          <p:nvPr/>
        </p:nvSpPr>
        <p:spPr>
          <a:xfrm>
            <a:off x="6340541" y="3840702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E0C5B1FB-DFF3-0D49-814E-E1669CD484D9}"/>
              </a:ext>
            </a:extLst>
          </p:cNvPr>
          <p:cNvSpPr/>
          <p:nvPr/>
        </p:nvSpPr>
        <p:spPr>
          <a:xfrm>
            <a:off x="6414214" y="3830340"/>
            <a:ext cx="201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4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D44FC11-76D0-A249-8E35-44758408CAD0}"/>
              </a:ext>
            </a:extLst>
          </p:cNvPr>
          <p:cNvSpPr/>
          <p:nvPr/>
        </p:nvSpPr>
        <p:spPr>
          <a:xfrm>
            <a:off x="1579645" y="3431326"/>
            <a:ext cx="4354212" cy="138499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l-GR" sz="2800" b="1" dirty="0">
                <a:solidFill>
                  <a:schemeClr val="bg1"/>
                </a:solidFill>
                <a:latin typeface="Century Gothic"/>
              </a:rPr>
              <a:t>Εξηγούμε γιατί τα υλικά </a:t>
            </a:r>
            <a:endParaRPr lang="el-GR" dirty="0">
              <a:solidFill>
                <a:schemeClr val="bg1"/>
              </a:solidFill>
              <a:ea typeface="Calibri"/>
              <a:cs typeface="Calibri"/>
            </a:endParaRPr>
          </a:p>
          <a:p>
            <a:r>
              <a:rPr lang="el-GR" sz="2800" b="1" dirty="0">
                <a:solidFill>
                  <a:schemeClr val="bg1"/>
                </a:solidFill>
                <a:latin typeface="Century Gothic"/>
              </a:rPr>
              <a:t>έχουν διαφορετικές </a:t>
            </a:r>
          </a:p>
          <a:p>
            <a:r>
              <a:rPr lang="el-GR" sz="2800" b="1" dirty="0">
                <a:solidFill>
                  <a:schemeClr val="bg1"/>
                </a:solidFill>
                <a:latin typeface="Century Gothic"/>
              </a:rPr>
              <a:t>χρήσεις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D2F36E10-1CC6-F644-8215-29B5F7874191}"/>
              </a:ext>
            </a:extLst>
          </p:cNvPr>
          <p:cNvSpPr/>
          <p:nvPr/>
        </p:nvSpPr>
        <p:spPr>
          <a:xfrm>
            <a:off x="679310" y="3812454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41AA9E7-AA0E-D342-A809-3583BED2504F}"/>
              </a:ext>
            </a:extLst>
          </p:cNvPr>
          <p:cNvSpPr/>
          <p:nvPr/>
        </p:nvSpPr>
        <p:spPr>
          <a:xfrm>
            <a:off x="758499" y="3802092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2 </a:t>
            </a:r>
            <a:endParaRPr lang="en-US" sz="2800">
              <a:solidFill>
                <a:srgbClr val="004A6C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8E2EA91F-00D3-E340-8484-1EC50EAC21EC}"/>
              </a:ext>
            </a:extLst>
          </p:cNvPr>
          <p:cNvSpPr/>
          <p:nvPr/>
        </p:nvSpPr>
        <p:spPr>
          <a:xfrm>
            <a:off x="7112338" y="2255284"/>
            <a:ext cx="4467037" cy="138499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l-GR" sz="2800" b="1" dirty="0">
                <a:solidFill>
                  <a:schemeClr val="bg1"/>
                </a:solidFill>
                <a:latin typeface="Century Gothic"/>
              </a:rPr>
              <a:t>Αναγνωρίζουμε αντικείμενα </a:t>
            </a:r>
          </a:p>
          <a:p>
            <a:r>
              <a:rPr lang="el-GR" sz="2800" b="1" dirty="0">
                <a:solidFill>
                  <a:schemeClr val="bg1"/>
                </a:solidFill>
                <a:latin typeface="Century Gothic"/>
              </a:rPr>
              <a:t>φτιαγμένα από πλαστικό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735544C-6E6A-144B-98AB-DF3D40774A78}"/>
              </a:ext>
            </a:extLst>
          </p:cNvPr>
          <p:cNvSpPr/>
          <p:nvPr/>
        </p:nvSpPr>
        <p:spPr>
          <a:xfrm>
            <a:off x="6332498" y="2412227"/>
            <a:ext cx="510215" cy="510215"/>
          </a:xfrm>
          <a:prstGeom prst="ellipse">
            <a:avLst/>
          </a:prstGeom>
          <a:solidFill>
            <a:srgbClr val="FAB5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A17FE0C-5330-774D-A4DA-223B41C2854D}"/>
              </a:ext>
            </a:extLst>
          </p:cNvPr>
          <p:cNvSpPr/>
          <p:nvPr/>
        </p:nvSpPr>
        <p:spPr>
          <a:xfrm>
            <a:off x="6406897" y="2418899"/>
            <a:ext cx="273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>
                <a:solidFill>
                  <a:srgbClr val="004A6C"/>
                </a:solidFill>
                <a:latin typeface="Gilroy Bold" pitchFamily="2" charset="77"/>
              </a:rPr>
              <a:t>3</a:t>
            </a:r>
            <a:endParaRPr lang="en-US" sz="2800">
              <a:solidFill>
                <a:srgbClr val="004A6C"/>
              </a:solidFill>
            </a:endParaRP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06570C4D-09B4-4446-AE3F-30C1456227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8737780">
            <a:off x="10926707" y="1894851"/>
            <a:ext cx="368300" cy="241300"/>
          </a:xfrm>
          <a:prstGeom prst="rect">
            <a:avLst/>
          </a:prstGeom>
        </p:spPr>
      </p:pic>
      <p:pic>
        <p:nvPicPr>
          <p:cNvPr id="6" name="Picture 5" descr="Icon&#10;&#10;Description automatically generated">
            <a:extLst>
              <a:ext uri="{FF2B5EF4-FFF2-40B4-BE49-F238E27FC236}">
                <a16:creationId xmlns:a16="http://schemas.microsoft.com/office/drawing/2014/main" id="{97351D80-99AE-4D45-B694-F91CAC65C00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2065" y="5137485"/>
            <a:ext cx="1452800" cy="1046641"/>
          </a:xfrm>
          <a:prstGeom prst="rect">
            <a:avLst/>
          </a:prstGeom>
        </p:spPr>
      </p:pic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D0659B90-A139-E940-B797-60C41842DDAE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3497" y="5785932"/>
            <a:ext cx="753392" cy="646331"/>
          </a:xfrm>
          <a:prstGeom prst="rect">
            <a:avLst/>
          </a:prstGeom>
        </p:spPr>
      </p:pic>
      <p:pic>
        <p:nvPicPr>
          <p:cNvPr id="15" name="Picture 14" descr="Shape, icon, arrow&#10;&#10;Description automatically generated">
            <a:extLst>
              <a:ext uri="{FF2B5EF4-FFF2-40B4-BE49-F238E27FC236}">
                <a16:creationId xmlns:a16="http://schemas.microsoft.com/office/drawing/2014/main" id="{758FAF19-C01B-0946-8DEE-9A9A39EB666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07758" y="392130"/>
            <a:ext cx="1518918" cy="1623371"/>
          </a:xfrm>
          <a:prstGeom prst="rect">
            <a:avLst/>
          </a:prstGeom>
        </p:spPr>
      </p:pic>
      <p:pic>
        <p:nvPicPr>
          <p:cNvPr id="20" name="Picture 19" descr="Icon&#10;&#10;Description automatically generated">
            <a:extLst>
              <a:ext uri="{FF2B5EF4-FFF2-40B4-BE49-F238E27FC236}">
                <a16:creationId xmlns:a16="http://schemas.microsoft.com/office/drawing/2014/main" id="{5D1732E0-5CC5-CD4E-8240-0F84A3F684C7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02495">
            <a:off x="1659886" y="4788472"/>
            <a:ext cx="1785598" cy="1105174"/>
          </a:xfrm>
          <a:prstGeom prst="rect">
            <a:avLst/>
          </a:prstGeom>
        </p:spPr>
      </p:pic>
      <p:pic>
        <p:nvPicPr>
          <p:cNvPr id="53" name="Picture 52" descr="Icon&#10;&#10;Description automatically generated">
            <a:extLst>
              <a:ext uri="{FF2B5EF4-FFF2-40B4-BE49-F238E27FC236}">
                <a16:creationId xmlns:a16="http://schemas.microsoft.com/office/drawing/2014/main" id="{32161610-4C27-764A-BD99-3124FF05F8A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126097">
            <a:off x="2984158" y="4867417"/>
            <a:ext cx="753392" cy="646331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D80A95D6-A20A-B24E-BE7F-4FC59B25F058}"/>
              </a:ext>
            </a:extLst>
          </p:cNvPr>
          <p:cNvGrpSpPr/>
          <p:nvPr/>
        </p:nvGrpSpPr>
        <p:grpSpPr>
          <a:xfrm>
            <a:off x="351151" y="1843461"/>
            <a:ext cx="1187355" cy="1490503"/>
            <a:chOff x="351151" y="1843461"/>
            <a:chExt cx="1187355" cy="1490503"/>
          </a:xfrm>
        </p:grpSpPr>
        <p:pic>
          <p:nvPicPr>
            <p:cNvPr id="25" name="Picture 24" descr="Icon&#10;&#10;Description automatically generated">
              <a:extLst>
                <a:ext uri="{FF2B5EF4-FFF2-40B4-BE49-F238E27FC236}">
                  <a16:creationId xmlns:a16="http://schemas.microsoft.com/office/drawing/2014/main" id="{FF55D3B8-EC0A-CE44-B034-288206154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3" name="Picture 72" descr="Icon&#10;&#10;Description automatically generated">
              <a:extLst>
                <a:ext uri="{FF2B5EF4-FFF2-40B4-BE49-F238E27FC236}">
                  <a16:creationId xmlns:a16="http://schemas.microsoft.com/office/drawing/2014/main" id="{B8D78793-BF67-4F4A-B8DF-EBC9965D5456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F773FDD1-BA1E-E946-967D-CEF7A65A5577}"/>
              </a:ext>
            </a:extLst>
          </p:cNvPr>
          <p:cNvGrpSpPr/>
          <p:nvPr/>
        </p:nvGrpSpPr>
        <p:grpSpPr>
          <a:xfrm>
            <a:off x="352110" y="3322806"/>
            <a:ext cx="1187355" cy="1490503"/>
            <a:chOff x="351151" y="1843461"/>
            <a:chExt cx="1187355" cy="1490503"/>
          </a:xfrm>
        </p:grpSpPr>
        <p:pic>
          <p:nvPicPr>
            <p:cNvPr id="75" name="Picture 74" descr="Icon&#10;&#10;Description automatically generated">
              <a:extLst>
                <a:ext uri="{FF2B5EF4-FFF2-40B4-BE49-F238E27FC236}">
                  <a16:creationId xmlns:a16="http://schemas.microsoft.com/office/drawing/2014/main" id="{74017E07-CA4B-EC4F-8CFA-BA8374A3352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76" name="Picture 75" descr="Icon&#10;&#10;Description automatically generated">
              <a:extLst>
                <a:ext uri="{FF2B5EF4-FFF2-40B4-BE49-F238E27FC236}">
                  <a16:creationId xmlns:a16="http://schemas.microsoft.com/office/drawing/2014/main" id="{6B222664-0BD0-CC4A-861C-27BC52A5BE5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F695F652-F9DE-CC45-B7EE-510A3735A7F0}"/>
              </a:ext>
            </a:extLst>
          </p:cNvPr>
          <p:cNvGrpSpPr/>
          <p:nvPr/>
        </p:nvGrpSpPr>
        <p:grpSpPr>
          <a:xfrm>
            <a:off x="5981012" y="1907961"/>
            <a:ext cx="1187355" cy="1490503"/>
            <a:chOff x="351151" y="1843461"/>
            <a:chExt cx="1187355" cy="1490503"/>
          </a:xfrm>
        </p:grpSpPr>
        <p:pic>
          <p:nvPicPr>
            <p:cNvPr id="87" name="Picture 86" descr="Icon&#10;&#10;Description automatically generated">
              <a:extLst>
                <a:ext uri="{FF2B5EF4-FFF2-40B4-BE49-F238E27FC236}">
                  <a16:creationId xmlns:a16="http://schemas.microsoft.com/office/drawing/2014/main" id="{169A4C91-22D6-3846-9B7B-BC2447470CA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88" name="Picture 87" descr="Icon&#10;&#10;Description automatically generated">
              <a:extLst>
                <a:ext uri="{FF2B5EF4-FFF2-40B4-BE49-F238E27FC236}">
                  <a16:creationId xmlns:a16="http://schemas.microsoft.com/office/drawing/2014/main" id="{D93D4AD9-F02C-1D44-825D-8249902F2FE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  <p:grpSp>
        <p:nvGrpSpPr>
          <p:cNvPr id="101" name="Group 100">
            <a:extLst>
              <a:ext uri="{FF2B5EF4-FFF2-40B4-BE49-F238E27FC236}">
                <a16:creationId xmlns:a16="http://schemas.microsoft.com/office/drawing/2014/main" id="{88EB63AD-A7BF-054F-AF10-969A5DC20C06}"/>
              </a:ext>
            </a:extLst>
          </p:cNvPr>
          <p:cNvGrpSpPr/>
          <p:nvPr/>
        </p:nvGrpSpPr>
        <p:grpSpPr>
          <a:xfrm>
            <a:off x="5985246" y="3368319"/>
            <a:ext cx="1187355" cy="1490503"/>
            <a:chOff x="351151" y="1843461"/>
            <a:chExt cx="1187355" cy="1490503"/>
          </a:xfrm>
        </p:grpSpPr>
        <p:pic>
          <p:nvPicPr>
            <p:cNvPr id="102" name="Picture 101" descr="Icon&#10;&#10;Description automatically generated">
              <a:extLst>
                <a:ext uri="{FF2B5EF4-FFF2-40B4-BE49-F238E27FC236}">
                  <a16:creationId xmlns:a16="http://schemas.microsoft.com/office/drawing/2014/main" id="{DC5FE2D6-A3F2-9049-8C60-0B9767A3395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1976" y="1843461"/>
              <a:ext cx="1176530" cy="735936"/>
            </a:xfrm>
            <a:prstGeom prst="rect">
              <a:avLst/>
            </a:prstGeom>
          </p:spPr>
        </p:pic>
        <p:pic>
          <p:nvPicPr>
            <p:cNvPr id="103" name="Picture 102" descr="Icon&#10;&#10;Description automatically generated">
              <a:extLst>
                <a:ext uri="{FF2B5EF4-FFF2-40B4-BE49-F238E27FC236}">
                  <a16:creationId xmlns:a16="http://schemas.microsoft.com/office/drawing/2014/main" id="{8844823B-A316-3440-A9CC-DF7736686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0800000">
              <a:off x="351151" y="2598028"/>
              <a:ext cx="1176530" cy="73593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65119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ypewriter&#10;&#10;Description automatically generated">
            <a:extLst>
              <a:ext uri="{FF2B5EF4-FFF2-40B4-BE49-F238E27FC236}">
                <a16:creationId xmlns:a16="http://schemas.microsoft.com/office/drawing/2014/main" id="{2A059840-566C-F441-8629-4D53F2C716D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214860" cy="6881405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FEAEDD45-6916-8848-8723-9B2C27D41ECC}"/>
              </a:ext>
            </a:extLst>
          </p:cNvPr>
          <p:cNvSpPr/>
          <p:nvPr/>
        </p:nvSpPr>
        <p:spPr>
          <a:xfrm>
            <a:off x="1162" y="0"/>
            <a:ext cx="12192000" cy="6881405"/>
          </a:xfrm>
          <a:prstGeom prst="rect">
            <a:avLst/>
          </a:prstGeom>
          <a:solidFill>
            <a:srgbClr val="0090D4">
              <a:alpha val="5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35AB48-64E2-0A47-9026-3F2AD5DBC8D5}"/>
              </a:ext>
            </a:extLst>
          </p:cNvPr>
          <p:cNvSpPr/>
          <p:nvPr/>
        </p:nvSpPr>
        <p:spPr>
          <a:xfrm>
            <a:off x="545715" y="2101058"/>
            <a:ext cx="2495034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A07E27-2CC2-0849-A711-63CC28648F2F}"/>
              </a:ext>
            </a:extLst>
          </p:cNvPr>
          <p:cNvSpPr/>
          <p:nvPr/>
        </p:nvSpPr>
        <p:spPr>
          <a:xfrm>
            <a:off x="724070" y="2142280"/>
            <a:ext cx="2132315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Ιδιότητες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504990A-6837-FF42-BABF-860F3B1EC508}"/>
              </a:ext>
            </a:extLst>
          </p:cNvPr>
          <p:cNvSpPr/>
          <p:nvPr/>
        </p:nvSpPr>
        <p:spPr>
          <a:xfrm>
            <a:off x="3251090" y="2094601"/>
            <a:ext cx="2875845" cy="87122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597CEAB-F79D-B743-8FDA-78BEF82AA20E}"/>
              </a:ext>
            </a:extLst>
          </p:cNvPr>
          <p:cNvSpPr/>
          <p:nvPr/>
        </p:nvSpPr>
        <p:spPr>
          <a:xfrm>
            <a:off x="3364932" y="2142280"/>
            <a:ext cx="2653290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Αδιά</a:t>
            </a:r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β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ροχο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BDE5CCB-5F58-E343-87BF-1DDF6268EAA1}"/>
              </a:ext>
            </a:extLst>
          </p:cNvPr>
          <p:cNvSpPr/>
          <p:nvPr/>
        </p:nvSpPr>
        <p:spPr>
          <a:xfrm>
            <a:off x="232764" y="3176488"/>
            <a:ext cx="1793559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98DE3C0-3A2E-7D42-A86E-13E6E1D9D544}"/>
              </a:ext>
            </a:extLst>
          </p:cNvPr>
          <p:cNvSpPr/>
          <p:nvPr/>
        </p:nvSpPr>
        <p:spPr>
          <a:xfrm>
            <a:off x="226307" y="3221754"/>
            <a:ext cx="1824538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Σκληρό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B66E49D-0FA0-D544-AAD0-1E51E1D25BC2}"/>
              </a:ext>
            </a:extLst>
          </p:cNvPr>
          <p:cNvSpPr/>
          <p:nvPr/>
        </p:nvSpPr>
        <p:spPr>
          <a:xfrm>
            <a:off x="10060908" y="4293373"/>
            <a:ext cx="1938379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D591D90-A816-6247-B924-2C8109914353}"/>
              </a:ext>
            </a:extLst>
          </p:cNvPr>
          <p:cNvSpPr/>
          <p:nvPr/>
        </p:nvSpPr>
        <p:spPr>
          <a:xfrm>
            <a:off x="10058512" y="4365846"/>
            <a:ext cx="2039341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Μαλα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κό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C15960B-6B2C-8249-A264-5A75E7DD0431}"/>
              </a:ext>
            </a:extLst>
          </p:cNvPr>
          <p:cNvSpPr/>
          <p:nvPr/>
        </p:nvSpPr>
        <p:spPr>
          <a:xfrm>
            <a:off x="7645167" y="4315116"/>
            <a:ext cx="2206772" cy="858309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06CE26A-C370-5C4F-9BDE-CF61AD68922B}"/>
              </a:ext>
            </a:extLst>
          </p:cNvPr>
          <p:cNvSpPr/>
          <p:nvPr/>
        </p:nvSpPr>
        <p:spPr>
          <a:xfrm>
            <a:off x="7681518" y="4365846"/>
            <a:ext cx="2193229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Ελ</a:t>
            </a:r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στικό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69FAF2C6-C700-E440-A914-1F9A8DFE21FE}"/>
              </a:ext>
            </a:extLst>
          </p:cNvPr>
          <p:cNvSpPr/>
          <p:nvPr/>
        </p:nvSpPr>
        <p:spPr>
          <a:xfrm>
            <a:off x="3962904" y="3184920"/>
            <a:ext cx="2706838" cy="884138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74DB376-A7CA-1E4E-97E2-8DC401156682}"/>
              </a:ext>
            </a:extLst>
          </p:cNvPr>
          <p:cNvSpPr/>
          <p:nvPr/>
        </p:nvSpPr>
        <p:spPr>
          <a:xfrm>
            <a:off x="3999254" y="3224983"/>
            <a:ext cx="2781531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Δύσκ</a:t>
            </a:r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αμπ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το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D1B58A5-9DCF-D142-A79A-0652D3324E09}"/>
              </a:ext>
            </a:extLst>
          </p:cNvPr>
          <p:cNvSpPr/>
          <p:nvPr/>
        </p:nvSpPr>
        <p:spPr>
          <a:xfrm>
            <a:off x="9333458" y="3174390"/>
            <a:ext cx="2695275" cy="87122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B7EA3F2-13AA-A943-A045-2D886C891E0B}"/>
              </a:ext>
            </a:extLst>
          </p:cNvPr>
          <p:cNvSpPr/>
          <p:nvPr/>
        </p:nvSpPr>
        <p:spPr>
          <a:xfrm>
            <a:off x="9331063" y="3224983"/>
            <a:ext cx="2665383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Γυ</a:t>
            </a:r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λιστερό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654D78E-143B-F540-83DC-E805F973D064}"/>
              </a:ext>
            </a:extLst>
          </p:cNvPr>
          <p:cNvSpPr/>
          <p:nvPr/>
        </p:nvSpPr>
        <p:spPr>
          <a:xfrm>
            <a:off x="195476" y="4284172"/>
            <a:ext cx="2442152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06C92CF-4E4B-3C48-A573-0A5B4A529083}"/>
              </a:ext>
            </a:extLst>
          </p:cNvPr>
          <p:cNvSpPr/>
          <p:nvPr/>
        </p:nvSpPr>
        <p:spPr>
          <a:xfrm>
            <a:off x="218911" y="4365846"/>
            <a:ext cx="2599530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Εύκ</a:t>
            </a:r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αμπ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το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5982BA2-A7F6-E344-BECB-52AAFB3AE91E}"/>
              </a:ext>
            </a:extLst>
          </p:cNvPr>
          <p:cNvSpPr/>
          <p:nvPr/>
        </p:nvSpPr>
        <p:spPr>
          <a:xfrm>
            <a:off x="2815103" y="4303546"/>
            <a:ext cx="1944914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C1F76F2-1483-A545-859A-7FE4389D303C}"/>
              </a:ext>
            </a:extLst>
          </p:cNvPr>
          <p:cNvSpPr/>
          <p:nvPr/>
        </p:nvSpPr>
        <p:spPr>
          <a:xfrm>
            <a:off x="2883741" y="4365846"/>
            <a:ext cx="1876276" cy="64633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Τρ</a:t>
            </a:r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χύ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F5D819D5-B72E-A04B-AE39-A0FBA1B1763C}"/>
              </a:ext>
            </a:extLst>
          </p:cNvPr>
          <p:cNvSpPr/>
          <p:nvPr/>
        </p:nvSpPr>
        <p:spPr>
          <a:xfrm>
            <a:off x="6312632" y="2088687"/>
            <a:ext cx="1326841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A4F8D2F-2185-1147-832B-A1E79FFACAD6}"/>
              </a:ext>
            </a:extLst>
          </p:cNvPr>
          <p:cNvSpPr/>
          <p:nvPr/>
        </p:nvSpPr>
        <p:spPr>
          <a:xfrm>
            <a:off x="6414420" y="2142280"/>
            <a:ext cx="1112805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Λείο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595B7E7-74E4-7C44-BA46-C04478370D7D}"/>
              </a:ext>
            </a:extLst>
          </p:cNvPr>
          <p:cNvSpPr/>
          <p:nvPr/>
        </p:nvSpPr>
        <p:spPr>
          <a:xfrm>
            <a:off x="2122799" y="3169932"/>
            <a:ext cx="1681094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A0D0F72-DA1A-BE48-B4AA-C4C504BE8A2D}"/>
              </a:ext>
            </a:extLst>
          </p:cNvPr>
          <p:cNvSpPr/>
          <p:nvPr/>
        </p:nvSpPr>
        <p:spPr>
          <a:xfrm>
            <a:off x="2057661" y="3224983"/>
            <a:ext cx="1760418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Θαμπό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407ED65-1727-234F-94AC-28E50EFC3EA9}"/>
              </a:ext>
            </a:extLst>
          </p:cNvPr>
          <p:cNvSpPr/>
          <p:nvPr/>
        </p:nvSpPr>
        <p:spPr>
          <a:xfrm>
            <a:off x="7805936" y="2097647"/>
            <a:ext cx="3801684" cy="845394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CA70752-88CB-7040-B4C1-2D3733BD8711}"/>
              </a:ext>
            </a:extLst>
          </p:cNvPr>
          <p:cNvSpPr/>
          <p:nvPr/>
        </p:nvSpPr>
        <p:spPr>
          <a:xfrm>
            <a:off x="7861659" y="2139051"/>
            <a:ext cx="3541354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Απ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ορροφητικό</a:t>
            </a:r>
            <a:endParaRPr lang="en-US" sz="3600" dirty="0" err="1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CF61B890-D2A1-3F42-A77B-CF03F0BE6EEB}"/>
              </a:ext>
            </a:extLst>
          </p:cNvPr>
          <p:cNvSpPr/>
          <p:nvPr/>
        </p:nvSpPr>
        <p:spPr>
          <a:xfrm>
            <a:off x="4920567" y="4316575"/>
            <a:ext cx="2500332" cy="86476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D6ABCF1-AF09-6046-A1B4-330953C23C2C}"/>
              </a:ext>
            </a:extLst>
          </p:cNvPr>
          <p:cNvSpPr/>
          <p:nvPr/>
        </p:nvSpPr>
        <p:spPr>
          <a:xfrm>
            <a:off x="4989204" y="4365846"/>
            <a:ext cx="2427268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Αδι</a:t>
            </a:r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αφα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νή</a:t>
            </a:r>
            <a:endParaRPr lang="en-US" sz="3600" dirty="0" err="1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DE06D0D2-3004-124E-859C-01199F12C2F4}"/>
              </a:ext>
            </a:extLst>
          </p:cNvPr>
          <p:cNvSpPr/>
          <p:nvPr/>
        </p:nvSpPr>
        <p:spPr>
          <a:xfrm>
            <a:off x="6795706" y="3188389"/>
            <a:ext cx="2358122" cy="858309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00">
              <a:latin typeface="Century Gothic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9BE9A2-723D-1C42-9BC7-7EE359D9BB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162" y="-1748"/>
            <a:ext cx="5233453" cy="1964975"/>
          </a:xfrm>
          <a:prstGeom prst="rect">
            <a:avLst/>
          </a:prstGeom>
        </p:spPr>
      </p:pic>
      <p:sp>
        <p:nvSpPr>
          <p:cNvPr id="57" name="Rectangle 56">
            <a:extLst>
              <a:ext uri="{FF2B5EF4-FFF2-40B4-BE49-F238E27FC236}">
                <a16:creationId xmlns:a16="http://schemas.microsoft.com/office/drawing/2014/main" id="{A558CC3D-1BB0-7F43-8628-841AB1399278}"/>
              </a:ext>
            </a:extLst>
          </p:cNvPr>
          <p:cNvSpPr/>
          <p:nvPr/>
        </p:nvSpPr>
        <p:spPr>
          <a:xfrm>
            <a:off x="6903089" y="3224983"/>
            <a:ext cx="2167581" cy="646331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Διάφ</a:t>
            </a:r>
            <a:r>
              <a:rPr lang="en-US" sz="36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600" b="1" dirty="0" err="1">
                <a:solidFill>
                  <a:srgbClr val="004A6C"/>
                </a:solidFill>
                <a:latin typeface="Century Gothic"/>
              </a:rPr>
              <a:t>νο</a:t>
            </a:r>
            <a:endParaRPr lang="en-US" sz="3600" dirty="0" err="1"/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C3B9E0D-6427-401A-BBD3-74E2CF1C047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0661" y="5456695"/>
            <a:ext cx="4198657" cy="1291527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9A3FA59B-D8B1-7D47-9013-44B6108BB1AA}"/>
              </a:ext>
            </a:extLst>
          </p:cNvPr>
          <p:cNvSpPr txBox="1"/>
          <p:nvPr/>
        </p:nvSpPr>
        <p:spPr>
          <a:xfrm>
            <a:off x="555182" y="902813"/>
            <a:ext cx="3767184" cy="58477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Βα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σικό</a:t>
            </a:r>
            <a:r>
              <a:rPr lang="en-US" sz="32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b="1" dirty="0" err="1">
                <a:solidFill>
                  <a:srgbClr val="004A6C"/>
                </a:solidFill>
                <a:latin typeface="Century Gothic"/>
              </a:rPr>
              <a:t>Λεξιλόγιο</a:t>
            </a:r>
            <a:endParaRPr lang="en-US" dirty="0" err="1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122642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81767267-9595-2846-8A11-9F1D2E266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83F3940A-9FFA-5347-8958-CE5D744659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0976" y="4814"/>
            <a:ext cx="7726906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65FA09-D0B3-A246-8F5D-E70492540288}"/>
              </a:ext>
            </a:extLst>
          </p:cNvPr>
          <p:cNvSpPr txBox="1"/>
          <p:nvPr/>
        </p:nvSpPr>
        <p:spPr>
          <a:xfrm>
            <a:off x="330216" y="893331"/>
            <a:ext cx="411921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err="1">
                <a:solidFill>
                  <a:srgbClr val="004A6C"/>
                </a:solidFill>
                <a:latin typeface="Century Gothic"/>
              </a:rPr>
              <a:t>Ιδιότητες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err="1">
                <a:solidFill>
                  <a:srgbClr val="004A6C"/>
                </a:solidFill>
                <a:latin typeface="Century Gothic"/>
              </a:rPr>
              <a:t>των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err="1">
                <a:solidFill>
                  <a:srgbClr val="004A6C"/>
                </a:solidFill>
                <a:latin typeface="Century Gothic"/>
              </a:rPr>
              <a:t>υλικών</a:t>
            </a:r>
            <a:endParaRPr lang="en-US" sz="2800" b="1">
              <a:solidFill>
                <a:srgbClr val="004A6C"/>
              </a:solidFill>
              <a:latin typeface="Century Gothic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96D72-C359-5347-BEF4-E4A6639CF86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47184" flipH="1">
            <a:off x="4372318" y="5168492"/>
            <a:ext cx="659737" cy="77112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97CD0CA-9E57-B54B-870D-4B4ECE972491}"/>
              </a:ext>
            </a:extLst>
          </p:cNvPr>
          <p:cNvSpPr/>
          <p:nvPr/>
        </p:nvSpPr>
        <p:spPr>
          <a:xfrm>
            <a:off x="361826" y="2403311"/>
            <a:ext cx="3835755" cy="312105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B473389-CF03-A34E-AA48-8B7C8AFBB598}"/>
              </a:ext>
            </a:extLst>
          </p:cNvPr>
          <p:cNvSpPr/>
          <p:nvPr/>
        </p:nvSpPr>
        <p:spPr>
          <a:xfrm>
            <a:off x="514156" y="2561414"/>
            <a:ext cx="3941732" cy="286232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000" err="1">
                <a:solidFill>
                  <a:srgbClr val="004A6C"/>
                </a:solidFill>
                <a:latin typeface="Century Gothic"/>
              </a:rPr>
              <a:t>Ποιο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υλικό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είν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αι α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υτό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;</a:t>
            </a:r>
          </a:p>
          <a:p>
            <a:endParaRPr lang="en-US" sz="3000" dirty="0">
              <a:solidFill>
                <a:srgbClr val="004A6C"/>
              </a:solidFill>
              <a:latin typeface="Century Gothic"/>
            </a:endParaRPr>
          </a:p>
          <a:p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Πως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 θα μπ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ορούσ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τε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εριγράψετε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;</a:t>
            </a:r>
          </a:p>
        </p:txBody>
      </p:sp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0D02C0B7-2A36-6C4B-9DD2-DC3BB3880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585">
            <a:off x="3998518" y="1883259"/>
            <a:ext cx="753392" cy="646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433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81767267-9595-2846-8A11-9F1D2E266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46C4F19-DBB5-E71A-28F4-00979B84D098}"/>
              </a:ext>
            </a:extLst>
          </p:cNvPr>
          <p:cNvSpPr/>
          <p:nvPr/>
        </p:nvSpPr>
        <p:spPr>
          <a:xfrm>
            <a:off x="361826" y="2403311"/>
            <a:ext cx="3835755" cy="312105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B64755-795A-F644-ACE1-D8CCE084646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5214" y="4815"/>
            <a:ext cx="7816785" cy="68580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9196D72-C359-5347-BEF4-E4A6639CF86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47184" flipH="1">
            <a:off x="4372318" y="5168492"/>
            <a:ext cx="659737" cy="771121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0D02C0B7-2A36-6C4B-9DD2-DC3BB3880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585">
            <a:off x="3998518" y="1883259"/>
            <a:ext cx="753392" cy="646331"/>
          </a:xfrm>
          <a:prstGeom prst="rect">
            <a:avLst/>
          </a:prstGeom>
        </p:spPr>
      </p:pic>
      <p:pic>
        <p:nvPicPr>
          <p:cNvPr id="4" name="Picture 3" descr="A fork and knife on a plate&#10;&#10;Description automatically generated">
            <a:extLst>
              <a:ext uri="{FF2B5EF4-FFF2-40B4-BE49-F238E27FC236}">
                <a16:creationId xmlns:a16="http://schemas.microsoft.com/office/drawing/2014/main" id="{63232FA4-ABE9-494C-ACF5-80B97DB62CF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5213" y="0"/>
            <a:ext cx="7816785" cy="68628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499F65-FC1A-B9D0-4410-26DA007659B1}"/>
              </a:ext>
            </a:extLst>
          </p:cNvPr>
          <p:cNvSpPr txBox="1"/>
          <p:nvPr/>
        </p:nvSpPr>
        <p:spPr>
          <a:xfrm>
            <a:off x="330216" y="893331"/>
            <a:ext cx="411921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err="1">
                <a:solidFill>
                  <a:srgbClr val="004A6C"/>
                </a:solidFill>
                <a:latin typeface="Century Gothic"/>
              </a:rPr>
              <a:t>Ιδιότητες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err="1">
                <a:solidFill>
                  <a:srgbClr val="004A6C"/>
                </a:solidFill>
                <a:latin typeface="Century Gothic"/>
              </a:rPr>
              <a:t>των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err="1">
                <a:solidFill>
                  <a:srgbClr val="004A6C"/>
                </a:solidFill>
                <a:latin typeface="Century Gothic"/>
              </a:rPr>
              <a:t>υλικών</a:t>
            </a:r>
            <a:endParaRPr lang="en-US" sz="2800" b="1">
              <a:solidFill>
                <a:srgbClr val="004A6C"/>
              </a:solidFill>
              <a:latin typeface="Century Gothic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199896-CC5A-EA0B-D559-9BC0395A0530}"/>
              </a:ext>
            </a:extLst>
          </p:cNvPr>
          <p:cNvSpPr/>
          <p:nvPr/>
        </p:nvSpPr>
        <p:spPr>
          <a:xfrm>
            <a:off x="514156" y="2561414"/>
            <a:ext cx="3941732" cy="286232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000" err="1">
                <a:solidFill>
                  <a:srgbClr val="004A6C"/>
                </a:solidFill>
                <a:latin typeface="Century Gothic"/>
              </a:rPr>
              <a:t>Ποιο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υλικό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είν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αι α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υτό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;</a:t>
            </a:r>
          </a:p>
          <a:p>
            <a:endParaRPr lang="en-US" sz="3000" dirty="0">
              <a:solidFill>
                <a:srgbClr val="004A6C"/>
              </a:solidFill>
              <a:latin typeface="Century Gothic"/>
            </a:endParaRPr>
          </a:p>
          <a:p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Πως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 θα μπ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ορούσ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τε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εριγράψετε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42032386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81767267-9595-2846-8A11-9F1D2E266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indoor, kitchen appliance, food processor&#10;&#10;Description automatically generated">
            <a:extLst>
              <a:ext uri="{FF2B5EF4-FFF2-40B4-BE49-F238E27FC236}">
                <a16:creationId xmlns:a16="http://schemas.microsoft.com/office/drawing/2014/main" id="{80856091-7D6F-EE4F-927E-A5C43F92F3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5699" y="-1"/>
            <a:ext cx="7966301" cy="68580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9196D72-C359-5347-BEF4-E4A6639CF86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47184" flipH="1">
            <a:off x="4372318" y="5168492"/>
            <a:ext cx="659737" cy="771121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0D02C0B7-2A36-6C4B-9DD2-DC3BB3880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585">
            <a:off x="3998518" y="1883259"/>
            <a:ext cx="753392" cy="646331"/>
          </a:xfrm>
          <a:prstGeom prst="rect">
            <a:avLst/>
          </a:prstGeom>
        </p:spPr>
      </p:pic>
      <p:pic>
        <p:nvPicPr>
          <p:cNvPr id="3" name="Picture 2" descr="A group of salt and pepper shakers&#10;&#10;Description automatically generated with medium confidence">
            <a:extLst>
              <a:ext uri="{FF2B5EF4-FFF2-40B4-BE49-F238E27FC236}">
                <a16:creationId xmlns:a16="http://schemas.microsoft.com/office/drawing/2014/main" id="{62FE1DA9-5EC5-994A-AF73-BE89EEF2CB0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5213" y="-2"/>
            <a:ext cx="7816787" cy="685800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19F650E-7047-E05F-A626-419DD4086DB5}"/>
              </a:ext>
            </a:extLst>
          </p:cNvPr>
          <p:cNvSpPr txBox="1"/>
          <p:nvPr/>
        </p:nvSpPr>
        <p:spPr>
          <a:xfrm>
            <a:off x="330216" y="893331"/>
            <a:ext cx="411921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err="1">
                <a:solidFill>
                  <a:srgbClr val="004A6C"/>
                </a:solidFill>
                <a:latin typeface="Century Gothic"/>
              </a:rPr>
              <a:t>Ιδιότητες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err="1">
                <a:solidFill>
                  <a:srgbClr val="004A6C"/>
                </a:solidFill>
                <a:latin typeface="Century Gothic"/>
              </a:rPr>
              <a:t>των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err="1">
                <a:solidFill>
                  <a:srgbClr val="004A6C"/>
                </a:solidFill>
                <a:latin typeface="Century Gothic"/>
              </a:rPr>
              <a:t>υλικών</a:t>
            </a:r>
            <a:endParaRPr lang="en-US" sz="2800" b="1">
              <a:solidFill>
                <a:srgbClr val="004A6C"/>
              </a:solidFill>
              <a:latin typeface="Century Gothic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2C771E-AD54-C760-9E90-2A0812C5B2E0}"/>
              </a:ext>
            </a:extLst>
          </p:cNvPr>
          <p:cNvSpPr/>
          <p:nvPr/>
        </p:nvSpPr>
        <p:spPr>
          <a:xfrm>
            <a:off x="361826" y="2403311"/>
            <a:ext cx="3835755" cy="312105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77A07D7-747B-09D0-D9E4-F8279993B5C5}"/>
              </a:ext>
            </a:extLst>
          </p:cNvPr>
          <p:cNvSpPr/>
          <p:nvPr/>
        </p:nvSpPr>
        <p:spPr>
          <a:xfrm>
            <a:off x="514156" y="2561414"/>
            <a:ext cx="3941732" cy="286232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000" err="1">
                <a:solidFill>
                  <a:srgbClr val="004A6C"/>
                </a:solidFill>
                <a:latin typeface="Century Gothic"/>
              </a:rPr>
              <a:t>Ποιο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υλικό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είν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αι α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υτό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;</a:t>
            </a:r>
          </a:p>
          <a:p>
            <a:endParaRPr lang="en-US" sz="3000" dirty="0">
              <a:solidFill>
                <a:srgbClr val="004A6C"/>
              </a:solidFill>
              <a:latin typeface="Century Gothic"/>
            </a:endParaRPr>
          </a:p>
          <a:p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Πως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 θα μπ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ορούσ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τε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εριγράψετε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4897772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icon&#10;&#10;Description automatically generated">
            <a:extLst>
              <a:ext uri="{FF2B5EF4-FFF2-40B4-BE49-F238E27FC236}">
                <a16:creationId xmlns:a16="http://schemas.microsoft.com/office/drawing/2014/main" id="{81767267-9595-2846-8A11-9F1D2E2662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 descr="A picture containing indoor, kitchen appliance, food processor&#10;&#10;Description automatically generated">
            <a:extLst>
              <a:ext uri="{FF2B5EF4-FFF2-40B4-BE49-F238E27FC236}">
                <a16:creationId xmlns:a16="http://schemas.microsoft.com/office/drawing/2014/main" id="{80856091-7D6F-EE4F-927E-A5C43F92F37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25699" y="-1"/>
            <a:ext cx="7966301" cy="685800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D9196D72-C359-5347-BEF4-E4A6639CF86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47184" flipH="1">
            <a:off x="4372318" y="5168492"/>
            <a:ext cx="659737" cy="771121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0D02C0B7-2A36-6C4B-9DD2-DC3BB3880C9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7100585">
            <a:off x="3998518" y="1883259"/>
            <a:ext cx="753392" cy="646331"/>
          </a:xfrm>
          <a:prstGeom prst="rect">
            <a:avLst/>
          </a:prstGeom>
        </p:spPr>
      </p:pic>
      <p:pic>
        <p:nvPicPr>
          <p:cNvPr id="3" name="Picture 2" descr="A picture containing half&#10;&#10;Description automatically generated">
            <a:extLst>
              <a:ext uri="{FF2B5EF4-FFF2-40B4-BE49-F238E27FC236}">
                <a16:creationId xmlns:a16="http://schemas.microsoft.com/office/drawing/2014/main" id="{98B21B4D-47CC-4343-BFA2-49632A3B5BEA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75213" y="0"/>
            <a:ext cx="7816787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B6E4247-89EB-F5FC-A016-E695F3D8300A}"/>
              </a:ext>
            </a:extLst>
          </p:cNvPr>
          <p:cNvSpPr txBox="1"/>
          <p:nvPr/>
        </p:nvSpPr>
        <p:spPr>
          <a:xfrm>
            <a:off x="330216" y="893331"/>
            <a:ext cx="4119215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err="1">
                <a:solidFill>
                  <a:srgbClr val="004A6C"/>
                </a:solidFill>
                <a:latin typeface="Century Gothic"/>
              </a:rPr>
              <a:t>Ιδιότητες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err="1">
                <a:solidFill>
                  <a:srgbClr val="004A6C"/>
                </a:solidFill>
                <a:latin typeface="Century Gothic"/>
              </a:rPr>
              <a:t>των</a:t>
            </a:r>
            <a:r>
              <a:rPr lang="en-US" sz="28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800" b="1" err="1">
                <a:solidFill>
                  <a:srgbClr val="004A6C"/>
                </a:solidFill>
                <a:latin typeface="Century Gothic"/>
              </a:rPr>
              <a:t>υλικών</a:t>
            </a:r>
            <a:endParaRPr lang="en-US" sz="2800" b="1">
              <a:solidFill>
                <a:srgbClr val="004A6C"/>
              </a:solidFill>
              <a:latin typeface="Century Gothic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B98A58A-B12B-C311-97C8-3EF74D557506}"/>
              </a:ext>
            </a:extLst>
          </p:cNvPr>
          <p:cNvSpPr/>
          <p:nvPr/>
        </p:nvSpPr>
        <p:spPr>
          <a:xfrm>
            <a:off x="361826" y="2403311"/>
            <a:ext cx="3835755" cy="312105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4EBF473-F5E3-5C7F-61A8-95B98A875DEF}"/>
              </a:ext>
            </a:extLst>
          </p:cNvPr>
          <p:cNvSpPr/>
          <p:nvPr/>
        </p:nvSpPr>
        <p:spPr>
          <a:xfrm>
            <a:off x="514156" y="2561414"/>
            <a:ext cx="3941732" cy="2862322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000" err="1">
                <a:solidFill>
                  <a:srgbClr val="004A6C"/>
                </a:solidFill>
                <a:latin typeface="Century Gothic"/>
              </a:rPr>
              <a:t>Ποιο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υλικό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είν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αι α</a:t>
            </a:r>
            <a:r>
              <a:rPr lang="en-US" sz="3000" err="1">
                <a:solidFill>
                  <a:srgbClr val="004A6C"/>
                </a:solidFill>
                <a:latin typeface="Century Gothic"/>
              </a:rPr>
              <a:t>υτό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;</a:t>
            </a:r>
          </a:p>
          <a:p>
            <a:endParaRPr lang="en-US" sz="3000" dirty="0">
              <a:solidFill>
                <a:srgbClr val="004A6C"/>
              </a:solidFill>
              <a:latin typeface="Century Gothic"/>
            </a:endParaRPr>
          </a:p>
          <a:p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Πως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 θα μπ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ορούσ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τε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 π</a:t>
            </a:r>
            <a:r>
              <a:rPr lang="en-US" sz="3000" dirty="0" err="1">
                <a:solidFill>
                  <a:srgbClr val="004A6C"/>
                </a:solidFill>
                <a:latin typeface="Century Gothic"/>
              </a:rPr>
              <a:t>εριγράψετε</a:t>
            </a:r>
            <a:r>
              <a:rPr lang="en-US" sz="3000" dirty="0">
                <a:solidFill>
                  <a:srgbClr val="004A6C"/>
                </a:solidFill>
                <a:latin typeface="Century Gothic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7356580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86ED8C5D-E6F0-1E48-AB8E-AE1516C32C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865FA09-D0B3-A246-8F5D-E70492540288}"/>
              </a:ext>
            </a:extLst>
          </p:cNvPr>
          <p:cNvSpPr txBox="1"/>
          <p:nvPr/>
        </p:nvSpPr>
        <p:spPr>
          <a:xfrm>
            <a:off x="582063" y="785866"/>
            <a:ext cx="4627366" cy="83099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Ομ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δική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 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Εργ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σί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α: </a:t>
            </a:r>
            <a:br>
              <a:rPr lang="en-US" sz="2400" b="1" dirty="0">
                <a:latin typeface="Century Gothic"/>
              </a:rPr>
            </a:b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Ιδιότητες</a:t>
            </a:r>
            <a:r>
              <a:rPr lang="en-US" sz="2400" b="1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400" b="1" dirty="0" err="1">
                <a:solidFill>
                  <a:srgbClr val="004A6C"/>
                </a:solidFill>
                <a:latin typeface="Century Gothic"/>
              </a:rPr>
              <a:t>Υλικών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94AB708-1242-174F-8B95-0E87FE04B1B2}"/>
              </a:ext>
            </a:extLst>
          </p:cNvPr>
          <p:cNvSpPr/>
          <p:nvPr/>
        </p:nvSpPr>
        <p:spPr>
          <a:xfrm>
            <a:off x="5892012" y="575300"/>
            <a:ext cx="5326141" cy="1935294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BFB3F91-0182-0F4E-81C2-464E58B05016}"/>
              </a:ext>
            </a:extLst>
          </p:cNvPr>
          <p:cNvSpPr/>
          <p:nvPr/>
        </p:nvSpPr>
        <p:spPr>
          <a:xfrm>
            <a:off x="5992678" y="650256"/>
            <a:ext cx="5122153" cy="178510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Στ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α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θρ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νί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α σας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έχετε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μερικά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δι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φορετικά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α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ντικείμεν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α.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Πρέ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ει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να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συνεργ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στείτε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γι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α να τα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ομ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δο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π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οιήσετε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με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β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άση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υλικό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από 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 οπ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οίο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 κατα</a:t>
            </a:r>
            <a:r>
              <a:rPr lang="en-US" sz="2200" dirty="0" err="1">
                <a:solidFill>
                  <a:srgbClr val="004A6C"/>
                </a:solidFill>
                <a:latin typeface="Century Gothic"/>
              </a:rPr>
              <a:t>σκευάζοντ</a:t>
            </a:r>
            <a:r>
              <a:rPr lang="en-US" sz="2200" dirty="0">
                <a:solidFill>
                  <a:srgbClr val="004A6C"/>
                </a:solidFill>
                <a:latin typeface="Century Gothic"/>
              </a:rPr>
              <a:t>αι.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1241295-95F9-864F-A615-4B783FDAE637}"/>
              </a:ext>
            </a:extLst>
          </p:cNvPr>
          <p:cNvSpPr/>
          <p:nvPr/>
        </p:nvSpPr>
        <p:spPr>
          <a:xfrm>
            <a:off x="629328" y="3726447"/>
            <a:ext cx="2198440" cy="1114353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61CAD00-9A12-F741-8FAE-2764071EDF7C}"/>
              </a:ext>
            </a:extLst>
          </p:cNvPr>
          <p:cNvSpPr/>
          <p:nvPr/>
        </p:nvSpPr>
        <p:spPr>
          <a:xfrm>
            <a:off x="825696" y="3868124"/>
            <a:ext cx="1805704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800" dirty="0" err="1">
                <a:solidFill>
                  <a:srgbClr val="004A6C"/>
                </a:solidFill>
                <a:latin typeface="Century Gothic"/>
              </a:rPr>
              <a:t>Γυ</a:t>
            </a:r>
            <a:r>
              <a:rPr lang="en-US" sz="48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4800" dirty="0" err="1">
                <a:solidFill>
                  <a:srgbClr val="004A6C"/>
                </a:solidFill>
                <a:latin typeface="Century Gothic"/>
              </a:rPr>
              <a:t>λί</a:t>
            </a:r>
            <a:endParaRPr lang="en-US" dirty="0" err="1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4019FE7-227D-1C45-A113-9D428A148DE3}"/>
              </a:ext>
            </a:extLst>
          </p:cNvPr>
          <p:cNvSpPr/>
          <p:nvPr/>
        </p:nvSpPr>
        <p:spPr>
          <a:xfrm>
            <a:off x="3252359" y="3758735"/>
            <a:ext cx="2032636" cy="1082065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866930-05F3-0544-8F29-E856705A9942}"/>
              </a:ext>
            </a:extLst>
          </p:cNvPr>
          <p:cNvSpPr/>
          <p:nvPr/>
        </p:nvSpPr>
        <p:spPr>
          <a:xfrm>
            <a:off x="3448727" y="3868124"/>
            <a:ext cx="2018544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800" dirty="0" err="1">
                <a:solidFill>
                  <a:srgbClr val="004A6C"/>
                </a:solidFill>
                <a:latin typeface="Century Gothic"/>
              </a:rPr>
              <a:t>Ξύλο</a:t>
            </a:r>
            <a:endParaRPr lang="en-US" dirty="0" err="1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14963D7-1976-7B4A-A6E7-BBA1ACF65A2A}"/>
              </a:ext>
            </a:extLst>
          </p:cNvPr>
          <p:cNvSpPr/>
          <p:nvPr/>
        </p:nvSpPr>
        <p:spPr>
          <a:xfrm>
            <a:off x="5507797" y="3739362"/>
            <a:ext cx="2995368" cy="1101438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0B9CFF7-37D7-134D-BE65-3AF0967593FA}"/>
              </a:ext>
            </a:extLst>
          </p:cNvPr>
          <p:cNvSpPr/>
          <p:nvPr/>
        </p:nvSpPr>
        <p:spPr>
          <a:xfrm>
            <a:off x="5620217" y="3835836"/>
            <a:ext cx="2882948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800" dirty="0" err="1">
                <a:solidFill>
                  <a:srgbClr val="004A6C"/>
                </a:solidFill>
                <a:latin typeface="Century Gothic"/>
              </a:rPr>
              <a:t>Πλ</a:t>
            </a:r>
            <a:r>
              <a:rPr lang="en-US" sz="48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4800" dirty="0" err="1">
                <a:solidFill>
                  <a:srgbClr val="004A6C"/>
                </a:solidFill>
                <a:latin typeface="Century Gothic"/>
              </a:rPr>
              <a:t>στικό</a:t>
            </a:r>
            <a:endParaRPr lang="en-US" dirty="0" err="1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420301A-E565-E644-B331-A10F170DF9DA}"/>
              </a:ext>
            </a:extLst>
          </p:cNvPr>
          <p:cNvSpPr/>
          <p:nvPr/>
        </p:nvSpPr>
        <p:spPr>
          <a:xfrm>
            <a:off x="8911474" y="3732904"/>
            <a:ext cx="2940412" cy="1107896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168C0AF-B7BF-044C-A5CC-40429FC01C9C}"/>
              </a:ext>
            </a:extLst>
          </p:cNvPr>
          <p:cNvSpPr/>
          <p:nvPr/>
        </p:nvSpPr>
        <p:spPr>
          <a:xfrm>
            <a:off x="9107843" y="3855209"/>
            <a:ext cx="2727965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4800" dirty="0" err="1">
                <a:solidFill>
                  <a:srgbClr val="004A6C"/>
                </a:solidFill>
                <a:latin typeface="Century Gothic"/>
              </a:rPr>
              <a:t>Μέτ</a:t>
            </a:r>
            <a:r>
              <a:rPr lang="en-US" sz="48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4800" dirty="0" err="1">
                <a:solidFill>
                  <a:srgbClr val="004A6C"/>
                </a:solidFill>
                <a:latin typeface="Century Gothic"/>
              </a:rPr>
              <a:t>λλο</a:t>
            </a:r>
            <a:endParaRPr lang="en-US" dirty="0" err="1"/>
          </a:p>
        </p:txBody>
      </p:sp>
      <p:pic>
        <p:nvPicPr>
          <p:cNvPr id="10" name="Picture 9" descr="Icon&#10;&#10;Description automatically generated">
            <a:extLst>
              <a:ext uri="{FF2B5EF4-FFF2-40B4-BE49-F238E27FC236}">
                <a16:creationId xmlns:a16="http://schemas.microsoft.com/office/drawing/2014/main" id="{B1BA0579-D070-9240-9F57-8B34937AA9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306319">
            <a:off x="9412758" y="4862030"/>
            <a:ext cx="1820197" cy="1945367"/>
          </a:xfrm>
          <a:prstGeom prst="rect">
            <a:avLst/>
          </a:prstGeom>
        </p:spPr>
      </p:pic>
      <p:pic>
        <p:nvPicPr>
          <p:cNvPr id="29" name="Picture 28" descr="Icon&#10;&#10;Description automatically generated">
            <a:extLst>
              <a:ext uri="{FF2B5EF4-FFF2-40B4-BE49-F238E27FC236}">
                <a16:creationId xmlns:a16="http://schemas.microsoft.com/office/drawing/2014/main" id="{40D969F5-C127-3047-9607-B5113924D14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3567" y="1764528"/>
            <a:ext cx="2198440" cy="1841936"/>
          </a:xfrm>
          <a:prstGeom prst="rect">
            <a:avLst/>
          </a:prstGeom>
        </p:spPr>
      </p:pic>
      <p:pic>
        <p:nvPicPr>
          <p:cNvPr id="31" name="Picture 30" descr="Icon&#10;&#10;Description automatically generated">
            <a:extLst>
              <a:ext uri="{FF2B5EF4-FFF2-40B4-BE49-F238E27FC236}">
                <a16:creationId xmlns:a16="http://schemas.microsoft.com/office/drawing/2014/main" id="{3EFE3D98-DA00-C44D-A3CE-B41ABE14D69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55854" y="2203676"/>
            <a:ext cx="1813971" cy="1306839"/>
          </a:xfrm>
          <a:prstGeom prst="rect">
            <a:avLst/>
          </a:prstGeom>
        </p:spPr>
      </p:pic>
      <p:pic>
        <p:nvPicPr>
          <p:cNvPr id="33" name="Picture 32" descr="Icon&#10;&#10;Description automatically generated">
            <a:extLst>
              <a:ext uri="{FF2B5EF4-FFF2-40B4-BE49-F238E27FC236}">
                <a16:creationId xmlns:a16="http://schemas.microsoft.com/office/drawing/2014/main" id="{17F2D726-C495-A949-8A7B-D10E4929C210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332795">
            <a:off x="5793021" y="4992881"/>
            <a:ext cx="1687020" cy="1798199"/>
          </a:xfrm>
          <a:prstGeom prst="rect">
            <a:avLst/>
          </a:prstGeom>
        </p:spPr>
      </p:pic>
      <p:pic>
        <p:nvPicPr>
          <p:cNvPr id="34" name="Picture 33" descr="Icon&#10;&#10;Description automatically generated">
            <a:extLst>
              <a:ext uri="{FF2B5EF4-FFF2-40B4-BE49-F238E27FC236}">
                <a16:creationId xmlns:a16="http://schemas.microsoft.com/office/drawing/2014/main" id="{1AD42805-BAB8-5144-98B1-C1F57B6E9E54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3141007" y="2345489"/>
            <a:ext cx="753392" cy="646331"/>
          </a:xfrm>
          <a:prstGeom prst="rect">
            <a:avLst/>
          </a:prstGeom>
        </p:spPr>
      </p:pic>
      <p:pic>
        <p:nvPicPr>
          <p:cNvPr id="35" name="Picture 34" descr="Icon&#10;&#10;Description automatically generated">
            <a:extLst>
              <a:ext uri="{FF2B5EF4-FFF2-40B4-BE49-F238E27FC236}">
                <a16:creationId xmlns:a16="http://schemas.microsoft.com/office/drawing/2014/main" id="{0884368E-31CF-7349-91A5-2F2BEDC4718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5005141" y="5192732"/>
            <a:ext cx="753392" cy="646331"/>
          </a:xfrm>
          <a:prstGeom prst="rect">
            <a:avLst/>
          </a:prstGeom>
        </p:spPr>
      </p:pic>
      <p:pic>
        <p:nvPicPr>
          <p:cNvPr id="37" name="Picture 36" descr="Icon&#10;&#10;Description automatically generated">
            <a:extLst>
              <a:ext uri="{FF2B5EF4-FFF2-40B4-BE49-F238E27FC236}">
                <a16:creationId xmlns:a16="http://schemas.microsoft.com/office/drawing/2014/main" id="{3431B223-6383-5149-A4E8-E3DE024F17C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201977">
            <a:off x="10767423" y="5777374"/>
            <a:ext cx="753392" cy="646331"/>
          </a:xfrm>
          <a:prstGeom prst="rect">
            <a:avLst/>
          </a:prstGeom>
        </p:spPr>
      </p:pic>
      <p:pic>
        <p:nvPicPr>
          <p:cNvPr id="38" name="Picture 37" descr="Icon&#10;&#10;Description automatically generated">
            <a:extLst>
              <a:ext uri="{FF2B5EF4-FFF2-40B4-BE49-F238E27FC236}">
                <a16:creationId xmlns:a16="http://schemas.microsoft.com/office/drawing/2014/main" id="{ACD89A76-93FE-FE4B-B70F-651CE37802F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18976">
            <a:off x="1595520" y="3015217"/>
            <a:ext cx="753392" cy="646331"/>
          </a:xfrm>
          <a:prstGeom prst="rect">
            <a:avLst/>
          </a:prstGeom>
        </p:spPr>
      </p:pic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3DA60668-0B5E-469D-ABFD-937CE5617B39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23"/>
          <a:stretch/>
        </p:blipFill>
        <p:spPr>
          <a:xfrm>
            <a:off x="3089" y="5747288"/>
            <a:ext cx="4161813" cy="1110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4736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2AB9F0-F65D-A748-8D4C-8728DD5A00E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B54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97CD0CA-9E57-B54B-870D-4B4ECE972491}"/>
              </a:ext>
            </a:extLst>
          </p:cNvPr>
          <p:cNvSpPr/>
          <p:nvPr/>
        </p:nvSpPr>
        <p:spPr>
          <a:xfrm>
            <a:off x="723223" y="447918"/>
            <a:ext cx="6053619" cy="1443131"/>
          </a:xfrm>
          <a:prstGeom prst="rect">
            <a:avLst/>
          </a:prstGeom>
          <a:solidFill>
            <a:srgbClr val="F9F6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B473389-CF03-A34E-AA48-8B7C8AFBB598}"/>
              </a:ext>
            </a:extLst>
          </p:cNvPr>
          <p:cNvSpPr/>
          <p:nvPr/>
        </p:nvSpPr>
        <p:spPr>
          <a:xfrm>
            <a:off x="918778" y="588589"/>
            <a:ext cx="5849631" cy="1077218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dirty="0" err="1">
                <a:solidFill>
                  <a:srgbClr val="004A6C"/>
                </a:solidFill>
                <a:latin typeface="Century Gothic"/>
              </a:rPr>
              <a:t>Γι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</a:t>
            </a:r>
            <a:r>
              <a:rPr lang="en-US" sz="3200" dirty="0" err="1">
                <a:solidFill>
                  <a:srgbClr val="004A6C"/>
                </a:solidFill>
                <a:latin typeface="Century Gothic"/>
              </a:rPr>
              <a:t>τί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επ</a:t>
            </a:r>
            <a:r>
              <a:rPr lang="en-US" sz="3200" dirty="0" err="1">
                <a:solidFill>
                  <a:srgbClr val="004A6C"/>
                </a:solidFill>
                <a:latin typeface="Century Gothic"/>
              </a:rPr>
              <a:t>ιλέχθηκε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dirty="0" err="1">
                <a:solidFill>
                  <a:srgbClr val="004A6C"/>
                </a:solidFill>
                <a:latin typeface="Century Gothic"/>
              </a:rPr>
              <a:t>το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 </a:t>
            </a:r>
            <a:r>
              <a:rPr lang="en-US" sz="3200" b="1" dirty="0" err="1">
                <a:solidFill>
                  <a:srgbClr val="0090D4"/>
                </a:solidFill>
                <a:latin typeface="Century Gothic"/>
              </a:rPr>
              <a:t>ξύλο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</a:t>
            </a:r>
            <a:r>
              <a:rPr lang="en-US" sz="3200" dirty="0" err="1">
                <a:solidFill>
                  <a:srgbClr val="004A6C"/>
                </a:solidFill>
                <a:latin typeface="Century Gothic"/>
              </a:rPr>
              <a:t>γι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 α</a:t>
            </a:r>
            <a:r>
              <a:rPr lang="en-US" sz="3200" dirty="0" err="1">
                <a:solidFill>
                  <a:srgbClr val="004A6C"/>
                </a:solidFill>
                <a:latin typeface="Century Gothic"/>
              </a:rPr>
              <a:t>υτά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 τα α</a:t>
            </a:r>
            <a:r>
              <a:rPr lang="en-US" sz="3200" dirty="0" err="1">
                <a:solidFill>
                  <a:srgbClr val="004A6C"/>
                </a:solidFill>
                <a:latin typeface="Century Gothic"/>
              </a:rPr>
              <a:t>ντικείμεν</a:t>
            </a:r>
            <a:r>
              <a:rPr lang="en-US" sz="3200" dirty="0">
                <a:solidFill>
                  <a:srgbClr val="004A6C"/>
                </a:solidFill>
                <a:latin typeface="Century Gothic"/>
              </a:rPr>
              <a:t>α;</a:t>
            </a:r>
          </a:p>
        </p:txBody>
      </p:sp>
      <p:pic>
        <p:nvPicPr>
          <p:cNvPr id="6" name="Picture 5" descr="A child sitting in a tree&#10;&#10;Description automatically generated with medium confidence">
            <a:extLst>
              <a:ext uri="{FF2B5EF4-FFF2-40B4-BE49-F238E27FC236}">
                <a16:creationId xmlns:a16="http://schemas.microsoft.com/office/drawing/2014/main" id="{07F2BDB5-CEC5-8B40-A562-B3019395BB4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042" y="2413935"/>
            <a:ext cx="3077515" cy="3077515"/>
          </a:xfrm>
          <a:prstGeom prst="rect">
            <a:avLst/>
          </a:prstGeom>
        </p:spPr>
      </p:pic>
      <p:pic>
        <p:nvPicPr>
          <p:cNvPr id="14" name="Picture 13" descr="A child sitting in a tree&#10;&#10;Description automatically generated with medium confidence">
            <a:extLst>
              <a:ext uri="{FF2B5EF4-FFF2-40B4-BE49-F238E27FC236}">
                <a16:creationId xmlns:a16="http://schemas.microsoft.com/office/drawing/2014/main" id="{BA1E599F-2716-9F44-86B2-1E1CE7453F5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45307" y="2413935"/>
            <a:ext cx="3077515" cy="3077515"/>
          </a:xfrm>
          <a:prstGeom prst="rect">
            <a:avLst/>
          </a:prstGeom>
        </p:spPr>
      </p:pic>
      <p:pic>
        <p:nvPicPr>
          <p:cNvPr id="18" name="Picture 17" descr="A child sitting in a tree&#10;&#10;Description automatically generated with medium confidence">
            <a:extLst>
              <a:ext uri="{FF2B5EF4-FFF2-40B4-BE49-F238E27FC236}">
                <a16:creationId xmlns:a16="http://schemas.microsoft.com/office/drawing/2014/main" id="{1DB9FE08-F2F6-F542-8E35-ED1A350CC3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3262" y="2413935"/>
            <a:ext cx="3077515" cy="3077515"/>
          </a:xfrm>
          <a:prstGeom prst="rect">
            <a:avLst/>
          </a:prstGeom>
        </p:spPr>
      </p:pic>
      <p:pic>
        <p:nvPicPr>
          <p:cNvPr id="22" name="Picture 21" descr="Icon&#10;&#10;Description automatically generated">
            <a:extLst>
              <a:ext uri="{FF2B5EF4-FFF2-40B4-BE49-F238E27FC236}">
                <a16:creationId xmlns:a16="http://schemas.microsoft.com/office/drawing/2014/main" id="{479D6A05-0072-4947-B29C-265F8B3F387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92230" y="876940"/>
            <a:ext cx="2127717" cy="1782682"/>
          </a:xfrm>
          <a:prstGeom prst="rect">
            <a:avLst/>
          </a:prstGeom>
        </p:spPr>
      </p:pic>
      <p:pic>
        <p:nvPicPr>
          <p:cNvPr id="23" name="Picture 22" descr="Icon&#10;&#10;Description automatically generated">
            <a:extLst>
              <a:ext uri="{FF2B5EF4-FFF2-40B4-BE49-F238E27FC236}">
                <a16:creationId xmlns:a16="http://schemas.microsoft.com/office/drawing/2014/main" id="{C79CA716-3A8C-B84D-B778-8FA55AC2CD8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640261">
            <a:off x="8533966" y="1200461"/>
            <a:ext cx="934371" cy="801592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0052C648-B1C7-BD47-920B-5073C97A23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787104">
            <a:off x="7010991" y="1058138"/>
            <a:ext cx="786889" cy="919740"/>
          </a:xfrm>
          <a:prstGeom prst="rect">
            <a:avLst/>
          </a:prstGeom>
        </p:spPr>
      </p:pic>
      <p:pic>
        <p:nvPicPr>
          <p:cNvPr id="11" name="Picture 10" descr="A close-up of a pen&#10;&#10;Description automatically generated with low confidence">
            <a:extLst>
              <a:ext uri="{FF2B5EF4-FFF2-40B4-BE49-F238E27FC236}">
                <a16:creationId xmlns:a16="http://schemas.microsoft.com/office/drawing/2014/main" id="{F088930A-AF33-7A4A-8672-91069231D72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6872" y="2374178"/>
            <a:ext cx="3117271" cy="3117271"/>
          </a:xfrm>
          <a:prstGeom prst="rect">
            <a:avLst/>
          </a:prstGeom>
        </p:spPr>
      </p:pic>
      <p:pic>
        <p:nvPicPr>
          <p:cNvPr id="13" name="Picture 12" descr="A cat sitting on a bench&#10;&#10;Description automatically generated">
            <a:extLst>
              <a:ext uri="{FF2B5EF4-FFF2-40B4-BE49-F238E27FC236}">
                <a16:creationId xmlns:a16="http://schemas.microsoft.com/office/drawing/2014/main" id="{9AD25D77-F7BB-394D-847F-2C4ABDA6DA2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53262" y="2315841"/>
            <a:ext cx="3196363" cy="3196363"/>
          </a:xfrm>
          <a:prstGeom prst="rect">
            <a:avLst/>
          </a:prstGeom>
        </p:spPr>
      </p:pic>
      <p:pic>
        <p:nvPicPr>
          <p:cNvPr id="29" name="Picture 28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A9E2FBAA-46B2-7842-BFA9-6E70FD930B44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0841" y="2295084"/>
            <a:ext cx="3217119" cy="3217119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194EE1A4-9897-D440-B762-9B253668AF1A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638463">
            <a:off x="-21365" y="2072387"/>
            <a:ext cx="1534497" cy="151280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2A3388E-0DEA-B545-B9DB-07A25F4D6FA2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171807">
            <a:off x="8007945" y="4310196"/>
            <a:ext cx="1534497" cy="1512808"/>
          </a:xfrm>
          <a:prstGeom prst="rect">
            <a:avLst/>
          </a:prstGeom>
        </p:spPr>
      </p:pic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A4ED6CC1-3444-4565-81E8-7636155709B3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786034"/>
            <a:ext cx="12192000" cy="1071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7575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764ce334-4dea-4cda-96fd-5a46cc3154a2" xsi:nil="true"/>
    <TaxCatchAll xmlns="edf7c51f-8958-4cb5-b692-975806f17f35" xsi:nil="true"/>
    <lcf76f155ced4ddcb4097134ff3c332f xmlns="764ce334-4dea-4cda-96fd-5a46cc3154a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DF3CADEC272EC47A0E7F131D361E962" ma:contentTypeVersion="19" ma:contentTypeDescription="Create a new document." ma:contentTypeScope="" ma:versionID="ca89567eb3d7597ff4dafff1cc2834f2">
  <xsd:schema xmlns:xsd="http://www.w3.org/2001/XMLSchema" xmlns:xs="http://www.w3.org/2001/XMLSchema" xmlns:p="http://schemas.microsoft.com/office/2006/metadata/properties" xmlns:ns2="764ce334-4dea-4cda-96fd-5a46cc3154a2" xmlns:ns3="edf7c51f-8958-4cb5-b692-975806f17f35" targetNamespace="http://schemas.microsoft.com/office/2006/metadata/properties" ma:root="true" ma:fieldsID="6036ee9a4dfbea1b2f42013792becada" ns2:_="" ns3:_="">
    <xsd:import namespace="764ce334-4dea-4cda-96fd-5a46cc3154a2"/>
    <xsd:import namespace="edf7c51f-8958-4cb5-b692-975806f17f3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64ce334-4dea-4cda-96fd-5a46cc3154a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20" nillable="true" ma:displayName="Sign-off status" ma:internalName="Sign_x002d_off_x0020_status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99affbd4-4267-4163-968f-31649eba30c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f7c51f-8958-4cb5-b692-975806f17f35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12c46cc1-e504-45ce-b475-70eb2bc32c3b}" ma:internalName="TaxCatchAll" ma:showField="CatchAllData" ma:web="edf7c51f-8958-4cb5-b692-975806f17f3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7FB9D79-E3BA-4F63-80CE-63BAD07BAA45}">
  <ds:schemaRefs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dcmitype/"/>
    <ds:schemaRef ds:uri="764ce334-4dea-4cda-96fd-5a46cc3154a2"/>
    <ds:schemaRef ds:uri="http://schemas.microsoft.com/office/2006/documentManagement/types"/>
    <ds:schemaRef ds:uri="edf7c51f-8958-4cb5-b692-975806f17f35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940C6264-D9B2-4627-A979-5FE1A9F1261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AB6149-F059-4B0C-8CA1-651CE5C786F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64ce334-4dea-4cda-96fd-5a46cc3154a2"/>
    <ds:schemaRef ds:uri="edf7c51f-8958-4cb5-b692-975806f17f3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1289</Words>
  <Application>Microsoft Office PowerPoint</Application>
  <PresentationFormat>Widescreen</PresentationFormat>
  <Paragraphs>192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Century Gothic</vt:lpstr>
      <vt:lpstr>Gilroy Black</vt:lpstr>
      <vt:lpstr>Gilroy Bold</vt:lpstr>
      <vt:lpstr>Gilroy Medium</vt:lpstr>
      <vt:lpstr>Gilroy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Adam</dc:creator>
  <cp:lastModifiedBy>Marina Grissin</cp:lastModifiedBy>
  <cp:revision>365</cp:revision>
  <dcterms:created xsi:type="dcterms:W3CDTF">2021-08-19T08:20:23Z</dcterms:created>
  <dcterms:modified xsi:type="dcterms:W3CDTF">2024-07-16T14:33:07Z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0x0101008DF3CADEC272EC47A0E7F131D361E962</vt:lpwstr>
  </property>
  <property fmtid="{D5CDD505-2E9C-101B-9397-08002B2CF9AE}" pid="3" name="MediaServiceImageTags">
    <vt:lpwstr/>
  </property>
</Properties>
</file>