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theme/themeOverride2.xml" ContentType="application/vnd.openxmlformats-officedocument.themeOverride+xml"/>
  <Override PartName="/ppt/notesSlides/notesSlide4.xml" ContentType="application/vnd.openxmlformats-officedocument.presentationml.notesSlide+xml"/>
  <Override PartName="/ppt/theme/themeOverride3.xml" ContentType="application/vnd.openxmlformats-officedocument.themeOverride+xml"/>
  <Override PartName="/ppt/notesSlides/notesSlide5.xml" ContentType="application/vnd.openxmlformats-officedocument.presentationml.notesSlide+xml"/>
  <Override PartName="/ppt/theme/themeOverride4.xml" ContentType="application/vnd.openxmlformats-officedocument.themeOverride+xml"/>
  <Override PartName="/ppt/notesSlides/notesSlide6.xml" ContentType="application/vnd.openxmlformats-officedocument.presentationml.notesSlide+xml"/>
  <Override PartName="/ppt/theme/themeOverride5.xml" ContentType="application/vnd.openxmlformats-officedocument.themeOverride+xml"/>
  <Override PartName="/ppt/notesSlides/notesSlide7.xml" ContentType="application/vnd.openxmlformats-officedocument.presentationml.notesSlide+xml"/>
  <Override PartName="/ppt/theme/themeOverride6.xml" ContentType="application/vnd.openxmlformats-officedocument.themeOverride+xml"/>
  <Override PartName="/ppt/notesSlides/notesSlide8.xml" ContentType="application/vnd.openxmlformats-officedocument.presentationml.notesSlide+xml"/>
  <Override PartName="/ppt/theme/themeOverride7.xml" ContentType="application/vnd.openxmlformats-officedocument.themeOverride+xml"/>
  <Override PartName="/ppt/notesSlides/notesSlide9.xml" ContentType="application/vnd.openxmlformats-officedocument.presentationml.notesSlide+xml"/>
  <Override PartName="/ppt/theme/themeOverride8.xml" ContentType="application/vnd.openxmlformats-officedocument.themeOverride+xml"/>
  <Override PartName="/ppt/notesSlides/notesSlide10.xml" ContentType="application/vnd.openxmlformats-officedocument.presentationml.notesSlide+xml"/>
  <Override PartName="/ppt/theme/themeOverride9.xml" ContentType="application/vnd.openxmlformats-officedocument.themeOverride+xml"/>
  <Override PartName="/ppt/notesSlides/notesSlide11.xml" ContentType="application/vnd.openxmlformats-officedocument.presentationml.notesSlide+xml"/>
  <Override PartName="/ppt/theme/themeOverride10.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1"/>
  </p:notesMasterIdLst>
  <p:sldIdLst>
    <p:sldId id="256" r:id="rId5"/>
    <p:sldId id="257" r:id="rId6"/>
    <p:sldId id="258" r:id="rId7"/>
    <p:sldId id="292" r:id="rId8"/>
    <p:sldId id="288" r:id="rId9"/>
    <p:sldId id="300" r:id="rId10"/>
    <p:sldId id="301" r:id="rId11"/>
    <p:sldId id="303" r:id="rId12"/>
    <p:sldId id="302" r:id="rId13"/>
    <p:sldId id="304" r:id="rId14"/>
    <p:sldId id="305" r:id="rId15"/>
    <p:sldId id="306" r:id="rId16"/>
    <p:sldId id="296" r:id="rId17"/>
    <p:sldId id="307" r:id="rId18"/>
    <p:sldId id="274" r:id="rId19"/>
    <p:sldId id="308"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Duffy" initials="SD" lastIdx="32" clrIdx="0">
    <p:extLst>
      <p:ext uri="{19B8F6BF-5375-455C-9EA6-DF929625EA0E}">
        <p15:presenceInfo xmlns:p15="http://schemas.microsoft.com/office/powerpoint/2012/main" userId="S::sarah@commonseas.com::ca92ddb4-4620-4127-97b1-8232d187080b" providerId="AD"/>
      </p:ext>
    </p:extLst>
  </p:cmAuthor>
  <p:cmAuthor id="2" name="Becky Root" initials="BR" lastIdx="5" clrIdx="1">
    <p:extLst>
      <p:ext uri="{19B8F6BF-5375-455C-9EA6-DF929625EA0E}">
        <p15:presenceInfo xmlns:p15="http://schemas.microsoft.com/office/powerpoint/2012/main" userId="S::becky@commonseas.com::aae79a8e-4f34-44f0-938a-d9bdbc43ff7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AB546"/>
    <a:srgbClr val="004A6C"/>
    <a:srgbClr val="0090D4"/>
    <a:srgbClr val="F9F6ED"/>
    <a:srgbClr val="44BDA9"/>
    <a:srgbClr val="EA502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050"/>
    <p:restoredTop sz="94218"/>
  </p:normalViewPr>
  <p:slideViewPr>
    <p:cSldViewPr snapToGrid="0">
      <p:cViewPr varScale="1">
        <p:scale>
          <a:sx n="84" d="100"/>
          <a:sy n="84" d="100"/>
        </p:scale>
        <p:origin x="513" y="5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86D414-F229-46F0-A260-0E1D27110D4D}" type="datetimeFigureOut">
              <a:rPr lang="en-GB" smtClean="0"/>
              <a:t>16/07/2024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88F9B2-1239-4C18-B90D-F63212A74C31}" type="slidenum">
              <a:rPr lang="en-GB" smtClean="0"/>
              <a:t>‹#›</a:t>
            </a:fld>
            <a:endParaRPr lang="en-GB"/>
          </a:p>
        </p:txBody>
      </p:sp>
    </p:spTree>
    <p:extLst>
      <p:ext uri="{BB962C8B-B14F-4D97-AF65-F5344CB8AC3E}">
        <p14:creationId xmlns:p14="http://schemas.microsoft.com/office/powerpoint/2010/main" val="20061952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ordwall.net/el/resource/14510296/%CE%B1%CE%BD%CE%B1%CE%BA%CF%8D%CE%BA%CE%BB%CF%89%CF%83%CE%B7"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US" dirty="0">
              <a:cs typeface="Calibri"/>
            </a:endParaRPr>
          </a:p>
        </p:txBody>
      </p:sp>
      <p:sp>
        <p:nvSpPr>
          <p:cNvPr id="4" name="Slide Number Placeholder 3"/>
          <p:cNvSpPr>
            <a:spLocks noGrp="1"/>
          </p:cNvSpPr>
          <p:nvPr>
            <p:ph type="sldNum" sz="quarter" idx="5"/>
          </p:nvPr>
        </p:nvSpPr>
        <p:spPr/>
        <p:txBody>
          <a:bodyPr/>
          <a:lstStyle/>
          <a:p>
            <a:fld id="{AF88F9B2-1239-4C18-B90D-F63212A74C31}" type="slidenum">
              <a:rPr lang="en-GB" smtClean="0"/>
              <a:t>2</a:t>
            </a:fld>
            <a:endParaRPr lang="en-GB"/>
          </a:p>
        </p:txBody>
      </p:sp>
    </p:spTree>
    <p:extLst>
      <p:ext uri="{BB962C8B-B14F-4D97-AF65-F5344CB8AC3E}">
        <p14:creationId xmlns:p14="http://schemas.microsoft.com/office/powerpoint/2010/main" val="14264572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t>Βάλτε τα παιδιά να σας εξηγήσουν αυτήν την τροφική αλυσίδα. Κάντε μερικές παρόμοιες ερωτήσεις για να ενισχύσετε τη μάθησή τους από την προηγούμενη διαφάνεια.</a:t>
            </a:r>
          </a:p>
        </p:txBody>
      </p:sp>
      <p:sp>
        <p:nvSpPr>
          <p:cNvPr id="4" name="Slide Number Placeholder 3"/>
          <p:cNvSpPr>
            <a:spLocks noGrp="1"/>
          </p:cNvSpPr>
          <p:nvPr>
            <p:ph type="sldNum" sz="quarter" idx="5"/>
          </p:nvPr>
        </p:nvSpPr>
        <p:spPr/>
        <p:txBody>
          <a:bodyPr/>
          <a:lstStyle/>
          <a:p>
            <a:fld id="{AF88F9B2-1239-4C18-B90D-F63212A74C31}" type="slidenum">
              <a:rPr lang="en-GB" smtClean="0"/>
              <a:t>11</a:t>
            </a:fld>
            <a:endParaRPr lang="en-GB"/>
          </a:p>
        </p:txBody>
      </p:sp>
    </p:spTree>
    <p:extLst>
      <p:ext uri="{BB962C8B-B14F-4D97-AF65-F5344CB8AC3E}">
        <p14:creationId xmlns:p14="http://schemas.microsoft.com/office/powerpoint/2010/main" val="37393447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err="1"/>
              <a:t>Μοντελοποιήστε</a:t>
            </a:r>
            <a:r>
              <a:rPr lang="el" dirty="0"/>
              <a:t> μια από τις τροφικές αλυσίδες στη διαφάνεια για να δημιουργήσετε και να διαμορφώσετε τη δική σας εκδοχή της. Ως επέκταση, δείτε εάν τα παιδιά είναι σε θέση να εξηγήσουν πώς λειτουργεί. </a:t>
            </a:r>
            <a:endParaRPr lang="en-US" dirty="0"/>
          </a:p>
          <a:p>
            <a:r>
              <a:rPr lang="el" dirty="0"/>
              <a:t>
Εάν θέλετε να αποφύγετε την εκτύπωση της επισκόπησης δραστηριότητας 3a, τότε όλες οι πληροφορίες από αυτήν και οι οδηγίες παρατίθενται παρακάτω:​
</a:t>
            </a:r>
            <a:r>
              <a:rPr lang="el" b="1" dirty="0"/>
              <a:t>Επισκόπηση</a:t>
            </a:r>
            <a:r>
              <a:rPr lang="el" dirty="0"/>
              <a:t>
Σε αυτή τη δραστηριότητα οι μαθητές δημιουργούν ένα μοντέλο τροφικής αλυσίδας που δείχνει πώς τα ζώα εξαρτώνται το ένα από το άλλο για τροφή</a:t>
            </a:r>
            <a:r>
              <a:rPr lang="el" kern="1200" dirty="0">
                <a:effectLst/>
                <a:sym typeface="Calibri"/>
              </a:rPr>
              <a:t>. </a:t>
            </a:r>
            <a:r>
              <a:rPr lang="el" dirty="0">
                <a:sym typeface="Calibri"/>
              </a:rPr>
              <a:t>
</a:t>
            </a:r>
            <a:r>
              <a:rPr lang="el" b="1" dirty="0">
                <a:sym typeface="Calibri"/>
              </a:rPr>
              <a:t>Προετοιμασία</a:t>
            </a:r>
            <a:r>
              <a:rPr lang="el" dirty="0">
                <a:sym typeface="Calibri"/>
              </a:rPr>
              <a:t>
Μπορεί να είναι προτιμότερο να διεξάγεται αυτή η δραστηριότητα σε μικρές ομάδες με έναν ενήλικα, επομένως μπορεί να απαιτείται επιπλέον υποστήριξη</a:t>
            </a:r>
            <a:r>
              <a:rPr lang="el" kern="1200" dirty="0">
                <a:effectLst/>
                <a:sym typeface="Calibri"/>
              </a:rPr>
              <a:t>. </a:t>
            </a:r>
            <a:r>
              <a:rPr lang="el" dirty="0">
                <a:sym typeface="Calibri"/>
              </a:rPr>
              <a:t>
</a:t>
            </a:r>
            <a:r>
              <a:rPr lang="el" b="1" dirty="0">
                <a:sym typeface="Calibri"/>
              </a:rPr>
              <a:t>Εκτέλεση της Δραστηριότητας</a:t>
            </a:r>
            <a:r>
              <a:rPr lang="el" dirty="0">
                <a:sym typeface="Calibri"/>
              </a:rPr>
              <a:t>
Εξηγήστε ότι οι μαθητές θα δημιουργήσουν τη δική τους τροφική αλυσίδα χρησιμοποιώντας ​υλικά όπως πλαστελίνη, </a:t>
            </a:r>
            <a:r>
              <a:rPr lang="el" err="1">
                <a:sym typeface="Calibri"/>
              </a:rPr>
              <a:t>κολάζ ή κατασκευές</a:t>
            </a:r>
            <a:r>
              <a:rPr lang="el" b="0" kern="1200" err="1">
                <a:effectLst/>
                <a:sym typeface="Calibri"/>
              </a:rPr>
              <a:t>. </a:t>
            </a:r>
            <a:r>
              <a:rPr lang="el" dirty="0">
                <a:sym typeface="Calibri"/>
              </a:rPr>
              <a:t>
</a:t>
            </a:r>
            <a:r>
              <a:rPr lang="el" err="1">
                <a:sym typeface="Calibri"/>
              </a:rPr>
              <a:t>Η διαφάνεια </a:t>
            </a:r>
            <a:r>
              <a:rPr lang="el" b="0" kern="1200" err="1">
                <a:effectLst/>
                <a:sym typeface="Calibri"/>
              </a:rPr>
              <a:t>12 </a:t>
            </a:r>
            <a:r>
              <a:rPr lang="el" err="1">
                <a:sym typeface="Calibri"/>
              </a:rPr>
              <a:t>προτείνει ποια ζώα μπορούν να επιλέξουν οι μαθητές</a:t>
            </a:r>
            <a:r>
              <a:rPr lang="el" b="0" kern="1200" err="1">
                <a:effectLst/>
                <a:sym typeface="Calibri"/>
              </a:rPr>
              <a:t>.</a:t>
            </a:r>
            <a:r>
              <a:rPr lang="el" err="1">
                <a:sym typeface="Calibri"/>
              </a:rPr>
              <a:t>​</a:t>
            </a:r>
            <a:r>
              <a:rPr lang="el" dirty="0">
                <a:sym typeface="Calibri"/>
              </a:rPr>
              <a:t>
</a:t>
            </a:r>
            <a:r>
              <a:rPr lang="el" err="1">
                <a:sym typeface="Calibri"/>
              </a:rPr>
              <a:t>Συμβουλέψτε τους μαθητές να επιλέξουν τρία ή τέσσερα ζώα για την τροφική τους αλυσίδα</a:t>
            </a:r>
            <a:r>
              <a:rPr lang="el" b="0" kern="1200" err="1">
                <a:effectLst/>
                <a:sym typeface="Calibri"/>
              </a:rPr>
              <a:t>. </a:t>
            </a:r>
            <a:r>
              <a:rPr lang="el" dirty="0">
                <a:sym typeface="Calibri"/>
              </a:rPr>
              <a:t>
</a:t>
            </a:r>
            <a:r>
              <a:rPr lang="el" err="1">
                <a:sym typeface="Calibri"/>
              </a:rPr>
              <a:t>Στη συνέχεια, οι μαθητές αφιερώνουν </a:t>
            </a:r>
            <a:r>
              <a:rPr lang="el" b="0" kern="1200" err="1">
                <a:effectLst/>
                <a:sym typeface="Calibri"/>
              </a:rPr>
              <a:t>10 </a:t>
            </a:r>
            <a:r>
              <a:rPr lang="el" err="1">
                <a:sym typeface="Calibri"/>
              </a:rPr>
              <a:t>λεπτά για να κατασκευάσουν τα ζώα τους και να τα τοποθετήσουν με τη σωστή σειρά στην τροφική αλυσίδα</a:t>
            </a:r>
            <a:r>
              <a:rPr lang="el" b="0" kern="1200" err="1">
                <a:effectLst/>
                <a:sym typeface="Calibri"/>
              </a:rPr>
              <a:t>. </a:t>
            </a:r>
            <a:r>
              <a:rPr lang="el" dirty="0">
                <a:sym typeface="Calibri"/>
              </a:rPr>
              <a:t>
</a:t>
            </a:r>
            <a:r>
              <a:rPr lang="el" err="1">
                <a:sym typeface="Calibri"/>
              </a:rPr>
              <a:t>Ζητήστε από τους μαθητές να σκεφτούν τι θα συνέβαινε εάν η πλαστική ρύπανση απειλούσε ένα από τα είδη, λάβετε σχόλια</a:t>
            </a:r>
            <a:r>
              <a:rPr lang="el" b="0" kern="1200" err="1">
                <a:effectLst/>
                <a:sym typeface="Calibri"/>
              </a:rPr>
              <a:t>.</a:t>
            </a:r>
            <a:r>
              <a:rPr lang="el" err="1">
                <a:sym typeface="Calibri"/>
              </a:rPr>
              <a:t> </a:t>
            </a:r>
            <a:r>
              <a:rPr lang="el" dirty="0">
                <a:sym typeface="Calibri"/>
              </a:rPr>
              <a:t>
</a:t>
            </a:r>
          </a:p>
          <a:p>
            <a:r>
              <a:rPr lang="el" dirty="0">
                <a:sym typeface="Calibri"/>
              </a:rPr>
              <a:t>Κόψτε και μοιράστε μερικά μικρά κομμάτια χαρτιού </a:t>
            </a:r>
            <a:r>
              <a:rPr lang="el" b="0" kern="1200" dirty="0">
                <a:effectLst/>
                <a:sym typeface="Calibri"/>
              </a:rPr>
              <a:t>(A6) </a:t>
            </a:r>
            <a:r>
              <a:rPr lang="el" dirty="0">
                <a:sym typeface="Calibri"/>
              </a:rPr>
              <a:t>για να τα χρησιμοποιήσετε ως προειδοποιητικές κάρτες</a:t>
            </a:r>
            <a:r>
              <a:rPr lang="el" b="0" kern="1200" dirty="0">
                <a:effectLst/>
                <a:sym typeface="Calibri"/>
              </a:rPr>
              <a:t>: </a:t>
            </a:r>
            <a:r>
              <a:rPr lang="el" dirty="0">
                <a:sym typeface="Calibri"/>
              </a:rPr>
              <a:t>ζητήστε από τους μαθητές να σχεδιάσουν ή να γράψουν μια προειδοποίηση σχετικά με τον αντίκτυπο της πλαστικής ρύπανσης στα ζώα στην τροφική τους αλυσίδα</a:t>
            </a:r>
            <a:r>
              <a:rPr lang="el" b="0" kern="1200" dirty="0">
                <a:effectLst/>
                <a:sym typeface="Calibri"/>
              </a:rPr>
              <a:t>, </a:t>
            </a:r>
            <a:r>
              <a:rPr lang="el" dirty="0">
                <a:sym typeface="Calibri"/>
              </a:rPr>
              <a:t>για παράδειγμα</a:t>
            </a:r>
            <a:r>
              <a:rPr lang="el" b="0" kern="1200" dirty="0">
                <a:effectLst/>
                <a:sym typeface="Calibri"/>
              </a:rPr>
              <a:t>, </a:t>
            </a:r>
            <a:r>
              <a:rPr lang="el" dirty="0">
                <a:sym typeface="Calibri"/>
              </a:rPr>
              <a:t>"Προειδοποίηση</a:t>
            </a:r>
            <a:r>
              <a:rPr lang="el" b="0" kern="1200" dirty="0">
                <a:effectLst/>
                <a:sym typeface="Calibri"/>
              </a:rPr>
              <a:t>! </a:t>
            </a:r>
            <a:r>
              <a:rPr lang="el" dirty="0">
                <a:sym typeface="Calibri"/>
              </a:rPr>
              <a:t>Οι θαλάσσιες χελώνες μπορεί να πεθάνουν από την κατανάλωση πλαστικού!"
Ως επέκταση, ζητήστε από τους μαθητές να γράψουν μια εξήγηση για το πώς αυτό επηρεάζει την ευρύτερη τροφική αλυσίδα</a:t>
            </a:r>
            <a:r>
              <a:rPr lang="el" b="0" kern="1200" dirty="0">
                <a:effectLst/>
                <a:sym typeface="Calibri"/>
              </a:rPr>
              <a:t>. </a:t>
            </a:r>
            <a:r>
              <a:rPr lang="el" dirty="0">
                <a:sym typeface="Calibri"/>
              </a:rPr>
              <a:t>
Αναμενόμενα αποτελέσματα
Οι μαθητές θα δουν πώς τα ζώα εξαρτώνται το ένα από το άλλο για τροφή και πώς μια απειλή για ένα ζώο μπορεί να σπάσει την αλυσίδα και να επηρεάσει πολλά είδη</a:t>
            </a:r>
            <a:r>
              <a:rPr lang="el" kern="1200" dirty="0">
                <a:effectLst/>
                <a:sym typeface="Calibri"/>
              </a:rPr>
              <a:t>. </a:t>
            </a:r>
            <a:r>
              <a:rPr lang="el" dirty="0">
                <a:sym typeface="Calibri"/>
              </a:rPr>
              <a:t>
Λεπτομέρειες</a:t>
            </a:r>
            <a:r>
              <a:rPr lang="el" b="0" kern="1200" dirty="0">
                <a:effectLst/>
                <a:sym typeface="Calibri"/>
              </a:rPr>
              <a:t>: </a:t>
            </a:r>
            <a:r>
              <a:rPr lang="el" dirty="0">
                <a:sym typeface="Calibri"/>
              </a:rPr>
              <a:t>Τι χρειάζεστε
Εύπλαστο υλικό όπως πλαστελίνη
Υλικά κατασκευής
Επέκταση</a:t>
            </a:r>
            <a:r>
              <a:rPr lang="el" dirty="0"/>
              <a:t>: δείτε αν μπορούν να κάνουν διαφορετικές ή μεγαλύτερες αλυσίδες από αυτές που έχουν ήδη δει χρησιμοποιώντας μόνο αυτές τις επιλογές;</a:t>
            </a:r>
            <a:endParaRPr lang="en-US">
              <a:ea typeface="Calibri"/>
              <a:cs typeface="Calibri"/>
            </a:endParaRPr>
          </a:p>
          <a:p>
            <a:endParaRPr lang="en-GB" sz="1200" kern="1200" dirty="0">
              <a:solidFill>
                <a:schemeClr val="tx1"/>
              </a:solidFill>
              <a:effectLst/>
              <a:latin typeface="+mn-lt"/>
              <a:ea typeface="+mn-ea"/>
              <a:cs typeface="+mn-cs"/>
              <a:sym typeface="Calibri"/>
            </a:endParaRPr>
          </a:p>
          <a:p>
            <a:endParaRPr lang="en-US" b="1" dirty="0"/>
          </a:p>
        </p:txBody>
      </p:sp>
      <p:sp>
        <p:nvSpPr>
          <p:cNvPr id="4" name="Slide Number Placeholder 3"/>
          <p:cNvSpPr>
            <a:spLocks noGrp="1"/>
          </p:cNvSpPr>
          <p:nvPr>
            <p:ph type="sldNum" sz="quarter" idx="5"/>
          </p:nvPr>
        </p:nvSpPr>
        <p:spPr/>
        <p:txBody>
          <a:bodyPr/>
          <a:lstStyle/>
          <a:p>
            <a:fld id="{AF88F9B2-1239-4C18-B90D-F63212A74C31}" type="slidenum">
              <a:rPr lang="en-GB" smtClean="0"/>
              <a:t>12</a:t>
            </a:fld>
            <a:endParaRPr lang="en-GB"/>
          </a:p>
        </p:txBody>
      </p:sp>
    </p:spTree>
    <p:extLst>
      <p:ext uri="{BB962C8B-B14F-4D97-AF65-F5344CB8AC3E}">
        <p14:creationId xmlns:p14="http://schemas.microsoft.com/office/powerpoint/2010/main" val="22548731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F88F9B2-1239-4C18-B90D-F63212A74C31}" type="slidenum">
              <a:rPr lang="en-GB" smtClean="0"/>
              <a:t>13</a:t>
            </a:fld>
            <a:endParaRPr lang="en-GB"/>
          </a:p>
        </p:txBody>
      </p:sp>
    </p:spTree>
    <p:extLst>
      <p:ext uri="{BB962C8B-B14F-4D97-AF65-F5344CB8AC3E}">
        <p14:creationId xmlns:p14="http://schemas.microsoft.com/office/powerpoint/2010/main" val="40287463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https://wordwall.net/el/resource/14510296/%CE%B1%CE%BD%CE%B1%CE%BA%CF%8D%CE%BA%CE%BB%CF%89%CF%83%CE%B7</a:t>
            </a:r>
            <a:endParaRPr lang="en-US"/>
          </a:p>
        </p:txBody>
      </p:sp>
      <p:sp>
        <p:nvSpPr>
          <p:cNvPr id="4" name="Slide Number Placeholder 3"/>
          <p:cNvSpPr>
            <a:spLocks noGrp="1"/>
          </p:cNvSpPr>
          <p:nvPr>
            <p:ph type="sldNum" sz="quarter" idx="5"/>
          </p:nvPr>
        </p:nvSpPr>
        <p:spPr/>
        <p:txBody>
          <a:bodyPr/>
          <a:lstStyle/>
          <a:p>
            <a:fld id="{AF88F9B2-1239-4C18-B90D-F63212A74C31}" type="slidenum">
              <a:rPr lang="en-GB" smtClean="0"/>
              <a:t>14</a:t>
            </a:fld>
            <a:endParaRPr lang="en-GB"/>
          </a:p>
        </p:txBody>
      </p:sp>
    </p:spTree>
    <p:extLst>
      <p:ext uri="{BB962C8B-B14F-4D97-AF65-F5344CB8AC3E}">
        <p14:creationId xmlns:p14="http://schemas.microsoft.com/office/powerpoint/2010/main" val="16054905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F88F9B2-1239-4C18-B90D-F63212A74C31}" type="slidenum">
              <a:rPr lang="en-GB" smtClean="0"/>
              <a:t>15</a:t>
            </a:fld>
            <a:endParaRPr lang="en-GB"/>
          </a:p>
        </p:txBody>
      </p:sp>
    </p:spTree>
    <p:extLst>
      <p:ext uri="{BB962C8B-B14F-4D97-AF65-F5344CB8AC3E}">
        <p14:creationId xmlns:p14="http://schemas.microsoft.com/office/powerpoint/2010/main" val="1293513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F88F9B2-1239-4C18-B90D-F63212A74C31}" type="slidenum">
              <a:rPr lang="en-GB" smtClean="0"/>
              <a:t>16</a:t>
            </a:fld>
            <a:endParaRPr lang="en-GB"/>
          </a:p>
        </p:txBody>
      </p:sp>
    </p:spTree>
    <p:extLst>
      <p:ext uri="{BB962C8B-B14F-4D97-AF65-F5344CB8AC3E}">
        <p14:creationId xmlns:p14="http://schemas.microsoft.com/office/powerpoint/2010/main" val="36775611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t>τροφική αλυσίδα- η σειρά με την οποία τα ζωντανά όντα </a:t>
            </a:r>
            <a:r>
              <a:rPr lang="el" dirty="0" err="1"/>
              <a:t>αλληλοεξαρτώνται</a:t>
            </a:r>
            <a:r>
              <a:rPr lang="el" dirty="0">
                <a:sym typeface="Calibri"/>
              </a:rPr>
              <a:t> για τροφή </a:t>
            </a:r>
            <a:r>
              <a:rPr lang="el" b="0" i="0" kern="1200" dirty="0">
                <a:effectLst/>
                <a:sym typeface="Calibri"/>
              </a:rPr>
              <a:t>(</a:t>
            </a:r>
            <a:r>
              <a:rPr lang="el" dirty="0">
                <a:sym typeface="Calibri"/>
              </a:rPr>
              <a:t>η σειρά με την οποία τρώνε το ένα το άλλο</a:t>
            </a:r>
            <a:r>
              <a:rPr lang="el" b="0" i="0" kern="1200" dirty="0">
                <a:effectLst/>
                <a:sym typeface="Calibri"/>
              </a:rPr>
              <a:t>).</a:t>
            </a:r>
            <a:r>
              <a:rPr lang="el" dirty="0">
                <a:sym typeface="Calibri"/>
              </a:rPr>
              <a:t>​
ανακύκλωση </a:t>
            </a:r>
            <a:r>
              <a:rPr lang="el" dirty="0"/>
              <a:t>– να βάλεις ένα υλικό σε μια διαδικασία ώστε να μπορεί να χρησιμοποιηθεί ξανά, συνήθως με νέο ή διαφορετικό τρόπο.​
χωματερή/ ΧΥΤΑ – ένα μέρος όπου τα σκουπίδια απορρίπτονται και θάβονται ανάμεσα σε στρώματα γης
ρυπαίνω - για κάνω τη γη, τον αέρας ή το νερό βρώμικο, επικίνδυνο ή δηλητηριώδες</a:t>
            </a:r>
            <a:endParaRPr lang="en-US" dirty="0"/>
          </a:p>
        </p:txBody>
      </p:sp>
      <p:sp>
        <p:nvSpPr>
          <p:cNvPr id="4" name="Slide Number Placeholder 3"/>
          <p:cNvSpPr>
            <a:spLocks noGrp="1"/>
          </p:cNvSpPr>
          <p:nvPr>
            <p:ph type="sldNum" sz="quarter" idx="5"/>
          </p:nvPr>
        </p:nvSpPr>
        <p:spPr/>
        <p:txBody>
          <a:bodyPr/>
          <a:lstStyle/>
          <a:p>
            <a:fld id="{AF88F9B2-1239-4C18-B90D-F63212A74C31}" type="slidenum">
              <a:rPr lang="en-GB" smtClean="0"/>
              <a:t>3</a:t>
            </a:fld>
            <a:endParaRPr lang="en-GB"/>
          </a:p>
        </p:txBody>
      </p:sp>
    </p:spTree>
    <p:extLst>
      <p:ext uri="{BB962C8B-B14F-4D97-AF65-F5344CB8AC3E}">
        <p14:creationId xmlns:p14="http://schemas.microsoft.com/office/powerpoint/2010/main" val="1597849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034">
              <a:defRPr/>
            </a:pPr>
            <a:r>
              <a:rPr lang="el" b="1" dirty="0">
                <a:solidFill>
                  <a:srgbClr val="000000"/>
                </a:solidFill>
              </a:rPr>
              <a:t>Τα πλαστικά σκουπίδια μπορεί να καταλήξουν ως ρύπανση που καταλήγουν στην θάλασσα/τον ωκεανό</a:t>
            </a:r>
            <a:br>
              <a:rPr lang="el" b="1" dirty="0">
                <a:cs typeface="+mn-lt"/>
              </a:rPr>
            </a:br>
            <a:r>
              <a:rPr lang="el" b="1" dirty="0">
                <a:solidFill>
                  <a:srgbClr val="000000"/>
                </a:solidFill>
              </a:rPr>
              <a:t>Ο πλαστικός εξοπλισμός αλιείας μπορεί να πέσει στον ωκεανό</a:t>
            </a:r>
            <a:br>
              <a:rPr lang="el" b="1" dirty="0">
                <a:cs typeface="+mn-lt"/>
              </a:rPr>
            </a:br>
            <a:r>
              <a:rPr lang="el" b="1" dirty="0">
                <a:solidFill>
                  <a:srgbClr val="000000"/>
                </a:solidFill>
              </a:rPr>
              <a:t>Μικροσκοπικά κομμάτια πλαστικού στα σαπούνια ξεπλένονται στο νεροχύτη και καταλήγουν σε ποτάμια και στον ωκεανό</a:t>
            </a:r>
            <a:endParaRPr lang="el" dirty="0">
              <a:solidFill>
                <a:srgbClr val="000000"/>
              </a:solidFill>
            </a:endParaRPr>
          </a:p>
          <a:p>
            <a:pPr defTabSz="914034">
              <a:defRPr/>
            </a:pPr>
            <a:endParaRPr lang="el" b="1" dirty="0">
              <a:solidFill>
                <a:srgbClr val="000000"/>
              </a:solidFill>
              <a:highlight>
                <a:srgbClr val="FFFF00"/>
              </a:highlight>
              <a:cs typeface="Calibri"/>
            </a:endParaRPr>
          </a:p>
        </p:txBody>
      </p:sp>
      <p:sp>
        <p:nvSpPr>
          <p:cNvPr id="4" name="Slide Number Placeholder 3"/>
          <p:cNvSpPr>
            <a:spLocks noGrp="1"/>
          </p:cNvSpPr>
          <p:nvPr>
            <p:ph type="sldNum" sz="quarter" idx="5"/>
          </p:nvPr>
        </p:nvSpPr>
        <p:spPr/>
        <p:txBody>
          <a:bodyPr/>
          <a:lstStyle/>
          <a:p>
            <a:fld id="{AF88F9B2-1239-4C18-B90D-F63212A74C31}" type="slidenum">
              <a:rPr lang="en-GB" smtClean="0"/>
              <a:t>4</a:t>
            </a:fld>
            <a:endParaRPr lang="en-GB"/>
          </a:p>
        </p:txBody>
      </p:sp>
    </p:spTree>
    <p:extLst>
      <p:ext uri="{BB962C8B-B14F-4D97-AF65-F5344CB8AC3E}">
        <p14:creationId xmlns:p14="http://schemas.microsoft.com/office/powerpoint/2010/main" val="29122042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l" dirty="0"/>
              <a:t>Τα ψάρια, τα πουλιά και οι χελώνες μπορούν να μπερδευτούν στα δίχτυα ψαρέματος και να πνιγούν.​</a:t>
            </a:r>
            <a:endParaRPr lang="en-US" dirty="0"/>
          </a:p>
          <a:p>
            <a:endParaRPr lang="en-GB" dirty="0"/>
          </a:p>
        </p:txBody>
      </p:sp>
      <p:sp>
        <p:nvSpPr>
          <p:cNvPr id="4" name="Slide Number Placeholder 3"/>
          <p:cNvSpPr>
            <a:spLocks noGrp="1"/>
          </p:cNvSpPr>
          <p:nvPr>
            <p:ph type="sldNum" sz="quarter" idx="5"/>
          </p:nvPr>
        </p:nvSpPr>
        <p:spPr/>
        <p:txBody>
          <a:bodyPr/>
          <a:lstStyle/>
          <a:p>
            <a:fld id="{AF88F9B2-1239-4C18-B90D-F63212A74C31}" type="slidenum">
              <a:rPr lang="en-GB" smtClean="0"/>
              <a:t>5</a:t>
            </a:fld>
            <a:endParaRPr lang="en-GB"/>
          </a:p>
        </p:txBody>
      </p:sp>
    </p:spTree>
    <p:extLst>
      <p:ext uri="{BB962C8B-B14F-4D97-AF65-F5344CB8AC3E}">
        <p14:creationId xmlns:p14="http://schemas.microsoft.com/office/powerpoint/2010/main" val="17509543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034">
              <a:defRPr/>
            </a:pPr>
            <a:r>
              <a:rPr lang="el" dirty="0"/>
              <a:t>Το πλαστικό θεωρείται λανθασμένα με τροφή, τρώγεται και αφήνει τα ζώα να λιμοκτονούν.</a:t>
            </a:r>
          </a:p>
          <a:p>
            <a:endParaRPr lang="en-GB" dirty="0"/>
          </a:p>
        </p:txBody>
      </p:sp>
      <p:sp>
        <p:nvSpPr>
          <p:cNvPr id="4" name="Slide Number Placeholder 3"/>
          <p:cNvSpPr>
            <a:spLocks noGrp="1"/>
          </p:cNvSpPr>
          <p:nvPr>
            <p:ph type="sldNum" sz="quarter" idx="5"/>
          </p:nvPr>
        </p:nvSpPr>
        <p:spPr/>
        <p:txBody>
          <a:bodyPr/>
          <a:lstStyle/>
          <a:p>
            <a:fld id="{AF88F9B2-1239-4C18-B90D-F63212A74C31}" type="slidenum">
              <a:rPr lang="en-GB" smtClean="0"/>
              <a:t>6</a:t>
            </a:fld>
            <a:endParaRPr lang="en-GB"/>
          </a:p>
        </p:txBody>
      </p:sp>
    </p:spTree>
    <p:extLst>
      <p:ext uri="{BB962C8B-B14F-4D97-AF65-F5344CB8AC3E}">
        <p14:creationId xmlns:p14="http://schemas.microsoft.com/office/powerpoint/2010/main" val="16322277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034">
              <a:defRPr/>
            </a:pPr>
            <a:r>
              <a:rPr lang="el" dirty="0"/>
              <a:t>Η κατανάλωση πλαστικού μπορεί επίσης να βλάψει τα στομάχια των ζώων και να τα γεμίσει κάτι που τα εμποδίζει να τρώνε αρκετή πραγματική τροφή.</a:t>
            </a:r>
          </a:p>
        </p:txBody>
      </p:sp>
      <p:sp>
        <p:nvSpPr>
          <p:cNvPr id="4" name="Slide Number Placeholder 3"/>
          <p:cNvSpPr>
            <a:spLocks noGrp="1"/>
          </p:cNvSpPr>
          <p:nvPr>
            <p:ph type="sldNum" sz="quarter" idx="5"/>
          </p:nvPr>
        </p:nvSpPr>
        <p:spPr/>
        <p:txBody>
          <a:bodyPr/>
          <a:lstStyle/>
          <a:p>
            <a:fld id="{AF88F9B2-1239-4C18-B90D-F63212A74C31}" type="slidenum">
              <a:rPr lang="en-GB" smtClean="0"/>
              <a:t>7</a:t>
            </a:fld>
            <a:endParaRPr lang="en-GB"/>
          </a:p>
        </p:txBody>
      </p:sp>
    </p:spTree>
    <p:extLst>
      <p:ext uri="{BB962C8B-B14F-4D97-AF65-F5344CB8AC3E}">
        <p14:creationId xmlns:p14="http://schemas.microsoft.com/office/powerpoint/2010/main" val="6381461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t>Εξηγήστε τι είναι η τροφική αλυσίδα και πώς λειτουργεί. Εξηγήστε πώς λειτουργεί το διάγραμμα και τι μας δείχνει. </a:t>
            </a:r>
            <a:br>
              <a:rPr lang="el" dirty="0">
                <a:cs typeface="+mn-lt"/>
              </a:rPr>
            </a:br>
            <a:br>
              <a:rPr lang="el" dirty="0">
                <a:cs typeface="+mn-lt"/>
              </a:rPr>
            </a:br>
            <a:r>
              <a:rPr lang="el" dirty="0"/>
              <a:t>Ρωτήστε τα παιδιά τι πιστεύουν ότι θα μπορούσε να συμβεί αν μέρος αυτής της αλυσίδας (π.χ. το ψάρι ή η φώκια) δεν υπήρχε πια. Τι θα μπορούσε να συμβεί αν η </a:t>
            </a:r>
            <a:r>
              <a:rPr lang="el" dirty="0" err="1"/>
              <a:t>φωκι</a:t>
            </a:r>
            <a:r>
              <a:rPr lang="el" dirty="0"/>
              <a:t> έτρωγε πλαστικό και το είχε στο στομάχι της όταν το έτρωγε ο καρχαρίας;</a:t>
            </a:r>
            <a:endParaRPr lang="en-US" dirty="0"/>
          </a:p>
        </p:txBody>
      </p:sp>
      <p:sp>
        <p:nvSpPr>
          <p:cNvPr id="4" name="Slide Number Placeholder 3"/>
          <p:cNvSpPr>
            <a:spLocks noGrp="1"/>
          </p:cNvSpPr>
          <p:nvPr>
            <p:ph type="sldNum" sz="quarter" idx="5"/>
          </p:nvPr>
        </p:nvSpPr>
        <p:spPr/>
        <p:txBody>
          <a:bodyPr/>
          <a:lstStyle/>
          <a:p>
            <a:fld id="{AF88F9B2-1239-4C18-B90D-F63212A74C31}" type="slidenum">
              <a:rPr lang="en-GB" smtClean="0"/>
              <a:t>8</a:t>
            </a:fld>
            <a:endParaRPr lang="en-GB"/>
          </a:p>
        </p:txBody>
      </p:sp>
    </p:spTree>
    <p:extLst>
      <p:ext uri="{BB962C8B-B14F-4D97-AF65-F5344CB8AC3E}">
        <p14:creationId xmlns:p14="http://schemas.microsoft.com/office/powerpoint/2010/main" val="39990087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t>Βάλτε τα παιδιά να σας εξηγήσουν αυτήν την τροφική αλυσίδα. Κάντε μερικές παρόμοιες ερωτήσεις για να ενισχύσετε τη μάθησή τους από την προηγούμενη διαφάνεια.</a:t>
            </a:r>
            <a:endParaRPr lang="el" dirty="0">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AF88F9B2-1239-4C18-B90D-F63212A74C31}" type="slidenum">
              <a:rPr lang="en-GB" smtClean="0"/>
              <a:t>9</a:t>
            </a:fld>
            <a:endParaRPr lang="en-GB"/>
          </a:p>
        </p:txBody>
      </p:sp>
    </p:spTree>
    <p:extLst>
      <p:ext uri="{BB962C8B-B14F-4D97-AF65-F5344CB8AC3E}">
        <p14:creationId xmlns:p14="http://schemas.microsoft.com/office/powerpoint/2010/main" val="27464734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034">
              <a:defRPr/>
            </a:pPr>
            <a:r>
              <a:rPr lang="el" dirty="0"/>
              <a:t>Βάλτε τα παιδιά να εξηγήσουν αυτή την τροφική αλυσίδα στο ζευγάρι τους. Κάντε μερικές παρόμοιες ερωτήσεις για να ενισχύσετε τη μάθησή τους από τις προηγούμενες διαφάνειες. </a:t>
            </a:r>
          </a:p>
          <a:p>
            <a:endParaRPr lang="en-US" dirty="0"/>
          </a:p>
        </p:txBody>
      </p:sp>
      <p:sp>
        <p:nvSpPr>
          <p:cNvPr id="4" name="Slide Number Placeholder 3"/>
          <p:cNvSpPr>
            <a:spLocks noGrp="1"/>
          </p:cNvSpPr>
          <p:nvPr>
            <p:ph type="sldNum" sz="quarter" idx="5"/>
          </p:nvPr>
        </p:nvSpPr>
        <p:spPr/>
        <p:txBody>
          <a:bodyPr/>
          <a:lstStyle/>
          <a:p>
            <a:fld id="{AF88F9B2-1239-4C18-B90D-F63212A74C31}" type="slidenum">
              <a:rPr lang="en-GB" smtClean="0"/>
              <a:t>10</a:t>
            </a:fld>
            <a:endParaRPr lang="en-GB"/>
          </a:p>
        </p:txBody>
      </p:sp>
    </p:spTree>
    <p:extLst>
      <p:ext uri="{BB962C8B-B14F-4D97-AF65-F5344CB8AC3E}">
        <p14:creationId xmlns:p14="http://schemas.microsoft.com/office/powerpoint/2010/main" val="8280078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84070-4140-1A4E-B9F5-BD9454BD87C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780D4B0F-109A-C840-901B-C373782375B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6F9FA954-AEA9-B14E-AF6D-B75B25712409}"/>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5" name="Footer Placeholder 4">
            <a:extLst>
              <a:ext uri="{FF2B5EF4-FFF2-40B4-BE49-F238E27FC236}">
                <a16:creationId xmlns:a16="http://schemas.microsoft.com/office/drawing/2014/main" id="{5B1A6355-7E9B-0B4B-9F7F-B27982AA3E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A0FAB5-44ED-A94B-BF2C-BB1187E187AF}"/>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820609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62CD0-96A9-104D-AF3A-6AEDDB65ED7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D8BB7C5-7E14-0848-8C15-56CE0ABF13C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BB2EE3F-F79D-B344-9B42-2A848CBCC768}"/>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5" name="Footer Placeholder 4">
            <a:extLst>
              <a:ext uri="{FF2B5EF4-FFF2-40B4-BE49-F238E27FC236}">
                <a16:creationId xmlns:a16="http://schemas.microsoft.com/office/drawing/2014/main" id="{E45670DD-1469-3342-AEF7-9B76985BA6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38536E-00AC-7C44-8B51-53317CA04B88}"/>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9076692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A27D87B-B11B-714D-A3B5-E855D7ED50F7}"/>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276766A-292A-7D45-8B5B-6DFADE17A24C}"/>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41B0034-A1B7-9A45-8D47-7B47CC762DB8}"/>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5" name="Footer Placeholder 4">
            <a:extLst>
              <a:ext uri="{FF2B5EF4-FFF2-40B4-BE49-F238E27FC236}">
                <a16:creationId xmlns:a16="http://schemas.microsoft.com/office/drawing/2014/main" id="{DCC8C26C-5AE0-5E44-94F5-57F1ED31D1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75ADDA-CA80-7C43-8CCB-CD5CD94E49C6}"/>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219505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2ECDF-0EEC-5742-A8C0-38CF4368FC6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4C1678D-A0DE-9F4F-9AE7-14EC25C8DAB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7A420A1-A459-EF45-883D-EB7C4C38B438}"/>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5" name="Footer Placeholder 4">
            <a:extLst>
              <a:ext uri="{FF2B5EF4-FFF2-40B4-BE49-F238E27FC236}">
                <a16:creationId xmlns:a16="http://schemas.microsoft.com/office/drawing/2014/main" id="{C3BC253B-A35A-A448-A570-928C26BB63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D781DA-990B-2F4B-9605-EEE9F2C104DB}"/>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4552049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FD2FE-CAD0-F04D-A461-131421450D2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3193729-9CA6-614D-9776-CFD8438B0B5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9A64095-1336-C241-8491-FC048F5019EA}"/>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5" name="Footer Placeholder 4">
            <a:extLst>
              <a:ext uri="{FF2B5EF4-FFF2-40B4-BE49-F238E27FC236}">
                <a16:creationId xmlns:a16="http://schemas.microsoft.com/office/drawing/2014/main" id="{C15FB0B4-CF10-3E49-A0F2-C779712546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3AF445-D4E4-CA46-A8C1-38AD3B165F57}"/>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537162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76EE9-DE65-8248-BE64-F75B5E90144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A75B853-3C22-4544-A961-45382EE8DF94}"/>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CC697B0C-493F-3941-88D6-024D2E3D76D5}"/>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D86AE39-C0D6-3644-AECF-FF8ABEDE7A0A}"/>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6" name="Footer Placeholder 5">
            <a:extLst>
              <a:ext uri="{FF2B5EF4-FFF2-40B4-BE49-F238E27FC236}">
                <a16:creationId xmlns:a16="http://schemas.microsoft.com/office/drawing/2014/main" id="{DA1829EE-1261-2B4C-9AD0-3B66D880874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86DC16-91E2-054E-A857-6C3855934FEF}"/>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282319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98117-6187-9F4F-868A-605A6E5619FF}"/>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775496F-E7E8-3941-B07A-5D2DAB4C266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A39F1A0-1895-284A-B98F-9A8BB2B5B72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A5F74487-A560-A448-8D24-EB0D62AD57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F883039-BEE5-E24A-93CA-142CA608057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DA3FD70B-7766-254E-BEDB-9F35D003D029}"/>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8" name="Footer Placeholder 7">
            <a:extLst>
              <a:ext uri="{FF2B5EF4-FFF2-40B4-BE49-F238E27FC236}">
                <a16:creationId xmlns:a16="http://schemas.microsoft.com/office/drawing/2014/main" id="{733CF061-D733-3943-9062-68C005B9AB0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911711E-C5E7-E24C-A849-DC3A4EF626EE}"/>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539511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1CF18-5B1F-E347-9D4E-2007EF0CD3C7}"/>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0F4183D-05B8-8F44-A9E4-5EEAF7E7D49E}"/>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4" name="Footer Placeholder 3">
            <a:extLst>
              <a:ext uri="{FF2B5EF4-FFF2-40B4-BE49-F238E27FC236}">
                <a16:creationId xmlns:a16="http://schemas.microsoft.com/office/drawing/2014/main" id="{DEB1C9D7-FB5D-6540-967B-37714EAFDA6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07ECC3E-533E-EE42-9098-2809BE6A0FA0}"/>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3368161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C078CDE-7361-E349-A458-472DCF6CB4F5}"/>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3" name="Footer Placeholder 2">
            <a:extLst>
              <a:ext uri="{FF2B5EF4-FFF2-40B4-BE49-F238E27FC236}">
                <a16:creationId xmlns:a16="http://schemas.microsoft.com/office/drawing/2014/main" id="{559D96CA-2ADA-FF4D-AEA8-2FCC1B37E46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EC8F37E-E278-C640-A8F4-22631B2F4EC1}"/>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224780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7A5D3-FB85-264C-8E16-E2A094A011B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3CA2F808-2F08-9446-B366-01C48E79A1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3CD68618-AE4C-1149-A196-7BD9F1CFC4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0C98F20-F401-404C-931B-374732C6597C}"/>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6" name="Footer Placeholder 5">
            <a:extLst>
              <a:ext uri="{FF2B5EF4-FFF2-40B4-BE49-F238E27FC236}">
                <a16:creationId xmlns:a16="http://schemas.microsoft.com/office/drawing/2014/main" id="{413D4897-544F-6145-9E87-8C51B2590F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CD8076F-C643-2E40-9FC1-77C622C71A72}"/>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1874287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BCE2B-8B9B-2347-AAE8-5E05F85E08D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DA968DC-5904-1542-88E8-89E856932EB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72202C5-E330-DD47-B0CD-F5ED59556E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3B9055D-50A3-4249-8805-47A532B31DD7}"/>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6" name="Footer Placeholder 5">
            <a:extLst>
              <a:ext uri="{FF2B5EF4-FFF2-40B4-BE49-F238E27FC236}">
                <a16:creationId xmlns:a16="http://schemas.microsoft.com/office/drawing/2014/main" id="{D6C6BCE9-4D96-154A-B470-15455C707F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17D3174-7061-BC43-977A-96300E8D76DA}"/>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6023728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009CEE6-F7BB-AD45-B0F8-DE0813858CF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2BDBC69-E607-9F4D-A291-3919159B44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0ABBC24-78F7-0840-87C9-9E4FC683D75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55437E-0F0A-4645-A0B8-CC1476C0C3C0}" type="datetimeFigureOut">
              <a:rPr lang="en-US" smtClean="0"/>
              <a:t>7/16/2024</a:t>
            </a:fld>
            <a:endParaRPr lang="en-US"/>
          </a:p>
        </p:txBody>
      </p:sp>
      <p:sp>
        <p:nvSpPr>
          <p:cNvPr id="5" name="Footer Placeholder 4">
            <a:extLst>
              <a:ext uri="{FF2B5EF4-FFF2-40B4-BE49-F238E27FC236}">
                <a16:creationId xmlns:a16="http://schemas.microsoft.com/office/drawing/2014/main" id="{593D9436-E850-B548-B8CA-06EECD16F9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9E1035D-198C-EC47-B257-A3F84702734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917936-E1CA-C644-828F-4F90970B9803}" type="slidenum">
              <a:rPr lang="en-US" smtClean="0"/>
              <a:t>‹#›</a:t>
            </a:fld>
            <a:endParaRPr lang="en-US"/>
          </a:p>
        </p:txBody>
      </p:sp>
    </p:spTree>
    <p:extLst>
      <p:ext uri="{BB962C8B-B14F-4D97-AF65-F5344CB8AC3E}">
        <p14:creationId xmlns:p14="http://schemas.microsoft.com/office/powerpoint/2010/main" val="661569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27.emf"/><Relationship Id="rId3" Type="http://schemas.openxmlformats.org/officeDocument/2006/relationships/notesSlide" Target="../notesSlides/notesSlide9.xml"/><Relationship Id="rId7"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themeOverride" Target="../theme/themeOverride7.xml"/><Relationship Id="rId6" Type="http://schemas.openxmlformats.org/officeDocument/2006/relationships/image" Target="../media/image33.png"/><Relationship Id="rId5" Type="http://schemas.openxmlformats.org/officeDocument/2006/relationships/image" Target="../media/image32.png"/><Relationship Id="rId10" Type="http://schemas.openxmlformats.org/officeDocument/2006/relationships/image" Target="../media/image31.png"/><Relationship Id="rId4" Type="http://schemas.openxmlformats.org/officeDocument/2006/relationships/image" Target="../media/image6.jpeg"/><Relationship Id="rId9" Type="http://schemas.openxmlformats.org/officeDocument/2006/relationships/image" Target="../media/image17.png"/></Relationships>
</file>

<file path=ppt/slides/_rels/slide1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notesSlide" Target="../notesSlides/notesSlide10.xml"/><Relationship Id="rId7" Type="http://schemas.openxmlformats.org/officeDocument/2006/relationships/image" Target="../media/image34.png"/><Relationship Id="rId2" Type="http://schemas.openxmlformats.org/officeDocument/2006/relationships/slideLayout" Target="../slideLayouts/slideLayout2.xml"/><Relationship Id="rId1" Type="http://schemas.openxmlformats.org/officeDocument/2006/relationships/themeOverride" Target="../theme/themeOverride8.xml"/><Relationship Id="rId6" Type="http://schemas.openxmlformats.org/officeDocument/2006/relationships/image" Target="../media/image26.png"/><Relationship Id="rId5" Type="http://schemas.openxmlformats.org/officeDocument/2006/relationships/image" Target="../media/image32.png"/><Relationship Id="rId10" Type="http://schemas.openxmlformats.org/officeDocument/2006/relationships/image" Target="../media/image31.png"/><Relationship Id="rId4" Type="http://schemas.openxmlformats.org/officeDocument/2006/relationships/image" Target="../media/image6.jpeg"/><Relationship Id="rId9" Type="http://schemas.openxmlformats.org/officeDocument/2006/relationships/image" Target="../media/image27.emf"/></Relationships>
</file>

<file path=ppt/slides/_rels/slide12.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notesSlide" Target="../notesSlides/notesSlide11.xml"/><Relationship Id="rId7" Type="http://schemas.openxmlformats.org/officeDocument/2006/relationships/image" Target="../media/image37.png"/><Relationship Id="rId12" Type="http://schemas.openxmlformats.org/officeDocument/2006/relationships/image" Target="../media/image42.jpeg"/><Relationship Id="rId2" Type="http://schemas.openxmlformats.org/officeDocument/2006/relationships/slideLayout" Target="../slideLayouts/slideLayout2.xml"/><Relationship Id="rId1" Type="http://schemas.openxmlformats.org/officeDocument/2006/relationships/themeOverride" Target="../theme/themeOverride9.xml"/><Relationship Id="rId6" Type="http://schemas.openxmlformats.org/officeDocument/2006/relationships/image" Target="../media/image36.png"/><Relationship Id="rId11" Type="http://schemas.openxmlformats.org/officeDocument/2006/relationships/image" Target="../media/image41.png"/><Relationship Id="rId5" Type="http://schemas.openxmlformats.org/officeDocument/2006/relationships/image" Target="../media/image35.png"/><Relationship Id="rId10" Type="http://schemas.openxmlformats.org/officeDocument/2006/relationships/image" Target="../media/image40.png"/><Relationship Id="rId4" Type="http://schemas.openxmlformats.org/officeDocument/2006/relationships/image" Target="../media/image6.jpeg"/><Relationship Id="rId9" Type="http://schemas.openxmlformats.org/officeDocument/2006/relationships/image" Target="../media/image39.png"/></Relationships>
</file>

<file path=ppt/slides/_rels/slide13.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notesSlide" Target="../notesSlides/notesSlide12.xml"/><Relationship Id="rId7" Type="http://schemas.openxmlformats.org/officeDocument/2006/relationships/image" Target="../media/image46.png"/><Relationship Id="rId2" Type="http://schemas.openxmlformats.org/officeDocument/2006/relationships/slideLayout" Target="../slideLayouts/slideLayout2.xml"/><Relationship Id="rId1" Type="http://schemas.openxmlformats.org/officeDocument/2006/relationships/themeOverride" Target="../theme/themeOverride10.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jpg"/></Relationships>
</file>

<file path=ppt/slides/_rels/slide14.xml.rels><?xml version="1.0" encoding="UTF-8" standalone="yes"?>
<Relationships xmlns="http://schemas.openxmlformats.org/package/2006/relationships"><Relationship Id="rId8" Type="http://schemas.openxmlformats.org/officeDocument/2006/relationships/hyperlink" Target="https://wordwall.net/el/resource/14510296/%CE%B1%CE%BD%CE%B1%CE%BA%CF%8D%CE%BA%CE%BB%CF%89%CF%83%CE%B7" TargetMode="External"/><Relationship Id="rId3" Type="http://schemas.openxmlformats.org/officeDocument/2006/relationships/image" Target="../media/image43.jpg"/><Relationship Id="rId7" Type="http://schemas.openxmlformats.org/officeDocument/2006/relationships/image" Target="../media/image47.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encounteredu.com/steam-activities/super-recycler" TargetMode="External"/><Relationship Id="rId5" Type="http://schemas.openxmlformats.org/officeDocument/2006/relationships/image" Target="../media/image17.png"/><Relationship Id="rId4" Type="http://schemas.openxmlformats.org/officeDocument/2006/relationships/image" Target="../media/image27.emf"/><Relationship Id="rId9" Type="http://schemas.openxmlformats.org/officeDocument/2006/relationships/image" Target="../media/image22.png"/></Relationships>
</file>

<file path=ppt/slides/_rels/slide15.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8.jpeg"/><Relationship Id="rId7" Type="http://schemas.openxmlformats.org/officeDocument/2006/relationships/image" Target="../media/image50.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49.png"/></Relationships>
</file>

<file path=ppt/slides/_rels/slide16.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8.jpeg"/><Relationship Id="rId7" Type="http://schemas.openxmlformats.org/officeDocument/2006/relationships/image" Target="../media/image50.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49.png"/></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6.jpe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11.png"/><Relationship Id="rId4" Type="http://schemas.openxmlformats.org/officeDocument/2006/relationships/image" Target="../media/image7.emf"/><Relationship Id="rId9"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notesSlide" Target="../notesSlides/notesSlide3.xml"/><Relationship Id="rId7"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1.png"/><Relationship Id="rId4" Type="http://schemas.openxmlformats.org/officeDocument/2006/relationships/image" Target="../media/image4.png"/><Relationship Id="rId9"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2.xml"/><Relationship Id="rId5" Type="http://schemas.openxmlformats.org/officeDocument/2006/relationships/image" Target="../media/image20.png"/><Relationship Id="rId4" Type="http://schemas.openxmlformats.org/officeDocument/2006/relationships/image" Target="../media/image19.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hemeOverride" Target="../theme/themeOverride3.xml"/><Relationship Id="rId5" Type="http://schemas.openxmlformats.org/officeDocument/2006/relationships/image" Target="../media/image22.png"/><Relationship Id="rId4" Type="http://schemas.openxmlformats.org/officeDocument/2006/relationships/image" Target="../media/image21.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hemeOverride" Target="../theme/themeOverride4.xml"/><Relationship Id="rId5" Type="http://schemas.openxmlformats.org/officeDocument/2006/relationships/image" Target="../media/image20.png"/><Relationship Id="rId4" Type="http://schemas.openxmlformats.org/officeDocument/2006/relationships/image" Target="../media/image23.jpeg"/></Relationships>
</file>

<file path=ppt/slides/_rels/slide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notesSlide" Target="../notesSlides/notesSlide7.xml"/><Relationship Id="rId7"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themeOverride" Target="../theme/themeOverride5.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6.jpeg"/><Relationship Id="rId9" Type="http://schemas.openxmlformats.org/officeDocument/2006/relationships/image" Target="../media/image27.emf"/></Relationships>
</file>

<file path=ppt/slides/_rels/slide9.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notesSlide" Target="../notesSlides/notesSlide8.xml"/><Relationship Id="rId7"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hemeOverride" Target="../theme/themeOverride6.xml"/><Relationship Id="rId6" Type="http://schemas.openxmlformats.org/officeDocument/2006/relationships/image" Target="../media/image27.emf"/><Relationship Id="rId5" Type="http://schemas.openxmlformats.org/officeDocument/2006/relationships/image" Target="../media/image28.jpeg"/><Relationship Id="rId10" Type="http://schemas.openxmlformats.org/officeDocument/2006/relationships/image" Target="../media/image31.png"/><Relationship Id="rId4" Type="http://schemas.openxmlformats.org/officeDocument/2006/relationships/image" Target="../media/image6.jpeg"/><Relationship Id="rId9" Type="http://schemas.openxmlformats.org/officeDocument/2006/relationships/image" Target="../media/image30.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 name="TextBox 6">
            <a:extLst>
              <a:ext uri="{FF2B5EF4-FFF2-40B4-BE49-F238E27FC236}">
                <a16:creationId xmlns:a16="http://schemas.microsoft.com/office/drawing/2014/main" id="{82872F4E-C7B1-A6EC-96DE-527600463C61}"/>
              </a:ext>
            </a:extLst>
          </p:cNvPr>
          <p:cNvSpPr txBox="1"/>
          <p:nvPr/>
        </p:nvSpPr>
        <p:spPr>
          <a:xfrm>
            <a:off x="516868" y="581704"/>
            <a:ext cx="2732351"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err="1">
                <a:solidFill>
                  <a:srgbClr val="FFC000"/>
                </a:solidFill>
                <a:latin typeface="Century Gothic"/>
                <a:cs typeface="Calibri"/>
              </a:rPr>
              <a:t>Μάθημ</a:t>
            </a:r>
            <a:r>
              <a:rPr lang="en-US" sz="3600" b="1" dirty="0">
                <a:solidFill>
                  <a:srgbClr val="FFC000"/>
                </a:solidFill>
                <a:latin typeface="Century Gothic"/>
                <a:cs typeface="Calibri"/>
              </a:rPr>
              <a:t>α 3</a:t>
            </a:r>
          </a:p>
        </p:txBody>
      </p:sp>
      <p:pic>
        <p:nvPicPr>
          <p:cNvPr id="5" name="Picture 4" descr="White text on a black background&#10;&#10;Description automatically generated">
            <a:extLst>
              <a:ext uri="{FF2B5EF4-FFF2-40B4-BE49-F238E27FC236}">
                <a16:creationId xmlns:a16="http://schemas.microsoft.com/office/drawing/2014/main" id="{A6D636F0-0483-8627-2491-A1BCFA10C26C}"/>
              </a:ext>
            </a:extLst>
          </p:cNvPr>
          <p:cNvPicPr>
            <a:picLocks noChangeAspect="1"/>
          </p:cNvPicPr>
          <p:nvPr/>
        </p:nvPicPr>
        <p:blipFill>
          <a:blip r:embed="rId3"/>
          <a:stretch>
            <a:fillRect/>
          </a:stretch>
        </p:blipFill>
        <p:spPr>
          <a:xfrm>
            <a:off x="138112" y="1224367"/>
            <a:ext cx="5819775" cy="3505200"/>
          </a:xfrm>
          <a:prstGeom prst="rect">
            <a:avLst/>
          </a:prstGeom>
        </p:spPr>
      </p:pic>
      <p:pic>
        <p:nvPicPr>
          <p:cNvPr id="7" name="Picture 6" descr="Icon&#10;&#10;Description automatically generated">
            <a:extLst>
              <a:ext uri="{FF2B5EF4-FFF2-40B4-BE49-F238E27FC236}">
                <a16:creationId xmlns:a16="http://schemas.microsoft.com/office/drawing/2014/main" id="{4DB95896-E5FD-66FB-916E-B594EDA81BC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48999" y="382579"/>
            <a:ext cx="1452800" cy="1046641"/>
          </a:xfrm>
          <a:prstGeom prst="rect">
            <a:avLst/>
          </a:prstGeom>
        </p:spPr>
      </p:pic>
      <p:pic>
        <p:nvPicPr>
          <p:cNvPr id="9" name="Picture 8" descr="Icon&#10;&#10;Description automatically generated">
            <a:extLst>
              <a:ext uri="{FF2B5EF4-FFF2-40B4-BE49-F238E27FC236}">
                <a16:creationId xmlns:a16="http://schemas.microsoft.com/office/drawing/2014/main" id="{CC23CCF2-14F4-D09E-AE5B-E80E9D4C582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180000">
            <a:off x="7889516" y="4621467"/>
            <a:ext cx="753392" cy="646331"/>
          </a:xfrm>
          <a:prstGeom prst="rect">
            <a:avLst/>
          </a:prstGeom>
        </p:spPr>
      </p:pic>
      <p:pic>
        <p:nvPicPr>
          <p:cNvPr id="6" name="Picture 5" descr="A black and white text&#10;&#10;Description automatically generated">
            <a:extLst>
              <a:ext uri="{FF2B5EF4-FFF2-40B4-BE49-F238E27FC236}">
                <a16:creationId xmlns:a16="http://schemas.microsoft.com/office/drawing/2014/main" id="{147FF91F-EC0D-83A0-03C5-81EED943EB5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16367" y="5827213"/>
            <a:ext cx="3110018" cy="609812"/>
          </a:xfrm>
          <a:prstGeom prst="rect">
            <a:avLst/>
          </a:prstGeom>
        </p:spPr>
      </p:pic>
    </p:spTree>
    <p:extLst>
      <p:ext uri="{BB962C8B-B14F-4D97-AF65-F5344CB8AC3E}">
        <p14:creationId xmlns:p14="http://schemas.microsoft.com/office/powerpoint/2010/main" val="3121341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209E1ED9-369F-DE43-9718-DB7C1514FDEB}"/>
              </a:ext>
            </a:extLst>
          </p:cNvPr>
          <p:cNvPicPr>
            <a:picLocks noChangeAspect="1"/>
          </p:cNvPicPr>
          <p:nvPr/>
        </p:nvPicPr>
        <p:blipFill>
          <a:blip r:embed="rId4"/>
          <a:stretch>
            <a:fillRect/>
          </a:stretch>
        </p:blipFill>
        <p:spPr>
          <a:xfrm>
            <a:off x="0" y="0"/>
            <a:ext cx="12192000" cy="6858000"/>
          </a:xfrm>
          <a:prstGeom prst="rect">
            <a:avLst/>
          </a:prstGeom>
        </p:spPr>
      </p:pic>
      <p:pic>
        <p:nvPicPr>
          <p:cNvPr id="37" name="Picture 36">
            <a:extLst>
              <a:ext uri="{FF2B5EF4-FFF2-40B4-BE49-F238E27FC236}">
                <a16:creationId xmlns:a16="http://schemas.microsoft.com/office/drawing/2014/main" id="{88683225-E003-994B-9DCA-2657280BAE4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20830" y="2078361"/>
            <a:ext cx="3324751" cy="3324751"/>
          </a:xfrm>
          <a:prstGeom prst="rect">
            <a:avLst/>
          </a:prstGeom>
        </p:spPr>
      </p:pic>
      <p:pic>
        <p:nvPicPr>
          <p:cNvPr id="6" name="Picture 5" descr="A picture containing dark&#10;&#10;Description automatically generated">
            <a:extLst>
              <a:ext uri="{FF2B5EF4-FFF2-40B4-BE49-F238E27FC236}">
                <a16:creationId xmlns:a16="http://schemas.microsoft.com/office/drawing/2014/main" id="{BE0676BB-CC9A-4147-8892-7D334476EDE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394956" y="2094893"/>
            <a:ext cx="3271318" cy="3271318"/>
          </a:xfrm>
          <a:prstGeom prst="rect">
            <a:avLst/>
          </a:prstGeom>
        </p:spPr>
      </p:pic>
      <p:pic>
        <p:nvPicPr>
          <p:cNvPr id="38" name="Picture 37" descr="A hand holding a shark&#10;&#10;Description automatically generated with low confidence">
            <a:extLst>
              <a:ext uri="{FF2B5EF4-FFF2-40B4-BE49-F238E27FC236}">
                <a16:creationId xmlns:a16="http://schemas.microsoft.com/office/drawing/2014/main" id="{D9B12CFD-0BF7-C141-9249-3E6A00DCCEF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229355" y="2331916"/>
            <a:ext cx="2841663" cy="2841663"/>
          </a:xfrm>
          <a:prstGeom prst="rect">
            <a:avLst/>
          </a:prstGeom>
        </p:spPr>
      </p:pic>
      <p:sp>
        <p:nvSpPr>
          <p:cNvPr id="17" name="Rectangle 16">
            <a:extLst>
              <a:ext uri="{FF2B5EF4-FFF2-40B4-BE49-F238E27FC236}">
                <a16:creationId xmlns:a16="http://schemas.microsoft.com/office/drawing/2014/main" id="{825A0A17-F635-D44E-8319-62CC9ED7B622}"/>
              </a:ext>
            </a:extLst>
          </p:cNvPr>
          <p:cNvSpPr/>
          <p:nvPr/>
        </p:nvSpPr>
        <p:spPr>
          <a:xfrm>
            <a:off x="1580951" y="5412632"/>
            <a:ext cx="1872058" cy="682865"/>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81EE9AD-08D4-0D4F-B3A4-5942278B8BD0}"/>
              </a:ext>
            </a:extLst>
          </p:cNvPr>
          <p:cNvSpPr/>
          <p:nvPr/>
        </p:nvSpPr>
        <p:spPr>
          <a:xfrm>
            <a:off x="1743483" y="5523231"/>
            <a:ext cx="1515521" cy="461665"/>
          </a:xfrm>
          <a:prstGeom prst="rect">
            <a:avLst/>
          </a:prstGeom>
        </p:spPr>
        <p:txBody>
          <a:bodyPr wrap="square" lIns="91440" tIns="45720" rIns="91440" bIns="45720" anchor="t">
            <a:spAutoFit/>
          </a:bodyPr>
          <a:lstStyle/>
          <a:p>
            <a:r>
              <a:rPr lang="en-US" sz="2400" b="1" dirty="0" err="1">
                <a:solidFill>
                  <a:srgbClr val="004A6C"/>
                </a:solidFill>
                <a:latin typeface="Century Gothic"/>
              </a:rPr>
              <a:t>Φύκι</a:t>
            </a:r>
            <a:r>
              <a:rPr lang="en-US" sz="2400" b="1" dirty="0">
                <a:solidFill>
                  <a:srgbClr val="004A6C"/>
                </a:solidFill>
                <a:latin typeface="Century Gothic"/>
              </a:rPr>
              <a:t>α</a:t>
            </a:r>
            <a:endParaRPr lang="en-US" dirty="0"/>
          </a:p>
        </p:txBody>
      </p:sp>
      <p:sp>
        <p:nvSpPr>
          <p:cNvPr id="20" name="Rectangle 19">
            <a:extLst>
              <a:ext uri="{FF2B5EF4-FFF2-40B4-BE49-F238E27FC236}">
                <a16:creationId xmlns:a16="http://schemas.microsoft.com/office/drawing/2014/main" id="{8462BB41-0938-AA4B-9B7B-6114CF7B3E52}"/>
              </a:ext>
            </a:extLst>
          </p:cNvPr>
          <p:cNvSpPr/>
          <p:nvPr/>
        </p:nvSpPr>
        <p:spPr>
          <a:xfrm>
            <a:off x="4947147" y="5403452"/>
            <a:ext cx="2252176" cy="995008"/>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05D8B8D-B3AF-8148-BD39-517C864AF033}"/>
              </a:ext>
            </a:extLst>
          </p:cNvPr>
          <p:cNvSpPr/>
          <p:nvPr/>
        </p:nvSpPr>
        <p:spPr>
          <a:xfrm>
            <a:off x="5109679" y="5523231"/>
            <a:ext cx="1834156" cy="830997"/>
          </a:xfrm>
          <a:prstGeom prst="rect">
            <a:avLst/>
          </a:prstGeom>
        </p:spPr>
        <p:txBody>
          <a:bodyPr wrap="none" lIns="91440" tIns="45720" rIns="91440" bIns="45720" anchor="t">
            <a:spAutoFit/>
          </a:bodyPr>
          <a:lstStyle/>
          <a:p>
            <a:pPr algn="ctr"/>
            <a:r>
              <a:rPr lang="en-US" sz="2400" b="1" dirty="0">
                <a:solidFill>
                  <a:srgbClr val="004A6C"/>
                </a:solidFill>
                <a:latin typeface="Century Gothic"/>
              </a:rPr>
              <a:t>Θα</a:t>
            </a:r>
            <a:r>
              <a:rPr lang="en-US" sz="2400" b="1" err="1">
                <a:solidFill>
                  <a:srgbClr val="004A6C"/>
                </a:solidFill>
                <a:latin typeface="Century Gothic"/>
              </a:rPr>
              <a:t>λάσσι</a:t>
            </a:r>
            <a:r>
              <a:rPr lang="en-US" sz="2400" b="1" dirty="0">
                <a:solidFill>
                  <a:srgbClr val="004A6C"/>
                </a:solidFill>
                <a:latin typeface="Century Gothic"/>
              </a:rPr>
              <a:t>α </a:t>
            </a:r>
            <a:endParaRPr lang="en-US"/>
          </a:p>
          <a:p>
            <a:pPr algn="ctr"/>
            <a:r>
              <a:rPr lang="en-US" sz="2400" b="1" dirty="0" err="1">
                <a:solidFill>
                  <a:srgbClr val="004A6C"/>
                </a:solidFill>
                <a:latin typeface="Century Gothic"/>
              </a:rPr>
              <a:t>χελών</a:t>
            </a:r>
            <a:r>
              <a:rPr lang="en-US" sz="2400" b="1" dirty="0">
                <a:solidFill>
                  <a:srgbClr val="004A6C"/>
                </a:solidFill>
                <a:latin typeface="Century Gothic"/>
              </a:rPr>
              <a:t>α</a:t>
            </a:r>
            <a:endParaRPr lang="en-US" dirty="0"/>
          </a:p>
        </p:txBody>
      </p:sp>
      <p:sp>
        <p:nvSpPr>
          <p:cNvPr id="22" name="Rectangle 21">
            <a:extLst>
              <a:ext uri="{FF2B5EF4-FFF2-40B4-BE49-F238E27FC236}">
                <a16:creationId xmlns:a16="http://schemas.microsoft.com/office/drawing/2014/main" id="{E56D612E-28A4-FC48-B411-A2C32280F26C}"/>
              </a:ext>
            </a:extLst>
          </p:cNvPr>
          <p:cNvSpPr/>
          <p:nvPr/>
        </p:nvSpPr>
        <p:spPr>
          <a:xfrm>
            <a:off x="8656739" y="5394271"/>
            <a:ext cx="3013008" cy="728768"/>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9E6DA06B-52CC-3E46-BDCB-0FC245BE2039}"/>
              </a:ext>
            </a:extLst>
          </p:cNvPr>
          <p:cNvSpPr/>
          <p:nvPr/>
        </p:nvSpPr>
        <p:spPr>
          <a:xfrm>
            <a:off x="8819271" y="5523231"/>
            <a:ext cx="2839239" cy="461665"/>
          </a:xfrm>
          <a:prstGeom prst="rect">
            <a:avLst/>
          </a:prstGeom>
        </p:spPr>
        <p:txBody>
          <a:bodyPr wrap="none" lIns="91440" tIns="45720" rIns="91440" bIns="45720" anchor="t">
            <a:spAutoFit/>
          </a:bodyPr>
          <a:lstStyle/>
          <a:p>
            <a:r>
              <a:rPr lang="en-US" sz="2400" b="1" dirty="0">
                <a:solidFill>
                  <a:srgbClr val="004A6C"/>
                </a:solidFill>
                <a:latin typeface="Century Gothic"/>
              </a:rPr>
              <a:t>Κα</a:t>
            </a:r>
            <a:r>
              <a:rPr lang="en-US" sz="2400" b="1" dirty="0" err="1">
                <a:solidFill>
                  <a:srgbClr val="004A6C"/>
                </a:solidFill>
                <a:latin typeface="Century Gothic"/>
              </a:rPr>
              <a:t>ρχ</a:t>
            </a:r>
            <a:r>
              <a:rPr lang="en-US" sz="2400" b="1" dirty="0">
                <a:solidFill>
                  <a:srgbClr val="004A6C"/>
                </a:solidFill>
                <a:latin typeface="Century Gothic"/>
              </a:rPr>
              <a:t>α</a:t>
            </a:r>
            <a:r>
              <a:rPr lang="en-US" sz="2400" b="1" dirty="0" err="1">
                <a:solidFill>
                  <a:srgbClr val="004A6C"/>
                </a:solidFill>
                <a:latin typeface="Century Gothic"/>
              </a:rPr>
              <a:t>ρί</a:t>
            </a:r>
            <a:r>
              <a:rPr lang="en-US" sz="2400" b="1" dirty="0">
                <a:solidFill>
                  <a:srgbClr val="004A6C"/>
                </a:solidFill>
                <a:latin typeface="Century Gothic"/>
              </a:rPr>
              <a:t>ας </a:t>
            </a:r>
            <a:r>
              <a:rPr lang="en-US" sz="2400" b="1" dirty="0" err="1">
                <a:solidFill>
                  <a:srgbClr val="004A6C"/>
                </a:solidFill>
                <a:latin typeface="Century Gothic"/>
              </a:rPr>
              <a:t>τίγρης</a:t>
            </a:r>
            <a:endParaRPr lang="en-US" dirty="0" err="1"/>
          </a:p>
        </p:txBody>
      </p:sp>
      <p:pic>
        <p:nvPicPr>
          <p:cNvPr id="26" name="Picture 25">
            <a:extLst>
              <a:ext uri="{FF2B5EF4-FFF2-40B4-BE49-F238E27FC236}">
                <a16:creationId xmlns:a16="http://schemas.microsoft.com/office/drawing/2014/main" id="{F31B86C0-0A8E-0348-A934-A130C5CAE616}"/>
              </a:ext>
            </a:extLst>
          </p:cNvPr>
          <p:cNvPicPr>
            <a:picLocks noChangeAspect="1"/>
          </p:cNvPicPr>
          <p:nvPr/>
        </p:nvPicPr>
        <p:blipFill>
          <a:blip r:embed="rId8"/>
          <a:stretch>
            <a:fillRect/>
          </a:stretch>
        </p:blipFill>
        <p:spPr>
          <a:xfrm rot="7747805" flipH="1">
            <a:off x="3885584" y="5261069"/>
            <a:ext cx="659737" cy="771121"/>
          </a:xfrm>
          <a:prstGeom prst="rect">
            <a:avLst/>
          </a:prstGeom>
        </p:spPr>
      </p:pic>
      <p:pic>
        <p:nvPicPr>
          <p:cNvPr id="28" name="Picture 27">
            <a:extLst>
              <a:ext uri="{FF2B5EF4-FFF2-40B4-BE49-F238E27FC236}">
                <a16:creationId xmlns:a16="http://schemas.microsoft.com/office/drawing/2014/main" id="{1A3BE3FA-3150-364E-9C38-29013429D3D5}"/>
              </a:ext>
            </a:extLst>
          </p:cNvPr>
          <p:cNvPicPr>
            <a:picLocks noChangeAspect="1"/>
          </p:cNvPicPr>
          <p:nvPr/>
        </p:nvPicPr>
        <p:blipFill>
          <a:blip r:embed="rId8"/>
          <a:stretch>
            <a:fillRect/>
          </a:stretch>
        </p:blipFill>
        <p:spPr>
          <a:xfrm rot="7747805" flipH="1">
            <a:off x="7414847" y="5325238"/>
            <a:ext cx="659737" cy="771121"/>
          </a:xfrm>
          <a:prstGeom prst="rect">
            <a:avLst/>
          </a:prstGeom>
        </p:spPr>
      </p:pic>
      <p:pic>
        <p:nvPicPr>
          <p:cNvPr id="29" name="Picture 28">
            <a:extLst>
              <a:ext uri="{FF2B5EF4-FFF2-40B4-BE49-F238E27FC236}">
                <a16:creationId xmlns:a16="http://schemas.microsoft.com/office/drawing/2014/main" id="{A63CDA22-24C9-1F4F-A95D-74C71D65FD82}"/>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rot="19089445">
            <a:off x="677519" y="1716432"/>
            <a:ext cx="1534497" cy="1512808"/>
          </a:xfrm>
          <a:prstGeom prst="rect">
            <a:avLst/>
          </a:prstGeom>
        </p:spPr>
      </p:pic>
      <p:pic>
        <p:nvPicPr>
          <p:cNvPr id="35" name="Picture 34">
            <a:extLst>
              <a:ext uri="{FF2B5EF4-FFF2-40B4-BE49-F238E27FC236}">
                <a16:creationId xmlns:a16="http://schemas.microsoft.com/office/drawing/2014/main" id="{3AF0E98A-8CB4-CB46-BC0E-370DD83270CB}"/>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rot="7828576">
            <a:off x="10188459" y="4164995"/>
            <a:ext cx="1534497" cy="1512808"/>
          </a:xfrm>
          <a:prstGeom prst="rect">
            <a:avLst/>
          </a:prstGeom>
        </p:spPr>
      </p:pic>
      <p:grpSp>
        <p:nvGrpSpPr>
          <p:cNvPr id="30" name="Group 29">
            <a:extLst>
              <a:ext uri="{FF2B5EF4-FFF2-40B4-BE49-F238E27FC236}">
                <a16:creationId xmlns:a16="http://schemas.microsoft.com/office/drawing/2014/main" id="{F1FE5166-8317-4E0E-858F-5E7265294BB8}"/>
              </a:ext>
            </a:extLst>
          </p:cNvPr>
          <p:cNvGrpSpPr/>
          <p:nvPr/>
        </p:nvGrpSpPr>
        <p:grpSpPr>
          <a:xfrm>
            <a:off x="8303602" y="217666"/>
            <a:ext cx="3888398" cy="655438"/>
            <a:chOff x="8303602" y="217666"/>
            <a:chExt cx="3888398" cy="655438"/>
          </a:xfrm>
        </p:grpSpPr>
        <p:sp>
          <p:nvSpPr>
            <p:cNvPr id="33" name="Rectangle 32">
              <a:extLst>
                <a:ext uri="{FF2B5EF4-FFF2-40B4-BE49-F238E27FC236}">
                  <a16:creationId xmlns:a16="http://schemas.microsoft.com/office/drawing/2014/main" id="{24276FDC-32E6-4F31-8BF5-B40C2A1E1464}"/>
                </a:ext>
              </a:extLst>
            </p:cNvPr>
            <p:cNvSpPr/>
            <p:nvPr/>
          </p:nvSpPr>
          <p:spPr>
            <a:xfrm>
              <a:off x="8324088" y="217666"/>
              <a:ext cx="3867912" cy="655438"/>
            </a:xfrm>
            <a:custGeom>
              <a:avLst/>
              <a:gdLst>
                <a:gd name="connsiteX0" fmla="*/ 0 w 3867912"/>
                <a:gd name="connsiteY0" fmla="*/ 0 h 655438"/>
                <a:gd name="connsiteX1" fmla="*/ 644652 w 3867912"/>
                <a:gd name="connsiteY1" fmla="*/ 0 h 655438"/>
                <a:gd name="connsiteX2" fmla="*/ 1211946 w 3867912"/>
                <a:gd name="connsiteY2" fmla="*/ 0 h 655438"/>
                <a:gd name="connsiteX3" fmla="*/ 1856598 w 3867912"/>
                <a:gd name="connsiteY3" fmla="*/ 0 h 655438"/>
                <a:gd name="connsiteX4" fmla="*/ 2385212 w 3867912"/>
                <a:gd name="connsiteY4" fmla="*/ 0 h 655438"/>
                <a:gd name="connsiteX5" fmla="*/ 2952506 w 3867912"/>
                <a:gd name="connsiteY5" fmla="*/ 0 h 655438"/>
                <a:gd name="connsiteX6" fmla="*/ 3867912 w 3867912"/>
                <a:gd name="connsiteY6" fmla="*/ 0 h 655438"/>
                <a:gd name="connsiteX7" fmla="*/ 3867912 w 3867912"/>
                <a:gd name="connsiteY7" fmla="*/ 655438 h 655438"/>
                <a:gd name="connsiteX8" fmla="*/ 3223260 w 3867912"/>
                <a:gd name="connsiteY8" fmla="*/ 655438 h 655438"/>
                <a:gd name="connsiteX9" fmla="*/ 2694645 w 3867912"/>
                <a:gd name="connsiteY9" fmla="*/ 655438 h 655438"/>
                <a:gd name="connsiteX10" fmla="*/ 2088672 w 3867912"/>
                <a:gd name="connsiteY10" fmla="*/ 655438 h 655438"/>
                <a:gd name="connsiteX11" fmla="*/ 1444020 w 3867912"/>
                <a:gd name="connsiteY11" fmla="*/ 655438 h 655438"/>
                <a:gd name="connsiteX12" fmla="*/ 760689 w 3867912"/>
                <a:gd name="connsiteY12" fmla="*/ 655438 h 655438"/>
                <a:gd name="connsiteX13" fmla="*/ 0 w 3867912"/>
                <a:gd name="connsiteY13" fmla="*/ 655438 h 655438"/>
                <a:gd name="connsiteX14" fmla="*/ 0 w 3867912"/>
                <a:gd name="connsiteY14" fmla="*/ 0 h 655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67912" h="655438" fill="none" extrusionOk="0">
                  <a:moveTo>
                    <a:pt x="0" y="0"/>
                  </a:moveTo>
                  <a:cubicBezTo>
                    <a:pt x="304966" y="17630"/>
                    <a:pt x="428237" y="4067"/>
                    <a:pt x="644652" y="0"/>
                  </a:cubicBezTo>
                  <a:cubicBezTo>
                    <a:pt x="861067" y="-4067"/>
                    <a:pt x="931804" y="8855"/>
                    <a:pt x="1211946" y="0"/>
                  </a:cubicBezTo>
                  <a:cubicBezTo>
                    <a:pt x="1492088" y="-8855"/>
                    <a:pt x="1640184" y="-11648"/>
                    <a:pt x="1856598" y="0"/>
                  </a:cubicBezTo>
                  <a:cubicBezTo>
                    <a:pt x="2073012" y="11648"/>
                    <a:pt x="2169763" y="-23699"/>
                    <a:pt x="2385212" y="0"/>
                  </a:cubicBezTo>
                  <a:cubicBezTo>
                    <a:pt x="2600661" y="23699"/>
                    <a:pt x="2694055" y="-8483"/>
                    <a:pt x="2952506" y="0"/>
                  </a:cubicBezTo>
                  <a:cubicBezTo>
                    <a:pt x="3210957" y="8483"/>
                    <a:pt x="3635340" y="13141"/>
                    <a:pt x="3867912" y="0"/>
                  </a:cubicBezTo>
                  <a:cubicBezTo>
                    <a:pt x="3853222" y="313551"/>
                    <a:pt x="3856115" y="350580"/>
                    <a:pt x="3867912" y="655438"/>
                  </a:cubicBezTo>
                  <a:cubicBezTo>
                    <a:pt x="3564722" y="644729"/>
                    <a:pt x="3444526" y="675864"/>
                    <a:pt x="3223260" y="655438"/>
                  </a:cubicBezTo>
                  <a:cubicBezTo>
                    <a:pt x="3001994" y="635012"/>
                    <a:pt x="2856885" y="659866"/>
                    <a:pt x="2694645" y="655438"/>
                  </a:cubicBezTo>
                  <a:cubicBezTo>
                    <a:pt x="2532406" y="651010"/>
                    <a:pt x="2284208" y="654234"/>
                    <a:pt x="2088672" y="655438"/>
                  </a:cubicBezTo>
                  <a:cubicBezTo>
                    <a:pt x="1893136" y="656642"/>
                    <a:pt x="1653115" y="667245"/>
                    <a:pt x="1444020" y="655438"/>
                  </a:cubicBezTo>
                  <a:cubicBezTo>
                    <a:pt x="1234925" y="643631"/>
                    <a:pt x="975588" y="665453"/>
                    <a:pt x="760689" y="655438"/>
                  </a:cubicBezTo>
                  <a:cubicBezTo>
                    <a:pt x="545790" y="645423"/>
                    <a:pt x="164960" y="627624"/>
                    <a:pt x="0" y="655438"/>
                  </a:cubicBezTo>
                  <a:cubicBezTo>
                    <a:pt x="3567" y="352459"/>
                    <a:pt x="19913" y="219679"/>
                    <a:pt x="0" y="0"/>
                  </a:cubicBezTo>
                  <a:close/>
                </a:path>
                <a:path w="3867912" h="655438" stroke="0" extrusionOk="0">
                  <a:moveTo>
                    <a:pt x="0" y="0"/>
                  </a:moveTo>
                  <a:cubicBezTo>
                    <a:pt x="183675" y="9605"/>
                    <a:pt x="273320" y="13848"/>
                    <a:pt x="528615" y="0"/>
                  </a:cubicBezTo>
                  <a:cubicBezTo>
                    <a:pt x="783911" y="-13848"/>
                    <a:pt x="845610" y="8863"/>
                    <a:pt x="1057229" y="0"/>
                  </a:cubicBezTo>
                  <a:cubicBezTo>
                    <a:pt x="1268848" y="-8863"/>
                    <a:pt x="1470169" y="-11004"/>
                    <a:pt x="1585844" y="0"/>
                  </a:cubicBezTo>
                  <a:cubicBezTo>
                    <a:pt x="1701520" y="11004"/>
                    <a:pt x="2021876" y="-19991"/>
                    <a:pt x="2191817" y="0"/>
                  </a:cubicBezTo>
                  <a:cubicBezTo>
                    <a:pt x="2361758" y="19991"/>
                    <a:pt x="2633079" y="-5786"/>
                    <a:pt x="2759111" y="0"/>
                  </a:cubicBezTo>
                  <a:cubicBezTo>
                    <a:pt x="2885143" y="5786"/>
                    <a:pt x="3612714" y="-26552"/>
                    <a:pt x="3867912" y="0"/>
                  </a:cubicBezTo>
                  <a:cubicBezTo>
                    <a:pt x="3900621" y="164502"/>
                    <a:pt x="3887195" y="454625"/>
                    <a:pt x="3867912" y="655438"/>
                  </a:cubicBezTo>
                  <a:cubicBezTo>
                    <a:pt x="3676924" y="648058"/>
                    <a:pt x="3538098" y="668107"/>
                    <a:pt x="3261939" y="655438"/>
                  </a:cubicBezTo>
                  <a:cubicBezTo>
                    <a:pt x="2985780" y="642769"/>
                    <a:pt x="2691541" y="661443"/>
                    <a:pt x="2539929" y="655438"/>
                  </a:cubicBezTo>
                  <a:cubicBezTo>
                    <a:pt x="2388317" y="649434"/>
                    <a:pt x="2113460" y="625366"/>
                    <a:pt x="1895277" y="655438"/>
                  </a:cubicBezTo>
                  <a:cubicBezTo>
                    <a:pt x="1677094" y="685510"/>
                    <a:pt x="1386170" y="650368"/>
                    <a:pt x="1211946" y="655438"/>
                  </a:cubicBezTo>
                  <a:cubicBezTo>
                    <a:pt x="1037722" y="660508"/>
                    <a:pt x="860610" y="665551"/>
                    <a:pt x="567294" y="655438"/>
                  </a:cubicBezTo>
                  <a:cubicBezTo>
                    <a:pt x="273978" y="645325"/>
                    <a:pt x="122230" y="672945"/>
                    <a:pt x="0" y="655438"/>
                  </a:cubicBezTo>
                  <a:cubicBezTo>
                    <a:pt x="9731" y="371596"/>
                    <a:pt x="-22308" y="220296"/>
                    <a:pt x="0" y="0"/>
                  </a:cubicBezTo>
                  <a:close/>
                </a:path>
              </a:pathLst>
            </a:custGeom>
            <a:solidFill>
              <a:srgbClr val="214A69"/>
            </a:solidFill>
            <a:ln>
              <a:solidFill>
                <a:srgbClr val="214A69"/>
              </a:solidFill>
              <a:extLst>
                <a:ext uri="{C807C97D-BFC1-408E-A445-0C87EB9F89A2}">
                  <ask:lineSketchStyleProps xmlns:ask="http://schemas.microsoft.com/office/drawing/2018/sketchyshapes" sd="3888845737">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4" name="Picture 33" descr="Text&#10;&#10;Description automatically generated with low confidence">
              <a:extLst>
                <a:ext uri="{FF2B5EF4-FFF2-40B4-BE49-F238E27FC236}">
                  <a16:creationId xmlns:a16="http://schemas.microsoft.com/office/drawing/2014/main" id="{382D7F10-6948-47B1-A090-617E85939E7B}"/>
                </a:ext>
              </a:extLst>
            </p:cNvPr>
            <p:cNvPicPr>
              <a:picLocks noChangeAspect="1"/>
            </p:cNvPicPr>
            <p:nvPr/>
          </p:nvPicPr>
          <p:blipFill rotWithShape="1">
            <a:blip r:embed="rId10" cstate="email">
              <a:extLst>
                <a:ext uri="{28A0092B-C50C-407E-A947-70E740481C1C}">
                  <a14:useLocalDpi xmlns:a14="http://schemas.microsoft.com/office/drawing/2010/main"/>
                </a:ext>
              </a:extLst>
            </a:blip>
            <a:srcRect/>
            <a:stretch/>
          </p:blipFill>
          <p:spPr>
            <a:xfrm>
              <a:off x="8303602" y="241374"/>
              <a:ext cx="3387327" cy="608022"/>
            </a:xfrm>
            <a:prstGeom prst="rect">
              <a:avLst/>
            </a:prstGeom>
          </p:spPr>
        </p:pic>
      </p:grpSp>
      <p:sp>
        <p:nvSpPr>
          <p:cNvPr id="3" name="TextBox 2">
            <a:extLst>
              <a:ext uri="{FF2B5EF4-FFF2-40B4-BE49-F238E27FC236}">
                <a16:creationId xmlns:a16="http://schemas.microsoft.com/office/drawing/2014/main" id="{88221559-3144-74EB-D36C-3A5429A1DD27}"/>
              </a:ext>
            </a:extLst>
          </p:cNvPr>
          <p:cNvSpPr txBox="1"/>
          <p:nvPr/>
        </p:nvSpPr>
        <p:spPr>
          <a:xfrm>
            <a:off x="582063" y="880994"/>
            <a:ext cx="4627366" cy="584775"/>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Τροφικές</a:t>
            </a:r>
            <a:r>
              <a:rPr lang="en-US" sz="3200" b="1" dirty="0">
                <a:solidFill>
                  <a:srgbClr val="004A6C"/>
                </a:solidFill>
                <a:latin typeface="Century Gothic"/>
              </a:rPr>
              <a:t> </a:t>
            </a:r>
            <a:r>
              <a:rPr lang="en-US" sz="3200" b="1" dirty="0" err="1">
                <a:solidFill>
                  <a:srgbClr val="004A6C"/>
                </a:solidFill>
                <a:latin typeface="Century Gothic"/>
              </a:rPr>
              <a:t>Αλυσίδες</a:t>
            </a:r>
          </a:p>
        </p:txBody>
      </p:sp>
    </p:spTree>
    <p:extLst>
      <p:ext uri="{BB962C8B-B14F-4D97-AF65-F5344CB8AC3E}">
        <p14:creationId xmlns:p14="http://schemas.microsoft.com/office/powerpoint/2010/main" val="4045242450"/>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209E1ED9-369F-DE43-9718-DB7C1514FDEB}"/>
              </a:ext>
            </a:extLst>
          </p:cNvPr>
          <p:cNvPicPr>
            <a:picLocks noChangeAspect="1"/>
          </p:cNvPicPr>
          <p:nvPr/>
        </p:nvPicPr>
        <p:blipFill>
          <a:blip r:embed="rId4"/>
          <a:stretch>
            <a:fillRect/>
          </a:stretch>
        </p:blipFill>
        <p:spPr>
          <a:xfrm>
            <a:off x="0" y="0"/>
            <a:ext cx="12192000" cy="6858000"/>
          </a:xfrm>
          <a:prstGeom prst="rect">
            <a:avLst/>
          </a:prstGeom>
        </p:spPr>
      </p:pic>
      <p:pic>
        <p:nvPicPr>
          <p:cNvPr id="3" name="Picture 2">
            <a:extLst>
              <a:ext uri="{FF2B5EF4-FFF2-40B4-BE49-F238E27FC236}">
                <a16:creationId xmlns:a16="http://schemas.microsoft.com/office/drawing/2014/main" id="{89893876-8174-6C4F-98AC-95467EBDCA28}"/>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20830" y="2078361"/>
            <a:ext cx="3324751" cy="3324751"/>
          </a:xfrm>
          <a:prstGeom prst="rect">
            <a:avLst/>
          </a:prstGeom>
        </p:spPr>
      </p:pic>
      <p:pic>
        <p:nvPicPr>
          <p:cNvPr id="7" name="Picture 6" descr="A close-up of a fish&#10;&#10;Description automatically generated with medium confidence">
            <a:extLst>
              <a:ext uri="{FF2B5EF4-FFF2-40B4-BE49-F238E27FC236}">
                <a16:creationId xmlns:a16="http://schemas.microsoft.com/office/drawing/2014/main" id="{726558C9-5A6A-4340-ADB0-89C76F4CCE1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373889" y="2087879"/>
            <a:ext cx="3324751" cy="3324751"/>
          </a:xfrm>
          <a:prstGeom prst="rect">
            <a:avLst/>
          </a:prstGeom>
        </p:spPr>
      </p:pic>
      <p:pic>
        <p:nvPicPr>
          <p:cNvPr id="10" name="Picture 9" descr="A picture containing person&#10;&#10;Description automatically generated">
            <a:extLst>
              <a:ext uri="{FF2B5EF4-FFF2-40B4-BE49-F238E27FC236}">
                <a16:creationId xmlns:a16="http://schemas.microsoft.com/office/drawing/2014/main" id="{06720405-B80D-474C-88D4-D37149DE012F}"/>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033464" y="2099454"/>
            <a:ext cx="3292668" cy="3292668"/>
          </a:xfrm>
          <a:prstGeom prst="rect">
            <a:avLst/>
          </a:prstGeom>
        </p:spPr>
      </p:pic>
      <p:sp>
        <p:nvSpPr>
          <p:cNvPr id="17" name="Rectangle 16">
            <a:extLst>
              <a:ext uri="{FF2B5EF4-FFF2-40B4-BE49-F238E27FC236}">
                <a16:creationId xmlns:a16="http://schemas.microsoft.com/office/drawing/2014/main" id="{825A0A17-F635-D44E-8319-62CC9ED7B622}"/>
              </a:ext>
            </a:extLst>
          </p:cNvPr>
          <p:cNvSpPr/>
          <p:nvPr/>
        </p:nvSpPr>
        <p:spPr>
          <a:xfrm>
            <a:off x="1688586" y="5412632"/>
            <a:ext cx="1554643" cy="682865"/>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81EE9AD-08D4-0D4F-B3A4-5942278B8BD0}"/>
              </a:ext>
            </a:extLst>
          </p:cNvPr>
          <p:cNvSpPr/>
          <p:nvPr/>
        </p:nvSpPr>
        <p:spPr>
          <a:xfrm>
            <a:off x="1723263" y="5523232"/>
            <a:ext cx="1519967" cy="461665"/>
          </a:xfrm>
          <a:prstGeom prst="rect">
            <a:avLst/>
          </a:prstGeom>
        </p:spPr>
        <p:txBody>
          <a:bodyPr wrap="square" lIns="91440" tIns="45720" rIns="91440" bIns="45720" anchor="t">
            <a:spAutoFit/>
          </a:bodyPr>
          <a:lstStyle/>
          <a:p>
            <a:endParaRPr lang="en-US" sz="2400" b="1" dirty="0">
              <a:solidFill>
                <a:srgbClr val="004A6C"/>
              </a:solidFill>
              <a:latin typeface="Century Gothic"/>
            </a:endParaRPr>
          </a:p>
        </p:txBody>
      </p:sp>
      <p:sp>
        <p:nvSpPr>
          <p:cNvPr id="20" name="Rectangle 19">
            <a:extLst>
              <a:ext uri="{FF2B5EF4-FFF2-40B4-BE49-F238E27FC236}">
                <a16:creationId xmlns:a16="http://schemas.microsoft.com/office/drawing/2014/main" id="{8462BB41-0938-AA4B-9B7B-6114CF7B3E52}"/>
              </a:ext>
            </a:extLst>
          </p:cNvPr>
          <p:cNvSpPr/>
          <p:nvPr/>
        </p:nvSpPr>
        <p:spPr>
          <a:xfrm>
            <a:off x="5538812" y="5412632"/>
            <a:ext cx="1106423" cy="70122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05D8B8D-B3AF-8148-BD39-517C864AF033}"/>
              </a:ext>
            </a:extLst>
          </p:cNvPr>
          <p:cNvSpPr/>
          <p:nvPr/>
        </p:nvSpPr>
        <p:spPr>
          <a:xfrm>
            <a:off x="5593410" y="5523231"/>
            <a:ext cx="915635" cy="461665"/>
          </a:xfrm>
          <a:prstGeom prst="rect">
            <a:avLst/>
          </a:prstGeom>
        </p:spPr>
        <p:txBody>
          <a:bodyPr wrap="none" lIns="91440" tIns="45720" rIns="91440" bIns="45720" anchor="t">
            <a:spAutoFit/>
          </a:bodyPr>
          <a:lstStyle/>
          <a:p>
            <a:r>
              <a:rPr lang="en-US" sz="2400" b="1" dirty="0" err="1">
                <a:solidFill>
                  <a:srgbClr val="004A6C"/>
                </a:solidFill>
                <a:latin typeface="Century Gothic"/>
              </a:rPr>
              <a:t>Ψάρι</a:t>
            </a:r>
          </a:p>
        </p:txBody>
      </p:sp>
      <p:sp>
        <p:nvSpPr>
          <p:cNvPr id="22" name="Rectangle 21">
            <a:extLst>
              <a:ext uri="{FF2B5EF4-FFF2-40B4-BE49-F238E27FC236}">
                <a16:creationId xmlns:a16="http://schemas.microsoft.com/office/drawing/2014/main" id="{E56D612E-28A4-FC48-B411-A2C32280F26C}"/>
              </a:ext>
            </a:extLst>
          </p:cNvPr>
          <p:cNvSpPr/>
          <p:nvPr/>
        </p:nvSpPr>
        <p:spPr>
          <a:xfrm>
            <a:off x="8954079" y="5412632"/>
            <a:ext cx="2041564" cy="710407"/>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9E6DA06B-52CC-3E46-BDCB-0FC245BE2039}"/>
              </a:ext>
            </a:extLst>
          </p:cNvPr>
          <p:cNvSpPr/>
          <p:nvPr/>
        </p:nvSpPr>
        <p:spPr>
          <a:xfrm>
            <a:off x="9116610" y="5523231"/>
            <a:ext cx="1837362" cy="461665"/>
          </a:xfrm>
          <a:prstGeom prst="rect">
            <a:avLst/>
          </a:prstGeom>
        </p:spPr>
        <p:txBody>
          <a:bodyPr wrap="none" lIns="91440" tIns="45720" rIns="91440" bIns="45720" anchor="t">
            <a:spAutoFit/>
          </a:bodyPr>
          <a:lstStyle/>
          <a:p>
            <a:r>
              <a:rPr lang="en-US" sz="2400" b="1" dirty="0" err="1">
                <a:solidFill>
                  <a:srgbClr val="004A6C"/>
                </a:solidFill>
                <a:latin typeface="Century Gothic"/>
              </a:rPr>
              <a:t>Άνθρω</a:t>
            </a:r>
            <a:r>
              <a:rPr lang="en-US" sz="2400" b="1" dirty="0">
                <a:solidFill>
                  <a:srgbClr val="004A6C"/>
                </a:solidFill>
                <a:latin typeface="Century Gothic"/>
              </a:rPr>
              <a:t>π</a:t>
            </a:r>
            <a:r>
              <a:rPr lang="en-US" sz="2400" b="1" dirty="0" err="1">
                <a:solidFill>
                  <a:srgbClr val="004A6C"/>
                </a:solidFill>
                <a:latin typeface="Century Gothic"/>
              </a:rPr>
              <a:t>ος</a:t>
            </a:r>
            <a:endParaRPr lang="en-US" dirty="0" err="1"/>
          </a:p>
        </p:txBody>
      </p:sp>
      <p:pic>
        <p:nvPicPr>
          <p:cNvPr id="25" name="Picture 24">
            <a:extLst>
              <a:ext uri="{FF2B5EF4-FFF2-40B4-BE49-F238E27FC236}">
                <a16:creationId xmlns:a16="http://schemas.microsoft.com/office/drawing/2014/main" id="{E015654B-FA5D-314B-92D8-CEA22FA34BF0}"/>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19089445">
            <a:off x="677519" y="1716432"/>
            <a:ext cx="1534497" cy="1512808"/>
          </a:xfrm>
          <a:prstGeom prst="rect">
            <a:avLst/>
          </a:prstGeom>
        </p:spPr>
      </p:pic>
      <p:pic>
        <p:nvPicPr>
          <p:cNvPr id="26" name="Picture 25">
            <a:extLst>
              <a:ext uri="{FF2B5EF4-FFF2-40B4-BE49-F238E27FC236}">
                <a16:creationId xmlns:a16="http://schemas.microsoft.com/office/drawing/2014/main" id="{D2193BB1-875A-F74C-ABEC-71F0D0AF7851}"/>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7020000">
            <a:off x="10564869" y="3816127"/>
            <a:ext cx="1534497" cy="1512808"/>
          </a:xfrm>
          <a:prstGeom prst="rect">
            <a:avLst/>
          </a:prstGeom>
        </p:spPr>
      </p:pic>
      <p:pic>
        <p:nvPicPr>
          <p:cNvPr id="28" name="Picture 27">
            <a:extLst>
              <a:ext uri="{FF2B5EF4-FFF2-40B4-BE49-F238E27FC236}">
                <a16:creationId xmlns:a16="http://schemas.microsoft.com/office/drawing/2014/main" id="{C4C15FE4-3309-C745-A71E-29F592AA27EE}"/>
              </a:ext>
            </a:extLst>
          </p:cNvPr>
          <p:cNvPicPr>
            <a:picLocks noChangeAspect="1"/>
          </p:cNvPicPr>
          <p:nvPr/>
        </p:nvPicPr>
        <p:blipFill>
          <a:blip r:embed="rId9"/>
          <a:stretch>
            <a:fillRect/>
          </a:stretch>
        </p:blipFill>
        <p:spPr>
          <a:xfrm rot="7747805" flipH="1">
            <a:off x="3885584" y="5261069"/>
            <a:ext cx="659737" cy="771121"/>
          </a:xfrm>
          <a:prstGeom prst="rect">
            <a:avLst/>
          </a:prstGeom>
        </p:spPr>
      </p:pic>
      <p:pic>
        <p:nvPicPr>
          <p:cNvPr id="29" name="Picture 28">
            <a:extLst>
              <a:ext uri="{FF2B5EF4-FFF2-40B4-BE49-F238E27FC236}">
                <a16:creationId xmlns:a16="http://schemas.microsoft.com/office/drawing/2014/main" id="{6281341F-2B96-FA4B-8B80-FEADA7A83CD3}"/>
              </a:ext>
            </a:extLst>
          </p:cNvPr>
          <p:cNvPicPr>
            <a:picLocks noChangeAspect="1"/>
          </p:cNvPicPr>
          <p:nvPr/>
        </p:nvPicPr>
        <p:blipFill>
          <a:blip r:embed="rId9"/>
          <a:stretch>
            <a:fillRect/>
          </a:stretch>
        </p:blipFill>
        <p:spPr>
          <a:xfrm rot="7747805" flipH="1">
            <a:off x="7414847" y="5325238"/>
            <a:ext cx="659737" cy="771121"/>
          </a:xfrm>
          <a:prstGeom prst="rect">
            <a:avLst/>
          </a:prstGeom>
        </p:spPr>
      </p:pic>
      <p:grpSp>
        <p:nvGrpSpPr>
          <p:cNvPr id="19" name="Group 18">
            <a:extLst>
              <a:ext uri="{FF2B5EF4-FFF2-40B4-BE49-F238E27FC236}">
                <a16:creationId xmlns:a16="http://schemas.microsoft.com/office/drawing/2014/main" id="{9D13C1C5-1BB4-43AC-B2EA-71D976661154}"/>
              </a:ext>
            </a:extLst>
          </p:cNvPr>
          <p:cNvGrpSpPr/>
          <p:nvPr/>
        </p:nvGrpSpPr>
        <p:grpSpPr>
          <a:xfrm>
            <a:off x="8303602" y="217666"/>
            <a:ext cx="3888398" cy="655438"/>
            <a:chOff x="8303602" y="217666"/>
            <a:chExt cx="3888398" cy="655438"/>
          </a:xfrm>
        </p:grpSpPr>
        <p:sp>
          <p:nvSpPr>
            <p:cNvPr id="24" name="Rectangle 23">
              <a:extLst>
                <a:ext uri="{FF2B5EF4-FFF2-40B4-BE49-F238E27FC236}">
                  <a16:creationId xmlns:a16="http://schemas.microsoft.com/office/drawing/2014/main" id="{0DA9D494-02A4-4FC2-BACE-A7935503F364}"/>
                </a:ext>
              </a:extLst>
            </p:cNvPr>
            <p:cNvSpPr/>
            <p:nvPr/>
          </p:nvSpPr>
          <p:spPr>
            <a:xfrm>
              <a:off x="8324088" y="217666"/>
              <a:ext cx="3867912" cy="655438"/>
            </a:xfrm>
            <a:custGeom>
              <a:avLst/>
              <a:gdLst>
                <a:gd name="connsiteX0" fmla="*/ 0 w 3867912"/>
                <a:gd name="connsiteY0" fmla="*/ 0 h 655438"/>
                <a:gd name="connsiteX1" fmla="*/ 644652 w 3867912"/>
                <a:gd name="connsiteY1" fmla="*/ 0 h 655438"/>
                <a:gd name="connsiteX2" fmla="*/ 1211946 w 3867912"/>
                <a:gd name="connsiteY2" fmla="*/ 0 h 655438"/>
                <a:gd name="connsiteX3" fmla="*/ 1856598 w 3867912"/>
                <a:gd name="connsiteY3" fmla="*/ 0 h 655438"/>
                <a:gd name="connsiteX4" fmla="*/ 2385212 w 3867912"/>
                <a:gd name="connsiteY4" fmla="*/ 0 h 655438"/>
                <a:gd name="connsiteX5" fmla="*/ 2952506 w 3867912"/>
                <a:gd name="connsiteY5" fmla="*/ 0 h 655438"/>
                <a:gd name="connsiteX6" fmla="*/ 3867912 w 3867912"/>
                <a:gd name="connsiteY6" fmla="*/ 0 h 655438"/>
                <a:gd name="connsiteX7" fmla="*/ 3867912 w 3867912"/>
                <a:gd name="connsiteY7" fmla="*/ 655438 h 655438"/>
                <a:gd name="connsiteX8" fmla="*/ 3223260 w 3867912"/>
                <a:gd name="connsiteY8" fmla="*/ 655438 h 655438"/>
                <a:gd name="connsiteX9" fmla="*/ 2694645 w 3867912"/>
                <a:gd name="connsiteY9" fmla="*/ 655438 h 655438"/>
                <a:gd name="connsiteX10" fmla="*/ 2088672 w 3867912"/>
                <a:gd name="connsiteY10" fmla="*/ 655438 h 655438"/>
                <a:gd name="connsiteX11" fmla="*/ 1444020 w 3867912"/>
                <a:gd name="connsiteY11" fmla="*/ 655438 h 655438"/>
                <a:gd name="connsiteX12" fmla="*/ 760689 w 3867912"/>
                <a:gd name="connsiteY12" fmla="*/ 655438 h 655438"/>
                <a:gd name="connsiteX13" fmla="*/ 0 w 3867912"/>
                <a:gd name="connsiteY13" fmla="*/ 655438 h 655438"/>
                <a:gd name="connsiteX14" fmla="*/ 0 w 3867912"/>
                <a:gd name="connsiteY14" fmla="*/ 0 h 655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67912" h="655438" fill="none" extrusionOk="0">
                  <a:moveTo>
                    <a:pt x="0" y="0"/>
                  </a:moveTo>
                  <a:cubicBezTo>
                    <a:pt x="304966" y="17630"/>
                    <a:pt x="428237" y="4067"/>
                    <a:pt x="644652" y="0"/>
                  </a:cubicBezTo>
                  <a:cubicBezTo>
                    <a:pt x="861067" y="-4067"/>
                    <a:pt x="931804" y="8855"/>
                    <a:pt x="1211946" y="0"/>
                  </a:cubicBezTo>
                  <a:cubicBezTo>
                    <a:pt x="1492088" y="-8855"/>
                    <a:pt x="1640184" y="-11648"/>
                    <a:pt x="1856598" y="0"/>
                  </a:cubicBezTo>
                  <a:cubicBezTo>
                    <a:pt x="2073012" y="11648"/>
                    <a:pt x="2169763" y="-23699"/>
                    <a:pt x="2385212" y="0"/>
                  </a:cubicBezTo>
                  <a:cubicBezTo>
                    <a:pt x="2600661" y="23699"/>
                    <a:pt x="2694055" y="-8483"/>
                    <a:pt x="2952506" y="0"/>
                  </a:cubicBezTo>
                  <a:cubicBezTo>
                    <a:pt x="3210957" y="8483"/>
                    <a:pt x="3635340" y="13141"/>
                    <a:pt x="3867912" y="0"/>
                  </a:cubicBezTo>
                  <a:cubicBezTo>
                    <a:pt x="3853222" y="313551"/>
                    <a:pt x="3856115" y="350580"/>
                    <a:pt x="3867912" y="655438"/>
                  </a:cubicBezTo>
                  <a:cubicBezTo>
                    <a:pt x="3564722" y="644729"/>
                    <a:pt x="3444526" y="675864"/>
                    <a:pt x="3223260" y="655438"/>
                  </a:cubicBezTo>
                  <a:cubicBezTo>
                    <a:pt x="3001994" y="635012"/>
                    <a:pt x="2856885" y="659866"/>
                    <a:pt x="2694645" y="655438"/>
                  </a:cubicBezTo>
                  <a:cubicBezTo>
                    <a:pt x="2532406" y="651010"/>
                    <a:pt x="2284208" y="654234"/>
                    <a:pt x="2088672" y="655438"/>
                  </a:cubicBezTo>
                  <a:cubicBezTo>
                    <a:pt x="1893136" y="656642"/>
                    <a:pt x="1653115" y="667245"/>
                    <a:pt x="1444020" y="655438"/>
                  </a:cubicBezTo>
                  <a:cubicBezTo>
                    <a:pt x="1234925" y="643631"/>
                    <a:pt x="975588" y="665453"/>
                    <a:pt x="760689" y="655438"/>
                  </a:cubicBezTo>
                  <a:cubicBezTo>
                    <a:pt x="545790" y="645423"/>
                    <a:pt x="164960" y="627624"/>
                    <a:pt x="0" y="655438"/>
                  </a:cubicBezTo>
                  <a:cubicBezTo>
                    <a:pt x="3567" y="352459"/>
                    <a:pt x="19913" y="219679"/>
                    <a:pt x="0" y="0"/>
                  </a:cubicBezTo>
                  <a:close/>
                </a:path>
                <a:path w="3867912" h="655438" stroke="0" extrusionOk="0">
                  <a:moveTo>
                    <a:pt x="0" y="0"/>
                  </a:moveTo>
                  <a:cubicBezTo>
                    <a:pt x="183675" y="9605"/>
                    <a:pt x="273320" y="13848"/>
                    <a:pt x="528615" y="0"/>
                  </a:cubicBezTo>
                  <a:cubicBezTo>
                    <a:pt x="783911" y="-13848"/>
                    <a:pt x="845610" y="8863"/>
                    <a:pt x="1057229" y="0"/>
                  </a:cubicBezTo>
                  <a:cubicBezTo>
                    <a:pt x="1268848" y="-8863"/>
                    <a:pt x="1470169" y="-11004"/>
                    <a:pt x="1585844" y="0"/>
                  </a:cubicBezTo>
                  <a:cubicBezTo>
                    <a:pt x="1701520" y="11004"/>
                    <a:pt x="2021876" y="-19991"/>
                    <a:pt x="2191817" y="0"/>
                  </a:cubicBezTo>
                  <a:cubicBezTo>
                    <a:pt x="2361758" y="19991"/>
                    <a:pt x="2633079" y="-5786"/>
                    <a:pt x="2759111" y="0"/>
                  </a:cubicBezTo>
                  <a:cubicBezTo>
                    <a:pt x="2885143" y="5786"/>
                    <a:pt x="3612714" y="-26552"/>
                    <a:pt x="3867912" y="0"/>
                  </a:cubicBezTo>
                  <a:cubicBezTo>
                    <a:pt x="3900621" y="164502"/>
                    <a:pt x="3887195" y="454625"/>
                    <a:pt x="3867912" y="655438"/>
                  </a:cubicBezTo>
                  <a:cubicBezTo>
                    <a:pt x="3676924" y="648058"/>
                    <a:pt x="3538098" y="668107"/>
                    <a:pt x="3261939" y="655438"/>
                  </a:cubicBezTo>
                  <a:cubicBezTo>
                    <a:pt x="2985780" y="642769"/>
                    <a:pt x="2691541" y="661443"/>
                    <a:pt x="2539929" y="655438"/>
                  </a:cubicBezTo>
                  <a:cubicBezTo>
                    <a:pt x="2388317" y="649434"/>
                    <a:pt x="2113460" y="625366"/>
                    <a:pt x="1895277" y="655438"/>
                  </a:cubicBezTo>
                  <a:cubicBezTo>
                    <a:pt x="1677094" y="685510"/>
                    <a:pt x="1386170" y="650368"/>
                    <a:pt x="1211946" y="655438"/>
                  </a:cubicBezTo>
                  <a:cubicBezTo>
                    <a:pt x="1037722" y="660508"/>
                    <a:pt x="860610" y="665551"/>
                    <a:pt x="567294" y="655438"/>
                  </a:cubicBezTo>
                  <a:cubicBezTo>
                    <a:pt x="273978" y="645325"/>
                    <a:pt x="122230" y="672945"/>
                    <a:pt x="0" y="655438"/>
                  </a:cubicBezTo>
                  <a:cubicBezTo>
                    <a:pt x="9731" y="371596"/>
                    <a:pt x="-22308" y="220296"/>
                    <a:pt x="0" y="0"/>
                  </a:cubicBezTo>
                  <a:close/>
                </a:path>
              </a:pathLst>
            </a:custGeom>
            <a:solidFill>
              <a:srgbClr val="214A69"/>
            </a:solidFill>
            <a:ln>
              <a:solidFill>
                <a:srgbClr val="214A69"/>
              </a:solidFill>
              <a:extLst>
                <a:ext uri="{C807C97D-BFC1-408E-A445-0C87EB9F89A2}">
                  <ask:lineSketchStyleProps xmlns:ask="http://schemas.microsoft.com/office/drawing/2018/sketchyshapes" sd="3888845737">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7" name="Picture 26" descr="Text&#10;&#10;Description automatically generated with low confidence">
              <a:extLst>
                <a:ext uri="{FF2B5EF4-FFF2-40B4-BE49-F238E27FC236}">
                  <a16:creationId xmlns:a16="http://schemas.microsoft.com/office/drawing/2014/main" id="{57B201C2-395B-4950-B317-27F16EEC1331}"/>
                </a:ext>
              </a:extLst>
            </p:cNvPr>
            <p:cNvPicPr>
              <a:picLocks noChangeAspect="1"/>
            </p:cNvPicPr>
            <p:nvPr/>
          </p:nvPicPr>
          <p:blipFill rotWithShape="1">
            <a:blip r:embed="rId10" cstate="email">
              <a:extLst>
                <a:ext uri="{28A0092B-C50C-407E-A947-70E740481C1C}">
                  <a14:useLocalDpi xmlns:a14="http://schemas.microsoft.com/office/drawing/2010/main"/>
                </a:ext>
              </a:extLst>
            </a:blip>
            <a:srcRect/>
            <a:stretch/>
          </p:blipFill>
          <p:spPr>
            <a:xfrm>
              <a:off x="8303602" y="241374"/>
              <a:ext cx="3387327" cy="608022"/>
            </a:xfrm>
            <a:prstGeom prst="rect">
              <a:avLst/>
            </a:prstGeom>
          </p:spPr>
        </p:pic>
      </p:grpSp>
      <p:sp>
        <p:nvSpPr>
          <p:cNvPr id="2" name="Rectangle 1">
            <a:extLst>
              <a:ext uri="{FF2B5EF4-FFF2-40B4-BE49-F238E27FC236}">
                <a16:creationId xmlns:a16="http://schemas.microsoft.com/office/drawing/2014/main" id="{7BE225AD-D124-C257-4BBD-A5E85C90B9DA}"/>
              </a:ext>
            </a:extLst>
          </p:cNvPr>
          <p:cNvSpPr/>
          <p:nvPr/>
        </p:nvSpPr>
        <p:spPr>
          <a:xfrm>
            <a:off x="1921121" y="5532411"/>
            <a:ext cx="1088760" cy="461665"/>
          </a:xfrm>
          <a:prstGeom prst="rect">
            <a:avLst/>
          </a:prstGeom>
        </p:spPr>
        <p:txBody>
          <a:bodyPr wrap="none" lIns="91440" tIns="45720" rIns="91440" bIns="45720" anchor="t">
            <a:spAutoFit/>
          </a:bodyPr>
          <a:lstStyle/>
          <a:p>
            <a:r>
              <a:rPr lang="en-US" sz="2400" b="1" dirty="0" err="1">
                <a:solidFill>
                  <a:srgbClr val="004A6C"/>
                </a:solidFill>
                <a:latin typeface="Century Gothic"/>
              </a:rPr>
              <a:t>Φύκι</a:t>
            </a:r>
            <a:r>
              <a:rPr lang="en-US" sz="2400" b="1" dirty="0">
                <a:solidFill>
                  <a:srgbClr val="004A6C"/>
                </a:solidFill>
                <a:latin typeface="Century Gothic"/>
              </a:rPr>
              <a:t>α</a:t>
            </a:r>
            <a:endParaRPr lang="en-US" dirty="0" err="1"/>
          </a:p>
        </p:txBody>
      </p:sp>
      <p:sp>
        <p:nvSpPr>
          <p:cNvPr id="5" name="TextBox 4">
            <a:extLst>
              <a:ext uri="{FF2B5EF4-FFF2-40B4-BE49-F238E27FC236}">
                <a16:creationId xmlns:a16="http://schemas.microsoft.com/office/drawing/2014/main" id="{7A85BB53-5BC2-940F-F71B-D0E59F7FE044}"/>
              </a:ext>
            </a:extLst>
          </p:cNvPr>
          <p:cNvSpPr txBox="1"/>
          <p:nvPr/>
        </p:nvSpPr>
        <p:spPr>
          <a:xfrm>
            <a:off x="582063" y="880994"/>
            <a:ext cx="4627366" cy="584775"/>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Τροφικές</a:t>
            </a:r>
            <a:r>
              <a:rPr lang="en-US" sz="3200" b="1" dirty="0">
                <a:solidFill>
                  <a:srgbClr val="004A6C"/>
                </a:solidFill>
                <a:latin typeface="Century Gothic"/>
              </a:rPr>
              <a:t> </a:t>
            </a:r>
            <a:r>
              <a:rPr lang="en-US" sz="3200" b="1" dirty="0" err="1">
                <a:solidFill>
                  <a:srgbClr val="004A6C"/>
                </a:solidFill>
                <a:latin typeface="Century Gothic"/>
              </a:rPr>
              <a:t>Αλυσίδες</a:t>
            </a:r>
          </a:p>
        </p:txBody>
      </p:sp>
    </p:spTree>
    <p:extLst>
      <p:ext uri="{BB962C8B-B14F-4D97-AF65-F5344CB8AC3E}">
        <p14:creationId xmlns:p14="http://schemas.microsoft.com/office/powerpoint/2010/main" val="735713274"/>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209E1ED9-369F-DE43-9718-DB7C1514FDEB}"/>
              </a:ext>
            </a:extLst>
          </p:cNvPr>
          <p:cNvPicPr>
            <a:picLocks noChangeAspect="1"/>
          </p:cNvPicPr>
          <p:nvPr/>
        </p:nvPicPr>
        <p:blipFill>
          <a:blip r:embed="rId4"/>
          <a:stretch>
            <a:fillRect/>
          </a:stretch>
        </p:blipFill>
        <p:spPr>
          <a:xfrm>
            <a:off x="0" y="0"/>
            <a:ext cx="12192000" cy="6858000"/>
          </a:xfrm>
          <a:prstGeom prst="rect">
            <a:avLst/>
          </a:prstGeom>
        </p:spPr>
      </p:pic>
      <p:sp>
        <p:nvSpPr>
          <p:cNvPr id="14" name="TextBox 13">
            <a:extLst>
              <a:ext uri="{FF2B5EF4-FFF2-40B4-BE49-F238E27FC236}">
                <a16:creationId xmlns:a16="http://schemas.microsoft.com/office/drawing/2014/main" id="{95AE20BE-D060-8E47-B112-9C0F79E2A347}"/>
              </a:ext>
            </a:extLst>
          </p:cNvPr>
          <p:cNvSpPr txBox="1"/>
          <p:nvPr/>
        </p:nvSpPr>
        <p:spPr>
          <a:xfrm>
            <a:off x="3677" y="688199"/>
            <a:ext cx="4627366" cy="944927"/>
          </a:xfrm>
          <a:prstGeom prst="rect">
            <a:avLst/>
          </a:prstGeom>
          <a:noFill/>
        </p:spPr>
        <p:txBody>
          <a:bodyPr wrap="square" lIns="91440" tIns="45720" rIns="91440" bIns="45720" rtlCol="0" anchor="t">
            <a:spAutoFit/>
          </a:bodyPr>
          <a:lstStyle/>
          <a:p>
            <a:pPr algn="ctr"/>
            <a:r>
              <a:rPr lang="en-US" sz="2800" b="1" err="1">
                <a:solidFill>
                  <a:srgbClr val="004A6C"/>
                </a:solidFill>
                <a:latin typeface="Century Gothic"/>
              </a:rPr>
              <a:t>Μοντέλο</a:t>
            </a:r>
            <a:r>
              <a:rPr lang="en-US" sz="2800" b="1" dirty="0">
                <a:solidFill>
                  <a:srgbClr val="004A6C"/>
                </a:solidFill>
                <a:latin typeface="Century Gothic"/>
              </a:rPr>
              <a:t> </a:t>
            </a:r>
            <a:r>
              <a:rPr lang="en-US" sz="2800" b="1" err="1">
                <a:solidFill>
                  <a:srgbClr val="004A6C"/>
                </a:solidFill>
                <a:latin typeface="Century Gothic"/>
              </a:rPr>
              <a:t>τροφικής</a:t>
            </a:r>
            <a:r>
              <a:rPr lang="en-US" sz="2800" b="1" dirty="0">
                <a:solidFill>
                  <a:srgbClr val="004A6C"/>
                </a:solidFill>
                <a:latin typeface="Century Gothic"/>
              </a:rPr>
              <a:t> </a:t>
            </a:r>
            <a:endParaRPr lang="en-US" sz="2800" dirty="0">
              <a:solidFill>
                <a:srgbClr val="000000"/>
              </a:solidFill>
              <a:latin typeface="Calibri" panose="020F0502020204030204"/>
              <a:cs typeface="Calibri" panose="020F0502020204030204"/>
            </a:endParaRPr>
          </a:p>
          <a:p>
            <a:pPr algn="ctr"/>
            <a:r>
              <a:rPr lang="en-US" sz="2800" b="1" dirty="0">
                <a:solidFill>
                  <a:srgbClr val="004A6C"/>
                </a:solidFill>
                <a:latin typeface="Century Gothic"/>
              </a:rPr>
              <a:t>α</a:t>
            </a:r>
            <a:r>
              <a:rPr lang="en-US" sz="2800" b="1" dirty="0" err="1">
                <a:solidFill>
                  <a:srgbClr val="004A6C"/>
                </a:solidFill>
                <a:latin typeface="Century Gothic"/>
              </a:rPr>
              <a:t>λυσίδ</a:t>
            </a:r>
            <a:r>
              <a:rPr lang="en-US" sz="2800" b="1" dirty="0">
                <a:solidFill>
                  <a:srgbClr val="004A6C"/>
                </a:solidFill>
                <a:latin typeface="Century Gothic"/>
              </a:rPr>
              <a:t>ας</a:t>
            </a:r>
            <a:endParaRPr lang="en-US" sz="2800" dirty="0">
              <a:cs typeface="Calibri"/>
            </a:endParaRPr>
          </a:p>
        </p:txBody>
      </p:sp>
      <p:sp>
        <p:nvSpPr>
          <p:cNvPr id="146" name="Rectangle 145">
            <a:extLst>
              <a:ext uri="{FF2B5EF4-FFF2-40B4-BE49-F238E27FC236}">
                <a16:creationId xmlns:a16="http://schemas.microsoft.com/office/drawing/2014/main" id="{C9A4B269-9228-0144-8F40-5052DD228CEC}"/>
              </a:ext>
            </a:extLst>
          </p:cNvPr>
          <p:cNvSpPr/>
          <p:nvPr/>
        </p:nvSpPr>
        <p:spPr>
          <a:xfrm>
            <a:off x="5659106" y="689142"/>
            <a:ext cx="5719871" cy="769441"/>
          </a:xfrm>
          <a:prstGeom prst="rect">
            <a:avLst/>
          </a:prstGeom>
        </p:spPr>
        <p:txBody>
          <a:bodyPr wrap="square" lIns="91440" tIns="45720" rIns="91440" bIns="45720" anchor="t">
            <a:spAutoFit/>
          </a:bodyPr>
          <a:lstStyle/>
          <a:p>
            <a:r>
              <a:rPr lang="en-US" sz="2200" b="1" dirty="0">
                <a:solidFill>
                  <a:srgbClr val="F9F6ED"/>
                </a:solidFill>
                <a:latin typeface="Century Gothic"/>
              </a:rPr>
              <a:t>Επ</a:t>
            </a:r>
            <a:r>
              <a:rPr lang="en-US" sz="2200" b="1" dirty="0" err="1">
                <a:solidFill>
                  <a:srgbClr val="F9F6ED"/>
                </a:solidFill>
                <a:latin typeface="Century Gothic"/>
              </a:rPr>
              <a:t>ιλέξτε</a:t>
            </a:r>
            <a:r>
              <a:rPr lang="en-US" sz="2200" b="1" dirty="0">
                <a:solidFill>
                  <a:srgbClr val="F9F6ED"/>
                </a:solidFill>
                <a:latin typeface="Century Gothic"/>
              </a:rPr>
              <a:t> από α</a:t>
            </a:r>
            <a:r>
              <a:rPr lang="en-US" sz="2200" b="1" dirty="0" err="1">
                <a:solidFill>
                  <a:srgbClr val="F9F6ED"/>
                </a:solidFill>
                <a:latin typeface="Century Gothic"/>
              </a:rPr>
              <a:t>υτά</a:t>
            </a:r>
            <a:r>
              <a:rPr lang="en-US" sz="2200" b="1" dirty="0">
                <a:solidFill>
                  <a:srgbClr val="F9F6ED"/>
                </a:solidFill>
                <a:latin typeface="Century Gothic"/>
              </a:rPr>
              <a:t> τα </a:t>
            </a:r>
            <a:r>
              <a:rPr lang="en-US" sz="2200" b="1" dirty="0" err="1">
                <a:solidFill>
                  <a:srgbClr val="F9F6ED"/>
                </a:solidFill>
                <a:latin typeface="Century Gothic"/>
              </a:rPr>
              <a:t>είδη</a:t>
            </a:r>
            <a:r>
              <a:rPr lang="en-US" sz="2200" b="1" dirty="0">
                <a:solidFill>
                  <a:srgbClr val="F9F6ED"/>
                </a:solidFill>
                <a:latin typeface="Century Gothic"/>
              </a:rPr>
              <a:t> </a:t>
            </a:r>
            <a:r>
              <a:rPr lang="en-US" sz="2200" b="1" dirty="0" err="1">
                <a:solidFill>
                  <a:srgbClr val="F9F6ED"/>
                </a:solidFill>
                <a:latin typeface="Century Gothic"/>
              </a:rPr>
              <a:t>γι</a:t>
            </a:r>
            <a:r>
              <a:rPr lang="en-US" sz="2200" b="1" dirty="0">
                <a:solidFill>
                  <a:srgbClr val="F9F6ED"/>
                </a:solidFill>
                <a:latin typeface="Century Gothic"/>
              </a:rPr>
              <a:t>α να </a:t>
            </a:r>
            <a:r>
              <a:rPr lang="en-US" sz="2200" b="1" dirty="0" err="1">
                <a:solidFill>
                  <a:srgbClr val="F9F6ED"/>
                </a:solidFill>
                <a:latin typeface="Century Gothic"/>
              </a:rPr>
              <a:t>φτιάξετε</a:t>
            </a:r>
            <a:r>
              <a:rPr lang="en-US" sz="2200" b="1" dirty="0">
                <a:solidFill>
                  <a:srgbClr val="F9F6ED"/>
                </a:solidFill>
                <a:latin typeface="Century Gothic"/>
              </a:rPr>
              <a:t> </a:t>
            </a:r>
            <a:r>
              <a:rPr lang="en-US" sz="2200" b="1" dirty="0" err="1">
                <a:solidFill>
                  <a:srgbClr val="F9F6ED"/>
                </a:solidFill>
                <a:latin typeface="Century Gothic"/>
              </a:rPr>
              <a:t>το</a:t>
            </a:r>
            <a:r>
              <a:rPr lang="en-US" sz="2200" b="1" dirty="0">
                <a:solidFill>
                  <a:srgbClr val="F9F6ED"/>
                </a:solidFill>
                <a:latin typeface="Century Gothic"/>
              </a:rPr>
              <a:t> </a:t>
            </a:r>
            <a:r>
              <a:rPr lang="en-US" sz="2200" b="1" dirty="0" err="1">
                <a:solidFill>
                  <a:srgbClr val="F9F6ED"/>
                </a:solidFill>
                <a:latin typeface="Century Gothic"/>
              </a:rPr>
              <a:t>δικό</a:t>
            </a:r>
            <a:r>
              <a:rPr lang="en-US" sz="2200" b="1" dirty="0">
                <a:solidFill>
                  <a:srgbClr val="F9F6ED"/>
                </a:solidFill>
                <a:latin typeface="Century Gothic"/>
              </a:rPr>
              <a:t> σας </a:t>
            </a:r>
            <a:r>
              <a:rPr lang="en-US" sz="2200" b="1" dirty="0" err="1">
                <a:solidFill>
                  <a:srgbClr val="F9F6ED"/>
                </a:solidFill>
                <a:latin typeface="Century Gothic"/>
              </a:rPr>
              <a:t>μοντέλο</a:t>
            </a:r>
            <a:r>
              <a:rPr lang="en-US" sz="2200" b="1" dirty="0">
                <a:solidFill>
                  <a:srgbClr val="F9F6ED"/>
                </a:solidFill>
                <a:latin typeface="Century Gothic"/>
              </a:rPr>
              <a:t> </a:t>
            </a:r>
            <a:r>
              <a:rPr lang="en-US" sz="2200" b="1" dirty="0" err="1">
                <a:solidFill>
                  <a:srgbClr val="F9F6ED"/>
                </a:solidFill>
                <a:latin typeface="Century Gothic"/>
              </a:rPr>
              <a:t>τροφικής</a:t>
            </a:r>
            <a:r>
              <a:rPr lang="en-US" sz="2200" b="1" dirty="0">
                <a:solidFill>
                  <a:srgbClr val="F9F6ED"/>
                </a:solidFill>
                <a:latin typeface="Century Gothic"/>
              </a:rPr>
              <a:t> α</a:t>
            </a:r>
            <a:r>
              <a:rPr lang="en-US" sz="2200" b="1" dirty="0" err="1">
                <a:solidFill>
                  <a:srgbClr val="F9F6ED"/>
                </a:solidFill>
                <a:latin typeface="Century Gothic"/>
              </a:rPr>
              <a:t>λυσίδ</a:t>
            </a:r>
            <a:r>
              <a:rPr lang="en-US" sz="2200" b="1" dirty="0">
                <a:solidFill>
                  <a:srgbClr val="F9F6ED"/>
                </a:solidFill>
                <a:latin typeface="Century Gothic"/>
              </a:rPr>
              <a:t>ας.​</a:t>
            </a:r>
            <a:endParaRPr lang="en-US" dirty="0"/>
          </a:p>
        </p:txBody>
      </p:sp>
      <p:pic>
        <p:nvPicPr>
          <p:cNvPr id="148" name="Picture 147" descr="A picture containing aquatic mammal, mammal, seal, close&#10;&#10;Description automatically generated">
            <a:extLst>
              <a:ext uri="{FF2B5EF4-FFF2-40B4-BE49-F238E27FC236}">
                <a16:creationId xmlns:a16="http://schemas.microsoft.com/office/drawing/2014/main" id="{6484D8BD-E53C-5843-8EE5-A9261D54306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206419" y="4150198"/>
            <a:ext cx="2316798" cy="2316798"/>
          </a:xfrm>
          <a:prstGeom prst="rect">
            <a:avLst/>
          </a:prstGeom>
        </p:spPr>
      </p:pic>
      <p:pic>
        <p:nvPicPr>
          <p:cNvPr id="160" name="Picture 159" descr="A close-up of a fish&#10;&#10;Description automatically generated with medium confidence">
            <a:extLst>
              <a:ext uri="{FF2B5EF4-FFF2-40B4-BE49-F238E27FC236}">
                <a16:creationId xmlns:a16="http://schemas.microsoft.com/office/drawing/2014/main" id="{F3383993-52D3-3A4E-B700-15C23A314AFE}"/>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176492" y="1861454"/>
            <a:ext cx="2321877" cy="2321877"/>
          </a:xfrm>
          <a:prstGeom prst="rect">
            <a:avLst/>
          </a:prstGeom>
        </p:spPr>
      </p:pic>
      <p:pic>
        <p:nvPicPr>
          <p:cNvPr id="161" name="Picture 160" descr="A picture containing person&#10;&#10;Description automatically generated">
            <a:extLst>
              <a:ext uri="{FF2B5EF4-FFF2-40B4-BE49-F238E27FC236}">
                <a16:creationId xmlns:a16="http://schemas.microsoft.com/office/drawing/2014/main" id="{572706A5-A9E7-0F4D-8E4E-0DF98C1DA5B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680742" y="1853409"/>
            <a:ext cx="2329302" cy="2329302"/>
          </a:xfrm>
          <a:prstGeom prst="rect">
            <a:avLst/>
          </a:prstGeom>
        </p:spPr>
      </p:pic>
      <p:pic>
        <p:nvPicPr>
          <p:cNvPr id="65" name="Picture 64" descr="A close-up of a brain&#10;&#10;Description automatically generated with low confidence">
            <a:extLst>
              <a:ext uri="{FF2B5EF4-FFF2-40B4-BE49-F238E27FC236}">
                <a16:creationId xmlns:a16="http://schemas.microsoft.com/office/drawing/2014/main" id="{80E9EAD9-AB3F-4F47-A93F-9F046ED71A9D}"/>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29851" y="1800468"/>
            <a:ext cx="2339061" cy="2339061"/>
          </a:xfrm>
          <a:prstGeom prst="rect">
            <a:avLst/>
          </a:prstGeom>
        </p:spPr>
      </p:pic>
      <p:pic>
        <p:nvPicPr>
          <p:cNvPr id="66" name="Picture 65" descr="A hand holding a shark&#10;&#10;Description automatically generated with low confidence">
            <a:extLst>
              <a:ext uri="{FF2B5EF4-FFF2-40B4-BE49-F238E27FC236}">
                <a16:creationId xmlns:a16="http://schemas.microsoft.com/office/drawing/2014/main" id="{A0940E6D-16AC-724B-BABA-E7800FBE90C9}"/>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764459" y="4329786"/>
            <a:ext cx="2056739" cy="2056739"/>
          </a:xfrm>
          <a:prstGeom prst="rect">
            <a:avLst/>
          </a:prstGeom>
        </p:spPr>
      </p:pic>
      <p:pic>
        <p:nvPicPr>
          <p:cNvPr id="67" name="Picture 66">
            <a:extLst>
              <a:ext uri="{FF2B5EF4-FFF2-40B4-BE49-F238E27FC236}">
                <a16:creationId xmlns:a16="http://schemas.microsoft.com/office/drawing/2014/main" id="{E5EC41B0-F1F9-6F49-87A5-366EB014D5AB}"/>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6177612" y="4180411"/>
            <a:ext cx="2340095" cy="2340095"/>
          </a:xfrm>
          <a:prstGeom prst="rect">
            <a:avLst/>
          </a:prstGeom>
        </p:spPr>
      </p:pic>
      <p:pic>
        <p:nvPicPr>
          <p:cNvPr id="68" name="Picture 67" descr="A picture containing dark&#10;&#10;Description automatically generated">
            <a:extLst>
              <a:ext uri="{FF2B5EF4-FFF2-40B4-BE49-F238E27FC236}">
                <a16:creationId xmlns:a16="http://schemas.microsoft.com/office/drawing/2014/main" id="{D59F655B-BF5A-9B46-BA15-35E3497A3F12}"/>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8692479" y="4183206"/>
            <a:ext cx="2340095" cy="2340095"/>
          </a:xfrm>
          <a:prstGeom prst="rect">
            <a:avLst/>
          </a:prstGeom>
        </p:spPr>
      </p:pic>
      <p:pic>
        <p:nvPicPr>
          <p:cNvPr id="3" name="Picture 2" descr="A starfish in the water&#10;&#10;Description automatically generated">
            <a:extLst>
              <a:ext uri="{FF2B5EF4-FFF2-40B4-BE49-F238E27FC236}">
                <a16:creationId xmlns:a16="http://schemas.microsoft.com/office/drawing/2014/main" id="{646C7510-5238-C5FA-C5D8-61131829E105}"/>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3789283" y="1960633"/>
            <a:ext cx="2034961" cy="2021978"/>
          </a:xfrm>
          <a:prstGeom prst="flowChartConnector">
            <a:avLst/>
          </a:prstGeom>
        </p:spPr>
      </p:pic>
    </p:spTree>
    <p:extLst>
      <p:ext uri="{BB962C8B-B14F-4D97-AF65-F5344CB8AC3E}">
        <p14:creationId xmlns:p14="http://schemas.microsoft.com/office/powerpoint/2010/main" val="1139051798"/>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9" name="Picture 18" descr="A cloud in the sky&#10;&#10;Description automatically generated with medium confidence">
            <a:extLst>
              <a:ext uri="{FF2B5EF4-FFF2-40B4-BE49-F238E27FC236}">
                <a16:creationId xmlns:a16="http://schemas.microsoft.com/office/drawing/2014/main" id="{9D585EF3-8BCE-AE40-87FC-5293DDBECBDC}"/>
              </a:ext>
            </a:extLst>
          </p:cNvPr>
          <p:cNvPicPr>
            <a:picLocks noChangeAspect="1"/>
          </p:cNvPicPr>
          <p:nvPr/>
        </p:nvPicPr>
        <p:blipFill>
          <a:blip r:embed="rId4"/>
          <a:stretch>
            <a:fillRect/>
          </a:stretch>
        </p:blipFill>
        <p:spPr>
          <a:xfrm>
            <a:off x="0" y="0"/>
            <a:ext cx="12192000" cy="6858000"/>
          </a:xfrm>
          <a:prstGeom prst="rect">
            <a:avLst/>
          </a:prstGeom>
        </p:spPr>
      </p:pic>
      <p:sp>
        <p:nvSpPr>
          <p:cNvPr id="24" name="Rectangle 23">
            <a:extLst>
              <a:ext uri="{FF2B5EF4-FFF2-40B4-BE49-F238E27FC236}">
                <a16:creationId xmlns:a16="http://schemas.microsoft.com/office/drawing/2014/main" id="{989B5257-87B1-4646-BDE5-60CF2A47B9D5}"/>
              </a:ext>
            </a:extLst>
          </p:cNvPr>
          <p:cNvSpPr/>
          <p:nvPr/>
        </p:nvSpPr>
        <p:spPr>
          <a:xfrm>
            <a:off x="5376877" y="405137"/>
            <a:ext cx="5763370" cy="1569660"/>
          </a:xfrm>
          <a:prstGeom prst="rect">
            <a:avLst/>
          </a:prstGeom>
        </p:spPr>
        <p:txBody>
          <a:bodyPr wrap="square" lIns="91440" tIns="45720" rIns="91440" bIns="45720" anchor="t">
            <a:spAutoFit/>
          </a:bodyPr>
          <a:lstStyle/>
          <a:p>
            <a:r>
              <a:rPr lang="en-US" sz="3200" dirty="0" err="1">
                <a:solidFill>
                  <a:schemeClr val="bg1"/>
                </a:solidFill>
                <a:latin typeface="Century Gothic"/>
              </a:rPr>
              <a:t>Τι</a:t>
            </a:r>
            <a:r>
              <a:rPr lang="en-US" sz="3200" dirty="0">
                <a:solidFill>
                  <a:schemeClr val="bg1"/>
                </a:solidFill>
                <a:latin typeface="Century Gothic"/>
              </a:rPr>
              <a:t> μπ</a:t>
            </a:r>
            <a:r>
              <a:rPr lang="en-US" sz="3200" dirty="0" err="1">
                <a:solidFill>
                  <a:schemeClr val="bg1"/>
                </a:solidFill>
                <a:latin typeface="Century Gothic"/>
              </a:rPr>
              <a:t>ορούμε</a:t>
            </a:r>
            <a:r>
              <a:rPr lang="en-US" sz="3200" dirty="0">
                <a:solidFill>
                  <a:schemeClr val="bg1"/>
                </a:solidFill>
                <a:latin typeface="Century Gothic"/>
              </a:rPr>
              <a:t> να </a:t>
            </a:r>
            <a:r>
              <a:rPr lang="en-US" sz="3200" dirty="0" err="1">
                <a:solidFill>
                  <a:schemeClr val="bg1"/>
                </a:solidFill>
                <a:latin typeface="Century Gothic"/>
              </a:rPr>
              <a:t>κάνουμε</a:t>
            </a:r>
            <a:r>
              <a:rPr lang="en-US" sz="3200" dirty="0">
                <a:solidFill>
                  <a:schemeClr val="bg1"/>
                </a:solidFill>
                <a:latin typeface="Century Gothic"/>
              </a:rPr>
              <a:t> </a:t>
            </a:r>
            <a:r>
              <a:rPr lang="en-US" sz="3200" dirty="0" err="1">
                <a:solidFill>
                  <a:schemeClr val="bg1"/>
                </a:solidFill>
                <a:latin typeface="Century Gothic"/>
              </a:rPr>
              <a:t>γι</a:t>
            </a:r>
            <a:r>
              <a:rPr lang="en-US" sz="3200" dirty="0">
                <a:solidFill>
                  <a:schemeClr val="bg1"/>
                </a:solidFill>
                <a:latin typeface="Century Gothic"/>
              </a:rPr>
              <a:t>α να </a:t>
            </a:r>
            <a:r>
              <a:rPr lang="en-US" sz="3200" dirty="0" err="1">
                <a:solidFill>
                  <a:schemeClr val="bg1"/>
                </a:solidFill>
                <a:latin typeface="Century Gothic"/>
              </a:rPr>
              <a:t>εμ</a:t>
            </a:r>
            <a:r>
              <a:rPr lang="en-US" sz="3200" dirty="0">
                <a:solidFill>
                  <a:schemeClr val="bg1"/>
                </a:solidFill>
                <a:latin typeface="Century Gothic"/>
              </a:rPr>
              <a:t>π</a:t>
            </a:r>
            <a:r>
              <a:rPr lang="en-US" sz="3200" dirty="0" err="1">
                <a:solidFill>
                  <a:schemeClr val="bg1"/>
                </a:solidFill>
                <a:latin typeface="Century Gothic"/>
              </a:rPr>
              <a:t>οδίσουμε</a:t>
            </a:r>
            <a:r>
              <a:rPr lang="en-US" sz="3200" dirty="0">
                <a:solidFill>
                  <a:schemeClr val="bg1"/>
                </a:solidFill>
                <a:latin typeface="Century Gothic"/>
              </a:rPr>
              <a:t> </a:t>
            </a:r>
            <a:r>
              <a:rPr lang="en-US" sz="3200" dirty="0" err="1">
                <a:solidFill>
                  <a:schemeClr val="bg1"/>
                </a:solidFill>
                <a:latin typeface="Century Gothic"/>
              </a:rPr>
              <a:t>το</a:t>
            </a:r>
            <a:r>
              <a:rPr lang="en-US" sz="3200" dirty="0">
                <a:solidFill>
                  <a:schemeClr val="bg1"/>
                </a:solidFill>
                <a:latin typeface="Century Gothic"/>
              </a:rPr>
              <a:t> πλα</a:t>
            </a:r>
            <a:r>
              <a:rPr lang="en-US" sz="3200" dirty="0" err="1">
                <a:solidFill>
                  <a:schemeClr val="bg1"/>
                </a:solidFill>
                <a:latin typeface="Century Gothic"/>
              </a:rPr>
              <a:t>στικό</a:t>
            </a:r>
            <a:r>
              <a:rPr lang="en-US" sz="3200" dirty="0">
                <a:solidFill>
                  <a:schemeClr val="bg1"/>
                </a:solidFill>
                <a:latin typeface="Century Gothic"/>
              </a:rPr>
              <a:t> να </a:t>
            </a:r>
            <a:r>
              <a:rPr lang="en-US" sz="3200" dirty="0" err="1">
                <a:solidFill>
                  <a:schemeClr val="bg1"/>
                </a:solidFill>
                <a:latin typeface="Century Gothic"/>
              </a:rPr>
              <a:t>γίνει</a:t>
            </a:r>
            <a:r>
              <a:rPr lang="en-US" sz="3200" dirty="0">
                <a:solidFill>
                  <a:schemeClr val="bg1"/>
                </a:solidFill>
                <a:latin typeface="Century Gothic"/>
              </a:rPr>
              <a:t> </a:t>
            </a:r>
            <a:r>
              <a:rPr lang="en-US" sz="3200" dirty="0" err="1">
                <a:solidFill>
                  <a:schemeClr val="bg1"/>
                </a:solidFill>
                <a:latin typeface="Century Gothic"/>
              </a:rPr>
              <a:t>σκου</a:t>
            </a:r>
            <a:r>
              <a:rPr lang="en-US" sz="3200" dirty="0">
                <a:solidFill>
                  <a:schemeClr val="bg1"/>
                </a:solidFill>
                <a:latin typeface="Century Gothic"/>
              </a:rPr>
              <a:t>π</a:t>
            </a:r>
            <a:r>
              <a:rPr lang="en-US" sz="3200" dirty="0" err="1">
                <a:solidFill>
                  <a:schemeClr val="bg1"/>
                </a:solidFill>
                <a:latin typeface="Century Gothic"/>
              </a:rPr>
              <a:t>ίδι</a:t>
            </a:r>
            <a:r>
              <a:rPr lang="en-US" sz="3200" dirty="0">
                <a:solidFill>
                  <a:schemeClr val="bg1"/>
                </a:solidFill>
                <a:latin typeface="Century Gothic"/>
              </a:rPr>
              <a:t>α;</a:t>
            </a:r>
            <a:endParaRPr lang="en-US" dirty="0">
              <a:solidFill>
                <a:schemeClr val="bg1"/>
              </a:solidFill>
              <a:latin typeface="Century Gothic"/>
            </a:endParaRPr>
          </a:p>
        </p:txBody>
      </p:sp>
      <p:sp>
        <p:nvSpPr>
          <p:cNvPr id="4" name="Rectangle 3">
            <a:extLst>
              <a:ext uri="{FF2B5EF4-FFF2-40B4-BE49-F238E27FC236}">
                <a16:creationId xmlns:a16="http://schemas.microsoft.com/office/drawing/2014/main" id="{78691ED4-FE4F-694C-8F86-654D565C49B1}"/>
              </a:ext>
            </a:extLst>
          </p:cNvPr>
          <p:cNvSpPr/>
          <p:nvPr/>
        </p:nvSpPr>
        <p:spPr>
          <a:xfrm>
            <a:off x="6454061" y="6099642"/>
            <a:ext cx="5277407" cy="584775"/>
          </a:xfrm>
          <a:prstGeom prst="rect">
            <a:avLst/>
          </a:prstGeom>
        </p:spPr>
        <p:txBody>
          <a:bodyPr wrap="none" lIns="91440" tIns="45720" rIns="91440" bIns="45720" anchor="t">
            <a:spAutoFit/>
          </a:bodyPr>
          <a:lstStyle/>
          <a:p>
            <a:r>
              <a:rPr lang="en-US" sz="3200" dirty="0" err="1">
                <a:solidFill>
                  <a:schemeClr val="bg1"/>
                </a:solidFill>
                <a:latin typeface="Century Gothic"/>
              </a:rPr>
              <a:t>Τι</a:t>
            </a:r>
            <a:r>
              <a:rPr lang="en-US" sz="3200" dirty="0">
                <a:solidFill>
                  <a:schemeClr val="bg1"/>
                </a:solidFill>
                <a:latin typeface="Century Gothic"/>
              </a:rPr>
              <a:t> </a:t>
            </a:r>
            <a:r>
              <a:rPr lang="en-US" sz="3200" dirty="0" err="1">
                <a:solidFill>
                  <a:schemeClr val="bg1"/>
                </a:solidFill>
                <a:latin typeface="Century Gothic"/>
              </a:rPr>
              <a:t>άλλο</a:t>
            </a:r>
            <a:r>
              <a:rPr lang="en-US" sz="3200" dirty="0">
                <a:solidFill>
                  <a:schemeClr val="bg1"/>
                </a:solidFill>
                <a:latin typeface="Century Gothic"/>
              </a:rPr>
              <a:t> μπ</a:t>
            </a:r>
            <a:r>
              <a:rPr lang="en-US" sz="3200" dirty="0" err="1">
                <a:solidFill>
                  <a:schemeClr val="bg1"/>
                </a:solidFill>
                <a:latin typeface="Century Gothic"/>
              </a:rPr>
              <a:t>ορείς</a:t>
            </a:r>
            <a:r>
              <a:rPr lang="en-US" sz="3200" dirty="0">
                <a:solidFill>
                  <a:schemeClr val="bg1"/>
                </a:solidFill>
                <a:latin typeface="Century Gothic"/>
              </a:rPr>
              <a:t> να </a:t>
            </a:r>
            <a:r>
              <a:rPr lang="en-US" sz="3200" dirty="0" err="1">
                <a:solidFill>
                  <a:schemeClr val="bg1"/>
                </a:solidFill>
                <a:latin typeface="Century Gothic"/>
              </a:rPr>
              <a:t>κάνεις</a:t>
            </a:r>
            <a:r>
              <a:rPr lang="en-US" sz="3200" dirty="0">
                <a:solidFill>
                  <a:schemeClr val="bg1"/>
                </a:solidFill>
                <a:latin typeface="Century Gothic"/>
              </a:rPr>
              <a:t>;</a:t>
            </a:r>
            <a:endParaRPr lang="en-US" dirty="0">
              <a:solidFill>
                <a:schemeClr val="bg1"/>
              </a:solidFill>
              <a:latin typeface="Century Gothic"/>
            </a:endParaRPr>
          </a:p>
        </p:txBody>
      </p:sp>
      <p:pic>
        <p:nvPicPr>
          <p:cNvPr id="12" name="Content Placeholder 11" descr="A picture containing yellow&#10;&#10;Description automatically generated">
            <a:extLst>
              <a:ext uri="{FF2B5EF4-FFF2-40B4-BE49-F238E27FC236}">
                <a16:creationId xmlns:a16="http://schemas.microsoft.com/office/drawing/2014/main" id="{45A4F819-BF26-094F-97D1-495DD6799167}"/>
              </a:ext>
            </a:extLst>
          </p:cNvPr>
          <p:cNvPicPr>
            <a:picLocks noGrp="1" noChangeAspect="1"/>
          </p:cNvPicPr>
          <p:nvPr>
            <p:ph idx="1"/>
          </p:nvPr>
        </p:nvPicPr>
        <p:blipFill>
          <a:blip r:embed="rId5" cstate="email">
            <a:extLst>
              <a:ext uri="{28A0092B-C50C-407E-A947-70E740481C1C}">
                <a14:useLocalDpi xmlns:a14="http://schemas.microsoft.com/office/drawing/2010/main"/>
              </a:ext>
            </a:extLst>
          </a:blip>
          <a:stretch>
            <a:fillRect/>
          </a:stretch>
        </p:blipFill>
        <p:spPr>
          <a:xfrm>
            <a:off x="701122" y="2287521"/>
            <a:ext cx="3003863" cy="3003863"/>
          </a:xfrm>
        </p:spPr>
      </p:pic>
      <p:sp>
        <p:nvSpPr>
          <p:cNvPr id="13" name="Rectangle 12">
            <a:extLst>
              <a:ext uri="{FF2B5EF4-FFF2-40B4-BE49-F238E27FC236}">
                <a16:creationId xmlns:a16="http://schemas.microsoft.com/office/drawing/2014/main" id="{3F183789-223F-574E-A6B0-9145243CF837}"/>
              </a:ext>
            </a:extLst>
          </p:cNvPr>
          <p:cNvSpPr/>
          <p:nvPr/>
        </p:nvSpPr>
        <p:spPr>
          <a:xfrm>
            <a:off x="711539" y="4712757"/>
            <a:ext cx="3264566" cy="1215891"/>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7F39E473-8FC9-1A46-8360-A7DDBA35BF54}"/>
              </a:ext>
            </a:extLst>
          </p:cNvPr>
          <p:cNvSpPr/>
          <p:nvPr/>
        </p:nvSpPr>
        <p:spPr>
          <a:xfrm>
            <a:off x="801231" y="4829698"/>
            <a:ext cx="3085181" cy="923330"/>
          </a:xfrm>
          <a:prstGeom prst="rect">
            <a:avLst/>
          </a:prstGeom>
        </p:spPr>
        <p:txBody>
          <a:bodyPr wrap="square" lIns="91440" tIns="45720" rIns="91440" bIns="45720" anchor="t">
            <a:spAutoFit/>
          </a:bodyPr>
          <a:lstStyle/>
          <a:p>
            <a:r>
              <a:rPr lang="en-US" dirty="0" err="1">
                <a:solidFill>
                  <a:srgbClr val="004A6C"/>
                </a:solidFill>
                <a:latin typeface="Century Gothic"/>
              </a:rPr>
              <a:t>Πάρτε</a:t>
            </a:r>
            <a:r>
              <a:rPr lang="en-US" dirty="0">
                <a:solidFill>
                  <a:srgbClr val="004A6C"/>
                </a:solidFill>
                <a:latin typeface="Century Gothic"/>
              </a:rPr>
              <a:t> επανα</a:t>
            </a:r>
            <a:r>
              <a:rPr lang="en-US" dirty="0" err="1">
                <a:solidFill>
                  <a:srgbClr val="004A6C"/>
                </a:solidFill>
                <a:latin typeface="Century Gothic"/>
              </a:rPr>
              <a:t>χρησιμο</a:t>
            </a:r>
            <a:r>
              <a:rPr lang="en-US" dirty="0">
                <a:solidFill>
                  <a:srgbClr val="004A6C"/>
                </a:solidFill>
                <a:latin typeface="Century Gothic"/>
              </a:rPr>
              <a:t>π</a:t>
            </a:r>
            <a:r>
              <a:rPr lang="en-US" dirty="0" err="1">
                <a:solidFill>
                  <a:srgbClr val="004A6C"/>
                </a:solidFill>
                <a:latin typeface="Century Gothic"/>
              </a:rPr>
              <a:t>οιούμενες</a:t>
            </a:r>
            <a:r>
              <a:rPr lang="en-US" dirty="0">
                <a:solidFill>
                  <a:srgbClr val="004A6C"/>
                </a:solidFill>
                <a:latin typeface="Century Gothic"/>
              </a:rPr>
              <a:t> </a:t>
            </a:r>
            <a:r>
              <a:rPr lang="en-US" dirty="0" err="1">
                <a:solidFill>
                  <a:srgbClr val="004A6C"/>
                </a:solidFill>
                <a:latin typeface="Century Gothic"/>
              </a:rPr>
              <a:t>τσάντες</a:t>
            </a:r>
            <a:r>
              <a:rPr lang="en-US" dirty="0">
                <a:solidFill>
                  <a:srgbClr val="004A6C"/>
                </a:solidFill>
                <a:latin typeface="Century Gothic"/>
              </a:rPr>
              <a:t> </a:t>
            </a:r>
            <a:r>
              <a:rPr lang="en-US" dirty="0" err="1">
                <a:solidFill>
                  <a:srgbClr val="004A6C"/>
                </a:solidFill>
                <a:latin typeface="Century Gothic"/>
              </a:rPr>
              <a:t>στο</a:t>
            </a:r>
            <a:r>
              <a:rPr lang="en-US" dirty="0">
                <a:solidFill>
                  <a:srgbClr val="004A6C"/>
                </a:solidFill>
                <a:latin typeface="Century Gothic"/>
              </a:rPr>
              <a:t> super market.</a:t>
            </a:r>
            <a:endParaRPr lang="en-US" dirty="0">
              <a:latin typeface="Century Gothic"/>
            </a:endParaRPr>
          </a:p>
        </p:txBody>
      </p:sp>
      <p:pic>
        <p:nvPicPr>
          <p:cNvPr id="17" name="Picture 16">
            <a:extLst>
              <a:ext uri="{FF2B5EF4-FFF2-40B4-BE49-F238E27FC236}">
                <a16:creationId xmlns:a16="http://schemas.microsoft.com/office/drawing/2014/main" id="{F45CA70A-4AF6-8640-8189-050714854B2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475569" y="2285276"/>
            <a:ext cx="3003864" cy="3003864"/>
          </a:xfrm>
          <a:prstGeom prst="rect">
            <a:avLst/>
          </a:prstGeom>
        </p:spPr>
      </p:pic>
      <p:sp>
        <p:nvSpPr>
          <p:cNvPr id="15" name="Rectangle 14">
            <a:extLst>
              <a:ext uri="{FF2B5EF4-FFF2-40B4-BE49-F238E27FC236}">
                <a16:creationId xmlns:a16="http://schemas.microsoft.com/office/drawing/2014/main" id="{6F04988E-4B92-A14D-B5C9-F65F3C021C35}"/>
              </a:ext>
            </a:extLst>
          </p:cNvPr>
          <p:cNvSpPr/>
          <p:nvPr/>
        </p:nvSpPr>
        <p:spPr>
          <a:xfrm>
            <a:off x="5094937" y="4714393"/>
            <a:ext cx="2000639" cy="1173567"/>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
            </a:r>
          </a:p>
        </p:txBody>
      </p:sp>
      <p:sp>
        <p:nvSpPr>
          <p:cNvPr id="16" name="Rectangle 15">
            <a:extLst>
              <a:ext uri="{FF2B5EF4-FFF2-40B4-BE49-F238E27FC236}">
                <a16:creationId xmlns:a16="http://schemas.microsoft.com/office/drawing/2014/main" id="{BFD23D83-36D6-7947-91C7-E24D02DB9FA6}"/>
              </a:ext>
            </a:extLst>
          </p:cNvPr>
          <p:cNvSpPr/>
          <p:nvPr/>
        </p:nvSpPr>
        <p:spPr>
          <a:xfrm>
            <a:off x="5094937" y="4822933"/>
            <a:ext cx="2000639" cy="923330"/>
          </a:xfrm>
          <a:prstGeom prst="rect">
            <a:avLst/>
          </a:prstGeom>
        </p:spPr>
        <p:txBody>
          <a:bodyPr wrap="square" lIns="91440" tIns="45720" rIns="91440" bIns="45720" anchor="t">
            <a:spAutoFit/>
          </a:bodyPr>
          <a:lstStyle/>
          <a:p>
            <a:pPr algn="ctr"/>
            <a:r>
              <a:rPr lang="en-US" dirty="0">
                <a:solidFill>
                  <a:srgbClr val="004A6C"/>
                </a:solidFill>
                <a:latin typeface="Century Gothic"/>
              </a:rPr>
              <a:t>Πες όχι σε
πλα</a:t>
            </a:r>
            <a:r>
              <a:rPr lang="en-US" dirty="0" err="1">
                <a:solidFill>
                  <a:srgbClr val="004A6C"/>
                </a:solidFill>
                <a:latin typeface="Century Gothic"/>
              </a:rPr>
              <a:t>στικά</a:t>
            </a:r>
            <a:r>
              <a:rPr lang="en-US" dirty="0">
                <a:solidFill>
                  <a:srgbClr val="004A6C"/>
                </a:solidFill>
                <a:latin typeface="Century Gothic"/>
              </a:rPr>
              <a:t> καλα</a:t>
            </a:r>
            <a:r>
              <a:rPr lang="en-US" dirty="0" err="1">
                <a:solidFill>
                  <a:srgbClr val="004A6C"/>
                </a:solidFill>
                <a:latin typeface="Century Gothic"/>
              </a:rPr>
              <a:t>μάκι</a:t>
            </a:r>
            <a:r>
              <a:rPr lang="en-US" dirty="0">
                <a:solidFill>
                  <a:srgbClr val="004A6C"/>
                </a:solidFill>
                <a:latin typeface="Century Gothic"/>
              </a:rPr>
              <a:t>α.</a:t>
            </a:r>
            <a:endParaRPr lang="en-US" dirty="0">
              <a:latin typeface="Century Gothic"/>
            </a:endParaRPr>
          </a:p>
        </p:txBody>
      </p:sp>
      <p:pic>
        <p:nvPicPr>
          <p:cNvPr id="22" name="Picture 21" descr="A close-up of a light bulb&#10;&#10;Description automatically generated with low confidence">
            <a:extLst>
              <a:ext uri="{FF2B5EF4-FFF2-40B4-BE49-F238E27FC236}">
                <a16:creationId xmlns:a16="http://schemas.microsoft.com/office/drawing/2014/main" id="{609E41E6-977F-D54E-B5C1-B97C6677A9CC}"/>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260093" y="2203424"/>
            <a:ext cx="3097289" cy="3097289"/>
          </a:xfrm>
          <a:prstGeom prst="rect">
            <a:avLst/>
          </a:prstGeom>
        </p:spPr>
      </p:pic>
      <p:sp>
        <p:nvSpPr>
          <p:cNvPr id="18" name="Rectangle 17">
            <a:extLst>
              <a:ext uri="{FF2B5EF4-FFF2-40B4-BE49-F238E27FC236}">
                <a16:creationId xmlns:a16="http://schemas.microsoft.com/office/drawing/2014/main" id="{506C3CA0-6A8A-E247-9B3D-D1BED55DB004}"/>
              </a:ext>
            </a:extLst>
          </p:cNvPr>
          <p:cNvSpPr/>
          <p:nvPr/>
        </p:nvSpPr>
        <p:spPr>
          <a:xfrm>
            <a:off x="8830321" y="4706773"/>
            <a:ext cx="2000639" cy="1181187"/>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
            </a:r>
          </a:p>
        </p:txBody>
      </p:sp>
      <p:sp>
        <p:nvSpPr>
          <p:cNvPr id="20" name="Rectangle 19">
            <a:extLst>
              <a:ext uri="{FF2B5EF4-FFF2-40B4-BE49-F238E27FC236}">
                <a16:creationId xmlns:a16="http://schemas.microsoft.com/office/drawing/2014/main" id="{BDD04534-389B-6C44-ADFF-96F39733025C}"/>
              </a:ext>
            </a:extLst>
          </p:cNvPr>
          <p:cNvSpPr/>
          <p:nvPr/>
        </p:nvSpPr>
        <p:spPr>
          <a:xfrm>
            <a:off x="8830321" y="4822933"/>
            <a:ext cx="2000639" cy="923330"/>
          </a:xfrm>
          <a:prstGeom prst="rect">
            <a:avLst/>
          </a:prstGeom>
        </p:spPr>
        <p:txBody>
          <a:bodyPr wrap="square" lIns="91440" tIns="45720" rIns="91440" bIns="45720" anchor="t">
            <a:spAutoFit/>
          </a:bodyPr>
          <a:lstStyle/>
          <a:p>
            <a:pPr algn="ctr"/>
            <a:r>
              <a:rPr lang="en-US" dirty="0" err="1">
                <a:solidFill>
                  <a:srgbClr val="004A6C"/>
                </a:solidFill>
                <a:latin typeface="Century Gothic"/>
              </a:rPr>
              <a:t>Χρησιμο</a:t>
            </a:r>
            <a:r>
              <a:rPr lang="en-US" dirty="0">
                <a:solidFill>
                  <a:srgbClr val="004A6C"/>
                </a:solidFill>
                <a:latin typeface="Century Gothic"/>
              </a:rPr>
              <a:t>π</a:t>
            </a:r>
            <a:r>
              <a:rPr lang="en-US" dirty="0" err="1">
                <a:solidFill>
                  <a:srgbClr val="004A6C"/>
                </a:solidFill>
                <a:latin typeface="Century Gothic"/>
              </a:rPr>
              <a:t>οίησε</a:t>
            </a:r>
            <a:r>
              <a:rPr lang="en-US" dirty="0">
                <a:solidFill>
                  <a:srgbClr val="004A6C"/>
                </a:solidFill>
                <a:latin typeface="Century Gothic"/>
              </a:rPr>
              <a:t> πα</a:t>
            </a:r>
            <a:r>
              <a:rPr lang="en-US" dirty="0" err="1">
                <a:solidFill>
                  <a:srgbClr val="004A6C"/>
                </a:solidFill>
                <a:latin typeface="Century Gothic"/>
              </a:rPr>
              <a:t>γούρι</a:t>
            </a:r>
            <a:r>
              <a:rPr lang="en-US" dirty="0">
                <a:solidFill>
                  <a:srgbClr val="004A6C"/>
                </a:solidFill>
                <a:latin typeface="Century Gothic"/>
              </a:rPr>
              <a:t> </a:t>
            </a:r>
            <a:r>
              <a:rPr lang="en-US" dirty="0" err="1">
                <a:solidFill>
                  <a:srgbClr val="004A6C"/>
                </a:solidFill>
                <a:latin typeface="Century Gothic"/>
              </a:rPr>
              <a:t>γι</a:t>
            </a:r>
            <a:r>
              <a:rPr lang="en-US" dirty="0">
                <a:solidFill>
                  <a:srgbClr val="004A6C"/>
                </a:solidFill>
                <a:latin typeface="Century Gothic"/>
              </a:rPr>
              <a:t>α </a:t>
            </a:r>
            <a:r>
              <a:rPr lang="en-US" dirty="0" err="1">
                <a:solidFill>
                  <a:srgbClr val="004A6C"/>
                </a:solidFill>
                <a:latin typeface="Century Gothic"/>
              </a:rPr>
              <a:t>το</a:t>
            </a:r>
            <a:r>
              <a:rPr lang="en-US" dirty="0">
                <a:solidFill>
                  <a:srgbClr val="004A6C"/>
                </a:solidFill>
                <a:latin typeface="Century Gothic"/>
              </a:rPr>
              <a:t> </a:t>
            </a:r>
            <a:r>
              <a:rPr lang="en-US" dirty="0" err="1">
                <a:solidFill>
                  <a:srgbClr val="004A6C"/>
                </a:solidFill>
                <a:latin typeface="Century Gothic"/>
              </a:rPr>
              <a:t>νερό</a:t>
            </a:r>
            <a:r>
              <a:rPr lang="en-US" dirty="0">
                <a:solidFill>
                  <a:srgbClr val="004A6C"/>
                </a:solidFill>
                <a:latin typeface="Century Gothic"/>
              </a:rPr>
              <a:t> </a:t>
            </a:r>
            <a:r>
              <a:rPr lang="en-US" dirty="0" err="1">
                <a:solidFill>
                  <a:srgbClr val="004A6C"/>
                </a:solidFill>
                <a:latin typeface="Century Gothic"/>
              </a:rPr>
              <a:t>σου</a:t>
            </a:r>
          </a:p>
        </p:txBody>
      </p:sp>
      <p:sp>
        <p:nvSpPr>
          <p:cNvPr id="2" name="TextBox 26">
            <a:extLst>
              <a:ext uri="{FF2B5EF4-FFF2-40B4-BE49-F238E27FC236}">
                <a16:creationId xmlns:a16="http://schemas.microsoft.com/office/drawing/2014/main" id="{FFF3C592-964B-9E47-B9F0-2B75E37FD1B1}"/>
              </a:ext>
            </a:extLst>
          </p:cNvPr>
          <p:cNvSpPr txBox="1"/>
          <p:nvPr/>
        </p:nvSpPr>
        <p:spPr>
          <a:xfrm>
            <a:off x="582063" y="898522"/>
            <a:ext cx="3781732" cy="584775"/>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dirty="0" err="1">
                <a:solidFill>
                  <a:srgbClr val="004A6C"/>
                </a:solidFill>
                <a:latin typeface="Century Gothic"/>
              </a:rPr>
              <a:t>Συζήτηση</a:t>
            </a:r>
            <a:endParaRPr lang="en-US" dirty="0" err="1">
              <a:latin typeface="Century Gothic"/>
            </a:endParaRPr>
          </a:p>
        </p:txBody>
      </p:sp>
      <p:pic>
        <p:nvPicPr>
          <p:cNvPr id="6" name="Picture 5" descr="Text&#10;&#10;Description automatically generated with low confidence">
            <a:extLst>
              <a:ext uri="{FF2B5EF4-FFF2-40B4-BE49-F238E27FC236}">
                <a16:creationId xmlns:a16="http://schemas.microsoft.com/office/drawing/2014/main" id="{4E483479-5311-E1D7-2E8B-D4FFBF1805BE}"/>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l="-409"/>
          <a:stretch/>
        </p:blipFill>
        <p:spPr>
          <a:xfrm>
            <a:off x="-238139" y="5746398"/>
            <a:ext cx="4221943" cy="1294490"/>
          </a:xfrm>
          <a:prstGeom prst="rect">
            <a:avLst/>
          </a:prstGeom>
        </p:spPr>
      </p:pic>
    </p:spTree>
    <p:extLst>
      <p:ext uri="{BB962C8B-B14F-4D97-AF65-F5344CB8AC3E}">
        <p14:creationId xmlns:p14="http://schemas.microsoft.com/office/powerpoint/2010/main" val="4270417888"/>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29A1B-77B9-924C-A749-B5D42DDBE486}"/>
              </a:ext>
            </a:extLst>
          </p:cNvPr>
          <p:cNvSpPr>
            <a:spLocks noGrp="1"/>
          </p:cNvSpPr>
          <p:nvPr>
            <p:ph type="title"/>
          </p:nvPr>
        </p:nvSpPr>
        <p:spPr/>
        <p:txBody>
          <a:bodyPr/>
          <a:lstStyle/>
          <a:p>
            <a:endParaRPr lang="en-US"/>
          </a:p>
        </p:txBody>
      </p:sp>
      <p:pic>
        <p:nvPicPr>
          <p:cNvPr id="4" name="Picture 3" descr="A cloud in the sky&#10;&#10;Description automatically generated with medium confidence">
            <a:extLst>
              <a:ext uri="{FF2B5EF4-FFF2-40B4-BE49-F238E27FC236}">
                <a16:creationId xmlns:a16="http://schemas.microsoft.com/office/drawing/2014/main" id="{398216A0-B4C2-4C45-BB41-817D671348B1}"/>
              </a:ext>
            </a:extLst>
          </p:cNvPr>
          <p:cNvPicPr>
            <a:picLocks noChangeAspect="1"/>
          </p:cNvPicPr>
          <p:nvPr/>
        </p:nvPicPr>
        <p:blipFill>
          <a:blip r:embed="rId3"/>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4DD153BB-D986-C142-B9F4-F39CAB23F204}"/>
              </a:ext>
            </a:extLst>
          </p:cNvPr>
          <p:cNvSpPr txBox="1"/>
          <p:nvPr/>
        </p:nvSpPr>
        <p:spPr>
          <a:xfrm>
            <a:off x="574554" y="902812"/>
            <a:ext cx="4400026" cy="606287"/>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Μάθηση</a:t>
            </a:r>
            <a:r>
              <a:rPr lang="en-US" sz="3200" b="1" dirty="0">
                <a:solidFill>
                  <a:srgbClr val="004A6C"/>
                </a:solidFill>
                <a:latin typeface="Century Gothic"/>
              </a:rPr>
              <a:t> </a:t>
            </a:r>
            <a:r>
              <a:rPr lang="en-US" sz="3200" b="1" dirty="0" err="1">
                <a:solidFill>
                  <a:srgbClr val="004A6C"/>
                </a:solidFill>
                <a:latin typeface="Century Gothic"/>
              </a:rPr>
              <a:t>στο</a:t>
            </a:r>
            <a:r>
              <a:rPr lang="en-US" sz="3200" b="1" dirty="0">
                <a:solidFill>
                  <a:srgbClr val="004A6C"/>
                </a:solidFill>
                <a:latin typeface="Century Gothic"/>
              </a:rPr>
              <a:t> σπ</a:t>
            </a:r>
            <a:r>
              <a:rPr lang="en-US" sz="3200" b="1" dirty="0" err="1">
                <a:solidFill>
                  <a:srgbClr val="004A6C"/>
                </a:solidFill>
                <a:latin typeface="Century Gothic"/>
              </a:rPr>
              <a:t>ίτι</a:t>
            </a:r>
          </a:p>
        </p:txBody>
      </p:sp>
      <p:pic>
        <p:nvPicPr>
          <p:cNvPr id="7" name="Picture 6">
            <a:extLst>
              <a:ext uri="{FF2B5EF4-FFF2-40B4-BE49-F238E27FC236}">
                <a16:creationId xmlns:a16="http://schemas.microsoft.com/office/drawing/2014/main" id="{F46B9906-685F-D049-9884-F363AE5D46B2}"/>
              </a:ext>
            </a:extLst>
          </p:cNvPr>
          <p:cNvPicPr>
            <a:picLocks noChangeAspect="1"/>
          </p:cNvPicPr>
          <p:nvPr/>
        </p:nvPicPr>
        <p:blipFill>
          <a:blip r:embed="rId4"/>
          <a:stretch>
            <a:fillRect/>
          </a:stretch>
        </p:blipFill>
        <p:spPr>
          <a:xfrm rot="5400000">
            <a:off x="8850023" y="2219631"/>
            <a:ext cx="659737" cy="850764"/>
          </a:xfrm>
          <a:prstGeom prst="rect">
            <a:avLst/>
          </a:prstGeom>
        </p:spPr>
      </p:pic>
      <p:pic>
        <p:nvPicPr>
          <p:cNvPr id="8" name="Picture 7">
            <a:extLst>
              <a:ext uri="{FF2B5EF4-FFF2-40B4-BE49-F238E27FC236}">
                <a16:creationId xmlns:a16="http://schemas.microsoft.com/office/drawing/2014/main" id="{32E57AD5-5711-0948-B54C-29C61227B03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1458420">
            <a:off x="10453153" y="2146092"/>
            <a:ext cx="1534497" cy="1512808"/>
          </a:xfrm>
          <a:prstGeom prst="rect">
            <a:avLst/>
          </a:prstGeom>
        </p:spPr>
      </p:pic>
      <p:sp>
        <p:nvSpPr>
          <p:cNvPr id="14" name="Rectangle 13">
            <a:extLst>
              <a:ext uri="{FF2B5EF4-FFF2-40B4-BE49-F238E27FC236}">
                <a16:creationId xmlns:a16="http://schemas.microsoft.com/office/drawing/2014/main" id="{733783F0-9A34-FC4E-8438-BF2E4416AF09}"/>
              </a:ext>
            </a:extLst>
          </p:cNvPr>
          <p:cNvSpPr/>
          <p:nvPr/>
        </p:nvSpPr>
        <p:spPr>
          <a:xfrm>
            <a:off x="574554" y="1897325"/>
            <a:ext cx="5274411" cy="3139321"/>
          </a:xfrm>
          <a:prstGeom prst="rect">
            <a:avLst/>
          </a:prstGeom>
        </p:spPr>
        <p:txBody>
          <a:bodyPr wrap="square" lIns="91440" tIns="45720" rIns="91440" bIns="45720" anchor="t">
            <a:spAutoFit/>
          </a:bodyPr>
          <a:lstStyle/>
          <a:p>
            <a:r>
              <a:rPr lang="en-US" sz="3600" b="1" dirty="0">
                <a:solidFill>
                  <a:srgbClr val="F9F6ED"/>
                </a:solidFill>
                <a:latin typeface="Century Gothic"/>
              </a:rPr>
              <a:t>Super Recycler</a:t>
            </a:r>
          </a:p>
          <a:p>
            <a:endParaRPr lang="en-GB" b="1" dirty="0">
              <a:solidFill>
                <a:srgbClr val="F9F6ED"/>
              </a:solidFill>
              <a:latin typeface="Century Gothic"/>
            </a:endParaRPr>
          </a:p>
          <a:p>
            <a:r>
              <a:rPr lang="en-GB" sz="2400" b="1" dirty="0" err="1">
                <a:solidFill>
                  <a:srgbClr val="F9F6ED"/>
                </a:solidFill>
                <a:latin typeface="Century Gothic"/>
              </a:rPr>
              <a:t>Αυτή</a:t>
            </a:r>
            <a:r>
              <a:rPr lang="en-GB" sz="2400" b="1" dirty="0">
                <a:solidFill>
                  <a:srgbClr val="F9F6ED"/>
                </a:solidFill>
                <a:latin typeface="Century Gothic"/>
              </a:rPr>
              <a:t> η </a:t>
            </a:r>
            <a:r>
              <a:rPr lang="en-GB" sz="2400" b="1" dirty="0" err="1">
                <a:solidFill>
                  <a:srgbClr val="F9F6ED"/>
                </a:solidFill>
                <a:latin typeface="Century Gothic"/>
              </a:rPr>
              <a:t>δρ</a:t>
            </a:r>
            <a:r>
              <a:rPr lang="en-GB" sz="2400" b="1" dirty="0">
                <a:solidFill>
                  <a:srgbClr val="F9F6ED"/>
                </a:solidFill>
                <a:latin typeface="Century Gothic"/>
              </a:rPr>
              <a:t>α</a:t>
            </a:r>
            <a:r>
              <a:rPr lang="en-GB" sz="2400" b="1" dirty="0" err="1">
                <a:solidFill>
                  <a:srgbClr val="F9F6ED"/>
                </a:solidFill>
                <a:latin typeface="Century Gothic"/>
              </a:rPr>
              <a:t>στηριότητ</a:t>
            </a:r>
            <a:r>
              <a:rPr lang="en-GB" sz="2400" b="1" dirty="0">
                <a:solidFill>
                  <a:srgbClr val="F9F6ED"/>
                </a:solidFill>
                <a:latin typeface="Century Gothic"/>
              </a:rPr>
              <a:t>α θα σας β</a:t>
            </a:r>
            <a:r>
              <a:rPr lang="en-GB" sz="2400" b="1" dirty="0" err="1">
                <a:solidFill>
                  <a:srgbClr val="F9F6ED"/>
                </a:solidFill>
                <a:latin typeface="Century Gothic"/>
              </a:rPr>
              <a:t>οηθήσει</a:t>
            </a:r>
            <a:r>
              <a:rPr lang="en-GB" sz="2400" b="1" dirty="0">
                <a:solidFill>
                  <a:srgbClr val="F9F6ED"/>
                </a:solidFill>
                <a:latin typeface="Century Gothic"/>
              </a:rPr>
              <a:t> να β</a:t>
            </a:r>
            <a:r>
              <a:rPr lang="en-GB" sz="2400" b="1" dirty="0" err="1">
                <a:solidFill>
                  <a:srgbClr val="F9F6ED"/>
                </a:solidFill>
                <a:latin typeface="Century Gothic"/>
              </a:rPr>
              <a:t>ελτιώσετε</a:t>
            </a:r>
            <a:r>
              <a:rPr lang="en-GB" sz="2400" b="1" dirty="0">
                <a:solidFill>
                  <a:srgbClr val="F9F6ED"/>
                </a:solidFill>
                <a:latin typeface="Century Gothic"/>
              </a:rPr>
              <a:t> </a:t>
            </a:r>
            <a:r>
              <a:rPr lang="en-GB" sz="2400" b="1" dirty="0" err="1">
                <a:solidFill>
                  <a:srgbClr val="F9F6ED"/>
                </a:solidFill>
                <a:latin typeface="Century Gothic"/>
              </a:rPr>
              <a:t>τις</a:t>
            </a:r>
            <a:r>
              <a:rPr lang="en-GB" sz="2400" b="1" dirty="0">
                <a:solidFill>
                  <a:srgbClr val="F9F6ED"/>
                </a:solidFill>
                <a:latin typeface="Century Gothic"/>
              </a:rPr>
              <a:t> </a:t>
            </a:r>
            <a:r>
              <a:rPr lang="en-GB" sz="2400" b="1" dirty="0" err="1">
                <a:solidFill>
                  <a:srgbClr val="F9F6ED"/>
                </a:solidFill>
                <a:latin typeface="Century Gothic"/>
              </a:rPr>
              <a:t>γνώσεις</a:t>
            </a:r>
            <a:r>
              <a:rPr lang="en-GB" sz="2400" b="1" dirty="0">
                <a:solidFill>
                  <a:srgbClr val="F9F6ED"/>
                </a:solidFill>
                <a:latin typeface="Century Gothic"/>
              </a:rPr>
              <a:t> και </a:t>
            </a:r>
            <a:r>
              <a:rPr lang="en-GB" sz="2400" b="1" dirty="0" err="1">
                <a:solidFill>
                  <a:srgbClr val="F9F6ED"/>
                </a:solidFill>
                <a:latin typeface="Century Gothic"/>
              </a:rPr>
              <a:t>τις</a:t>
            </a:r>
            <a:r>
              <a:rPr lang="en-GB" sz="2400" b="1" dirty="0">
                <a:solidFill>
                  <a:srgbClr val="F9F6ED"/>
                </a:solidFill>
                <a:latin typeface="Century Gothic"/>
              </a:rPr>
              <a:t> </a:t>
            </a:r>
            <a:r>
              <a:rPr lang="en-GB" sz="2400" b="1" dirty="0" err="1">
                <a:solidFill>
                  <a:srgbClr val="F9F6ED"/>
                </a:solidFill>
                <a:latin typeface="Century Gothic"/>
              </a:rPr>
              <a:t>δεξιότητές</a:t>
            </a:r>
            <a:r>
              <a:rPr lang="en-GB" sz="2400" b="1" dirty="0">
                <a:solidFill>
                  <a:srgbClr val="F9F6ED"/>
                </a:solidFill>
                <a:latin typeface="Century Gothic"/>
              </a:rPr>
              <a:t> σας </a:t>
            </a:r>
            <a:r>
              <a:rPr lang="en-GB" sz="2400" b="1" dirty="0" err="1">
                <a:solidFill>
                  <a:srgbClr val="F9F6ED"/>
                </a:solidFill>
                <a:latin typeface="Century Gothic"/>
              </a:rPr>
              <a:t>στην</a:t>
            </a:r>
            <a:r>
              <a:rPr lang="en-GB" sz="2400" b="1" dirty="0">
                <a:solidFill>
                  <a:srgbClr val="F9F6ED"/>
                </a:solidFill>
                <a:latin typeface="Century Gothic"/>
              </a:rPr>
              <a:t> ανα</a:t>
            </a:r>
            <a:r>
              <a:rPr lang="en-GB" sz="2400" b="1" dirty="0" err="1">
                <a:solidFill>
                  <a:srgbClr val="F9F6ED"/>
                </a:solidFill>
                <a:latin typeface="Century Gothic"/>
              </a:rPr>
              <a:t>κύκλωση</a:t>
            </a:r>
            <a:r>
              <a:rPr lang="en-GB" sz="2400" b="1" dirty="0">
                <a:solidFill>
                  <a:srgbClr val="F9F6ED"/>
                </a:solidFill>
                <a:latin typeface="Century Gothic"/>
              </a:rPr>
              <a:t>. </a:t>
            </a:r>
            <a:r>
              <a:rPr lang="en-GB" sz="2400" b="1" dirty="0" err="1">
                <a:solidFill>
                  <a:srgbClr val="F9F6ED"/>
                </a:solidFill>
                <a:latin typeface="Century Gothic"/>
              </a:rPr>
              <a:t>Δείτε</a:t>
            </a:r>
            <a:r>
              <a:rPr lang="en-GB" sz="2400" b="1" dirty="0">
                <a:solidFill>
                  <a:srgbClr val="F9F6ED"/>
                </a:solidFill>
                <a:latin typeface="Century Gothic"/>
              </a:rPr>
              <a:t> π</a:t>
            </a:r>
            <a:r>
              <a:rPr lang="en-GB" sz="2400" b="1" dirty="0" err="1">
                <a:solidFill>
                  <a:srgbClr val="F9F6ED"/>
                </a:solidFill>
                <a:latin typeface="Century Gothic"/>
              </a:rPr>
              <a:t>όσ</a:t>
            </a:r>
            <a:r>
              <a:rPr lang="en-GB" sz="2400" b="1" dirty="0">
                <a:solidFill>
                  <a:srgbClr val="F9F6ED"/>
                </a:solidFill>
                <a:latin typeface="Century Gothic"/>
              </a:rPr>
              <a:t>α </a:t>
            </a:r>
            <a:r>
              <a:rPr lang="en-GB" sz="2400" b="1" dirty="0" err="1">
                <a:solidFill>
                  <a:srgbClr val="F9F6ED"/>
                </a:solidFill>
                <a:latin typeface="Century Gothic"/>
              </a:rPr>
              <a:t>γνωρίζετε</a:t>
            </a:r>
            <a:r>
              <a:rPr lang="en-GB" sz="2400" b="1" dirty="0">
                <a:solidFill>
                  <a:srgbClr val="F9F6ED"/>
                </a:solidFill>
                <a:latin typeface="Century Gothic"/>
              </a:rPr>
              <a:t> </a:t>
            </a:r>
            <a:r>
              <a:rPr lang="en-GB" sz="2400" b="1" dirty="0" err="1">
                <a:solidFill>
                  <a:srgbClr val="F9F6ED"/>
                </a:solidFill>
                <a:latin typeface="Century Gothic"/>
              </a:rPr>
              <a:t>γι</a:t>
            </a:r>
            <a:r>
              <a:rPr lang="en-GB" sz="2400" b="1" dirty="0">
                <a:solidFill>
                  <a:srgbClr val="F9F6ED"/>
                </a:solidFill>
                <a:latin typeface="Century Gothic"/>
              </a:rPr>
              <a:t>α </a:t>
            </a:r>
            <a:r>
              <a:rPr lang="en-GB" sz="2400" b="1" dirty="0" err="1">
                <a:solidFill>
                  <a:srgbClr val="F9F6ED"/>
                </a:solidFill>
                <a:latin typeface="Century Gothic"/>
              </a:rPr>
              <a:t>την</a:t>
            </a:r>
            <a:r>
              <a:rPr lang="en-GB" sz="2400" b="1" dirty="0">
                <a:solidFill>
                  <a:srgbClr val="F9F6ED"/>
                </a:solidFill>
                <a:latin typeface="Century Gothic"/>
              </a:rPr>
              <a:t> ανα</a:t>
            </a:r>
            <a:r>
              <a:rPr lang="en-GB" sz="2400" b="1" dirty="0" err="1">
                <a:solidFill>
                  <a:srgbClr val="F9F6ED"/>
                </a:solidFill>
                <a:latin typeface="Century Gothic"/>
              </a:rPr>
              <a:t>κύκλωση</a:t>
            </a:r>
            <a:r>
              <a:rPr lang="en-GB" sz="2400" b="1" dirty="0">
                <a:solidFill>
                  <a:srgbClr val="F9F6ED"/>
                </a:solidFill>
                <a:latin typeface="Century Gothic"/>
              </a:rPr>
              <a:t> </a:t>
            </a:r>
            <a:r>
              <a:rPr lang="en-GB" sz="2400" b="1" dirty="0" err="1">
                <a:solidFill>
                  <a:srgbClr val="F9F6ED"/>
                </a:solidFill>
                <a:latin typeface="Century Gothic"/>
              </a:rPr>
              <a:t>κάνοντ</a:t>
            </a:r>
            <a:r>
              <a:rPr lang="en-GB" sz="2400" b="1" dirty="0">
                <a:solidFill>
                  <a:srgbClr val="F9F6ED"/>
                </a:solidFill>
                <a:latin typeface="Century Gothic"/>
              </a:rPr>
              <a:t>ας </a:t>
            </a:r>
            <a:r>
              <a:rPr lang="en-GB" sz="2400" b="1" dirty="0" err="1">
                <a:solidFill>
                  <a:srgbClr val="F9F6ED"/>
                </a:solidFill>
                <a:latin typeface="Century Gothic"/>
              </a:rPr>
              <a:t>το</a:t>
            </a:r>
            <a:r>
              <a:rPr lang="en-GB" sz="2400" b="1" dirty="0">
                <a:solidFill>
                  <a:srgbClr val="F9F6ED"/>
                </a:solidFill>
                <a:latin typeface="Century Gothic"/>
              </a:rPr>
              <a:t> </a:t>
            </a:r>
            <a:r>
              <a:rPr lang="en-GB" sz="2400" b="1" dirty="0" err="1">
                <a:solidFill>
                  <a:srgbClr val="F9F6ED"/>
                </a:solidFill>
                <a:latin typeface="Century Gothic"/>
              </a:rPr>
              <a:t>δι</a:t>
            </a:r>
            <a:r>
              <a:rPr lang="en-GB" sz="2400" b="1" dirty="0">
                <a:solidFill>
                  <a:srgbClr val="F9F6ED"/>
                </a:solidFill>
                <a:latin typeface="Century Gothic"/>
              </a:rPr>
              <a:t>α</a:t>
            </a:r>
            <a:r>
              <a:rPr lang="en-GB" sz="2400" b="1" dirty="0" err="1">
                <a:solidFill>
                  <a:srgbClr val="F9F6ED"/>
                </a:solidFill>
                <a:latin typeface="Century Gothic"/>
              </a:rPr>
              <a:t>δικτυ</a:t>
            </a:r>
            <a:r>
              <a:rPr lang="en-GB" sz="2400" b="1" dirty="0">
                <a:solidFill>
                  <a:srgbClr val="F9F6ED"/>
                </a:solidFill>
                <a:latin typeface="Century Gothic"/>
              </a:rPr>
              <a:t>α</a:t>
            </a:r>
            <a:r>
              <a:rPr lang="en-GB" sz="2400" b="1" dirty="0" err="1">
                <a:solidFill>
                  <a:srgbClr val="F9F6ED"/>
                </a:solidFill>
                <a:latin typeface="Century Gothic"/>
              </a:rPr>
              <a:t>κό</a:t>
            </a:r>
            <a:r>
              <a:rPr lang="en-GB" sz="2400" b="1" dirty="0">
                <a:solidFill>
                  <a:srgbClr val="F9F6ED"/>
                </a:solidFill>
                <a:latin typeface="Century Gothic"/>
              </a:rPr>
              <a:t> </a:t>
            </a:r>
            <a:r>
              <a:rPr lang="en-GB" sz="2400" b="1" dirty="0" err="1">
                <a:solidFill>
                  <a:srgbClr val="F9F6ED"/>
                </a:solidFill>
                <a:latin typeface="Century Gothic"/>
              </a:rPr>
              <a:t>κουίζ</a:t>
            </a:r>
            <a:r>
              <a:rPr lang="en-GB" sz="2400" b="1" dirty="0">
                <a:solidFill>
                  <a:srgbClr val="F9F6ED"/>
                </a:solidFill>
                <a:latin typeface="Century Gothic"/>
              </a:rPr>
              <a:t>!​</a:t>
            </a:r>
            <a:endParaRPr lang="en-GB" dirty="0"/>
          </a:p>
        </p:txBody>
      </p:sp>
      <p:pic>
        <p:nvPicPr>
          <p:cNvPr id="16" name="Content Placeholder 15" descr="A picture containing wall, items, different, several&#10;&#10;Description automatically generated">
            <a:hlinkClick r:id="rId6"/>
            <a:extLst>
              <a:ext uri="{FF2B5EF4-FFF2-40B4-BE49-F238E27FC236}">
                <a16:creationId xmlns:a16="http://schemas.microsoft.com/office/drawing/2014/main" id="{1962A772-E7E1-D141-A02D-A3ACD298D26F}"/>
              </a:ext>
            </a:extLst>
          </p:cNvPr>
          <p:cNvPicPr>
            <a:picLocks noGrp="1" noChangeAspect="1"/>
          </p:cNvPicPr>
          <p:nvPr>
            <p:ph idx="1"/>
          </p:nvPr>
        </p:nvPicPr>
        <p:blipFill>
          <a:blip r:embed="rId7" cstate="email">
            <a:extLst>
              <a:ext uri="{28A0092B-C50C-407E-A947-70E740481C1C}">
                <a14:useLocalDpi xmlns:a14="http://schemas.microsoft.com/office/drawing/2010/main"/>
              </a:ext>
            </a:extLst>
          </a:blip>
          <a:stretch>
            <a:fillRect/>
          </a:stretch>
        </p:blipFill>
        <p:spPr>
          <a:xfrm rot="21212930">
            <a:off x="6681397" y="3152908"/>
            <a:ext cx="4545719" cy="2556967"/>
          </a:xfrm>
          <a:ln w="57150">
            <a:solidFill>
              <a:schemeClr val="bg1"/>
            </a:solidFill>
          </a:ln>
        </p:spPr>
      </p:pic>
      <p:sp>
        <p:nvSpPr>
          <p:cNvPr id="10" name="Rectangle 9">
            <a:extLst>
              <a:ext uri="{FF2B5EF4-FFF2-40B4-BE49-F238E27FC236}">
                <a16:creationId xmlns:a16="http://schemas.microsoft.com/office/drawing/2014/main" id="{F8E43272-55AB-004B-8FC3-DBD5BC4D41A3}"/>
              </a:ext>
            </a:extLst>
          </p:cNvPr>
          <p:cNvSpPr/>
          <p:nvPr/>
        </p:nvSpPr>
        <p:spPr>
          <a:xfrm>
            <a:off x="6978846" y="2656330"/>
            <a:ext cx="2061282" cy="855025"/>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51E2EB6-D8B2-F642-96E0-B139E8445BD3}"/>
              </a:ext>
            </a:extLst>
          </p:cNvPr>
          <p:cNvSpPr/>
          <p:nvPr/>
        </p:nvSpPr>
        <p:spPr>
          <a:xfrm>
            <a:off x="7070952" y="2724241"/>
            <a:ext cx="2111314" cy="707886"/>
          </a:xfrm>
          <a:prstGeom prst="rect">
            <a:avLst/>
          </a:prstGeom>
        </p:spPr>
        <p:txBody>
          <a:bodyPr wrap="square" lIns="91440" tIns="45720" rIns="91440" bIns="45720" anchor="t">
            <a:spAutoFit/>
          </a:bodyPr>
          <a:lstStyle/>
          <a:p>
            <a:r>
              <a:rPr lang="en-US" sz="2000" b="1" dirty="0">
                <a:solidFill>
                  <a:srgbClr val="004A6C"/>
                </a:solidFill>
                <a:latin typeface="Century Gothic"/>
              </a:rPr>
              <a:t>Πα</a:t>
            </a:r>
            <a:r>
              <a:rPr lang="en-US" sz="2000" b="1" dirty="0" err="1">
                <a:solidFill>
                  <a:srgbClr val="004A6C"/>
                </a:solidFill>
                <a:latin typeface="Century Gothic"/>
              </a:rPr>
              <a:t>τήστε</a:t>
            </a:r>
            <a:r>
              <a:rPr lang="en-US" sz="2000" b="1" dirty="0">
                <a:solidFill>
                  <a:srgbClr val="004A6C"/>
                </a:solidFill>
                <a:latin typeface="Century Gothic"/>
              </a:rPr>
              <a:t> </a:t>
            </a:r>
            <a:r>
              <a:rPr lang="en-US" sz="2000" b="1" dirty="0" err="1">
                <a:solidFill>
                  <a:srgbClr val="004A6C"/>
                </a:solidFill>
                <a:latin typeface="Century Gothic"/>
              </a:rPr>
              <a:t>τον</a:t>
            </a:r>
            <a:r>
              <a:rPr lang="en-US" sz="2000" b="1" dirty="0">
                <a:solidFill>
                  <a:srgbClr val="004A6C"/>
                </a:solidFill>
                <a:latin typeface="Century Gothic"/>
              </a:rPr>
              <a:t> </a:t>
            </a:r>
            <a:r>
              <a:rPr lang="en-US" sz="2000" b="1" dirty="0">
                <a:solidFill>
                  <a:srgbClr val="004A6C"/>
                </a:solidFill>
                <a:latin typeface="Century Gothic"/>
                <a:hlinkClick r:id="rId8"/>
              </a:rPr>
              <a:t>σύνδεσμο</a:t>
            </a:r>
            <a:endParaRPr lang="en-US" sz="2000" b="1">
              <a:solidFill>
                <a:srgbClr val="004A6C"/>
              </a:solidFill>
              <a:latin typeface="Century Gothic"/>
            </a:endParaRPr>
          </a:p>
        </p:txBody>
      </p:sp>
      <p:pic>
        <p:nvPicPr>
          <p:cNvPr id="9" name="Picture 8" descr="Text&#10;&#10;Description automatically generated with low confidence">
            <a:extLst>
              <a:ext uri="{FF2B5EF4-FFF2-40B4-BE49-F238E27FC236}">
                <a16:creationId xmlns:a16="http://schemas.microsoft.com/office/drawing/2014/main" id="{B03A3DEF-0A80-51E1-9C20-E99F76EC0796}"/>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l="-409"/>
          <a:stretch/>
        </p:blipFill>
        <p:spPr>
          <a:xfrm>
            <a:off x="-17159" y="5563518"/>
            <a:ext cx="4221943" cy="1294490"/>
          </a:xfrm>
          <a:prstGeom prst="rect">
            <a:avLst/>
          </a:prstGeom>
        </p:spPr>
      </p:pic>
    </p:spTree>
    <p:extLst>
      <p:ext uri="{BB962C8B-B14F-4D97-AF65-F5344CB8AC3E}">
        <p14:creationId xmlns:p14="http://schemas.microsoft.com/office/powerpoint/2010/main" val="9233817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night sky, ocean floor&#10;&#10;Description automatically generated">
            <a:extLst>
              <a:ext uri="{FF2B5EF4-FFF2-40B4-BE49-F238E27FC236}">
                <a16:creationId xmlns:a16="http://schemas.microsoft.com/office/drawing/2014/main" id="{9BA78B48-F89E-0B4E-B627-307593E071A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143" y="1"/>
            <a:ext cx="12195143" cy="6858000"/>
          </a:xfrm>
          <a:prstGeom prst="rect">
            <a:avLst/>
          </a:prstGeom>
        </p:spPr>
      </p:pic>
      <p:graphicFrame>
        <p:nvGraphicFramePr>
          <p:cNvPr id="8" name="Table 7">
            <a:extLst>
              <a:ext uri="{FF2B5EF4-FFF2-40B4-BE49-F238E27FC236}">
                <a16:creationId xmlns:a16="http://schemas.microsoft.com/office/drawing/2014/main" id="{7D185C09-36CB-D94C-B155-428F4A7655D3}"/>
              </a:ext>
            </a:extLst>
          </p:cNvPr>
          <p:cNvGraphicFramePr>
            <a:graphicFrameLocks noGrp="1"/>
          </p:cNvGraphicFramePr>
          <p:nvPr>
            <p:extLst>
              <p:ext uri="{D42A27DB-BD31-4B8C-83A1-F6EECF244321}">
                <p14:modId xmlns:p14="http://schemas.microsoft.com/office/powerpoint/2010/main" val="3916679545"/>
              </p:ext>
            </p:extLst>
          </p:nvPr>
        </p:nvGraphicFramePr>
        <p:xfrm>
          <a:off x="665137" y="1705078"/>
          <a:ext cx="8428117" cy="4013719"/>
        </p:xfrm>
        <a:graphic>
          <a:graphicData uri="http://schemas.openxmlformats.org/drawingml/2006/table">
            <a:tbl>
              <a:tblPr firstRow="1" bandRow="1">
                <a:tableStyleId>{5940675A-B579-460E-94D1-54222C63F5DA}</a:tableStyleId>
              </a:tblPr>
              <a:tblGrid>
                <a:gridCol w="1013585">
                  <a:extLst>
                    <a:ext uri="{9D8B030D-6E8A-4147-A177-3AD203B41FA5}">
                      <a16:colId xmlns:a16="http://schemas.microsoft.com/office/drawing/2014/main" val="4199838736"/>
                    </a:ext>
                  </a:extLst>
                </a:gridCol>
                <a:gridCol w="2192941">
                  <a:extLst>
                    <a:ext uri="{9D8B030D-6E8A-4147-A177-3AD203B41FA5}">
                      <a16:colId xmlns:a16="http://schemas.microsoft.com/office/drawing/2014/main" val="2078807229"/>
                    </a:ext>
                  </a:extLst>
                </a:gridCol>
                <a:gridCol w="5221591">
                  <a:extLst>
                    <a:ext uri="{9D8B030D-6E8A-4147-A177-3AD203B41FA5}">
                      <a16:colId xmlns:a16="http://schemas.microsoft.com/office/drawing/2014/main" val="2424726316"/>
                    </a:ext>
                  </a:extLst>
                </a:gridCol>
              </a:tblGrid>
              <a:tr h="309252">
                <a:tc>
                  <a:txBody>
                    <a:bodyPr/>
                    <a:lstStyle/>
                    <a:p>
                      <a:pPr algn="l"/>
                      <a:r>
                        <a:rPr lang="en-US" sz="1400" b="1" i="0" dirty="0">
                          <a:solidFill>
                            <a:schemeClr val="bg1"/>
                          </a:solidFill>
                          <a:latin typeface="Gilroy SemiBold" pitchFamily="2" charset="77"/>
                        </a:rPr>
                        <a:t>Slide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400" b="1" i="0">
                          <a:solidFill>
                            <a:schemeClr val="bg1"/>
                          </a:solidFill>
                          <a:latin typeface="Gilroy SemiBold" pitchFamily="2" charset="77"/>
                        </a:rPr>
                        <a:t>Title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400" b="1" i="0" dirty="0">
                          <a:solidFill>
                            <a:schemeClr val="bg1"/>
                          </a:solidFill>
                          <a:latin typeface="Gilroy SemiBold" pitchFamily="2" charset="77"/>
                        </a:rPr>
                        <a:t>Attribution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92835009"/>
                  </a:ext>
                </a:extLst>
              </a:tr>
              <a:tr h="195176">
                <a:tc>
                  <a:txBody>
                    <a:bodyPr/>
                    <a:lstStyle/>
                    <a:p>
                      <a:pPr algn="l"/>
                      <a:r>
                        <a:rPr lang="en-US" sz="1000" b="1" i="0" dirty="0">
                          <a:solidFill>
                            <a:schemeClr val="bg1"/>
                          </a:solidFill>
                          <a:latin typeface="Gilroy SemiBold" pitchFamily="2" charset="77"/>
                        </a:rPr>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kern="1200" dirty="0">
                          <a:solidFill>
                            <a:schemeClr val="bg1"/>
                          </a:solidFill>
                          <a:latin typeface="Gilroy SemiBold" pitchFamily="2" charset="77"/>
                          <a:ea typeface="+mn-ea"/>
                          <a:cs typeface="+mn-cs"/>
                        </a:rPr>
                        <a:t>Rubbish on beach</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By Tim </a:t>
                      </a:r>
                      <a:r>
                        <a:rPr lang="en-US" sz="1000" b="1" i="0" kern="1200" dirty="0" err="1">
                          <a:solidFill>
                            <a:schemeClr val="bg1"/>
                          </a:solidFill>
                          <a:latin typeface="Gilroy SemiBold" pitchFamily="2" charset="77"/>
                          <a:ea typeface="+mn-ea"/>
                          <a:cs typeface="+mn-cs"/>
                        </a:rPr>
                        <a:t>Hufner</a:t>
                      </a:r>
                      <a:r>
                        <a:rPr lang="en-US" sz="1000" b="1" i="0" kern="1200" dirty="0">
                          <a:solidFill>
                            <a:schemeClr val="bg1"/>
                          </a:solidFill>
                          <a:latin typeface="Gilroy SemiBold" pitchFamily="2" charset="77"/>
                          <a:ea typeface="+mn-ea"/>
                          <a:cs typeface="+mn-cs"/>
                        </a:rPr>
                        <a:t> via </a:t>
                      </a:r>
                      <a:r>
                        <a:rPr lang="en-US" sz="1000" b="1" i="0" kern="1200" dirty="0" err="1">
                          <a:solidFill>
                            <a:schemeClr val="bg1"/>
                          </a:solidFill>
                          <a:latin typeface="Gilroy SemiBold" pitchFamily="2" charset="77"/>
                          <a:ea typeface="+mn-ea"/>
                          <a:cs typeface="+mn-cs"/>
                        </a:rPr>
                        <a:t>Unsplash</a:t>
                      </a: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36899918"/>
                  </a:ext>
                </a:extLst>
              </a:tr>
              <a:tr h="0">
                <a:tc>
                  <a:txBody>
                    <a:bodyPr/>
                    <a:lstStyle/>
                    <a:p>
                      <a:pPr algn="l"/>
                      <a:r>
                        <a:rPr lang="en-US" sz="1000" b="1" i="0" dirty="0">
                          <a:solidFill>
                            <a:schemeClr val="bg1"/>
                          </a:solidFill>
                          <a:latin typeface="Gilroy SemiBold" pitchFamily="2" charset="77"/>
                        </a:rPr>
                        <a:t>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kern="1200" dirty="0">
                          <a:solidFill>
                            <a:schemeClr val="bg1"/>
                          </a:solidFill>
                          <a:latin typeface="Gilroy SemiBold" pitchFamily="2" charset="77"/>
                          <a:ea typeface="+mn-ea"/>
                          <a:cs typeface="+mn-cs"/>
                        </a:rPr>
                        <a:t>Bottle production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By Muffin via </a:t>
                      </a:r>
                      <a:r>
                        <a:rPr lang="en-US" sz="1000" b="1" i="0" kern="1200" dirty="0" err="1">
                          <a:solidFill>
                            <a:schemeClr val="bg1"/>
                          </a:solidFill>
                          <a:latin typeface="Gilroy SemiBold" pitchFamily="2" charset="77"/>
                          <a:ea typeface="+mn-ea"/>
                          <a:cs typeface="+mn-cs"/>
                        </a:rPr>
                        <a:t>Pexels</a:t>
                      </a: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47835585"/>
                  </a:ext>
                </a:extLst>
              </a:tr>
              <a:tr h="0">
                <a:tc>
                  <a:txBody>
                    <a:bodyPr/>
                    <a:lstStyle/>
                    <a:p>
                      <a:pPr algn="l"/>
                      <a:r>
                        <a:rPr lang="en-US" sz="1000" b="1" i="0" dirty="0">
                          <a:solidFill>
                            <a:schemeClr val="bg1"/>
                          </a:solidFill>
                          <a:latin typeface="Gilroy SemiBold" pitchFamily="2" charset="77"/>
                        </a:rPr>
                        <a:t>4</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kern="1200" dirty="0">
                          <a:solidFill>
                            <a:schemeClr val="bg1"/>
                          </a:solidFill>
                          <a:latin typeface="Gilroy SemiBold" pitchFamily="2" charset="77"/>
                          <a:ea typeface="+mn-ea"/>
                          <a:cs typeface="+mn-cs"/>
                        </a:rPr>
                        <a:t>Face scrub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By </a:t>
                      </a:r>
                      <a:r>
                        <a:rPr lang="en-US" sz="1000" b="1" i="0" kern="1200" dirty="0" err="1">
                          <a:solidFill>
                            <a:schemeClr val="bg1"/>
                          </a:solidFill>
                          <a:latin typeface="Gilroy SemiBold" pitchFamily="2" charset="77"/>
                          <a:ea typeface="+mn-ea"/>
                          <a:cs typeface="+mn-cs"/>
                        </a:rPr>
                        <a:t>Pixabay</a:t>
                      </a:r>
                      <a:r>
                        <a:rPr lang="en-US" sz="1000" b="1" i="0" kern="1200" dirty="0">
                          <a:solidFill>
                            <a:schemeClr val="bg1"/>
                          </a:solidFill>
                          <a:latin typeface="Gilroy SemiBold" pitchFamily="2" charset="77"/>
                          <a:ea typeface="+mn-ea"/>
                          <a:cs typeface="+mn-cs"/>
                        </a:rPr>
                        <a:t> via </a:t>
                      </a:r>
                      <a:r>
                        <a:rPr lang="en-US" sz="1000" b="1" i="0" kern="1200" dirty="0" err="1">
                          <a:solidFill>
                            <a:schemeClr val="bg1"/>
                          </a:solidFill>
                          <a:latin typeface="Gilroy SemiBold" pitchFamily="2" charset="77"/>
                          <a:ea typeface="+mn-ea"/>
                          <a:cs typeface="+mn-cs"/>
                        </a:rPr>
                        <a:t>Pixabay</a:t>
                      </a: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979464646"/>
                  </a:ext>
                </a:extLst>
              </a:tr>
              <a:tr h="0">
                <a:tc>
                  <a:txBody>
                    <a:bodyPr/>
                    <a:lstStyle/>
                    <a:p>
                      <a:pPr algn="l"/>
                      <a:r>
                        <a:rPr lang="en-US" sz="1000" b="1" i="0" dirty="0">
                          <a:solidFill>
                            <a:schemeClr val="bg1"/>
                          </a:solidFill>
                          <a:latin typeface="Gilroy SemiBold" pitchFamily="2" charset="77"/>
                        </a:rPr>
                        <a:t>4</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kern="1200" dirty="0">
                          <a:solidFill>
                            <a:schemeClr val="bg1"/>
                          </a:solidFill>
                          <a:latin typeface="Gilroy SemiBold" pitchFamily="2" charset="77"/>
                          <a:ea typeface="+mn-ea"/>
                          <a:cs typeface="+mn-cs"/>
                        </a:rPr>
                        <a:t>Rubbish on beach</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By </a:t>
                      </a:r>
                      <a:r>
                        <a:rPr lang="en-US" sz="1000" b="1" i="0" kern="1200" dirty="0" err="1">
                          <a:solidFill>
                            <a:schemeClr val="bg1"/>
                          </a:solidFill>
                          <a:latin typeface="Gilroy SemiBold" pitchFamily="2" charset="77"/>
                          <a:ea typeface="+mn-ea"/>
                          <a:cs typeface="+mn-cs"/>
                        </a:rPr>
                        <a:t>Adrej</a:t>
                      </a:r>
                      <a:r>
                        <a:rPr lang="en-US" sz="1000" b="1" i="0" kern="1200" dirty="0">
                          <a:solidFill>
                            <a:schemeClr val="bg1"/>
                          </a:solidFill>
                          <a:latin typeface="Gilroy SemiBold" pitchFamily="2" charset="77"/>
                          <a:ea typeface="+mn-ea"/>
                          <a:cs typeface="+mn-cs"/>
                        </a:rPr>
                        <a:t> Ciobanu</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994904816"/>
                  </a:ext>
                </a:extLst>
              </a:tr>
              <a:tr h="0">
                <a:tc>
                  <a:txBody>
                    <a:bodyPr/>
                    <a:lstStyle/>
                    <a:p>
                      <a:pPr algn="l"/>
                      <a:r>
                        <a:rPr lang="en-US" sz="1000" b="1" i="0" dirty="0">
                          <a:solidFill>
                            <a:schemeClr val="bg1"/>
                          </a:solidFill>
                          <a:latin typeface="Gilroy SemiBold" pitchFamily="2" charset="77"/>
                        </a:rPr>
                        <a:t>4</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kern="1200" dirty="0">
                          <a:solidFill>
                            <a:schemeClr val="bg1"/>
                          </a:solidFill>
                          <a:latin typeface="Gilroy SemiBold" pitchFamily="2" charset="77"/>
                          <a:ea typeface="+mn-ea"/>
                          <a:cs typeface="+mn-cs"/>
                        </a:rPr>
                        <a:t>Fish in net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kern="1200" dirty="0" err="1">
                          <a:solidFill>
                            <a:schemeClr val="bg1"/>
                          </a:solidFill>
                          <a:latin typeface="Gilroy SemiBold" pitchFamily="2" charset="77"/>
                          <a:ea typeface="+mn-ea"/>
                          <a:cs typeface="+mn-cs"/>
                        </a:rPr>
                        <a:t>Riddhiman</a:t>
                      </a:r>
                      <a:r>
                        <a:rPr lang="en-GB" sz="1000" b="1" i="0" kern="1200" dirty="0">
                          <a:solidFill>
                            <a:schemeClr val="bg1"/>
                          </a:solidFill>
                          <a:latin typeface="Gilroy SemiBold" pitchFamily="2" charset="77"/>
                          <a:ea typeface="+mn-ea"/>
                          <a:cs typeface="+mn-cs"/>
                        </a:rPr>
                        <a:t> Bhowmik via </a:t>
                      </a:r>
                      <a:r>
                        <a:rPr lang="en-GB" sz="1000" b="1" i="0" kern="1200" dirty="0" err="1">
                          <a:solidFill>
                            <a:schemeClr val="bg1"/>
                          </a:solidFill>
                          <a:latin typeface="Gilroy SemiBold" pitchFamily="2" charset="77"/>
                          <a:ea typeface="+mn-ea"/>
                          <a:cs typeface="+mn-cs"/>
                        </a:rPr>
                        <a:t>Unsplash</a:t>
                      </a:r>
                      <a:endParaRPr lang="en-GB"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848558631"/>
                  </a:ext>
                </a:extLst>
              </a:tr>
              <a:tr h="0">
                <a:tc>
                  <a:txBody>
                    <a:bodyPr/>
                    <a:lstStyle/>
                    <a:p>
                      <a:pPr algn="l"/>
                      <a:r>
                        <a:rPr lang="en-US" sz="1000" b="1" i="0" dirty="0">
                          <a:solidFill>
                            <a:schemeClr val="bg1"/>
                          </a:solidFill>
                          <a:latin typeface="Gilroy SemiBold" pitchFamily="2" charset="77"/>
                        </a:rPr>
                        <a:t>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kern="1200" dirty="0">
                          <a:solidFill>
                            <a:schemeClr val="bg1"/>
                          </a:solidFill>
                          <a:latin typeface="Gilroy SemiBold" pitchFamily="2" charset="77"/>
                          <a:ea typeface="+mn-ea"/>
                          <a:cs typeface="+mn-cs"/>
                        </a:rPr>
                        <a:t>Seal in net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kern="1200" dirty="0">
                          <a:solidFill>
                            <a:schemeClr val="bg1"/>
                          </a:solidFill>
                          <a:latin typeface="Gilroy SemiBold" pitchFamily="2" charset="77"/>
                          <a:ea typeface="+mn-ea"/>
                          <a:cs typeface="+mn-cs"/>
                        </a:rPr>
                        <a:t>NOAA via </a:t>
                      </a:r>
                      <a:r>
                        <a:rPr lang="en-US" sz="1000" b="1" i="0" kern="1200" dirty="0" err="1">
                          <a:solidFill>
                            <a:schemeClr val="bg1"/>
                          </a:solidFill>
                          <a:latin typeface="Gilroy SemiBold" pitchFamily="2" charset="77"/>
                          <a:ea typeface="+mn-ea"/>
                          <a:cs typeface="+mn-cs"/>
                        </a:rPr>
                        <a:t>Unsplash</a:t>
                      </a: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488901597"/>
                  </a:ext>
                </a:extLst>
              </a:tr>
              <a:tr h="0">
                <a:tc>
                  <a:txBody>
                    <a:bodyPr/>
                    <a:lstStyle/>
                    <a:p>
                      <a:pPr algn="l"/>
                      <a:r>
                        <a:rPr lang="en-US" sz="1000" b="1" i="0" dirty="0">
                          <a:solidFill>
                            <a:schemeClr val="bg1"/>
                          </a:solidFill>
                          <a:latin typeface="Gilroy SemiBold" pitchFamily="2" charset="77"/>
                        </a:rPr>
                        <a:t>6</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Seagull</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Tim </a:t>
                      </a:r>
                      <a:r>
                        <a:rPr lang="en-US" sz="1000" b="1" i="0" kern="1200" dirty="0" err="1">
                          <a:solidFill>
                            <a:schemeClr val="bg1"/>
                          </a:solidFill>
                          <a:latin typeface="Gilroy SemiBold" pitchFamily="2" charset="77"/>
                          <a:ea typeface="+mn-ea"/>
                          <a:cs typeface="+mn-cs"/>
                        </a:rPr>
                        <a:t>Mossholder</a:t>
                      </a:r>
                      <a:r>
                        <a:rPr lang="en-US" sz="1000" b="1" i="0" kern="1200" dirty="0">
                          <a:solidFill>
                            <a:schemeClr val="bg1"/>
                          </a:solidFill>
                          <a:latin typeface="Gilroy SemiBold" pitchFamily="2" charset="77"/>
                          <a:ea typeface="+mn-ea"/>
                          <a:cs typeface="+mn-cs"/>
                        </a:rPr>
                        <a:t> via </a:t>
                      </a:r>
                      <a:r>
                        <a:rPr lang="en-US" sz="1000" b="1" i="0" kern="1200" dirty="0" err="1">
                          <a:solidFill>
                            <a:schemeClr val="bg1"/>
                          </a:solidFill>
                          <a:latin typeface="Gilroy SemiBold" pitchFamily="2" charset="77"/>
                          <a:ea typeface="+mn-ea"/>
                          <a:cs typeface="+mn-cs"/>
                        </a:rPr>
                        <a:t>Unsplash</a:t>
                      </a: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19490763"/>
                  </a:ext>
                </a:extLst>
              </a:tr>
              <a:tr h="0">
                <a:tc>
                  <a:txBody>
                    <a:bodyPr/>
                    <a:lstStyle/>
                    <a:p>
                      <a:pPr algn="l"/>
                      <a:r>
                        <a:rPr lang="en-US" sz="1000" b="1" i="0" dirty="0">
                          <a:solidFill>
                            <a:schemeClr val="bg1"/>
                          </a:solidFill>
                          <a:latin typeface="Gilroy SemiBold" pitchFamily="2" charset="77"/>
                        </a:rPr>
                        <a:t>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Staghorn coral</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GB" sz="1000" b="1" i="0" kern="1200" dirty="0">
                          <a:solidFill>
                            <a:schemeClr val="bg1"/>
                          </a:solidFill>
                          <a:latin typeface="Gilroy SemiBold" pitchFamily="2" charset="77"/>
                          <a:ea typeface="+mn-ea"/>
                          <a:cs typeface="+mn-cs"/>
                        </a:rPr>
                        <a:t>Francesco </a:t>
                      </a:r>
                      <a:r>
                        <a:rPr lang="en-GB" sz="1000" b="1" i="0" kern="1200" dirty="0" err="1">
                          <a:solidFill>
                            <a:schemeClr val="bg1"/>
                          </a:solidFill>
                          <a:latin typeface="Gilroy SemiBold" pitchFamily="2" charset="77"/>
                          <a:ea typeface="+mn-ea"/>
                          <a:cs typeface="+mn-cs"/>
                        </a:rPr>
                        <a:t>Ungaro</a:t>
                      </a:r>
                      <a:r>
                        <a:rPr lang="en-GB" sz="1000" b="1" i="0" kern="1200" dirty="0">
                          <a:solidFill>
                            <a:schemeClr val="bg1"/>
                          </a:solidFill>
                          <a:latin typeface="Gilroy SemiBold" pitchFamily="2" charset="77"/>
                          <a:ea typeface="+mn-ea"/>
                          <a:cs typeface="+mn-cs"/>
                        </a:rPr>
                        <a:t> via </a:t>
                      </a:r>
                      <a:r>
                        <a:rPr lang="en-GB" sz="1000" b="1" i="0" kern="1200" dirty="0" err="1">
                          <a:solidFill>
                            <a:schemeClr val="bg1"/>
                          </a:solidFill>
                          <a:latin typeface="Gilroy SemiBold" pitchFamily="2" charset="77"/>
                          <a:ea typeface="+mn-ea"/>
                          <a:cs typeface="+mn-cs"/>
                        </a:rPr>
                        <a:t>Unsplash</a:t>
                      </a:r>
                      <a:endParaRPr lang="en-GB"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39579365"/>
                  </a:ext>
                </a:extLst>
              </a:tr>
              <a:tr h="0">
                <a:tc>
                  <a:txBody>
                    <a:bodyPr/>
                    <a:lstStyle/>
                    <a:p>
                      <a:pPr algn="l"/>
                      <a:r>
                        <a:rPr lang="en-US" sz="1000" b="1" i="0" dirty="0">
                          <a:solidFill>
                            <a:schemeClr val="bg1"/>
                          </a:solidFill>
                          <a:latin typeface="Gilroy SemiBold" pitchFamily="2" charset="77"/>
                        </a:rPr>
                        <a:t>8, 12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Parrot fish</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GB" sz="1000" b="1" i="0" kern="1200" dirty="0" err="1">
                          <a:solidFill>
                            <a:schemeClr val="bg1"/>
                          </a:solidFill>
                          <a:latin typeface="Gilroy SemiBold" pitchFamily="2" charset="77"/>
                          <a:ea typeface="+mn-ea"/>
                          <a:cs typeface="+mn-cs"/>
                        </a:rPr>
                        <a:t>Anuraj</a:t>
                      </a:r>
                      <a:r>
                        <a:rPr lang="en-GB" sz="1000" b="1" i="0" kern="1200" dirty="0">
                          <a:solidFill>
                            <a:schemeClr val="bg1"/>
                          </a:solidFill>
                          <a:latin typeface="Gilroy SemiBold" pitchFamily="2" charset="77"/>
                          <a:ea typeface="+mn-ea"/>
                          <a:cs typeface="+mn-cs"/>
                        </a:rPr>
                        <a:t> Kumar via Wiki Commons</a:t>
                      </a: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986610834"/>
                  </a:ext>
                </a:extLst>
              </a:tr>
              <a:tr h="0">
                <a:tc>
                  <a:txBody>
                    <a:bodyPr/>
                    <a:lstStyle/>
                    <a:p>
                      <a:pPr algn="l"/>
                      <a:r>
                        <a:rPr lang="en-US" sz="1000" b="1" i="0" dirty="0">
                          <a:solidFill>
                            <a:schemeClr val="bg1"/>
                          </a:solidFill>
                          <a:latin typeface="Gilroy SemiBold" pitchFamily="2" charset="77"/>
                        </a:rPr>
                        <a:t>8, 9, 10, 12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Tiger Shark</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GB" sz="1000" b="1" i="0" kern="1200" dirty="0">
                          <a:solidFill>
                            <a:schemeClr val="bg1"/>
                          </a:solidFill>
                          <a:latin typeface="Gilroy SemiBold" pitchFamily="2" charset="77"/>
                          <a:ea typeface="+mn-ea"/>
                          <a:cs typeface="+mn-cs"/>
                        </a:rPr>
                        <a:t>Gerald </a:t>
                      </a:r>
                      <a:r>
                        <a:rPr lang="en-GB" sz="1000" b="1" i="0" kern="1200" dirty="0" err="1">
                          <a:solidFill>
                            <a:schemeClr val="bg1"/>
                          </a:solidFill>
                          <a:latin typeface="Gilroy SemiBold" pitchFamily="2" charset="77"/>
                          <a:ea typeface="+mn-ea"/>
                          <a:cs typeface="+mn-cs"/>
                        </a:rPr>
                        <a:t>Schombs</a:t>
                      </a:r>
                      <a:r>
                        <a:rPr lang="en-GB" sz="1000" b="1" i="0" kern="1200" dirty="0">
                          <a:solidFill>
                            <a:schemeClr val="bg1"/>
                          </a:solidFill>
                          <a:latin typeface="Gilroy SemiBold" pitchFamily="2" charset="77"/>
                          <a:ea typeface="+mn-ea"/>
                          <a:cs typeface="+mn-cs"/>
                        </a:rPr>
                        <a:t> via </a:t>
                      </a:r>
                      <a:r>
                        <a:rPr lang="en-GB" sz="1000" b="1" i="0" kern="1200" dirty="0" err="1">
                          <a:solidFill>
                            <a:schemeClr val="bg1"/>
                          </a:solidFill>
                          <a:latin typeface="Gilroy SemiBold" pitchFamily="2" charset="77"/>
                          <a:ea typeface="+mn-ea"/>
                          <a:cs typeface="+mn-cs"/>
                        </a:rPr>
                        <a:t>Unsplash</a:t>
                      </a:r>
                      <a:endParaRPr lang="en-GB"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81913553"/>
                  </a:ext>
                </a:extLst>
              </a:tr>
              <a:tr h="158231">
                <a:tc>
                  <a:txBody>
                    <a:bodyPr/>
                    <a:lstStyle/>
                    <a:p>
                      <a:pPr algn="l"/>
                      <a:r>
                        <a:rPr lang="en-US" sz="1000" b="1" i="0" dirty="0">
                          <a:solidFill>
                            <a:schemeClr val="bg1"/>
                          </a:solidFill>
                          <a:latin typeface="Gilroy SemiBold" pitchFamily="2" charset="77"/>
                        </a:rPr>
                        <a:t>9, 11, 12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Fish</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David </a:t>
                      </a:r>
                      <a:r>
                        <a:rPr lang="en-US" sz="1000" b="1" i="0" kern="1200" dirty="0" err="1">
                          <a:solidFill>
                            <a:schemeClr val="bg1"/>
                          </a:solidFill>
                          <a:latin typeface="Gilroy SemiBold" pitchFamily="2" charset="77"/>
                          <a:ea typeface="+mn-ea"/>
                          <a:cs typeface="+mn-cs"/>
                        </a:rPr>
                        <a:t>Clode</a:t>
                      </a:r>
                      <a:r>
                        <a:rPr lang="en-US" sz="1000" b="1" i="0" kern="1200" dirty="0">
                          <a:solidFill>
                            <a:schemeClr val="bg1"/>
                          </a:solidFill>
                          <a:latin typeface="Gilroy SemiBold" pitchFamily="2" charset="77"/>
                          <a:ea typeface="+mn-ea"/>
                          <a:cs typeface="+mn-cs"/>
                        </a:rPr>
                        <a:t> via </a:t>
                      </a:r>
                      <a:r>
                        <a:rPr lang="en-US" sz="1000" b="1" i="0" kern="1200" dirty="0" err="1">
                          <a:solidFill>
                            <a:schemeClr val="bg1"/>
                          </a:solidFill>
                          <a:latin typeface="Gilroy SemiBold" pitchFamily="2" charset="77"/>
                          <a:ea typeface="+mn-ea"/>
                          <a:cs typeface="+mn-cs"/>
                        </a:rPr>
                        <a:t>Unsplash</a:t>
                      </a: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520176359"/>
                  </a:ext>
                </a:extLst>
              </a:tr>
              <a:tr h="197947">
                <a:tc>
                  <a:txBody>
                    <a:bodyPr/>
                    <a:lstStyle/>
                    <a:p>
                      <a:pPr algn="l"/>
                      <a:r>
                        <a:rPr lang="en-US" sz="1000" b="1" i="0" dirty="0">
                          <a:solidFill>
                            <a:schemeClr val="bg1"/>
                          </a:solidFill>
                          <a:latin typeface="Gilroy SemiBold" pitchFamily="2" charset="77"/>
                        </a:rPr>
                        <a:t>9, 12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dirty="0">
                          <a:solidFill>
                            <a:schemeClr val="bg1"/>
                          </a:solidFill>
                          <a:latin typeface="Gilroy SemiBold" pitchFamily="2" charset="77"/>
                        </a:rPr>
                        <a:t>Seal</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dirty="0">
                          <a:solidFill>
                            <a:schemeClr val="bg1"/>
                          </a:solidFill>
                          <a:latin typeface="Gilroy SemiBold" pitchFamily="2" charset="77"/>
                        </a:rPr>
                        <a:t>Bradley Dunn via </a:t>
                      </a:r>
                      <a:r>
                        <a:rPr lang="en-US" sz="1000" b="1" i="0" dirty="0" err="1">
                          <a:solidFill>
                            <a:schemeClr val="bg1"/>
                          </a:solidFill>
                          <a:latin typeface="Gilroy SemiBold" pitchFamily="2" charset="77"/>
                        </a:rPr>
                        <a:t>Unsplash</a:t>
                      </a:r>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47100944"/>
                  </a:ext>
                </a:extLst>
              </a:tr>
              <a:tr h="0">
                <a:tc>
                  <a:txBody>
                    <a:bodyPr/>
                    <a:lstStyle/>
                    <a:p>
                      <a:pPr algn="l"/>
                      <a:r>
                        <a:rPr lang="en-US" sz="1000" b="1" i="0" dirty="0">
                          <a:solidFill>
                            <a:schemeClr val="bg1"/>
                          </a:solidFill>
                          <a:latin typeface="Gilroy SemiBold" pitchFamily="2" charset="77"/>
                        </a:rPr>
                        <a:t>10, 11, 12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dirty="0">
                          <a:solidFill>
                            <a:schemeClr val="bg1"/>
                          </a:solidFill>
                          <a:latin typeface="Gilroy SemiBold" pitchFamily="2" charset="77"/>
                        </a:rPr>
                        <a:t>Seagrass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dirty="0">
                          <a:solidFill>
                            <a:schemeClr val="bg1"/>
                          </a:solidFill>
                          <a:latin typeface="Gilroy SemiBold" pitchFamily="2" charset="77"/>
                        </a:rPr>
                        <a:t>Benjamin Jones via </a:t>
                      </a:r>
                      <a:r>
                        <a:rPr lang="en-US" sz="1000" b="1" i="0" dirty="0" err="1">
                          <a:solidFill>
                            <a:schemeClr val="bg1"/>
                          </a:solidFill>
                          <a:latin typeface="Gilroy SemiBold" pitchFamily="2" charset="77"/>
                        </a:rPr>
                        <a:t>Unsplash</a:t>
                      </a:r>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144886447"/>
                  </a:ext>
                </a:extLst>
              </a:tr>
              <a:tr h="0">
                <a:tc>
                  <a:txBody>
                    <a:bodyPr/>
                    <a:lstStyle/>
                    <a:p>
                      <a:pPr algn="l"/>
                      <a:r>
                        <a:rPr lang="en-US" sz="1000" b="1" i="0" dirty="0">
                          <a:solidFill>
                            <a:schemeClr val="bg1"/>
                          </a:solidFill>
                          <a:latin typeface="Gilroy SemiBold" pitchFamily="2" charset="77"/>
                        </a:rPr>
                        <a:t>10, 12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dirty="0">
                          <a:solidFill>
                            <a:schemeClr val="bg1"/>
                          </a:solidFill>
                          <a:latin typeface="Gilroy SemiBold" pitchFamily="2" charset="77"/>
                        </a:rPr>
                        <a:t>Green turtle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dirty="0" err="1">
                          <a:solidFill>
                            <a:schemeClr val="bg1"/>
                          </a:solidFill>
                          <a:latin typeface="Gilroy SemiBold" pitchFamily="2" charset="77"/>
                        </a:rPr>
                        <a:t>Jessse</a:t>
                      </a:r>
                      <a:r>
                        <a:rPr lang="en-US" sz="1000" b="1" i="0" dirty="0">
                          <a:solidFill>
                            <a:schemeClr val="bg1"/>
                          </a:solidFill>
                          <a:latin typeface="Gilroy SemiBold" pitchFamily="2" charset="77"/>
                        </a:rPr>
                        <a:t> </a:t>
                      </a:r>
                      <a:r>
                        <a:rPr lang="en-US" sz="1000" b="1" i="0" dirty="0" err="1">
                          <a:solidFill>
                            <a:schemeClr val="bg1"/>
                          </a:solidFill>
                          <a:latin typeface="Gilroy SemiBold" pitchFamily="2" charset="77"/>
                        </a:rPr>
                        <a:t>Schoffe</a:t>
                      </a:r>
                      <a:r>
                        <a:rPr lang="en-US" sz="1000" b="1" i="0" dirty="0">
                          <a:solidFill>
                            <a:schemeClr val="bg1"/>
                          </a:solidFill>
                          <a:latin typeface="Gilroy SemiBold" pitchFamily="2" charset="77"/>
                        </a:rPr>
                        <a:t> via </a:t>
                      </a:r>
                      <a:r>
                        <a:rPr lang="en-US" sz="1000" b="1" i="0" dirty="0" err="1">
                          <a:solidFill>
                            <a:schemeClr val="bg1"/>
                          </a:solidFill>
                          <a:latin typeface="Gilroy SemiBold" pitchFamily="2" charset="77"/>
                        </a:rPr>
                        <a:t>Unsplash</a:t>
                      </a:r>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826290543"/>
                  </a:ext>
                </a:extLst>
              </a:tr>
              <a:tr h="290707">
                <a:tc>
                  <a:txBody>
                    <a:bodyPr/>
                    <a:lstStyle/>
                    <a:p>
                      <a:pPr algn="l"/>
                      <a:r>
                        <a:rPr lang="en-US" sz="1000" b="1" i="0" dirty="0">
                          <a:solidFill>
                            <a:schemeClr val="bg1"/>
                          </a:solidFill>
                          <a:latin typeface="Gilroy SemiBold" pitchFamily="2" charset="77"/>
                        </a:rPr>
                        <a:t>11, 12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dirty="0">
                          <a:solidFill>
                            <a:schemeClr val="bg1"/>
                          </a:solidFill>
                          <a:latin typeface="Gilroy SemiBold" pitchFamily="2" charset="77"/>
                        </a:rPr>
                        <a:t>Human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dirty="0">
                          <a:solidFill>
                            <a:schemeClr val="bg1"/>
                          </a:solidFill>
                          <a:latin typeface="Gilroy SemiBold" pitchFamily="2" charset="77"/>
                        </a:rPr>
                        <a:t>Christopher Campbell via </a:t>
                      </a:r>
                      <a:r>
                        <a:rPr lang="en-US" sz="1000" b="1" i="0" dirty="0" err="1">
                          <a:solidFill>
                            <a:schemeClr val="bg1"/>
                          </a:solidFill>
                          <a:latin typeface="Gilroy SemiBold" pitchFamily="2" charset="77"/>
                        </a:rPr>
                        <a:t>Unsplash</a:t>
                      </a:r>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76484960"/>
                  </a:ext>
                </a:extLst>
              </a:tr>
            </a:tbl>
          </a:graphicData>
        </a:graphic>
      </p:graphicFrame>
      <p:pic>
        <p:nvPicPr>
          <p:cNvPr id="15" name="Picture 14">
            <a:extLst>
              <a:ext uri="{FF2B5EF4-FFF2-40B4-BE49-F238E27FC236}">
                <a16:creationId xmlns:a16="http://schemas.microsoft.com/office/drawing/2014/main" id="{32A4EB42-237E-5947-A159-3E542598004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075043" y="7293744"/>
            <a:ext cx="12192000" cy="6858000"/>
          </a:xfrm>
          <a:prstGeom prst="rect">
            <a:avLst/>
          </a:prstGeom>
        </p:spPr>
      </p:pic>
      <p:sp>
        <p:nvSpPr>
          <p:cNvPr id="7" name="TextBox 6">
            <a:extLst>
              <a:ext uri="{FF2B5EF4-FFF2-40B4-BE49-F238E27FC236}">
                <a16:creationId xmlns:a16="http://schemas.microsoft.com/office/drawing/2014/main" id="{20C0A2D1-11C3-7441-B8E9-1A6C22EE17B6}"/>
              </a:ext>
            </a:extLst>
          </p:cNvPr>
          <p:cNvSpPr txBox="1"/>
          <p:nvPr/>
        </p:nvSpPr>
        <p:spPr>
          <a:xfrm>
            <a:off x="574554" y="902812"/>
            <a:ext cx="4400026" cy="606287"/>
          </a:xfrm>
          <a:prstGeom prst="rect">
            <a:avLst/>
          </a:prstGeom>
          <a:noFill/>
        </p:spPr>
        <p:txBody>
          <a:bodyPr wrap="square" rtlCol="0">
            <a:spAutoFit/>
          </a:bodyPr>
          <a:lstStyle/>
          <a:p>
            <a:r>
              <a:rPr lang="en-US" sz="3200" b="1">
                <a:solidFill>
                  <a:srgbClr val="004A6C"/>
                </a:solidFill>
                <a:latin typeface="Gilroy Black" pitchFamily="2" charset="77"/>
              </a:rPr>
              <a:t>Image credits</a:t>
            </a:r>
          </a:p>
        </p:txBody>
      </p:sp>
      <p:sp>
        <p:nvSpPr>
          <p:cNvPr id="16" name="TextBox 15">
            <a:extLst>
              <a:ext uri="{FF2B5EF4-FFF2-40B4-BE49-F238E27FC236}">
                <a16:creationId xmlns:a16="http://schemas.microsoft.com/office/drawing/2014/main" id="{2911A11B-B2DC-1C40-9A41-7D46D28D1AF4}"/>
              </a:ext>
            </a:extLst>
          </p:cNvPr>
          <p:cNvSpPr txBox="1"/>
          <p:nvPr/>
        </p:nvSpPr>
        <p:spPr>
          <a:xfrm>
            <a:off x="665137" y="6078960"/>
            <a:ext cx="4010558" cy="307777"/>
          </a:xfrm>
          <a:prstGeom prst="rect">
            <a:avLst/>
          </a:prstGeom>
          <a:noFill/>
        </p:spPr>
        <p:txBody>
          <a:bodyPr wrap="square" rtlCol="0">
            <a:spAutoFit/>
          </a:bodyPr>
          <a:lstStyle/>
          <a:p>
            <a:r>
              <a:rPr lang="en-US" sz="1400" dirty="0">
                <a:solidFill>
                  <a:schemeClr val="bg1"/>
                </a:solidFill>
                <a:latin typeface="Gilroy Medium" pitchFamily="2" charset="77"/>
              </a:rPr>
              <a:t>All other images are courtesy of Encounter Edu</a:t>
            </a:r>
          </a:p>
        </p:txBody>
      </p:sp>
      <p:pic>
        <p:nvPicPr>
          <p:cNvPr id="17" name="Picture 16" descr="Icon&#10;&#10;Description automatically generated">
            <a:extLst>
              <a:ext uri="{FF2B5EF4-FFF2-40B4-BE49-F238E27FC236}">
                <a16:creationId xmlns:a16="http://schemas.microsoft.com/office/drawing/2014/main" id="{5A8049A9-CC55-1D4B-80C3-95B50B43A6E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726185" y="4915833"/>
            <a:ext cx="1452800" cy="1046641"/>
          </a:xfrm>
          <a:prstGeom prst="rect">
            <a:avLst/>
          </a:prstGeom>
        </p:spPr>
      </p:pic>
      <p:pic>
        <p:nvPicPr>
          <p:cNvPr id="18" name="Picture 17" descr="Icon&#10;&#10;Description automatically generated">
            <a:extLst>
              <a:ext uri="{FF2B5EF4-FFF2-40B4-BE49-F238E27FC236}">
                <a16:creationId xmlns:a16="http://schemas.microsoft.com/office/drawing/2014/main" id="{BAF801EF-7DF3-F048-8469-309A71A2DC4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007617" y="5564280"/>
            <a:ext cx="753392" cy="646331"/>
          </a:xfrm>
          <a:prstGeom prst="rect">
            <a:avLst/>
          </a:prstGeom>
        </p:spPr>
      </p:pic>
      <p:pic>
        <p:nvPicPr>
          <p:cNvPr id="19" name="Picture 18">
            <a:extLst>
              <a:ext uri="{FF2B5EF4-FFF2-40B4-BE49-F238E27FC236}">
                <a16:creationId xmlns:a16="http://schemas.microsoft.com/office/drawing/2014/main" id="{B1257456-A0B5-6442-B7A5-1CD19902DD88}"/>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7964606">
            <a:off x="6051591" y="549652"/>
            <a:ext cx="1431971" cy="1530445"/>
          </a:xfrm>
          <a:prstGeom prst="rect">
            <a:avLst/>
          </a:prstGeom>
        </p:spPr>
      </p:pic>
      <p:pic>
        <p:nvPicPr>
          <p:cNvPr id="20" name="Picture 19" descr="Icon&#10;&#10;Description automatically generated">
            <a:extLst>
              <a:ext uri="{FF2B5EF4-FFF2-40B4-BE49-F238E27FC236}">
                <a16:creationId xmlns:a16="http://schemas.microsoft.com/office/drawing/2014/main" id="{ACD18851-2063-AF45-A663-E3570E46DBB5}"/>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151295" y="1454194"/>
            <a:ext cx="753392" cy="646331"/>
          </a:xfrm>
          <a:prstGeom prst="rect">
            <a:avLst/>
          </a:prstGeom>
        </p:spPr>
      </p:pic>
      <p:pic>
        <p:nvPicPr>
          <p:cNvPr id="21" name="Picture 20">
            <a:extLst>
              <a:ext uri="{FF2B5EF4-FFF2-40B4-BE49-F238E27FC236}">
                <a16:creationId xmlns:a16="http://schemas.microsoft.com/office/drawing/2014/main" id="{FC0A3AE3-4C80-3A47-810B-D33620C7AE28}"/>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19877251">
            <a:off x="7921360" y="2817250"/>
            <a:ext cx="1421755" cy="1515452"/>
          </a:xfrm>
          <a:prstGeom prst="rect">
            <a:avLst/>
          </a:prstGeom>
        </p:spPr>
      </p:pic>
      <p:pic>
        <p:nvPicPr>
          <p:cNvPr id="22" name="Picture 21" descr="Icon&#10;&#10;Description automatically generated">
            <a:extLst>
              <a:ext uri="{FF2B5EF4-FFF2-40B4-BE49-F238E27FC236}">
                <a16:creationId xmlns:a16="http://schemas.microsoft.com/office/drawing/2014/main" id="{8269EB8F-062B-1644-A570-290DEC1A30B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8315553">
            <a:off x="7409076" y="3207865"/>
            <a:ext cx="753392" cy="646331"/>
          </a:xfrm>
          <a:prstGeom prst="rect">
            <a:avLst/>
          </a:prstGeom>
        </p:spPr>
      </p:pic>
      <p:sp>
        <p:nvSpPr>
          <p:cNvPr id="13" name="Rectangle 12">
            <a:extLst>
              <a:ext uri="{FF2B5EF4-FFF2-40B4-BE49-F238E27FC236}">
                <a16:creationId xmlns:a16="http://schemas.microsoft.com/office/drawing/2014/main" id="{1C21FF9D-D941-EE40-B9B4-19FCF1998AF6}"/>
              </a:ext>
            </a:extLst>
          </p:cNvPr>
          <p:cNvSpPr/>
          <p:nvPr/>
        </p:nvSpPr>
        <p:spPr>
          <a:xfrm>
            <a:off x="1297744" y="7645395"/>
            <a:ext cx="737702" cy="230832"/>
          </a:xfrm>
          <a:prstGeom prst="rect">
            <a:avLst/>
          </a:prstGeom>
        </p:spPr>
        <p:txBody>
          <a:bodyPr wrap="none">
            <a:spAutoFit/>
          </a:bodyPr>
          <a:lstStyle/>
          <a:p>
            <a:r>
              <a:rPr lang="en-GB" sz="900" b="1" dirty="0">
                <a:solidFill>
                  <a:srgbClr val="F9F6ED"/>
                </a:solidFill>
                <a:latin typeface="Gilroy Bold" pitchFamily="2" charset="77"/>
              </a:rPr>
              <a:t>Parrot fish</a:t>
            </a:r>
            <a:endParaRPr lang="en-US" sz="900" b="1" dirty="0">
              <a:solidFill>
                <a:srgbClr val="F9F6ED"/>
              </a:solidFill>
              <a:latin typeface="Gilroy Bold" pitchFamily="2" charset="77"/>
            </a:endParaRPr>
          </a:p>
        </p:txBody>
      </p:sp>
    </p:spTree>
    <p:extLst>
      <p:ext uri="{BB962C8B-B14F-4D97-AF65-F5344CB8AC3E}">
        <p14:creationId xmlns:p14="http://schemas.microsoft.com/office/powerpoint/2010/main" val="2718191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night sky, ocean floor&#10;&#10;Description automatically generated">
            <a:extLst>
              <a:ext uri="{FF2B5EF4-FFF2-40B4-BE49-F238E27FC236}">
                <a16:creationId xmlns:a16="http://schemas.microsoft.com/office/drawing/2014/main" id="{9BA78B48-F89E-0B4E-B627-307593E071A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143" y="1"/>
            <a:ext cx="12195143" cy="6858000"/>
          </a:xfrm>
          <a:prstGeom prst="rect">
            <a:avLst/>
          </a:prstGeom>
        </p:spPr>
      </p:pic>
      <p:graphicFrame>
        <p:nvGraphicFramePr>
          <p:cNvPr id="8" name="Table 7">
            <a:extLst>
              <a:ext uri="{FF2B5EF4-FFF2-40B4-BE49-F238E27FC236}">
                <a16:creationId xmlns:a16="http://schemas.microsoft.com/office/drawing/2014/main" id="{7D185C09-36CB-D94C-B155-428F4A7655D3}"/>
              </a:ext>
            </a:extLst>
          </p:cNvPr>
          <p:cNvGraphicFramePr>
            <a:graphicFrameLocks noGrp="1"/>
          </p:cNvGraphicFramePr>
          <p:nvPr>
            <p:extLst>
              <p:ext uri="{D42A27DB-BD31-4B8C-83A1-F6EECF244321}">
                <p14:modId xmlns:p14="http://schemas.microsoft.com/office/powerpoint/2010/main" val="38717852"/>
              </p:ext>
            </p:extLst>
          </p:nvPr>
        </p:nvGraphicFramePr>
        <p:xfrm>
          <a:off x="665137" y="1884688"/>
          <a:ext cx="8428117" cy="4013719"/>
        </p:xfrm>
        <a:graphic>
          <a:graphicData uri="http://schemas.openxmlformats.org/drawingml/2006/table">
            <a:tbl>
              <a:tblPr firstRow="1" bandRow="1">
                <a:tableStyleId>{5940675A-B579-460E-94D1-54222C63F5DA}</a:tableStyleId>
              </a:tblPr>
              <a:tblGrid>
                <a:gridCol w="1013585">
                  <a:extLst>
                    <a:ext uri="{9D8B030D-6E8A-4147-A177-3AD203B41FA5}">
                      <a16:colId xmlns:a16="http://schemas.microsoft.com/office/drawing/2014/main" val="4199838736"/>
                    </a:ext>
                  </a:extLst>
                </a:gridCol>
                <a:gridCol w="2192941">
                  <a:extLst>
                    <a:ext uri="{9D8B030D-6E8A-4147-A177-3AD203B41FA5}">
                      <a16:colId xmlns:a16="http://schemas.microsoft.com/office/drawing/2014/main" val="2078807229"/>
                    </a:ext>
                  </a:extLst>
                </a:gridCol>
                <a:gridCol w="5221591">
                  <a:extLst>
                    <a:ext uri="{9D8B030D-6E8A-4147-A177-3AD203B41FA5}">
                      <a16:colId xmlns:a16="http://schemas.microsoft.com/office/drawing/2014/main" val="2424726316"/>
                    </a:ext>
                  </a:extLst>
                </a:gridCol>
              </a:tblGrid>
              <a:tr h="309252">
                <a:tc>
                  <a:txBody>
                    <a:bodyPr/>
                    <a:lstStyle/>
                    <a:p>
                      <a:pPr algn="l"/>
                      <a:r>
                        <a:rPr lang="en-US" sz="1400" b="1" i="0" dirty="0">
                          <a:solidFill>
                            <a:schemeClr val="bg1"/>
                          </a:solidFill>
                          <a:latin typeface="Gilroy SemiBold" pitchFamily="2" charset="77"/>
                        </a:rPr>
                        <a:t>Slide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400" b="1" i="0">
                          <a:solidFill>
                            <a:schemeClr val="bg1"/>
                          </a:solidFill>
                          <a:latin typeface="Gilroy SemiBold" pitchFamily="2" charset="77"/>
                        </a:rPr>
                        <a:t>Title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400" b="1" i="0" dirty="0">
                          <a:solidFill>
                            <a:schemeClr val="bg1"/>
                          </a:solidFill>
                          <a:latin typeface="Gilroy SemiBold" pitchFamily="2" charset="77"/>
                        </a:rPr>
                        <a:t>Attribution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92835009"/>
                  </a:ext>
                </a:extLst>
              </a:tr>
              <a:tr h="195176">
                <a:tc>
                  <a:txBody>
                    <a:bodyPr/>
                    <a:lstStyle/>
                    <a:p>
                      <a:pPr algn="l"/>
                      <a:r>
                        <a:rPr lang="en-US" sz="1000" b="1" i="0" dirty="0">
                          <a:solidFill>
                            <a:schemeClr val="bg1"/>
                          </a:solidFill>
                          <a:latin typeface="Gilroy SemiBold" pitchFamily="2" charset="77"/>
                        </a:rPr>
                        <a:t>13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kern="1200" dirty="0">
                          <a:solidFill>
                            <a:schemeClr val="bg1"/>
                          </a:solidFill>
                          <a:latin typeface="Gilroy SemiBold" pitchFamily="2" charset="77"/>
                          <a:ea typeface="+mn-ea"/>
                          <a:cs typeface="+mn-cs"/>
                        </a:rPr>
                        <a:t>Reusable bag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By Daria </a:t>
                      </a:r>
                      <a:r>
                        <a:rPr lang="en-US" sz="1000" b="1" i="0" kern="1200" dirty="0" err="1">
                          <a:solidFill>
                            <a:schemeClr val="bg1"/>
                          </a:solidFill>
                          <a:latin typeface="Gilroy SemiBold" pitchFamily="2" charset="77"/>
                          <a:ea typeface="+mn-ea"/>
                          <a:cs typeface="+mn-cs"/>
                        </a:rPr>
                        <a:t>Shetsova</a:t>
                      </a:r>
                      <a:r>
                        <a:rPr lang="en-US" sz="1000" b="1" i="0" kern="1200" dirty="0">
                          <a:solidFill>
                            <a:schemeClr val="bg1"/>
                          </a:solidFill>
                          <a:latin typeface="Gilroy SemiBold" pitchFamily="2" charset="77"/>
                          <a:ea typeface="+mn-ea"/>
                          <a:cs typeface="+mn-cs"/>
                        </a:rPr>
                        <a:t> via </a:t>
                      </a:r>
                      <a:r>
                        <a:rPr lang="en-US" sz="1000" b="1" i="0" kern="1200" dirty="0" err="1">
                          <a:solidFill>
                            <a:schemeClr val="bg1"/>
                          </a:solidFill>
                          <a:latin typeface="Gilroy SemiBold" pitchFamily="2" charset="77"/>
                          <a:ea typeface="+mn-ea"/>
                          <a:cs typeface="+mn-cs"/>
                        </a:rPr>
                        <a:t>Pexels</a:t>
                      </a: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36899918"/>
                  </a:ext>
                </a:extLst>
              </a:tr>
              <a:tr h="0">
                <a:tc>
                  <a:txBody>
                    <a:bodyPr/>
                    <a:lstStyle/>
                    <a:p>
                      <a:pPr algn="l"/>
                      <a:r>
                        <a:rPr lang="en-US" sz="1000" b="1" i="0" dirty="0">
                          <a:solidFill>
                            <a:schemeClr val="bg1"/>
                          </a:solidFill>
                          <a:latin typeface="Gilroy SemiBold" pitchFamily="2" charset="77"/>
                        </a:rPr>
                        <a:t>13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kern="1200" dirty="0">
                          <a:solidFill>
                            <a:schemeClr val="bg1"/>
                          </a:solidFill>
                          <a:latin typeface="Gilroy SemiBold" pitchFamily="2" charset="77"/>
                          <a:ea typeface="+mn-ea"/>
                          <a:cs typeface="+mn-cs"/>
                        </a:rPr>
                        <a:t>Straws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By David </a:t>
                      </a:r>
                      <a:r>
                        <a:rPr lang="en-US" sz="1000" b="1" i="0" kern="1200" dirty="0" err="1">
                          <a:solidFill>
                            <a:schemeClr val="bg1"/>
                          </a:solidFill>
                          <a:latin typeface="Gilroy SemiBold" pitchFamily="2" charset="77"/>
                          <a:ea typeface="+mn-ea"/>
                          <a:cs typeface="+mn-cs"/>
                        </a:rPr>
                        <a:t>McEachan</a:t>
                      </a:r>
                      <a:r>
                        <a:rPr lang="en-US" sz="1000" b="1" i="0" kern="1200" dirty="0">
                          <a:solidFill>
                            <a:schemeClr val="bg1"/>
                          </a:solidFill>
                          <a:latin typeface="Gilroy SemiBold" pitchFamily="2" charset="77"/>
                          <a:ea typeface="+mn-ea"/>
                          <a:cs typeface="+mn-cs"/>
                        </a:rPr>
                        <a:t> via </a:t>
                      </a:r>
                      <a:r>
                        <a:rPr lang="en-US" sz="1000" b="1" i="0" kern="1200" dirty="0" err="1">
                          <a:solidFill>
                            <a:schemeClr val="bg1"/>
                          </a:solidFill>
                          <a:latin typeface="Gilroy SemiBold" pitchFamily="2" charset="77"/>
                          <a:ea typeface="+mn-ea"/>
                          <a:cs typeface="+mn-cs"/>
                        </a:rPr>
                        <a:t>Pexels</a:t>
                      </a: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47835585"/>
                  </a:ext>
                </a:extLst>
              </a:tr>
              <a:tr h="0">
                <a:tc>
                  <a:txBody>
                    <a:bodyPr/>
                    <a:lstStyle/>
                    <a:p>
                      <a:pPr algn="l"/>
                      <a:r>
                        <a:rPr lang="en-US" sz="1000" b="1" i="0" dirty="0">
                          <a:solidFill>
                            <a:schemeClr val="bg1"/>
                          </a:solidFill>
                          <a:latin typeface="Gilroy SemiBold" pitchFamily="2" charset="77"/>
                        </a:rPr>
                        <a:t>13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kern="1200" dirty="0">
                          <a:solidFill>
                            <a:schemeClr val="bg1"/>
                          </a:solidFill>
                          <a:latin typeface="Gilroy SemiBold" pitchFamily="2" charset="77"/>
                          <a:ea typeface="+mn-ea"/>
                          <a:cs typeface="+mn-cs"/>
                        </a:rPr>
                        <a:t>Reusable bottle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By Gabriel Peter via </a:t>
                      </a:r>
                      <a:r>
                        <a:rPr lang="en-US" sz="1000" b="1" i="0" kern="1200" dirty="0" err="1">
                          <a:solidFill>
                            <a:schemeClr val="bg1"/>
                          </a:solidFill>
                          <a:latin typeface="Gilroy SemiBold" pitchFamily="2" charset="77"/>
                          <a:ea typeface="+mn-ea"/>
                          <a:cs typeface="+mn-cs"/>
                        </a:rPr>
                        <a:t>Pexels</a:t>
                      </a: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979464646"/>
                  </a:ext>
                </a:extLst>
              </a:tr>
              <a:tr h="0">
                <a:tc>
                  <a:txBody>
                    <a:bodyPr/>
                    <a:lstStyle/>
                    <a:p>
                      <a:pPr algn="l"/>
                      <a:r>
                        <a:rPr lang="en-US" sz="1000" b="1" i="0" dirty="0">
                          <a:solidFill>
                            <a:schemeClr val="bg1"/>
                          </a:solidFill>
                          <a:latin typeface="Gilroy SemiBold" pitchFamily="2" charset="77"/>
                        </a:rPr>
                        <a:t>15, 16</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kern="1200" dirty="0">
                          <a:solidFill>
                            <a:schemeClr val="bg1"/>
                          </a:solidFill>
                          <a:latin typeface="Gilroy SemiBold" pitchFamily="2" charset="77"/>
                          <a:ea typeface="+mn-ea"/>
                          <a:cs typeface="+mn-cs"/>
                        </a:rPr>
                        <a:t>Ocean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dirty="0">
                          <a:solidFill>
                            <a:schemeClr val="bg1"/>
                          </a:solidFill>
                          <a:latin typeface="Gilroy SemiBold" pitchFamily="2" charset="77"/>
                        </a:rPr>
                        <a:t>By Greg </a:t>
                      </a:r>
                      <a:r>
                        <a:rPr lang="en-US" sz="1000" b="1" i="0" dirty="0" err="1">
                          <a:solidFill>
                            <a:schemeClr val="bg1"/>
                          </a:solidFill>
                          <a:latin typeface="Gilroy SemiBold" pitchFamily="2" charset="77"/>
                        </a:rPr>
                        <a:t>Nerantzakis</a:t>
                      </a:r>
                      <a:r>
                        <a:rPr lang="en-US" sz="1000" b="1" i="0" dirty="0">
                          <a:solidFill>
                            <a:schemeClr val="bg1"/>
                          </a:solidFill>
                          <a:latin typeface="Gilroy SemiBold" pitchFamily="2" charset="77"/>
                        </a:rPr>
                        <a:t> via </a:t>
                      </a:r>
                      <a:r>
                        <a:rPr lang="en-US" sz="1000" b="1" i="0" dirty="0" err="1">
                          <a:solidFill>
                            <a:schemeClr val="bg1"/>
                          </a:solidFill>
                          <a:latin typeface="Gilroy SemiBold" pitchFamily="2" charset="77"/>
                        </a:rPr>
                        <a:t>Unsplash</a:t>
                      </a:r>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994904816"/>
                  </a:ext>
                </a:extLst>
              </a:tr>
              <a:tr h="0">
                <a:tc>
                  <a:txBody>
                    <a:bodyPr/>
                    <a:lstStyle/>
                    <a:p>
                      <a:pPr algn="l"/>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848558631"/>
                  </a:ext>
                </a:extLst>
              </a:tr>
              <a:tr h="0">
                <a:tc>
                  <a:txBody>
                    <a:bodyPr/>
                    <a:lstStyle/>
                    <a:p>
                      <a:pPr algn="l"/>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488901597"/>
                  </a:ext>
                </a:extLst>
              </a:tr>
              <a:tr h="0">
                <a:tc>
                  <a:txBody>
                    <a:bodyPr/>
                    <a:lstStyle/>
                    <a:p>
                      <a:pPr algn="l"/>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19490763"/>
                  </a:ext>
                </a:extLst>
              </a:tr>
              <a:tr h="0">
                <a:tc>
                  <a:txBody>
                    <a:bodyPr/>
                    <a:lstStyle/>
                    <a:p>
                      <a:pPr algn="l"/>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GB"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39579365"/>
                  </a:ext>
                </a:extLst>
              </a:tr>
              <a:tr h="0">
                <a:tc>
                  <a:txBody>
                    <a:bodyPr/>
                    <a:lstStyle/>
                    <a:p>
                      <a:pPr algn="l"/>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986610834"/>
                  </a:ext>
                </a:extLst>
              </a:tr>
              <a:tr h="0">
                <a:tc>
                  <a:txBody>
                    <a:bodyPr/>
                    <a:lstStyle/>
                    <a:p>
                      <a:pPr algn="l"/>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GB"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81913553"/>
                  </a:ext>
                </a:extLst>
              </a:tr>
              <a:tr h="158231">
                <a:tc>
                  <a:txBody>
                    <a:bodyPr/>
                    <a:lstStyle/>
                    <a:p>
                      <a:pPr algn="l"/>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520176359"/>
                  </a:ext>
                </a:extLst>
              </a:tr>
              <a:tr h="197947">
                <a:tc>
                  <a:txBody>
                    <a:bodyPr/>
                    <a:lstStyle/>
                    <a:p>
                      <a:pPr algn="l"/>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47100944"/>
                  </a:ext>
                </a:extLst>
              </a:tr>
              <a:tr h="0">
                <a:tc>
                  <a:txBody>
                    <a:bodyPr/>
                    <a:lstStyle/>
                    <a:p>
                      <a:pPr algn="l"/>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144886447"/>
                  </a:ext>
                </a:extLst>
              </a:tr>
              <a:tr h="0">
                <a:tc>
                  <a:txBody>
                    <a:bodyPr/>
                    <a:lstStyle/>
                    <a:p>
                      <a:pPr algn="l"/>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826290543"/>
                  </a:ext>
                </a:extLst>
              </a:tr>
              <a:tr h="290707">
                <a:tc>
                  <a:txBody>
                    <a:bodyPr/>
                    <a:lstStyle/>
                    <a:p>
                      <a:pPr algn="l"/>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76484960"/>
                  </a:ext>
                </a:extLst>
              </a:tr>
            </a:tbl>
          </a:graphicData>
        </a:graphic>
      </p:graphicFrame>
      <p:pic>
        <p:nvPicPr>
          <p:cNvPr id="15" name="Picture 14">
            <a:extLst>
              <a:ext uri="{FF2B5EF4-FFF2-40B4-BE49-F238E27FC236}">
                <a16:creationId xmlns:a16="http://schemas.microsoft.com/office/drawing/2014/main" id="{32A4EB42-237E-5947-A159-3E542598004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1"/>
            <a:ext cx="12192000" cy="6858000"/>
          </a:xfrm>
          <a:prstGeom prst="rect">
            <a:avLst/>
          </a:prstGeom>
        </p:spPr>
      </p:pic>
      <p:sp>
        <p:nvSpPr>
          <p:cNvPr id="7" name="TextBox 6">
            <a:extLst>
              <a:ext uri="{FF2B5EF4-FFF2-40B4-BE49-F238E27FC236}">
                <a16:creationId xmlns:a16="http://schemas.microsoft.com/office/drawing/2014/main" id="{20C0A2D1-11C3-7441-B8E9-1A6C22EE17B6}"/>
              </a:ext>
            </a:extLst>
          </p:cNvPr>
          <p:cNvSpPr txBox="1"/>
          <p:nvPr/>
        </p:nvSpPr>
        <p:spPr>
          <a:xfrm>
            <a:off x="574554" y="902812"/>
            <a:ext cx="4400026" cy="606287"/>
          </a:xfrm>
          <a:prstGeom prst="rect">
            <a:avLst/>
          </a:prstGeom>
          <a:noFill/>
        </p:spPr>
        <p:txBody>
          <a:bodyPr wrap="square" rtlCol="0">
            <a:spAutoFit/>
          </a:bodyPr>
          <a:lstStyle/>
          <a:p>
            <a:r>
              <a:rPr lang="en-US" sz="3200" b="1">
                <a:solidFill>
                  <a:srgbClr val="004A6C"/>
                </a:solidFill>
                <a:latin typeface="Gilroy Black" pitchFamily="2" charset="77"/>
              </a:rPr>
              <a:t>Image credits</a:t>
            </a:r>
          </a:p>
        </p:txBody>
      </p:sp>
      <p:sp>
        <p:nvSpPr>
          <p:cNvPr id="16" name="TextBox 15">
            <a:extLst>
              <a:ext uri="{FF2B5EF4-FFF2-40B4-BE49-F238E27FC236}">
                <a16:creationId xmlns:a16="http://schemas.microsoft.com/office/drawing/2014/main" id="{2911A11B-B2DC-1C40-9A41-7D46D28D1AF4}"/>
              </a:ext>
            </a:extLst>
          </p:cNvPr>
          <p:cNvSpPr txBox="1"/>
          <p:nvPr/>
        </p:nvSpPr>
        <p:spPr>
          <a:xfrm>
            <a:off x="665137" y="6078960"/>
            <a:ext cx="4010558" cy="307777"/>
          </a:xfrm>
          <a:prstGeom prst="rect">
            <a:avLst/>
          </a:prstGeom>
          <a:noFill/>
        </p:spPr>
        <p:txBody>
          <a:bodyPr wrap="square" rtlCol="0">
            <a:spAutoFit/>
          </a:bodyPr>
          <a:lstStyle/>
          <a:p>
            <a:r>
              <a:rPr lang="en-US" sz="1400" dirty="0">
                <a:solidFill>
                  <a:schemeClr val="bg1"/>
                </a:solidFill>
                <a:latin typeface="Gilroy Medium" pitchFamily="2" charset="77"/>
              </a:rPr>
              <a:t>All other images are courtesy of Encounter Edu</a:t>
            </a:r>
          </a:p>
        </p:txBody>
      </p:sp>
      <p:pic>
        <p:nvPicPr>
          <p:cNvPr id="17" name="Picture 16" descr="Icon&#10;&#10;Description automatically generated">
            <a:extLst>
              <a:ext uri="{FF2B5EF4-FFF2-40B4-BE49-F238E27FC236}">
                <a16:creationId xmlns:a16="http://schemas.microsoft.com/office/drawing/2014/main" id="{5A8049A9-CC55-1D4B-80C3-95B50B43A6E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726185" y="4915833"/>
            <a:ext cx="1452800" cy="1046641"/>
          </a:xfrm>
          <a:prstGeom prst="rect">
            <a:avLst/>
          </a:prstGeom>
        </p:spPr>
      </p:pic>
      <p:pic>
        <p:nvPicPr>
          <p:cNvPr id="18" name="Picture 17" descr="Icon&#10;&#10;Description automatically generated">
            <a:extLst>
              <a:ext uri="{FF2B5EF4-FFF2-40B4-BE49-F238E27FC236}">
                <a16:creationId xmlns:a16="http://schemas.microsoft.com/office/drawing/2014/main" id="{BAF801EF-7DF3-F048-8469-309A71A2DC4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007617" y="5564280"/>
            <a:ext cx="753392" cy="646331"/>
          </a:xfrm>
          <a:prstGeom prst="rect">
            <a:avLst/>
          </a:prstGeom>
        </p:spPr>
      </p:pic>
      <p:pic>
        <p:nvPicPr>
          <p:cNvPr id="19" name="Picture 18">
            <a:extLst>
              <a:ext uri="{FF2B5EF4-FFF2-40B4-BE49-F238E27FC236}">
                <a16:creationId xmlns:a16="http://schemas.microsoft.com/office/drawing/2014/main" id="{B1257456-A0B5-6442-B7A5-1CD19902DD88}"/>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7964606">
            <a:off x="6051591" y="549652"/>
            <a:ext cx="1431971" cy="1530445"/>
          </a:xfrm>
          <a:prstGeom prst="rect">
            <a:avLst/>
          </a:prstGeom>
        </p:spPr>
      </p:pic>
      <p:pic>
        <p:nvPicPr>
          <p:cNvPr id="20" name="Picture 19" descr="Icon&#10;&#10;Description automatically generated">
            <a:extLst>
              <a:ext uri="{FF2B5EF4-FFF2-40B4-BE49-F238E27FC236}">
                <a16:creationId xmlns:a16="http://schemas.microsoft.com/office/drawing/2014/main" id="{ACD18851-2063-AF45-A663-E3570E46DBB5}"/>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151295" y="1454194"/>
            <a:ext cx="753392" cy="646331"/>
          </a:xfrm>
          <a:prstGeom prst="rect">
            <a:avLst/>
          </a:prstGeom>
        </p:spPr>
      </p:pic>
      <p:pic>
        <p:nvPicPr>
          <p:cNvPr id="21" name="Picture 20">
            <a:extLst>
              <a:ext uri="{FF2B5EF4-FFF2-40B4-BE49-F238E27FC236}">
                <a16:creationId xmlns:a16="http://schemas.microsoft.com/office/drawing/2014/main" id="{FC0A3AE3-4C80-3A47-810B-D33620C7AE28}"/>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19877251">
            <a:off x="7921360" y="2817250"/>
            <a:ext cx="1421755" cy="1515452"/>
          </a:xfrm>
          <a:prstGeom prst="rect">
            <a:avLst/>
          </a:prstGeom>
        </p:spPr>
      </p:pic>
      <p:pic>
        <p:nvPicPr>
          <p:cNvPr id="22" name="Picture 21" descr="Icon&#10;&#10;Description automatically generated">
            <a:extLst>
              <a:ext uri="{FF2B5EF4-FFF2-40B4-BE49-F238E27FC236}">
                <a16:creationId xmlns:a16="http://schemas.microsoft.com/office/drawing/2014/main" id="{8269EB8F-062B-1644-A570-290DEC1A30B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8315553">
            <a:off x="7409076" y="3207865"/>
            <a:ext cx="753392" cy="646331"/>
          </a:xfrm>
          <a:prstGeom prst="rect">
            <a:avLst/>
          </a:prstGeom>
        </p:spPr>
      </p:pic>
      <p:sp>
        <p:nvSpPr>
          <p:cNvPr id="13" name="Rectangle 12">
            <a:extLst>
              <a:ext uri="{FF2B5EF4-FFF2-40B4-BE49-F238E27FC236}">
                <a16:creationId xmlns:a16="http://schemas.microsoft.com/office/drawing/2014/main" id="{1C21FF9D-D941-EE40-B9B4-19FCF1998AF6}"/>
              </a:ext>
            </a:extLst>
          </p:cNvPr>
          <p:cNvSpPr/>
          <p:nvPr/>
        </p:nvSpPr>
        <p:spPr>
          <a:xfrm>
            <a:off x="1297744" y="7645395"/>
            <a:ext cx="737702" cy="230832"/>
          </a:xfrm>
          <a:prstGeom prst="rect">
            <a:avLst/>
          </a:prstGeom>
        </p:spPr>
        <p:txBody>
          <a:bodyPr wrap="none">
            <a:spAutoFit/>
          </a:bodyPr>
          <a:lstStyle/>
          <a:p>
            <a:r>
              <a:rPr lang="en-GB" sz="900" b="1" dirty="0">
                <a:solidFill>
                  <a:srgbClr val="F9F6ED"/>
                </a:solidFill>
                <a:latin typeface="Gilroy Bold" pitchFamily="2" charset="77"/>
              </a:rPr>
              <a:t>Parrot fish</a:t>
            </a:r>
            <a:endParaRPr lang="en-US" sz="900" b="1" dirty="0">
              <a:solidFill>
                <a:srgbClr val="F9F6ED"/>
              </a:solidFill>
              <a:latin typeface="Gilroy Bold" pitchFamily="2" charset="77"/>
            </a:endParaRPr>
          </a:p>
        </p:txBody>
      </p:sp>
    </p:spTree>
    <p:extLst>
      <p:ext uri="{BB962C8B-B14F-4D97-AF65-F5344CB8AC3E}">
        <p14:creationId xmlns:p14="http://schemas.microsoft.com/office/powerpoint/2010/main" val="4948383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2AA9CB2-AA5F-2E41-8215-33126D30FFD5}"/>
              </a:ext>
            </a:extLst>
          </p:cNvPr>
          <p:cNvPicPr>
            <a:picLocks noChangeAspect="1"/>
          </p:cNvPicPr>
          <p:nvPr/>
        </p:nvPicPr>
        <p:blipFill>
          <a:blip r:embed="rId3"/>
          <a:stretch>
            <a:fillRect/>
          </a:stretch>
        </p:blipFill>
        <p:spPr>
          <a:xfrm>
            <a:off x="2153" y="0"/>
            <a:ext cx="12192000" cy="6858000"/>
          </a:xfrm>
          <a:prstGeom prst="rect">
            <a:avLst/>
          </a:prstGeom>
        </p:spPr>
      </p:pic>
      <p:sp>
        <p:nvSpPr>
          <p:cNvPr id="14" name="Rectangle 13">
            <a:extLst>
              <a:ext uri="{FF2B5EF4-FFF2-40B4-BE49-F238E27FC236}">
                <a16:creationId xmlns:a16="http://schemas.microsoft.com/office/drawing/2014/main" id="{57FD6437-51D1-FA46-AF2C-C7FD6E5081B0}"/>
              </a:ext>
            </a:extLst>
          </p:cNvPr>
          <p:cNvSpPr/>
          <p:nvPr/>
        </p:nvSpPr>
        <p:spPr>
          <a:xfrm>
            <a:off x="1549730" y="2158237"/>
            <a:ext cx="4217812" cy="1200329"/>
          </a:xfrm>
          <a:prstGeom prst="rect">
            <a:avLst/>
          </a:prstGeom>
        </p:spPr>
        <p:txBody>
          <a:bodyPr wrap="square" lIns="91440" tIns="45720" rIns="91440" bIns="45720" anchor="t">
            <a:spAutoFit/>
          </a:bodyPr>
          <a:lstStyle/>
          <a:p>
            <a:r>
              <a:rPr lang="en-US" sz="2400" b="1" dirty="0">
                <a:solidFill>
                  <a:schemeClr val="bg1"/>
                </a:solidFill>
                <a:latin typeface="Century Gothic"/>
              </a:rPr>
              <a:t>Κατα</a:t>
            </a:r>
            <a:r>
              <a:rPr lang="en-US" sz="2400" b="1" dirty="0" err="1">
                <a:solidFill>
                  <a:schemeClr val="bg1"/>
                </a:solidFill>
                <a:latin typeface="Century Gothic"/>
              </a:rPr>
              <a:t>νοούμε</a:t>
            </a:r>
            <a:r>
              <a:rPr lang="en-US" sz="2400" b="1" dirty="0">
                <a:solidFill>
                  <a:schemeClr val="bg1"/>
                </a:solidFill>
                <a:latin typeface="Century Gothic"/>
              </a:rPr>
              <a:t> π</a:t>
            </a:r>
            <a:r>
              <a:rPr lang="en-US" sz="2400" b="1" dirty="0" err="1">
                <a:solidFill>
                  <a:schemeClr val="bg1"/>
                </a:solidFill>
                <a:latin typeface="Century Gothic"/>
              </a:rPr>
              <a:t>ώς</a:t>
            </a:r>
            <a:r>
              <a:rPr lang="en-US" sz="2400" b="1" dirty="0">
                <a:solidFill>
                  <a:schemeClr val="bg1"/>
                </a:solidFill>
                <a:latin typeface="Century Gothic"/>
              </a:rPr>
              <a:t> </a:t>
            </a:r>
            <a:r>
              <a:rPr lang="en-US" sz="2400" b="1" dirty="0" err="1">
                <a:solidFill>
                  <a:schemeClr val="bg1"/>
                </a:solidFill>
                <a:latin typeface="Century Gothic"/>
              </a:rPr>
              <a:t>το</a:t>
            </a:r>
            <a:r>
              <a:rPr lang="en-US" sz="2400" b="1" dirty="0">
                <a:solidFill>
                  <a:schemeClr val="bg1"/>
                </a:solidFill>
                <a:latin typeface="Century Gothic"/>
              </a:rPr>
              <a:t> πλα</a:t>
            </a:r>
            <a:r>
              <a:rPr lang="en-US" sz="2400" b="1" dirty="0" err="1">
                <a:solidFill>
                  <a:schemeClr val="bg1"/>
                </a:solidFill>
                <a:latin typeface="Century Gothic"/>
              </a:rPr>
              <a:t>στικό</a:t>
            </a:r>
            <a:r>
              <a:rPr lang="en-US" sz="2400" b="1" dirty="0">
                <a:solidFill>
                  <a:schemeClr val="bg1"/>
                </a:solidFill>
                <a:latin typeface="Century Gothic"/>
              </a:rPr>
              <a:t> κατα</a:t>
            </a:r>
            <a:r>
              <a:rPr lang="en-US" sz="2400" b="1" dirty="0" err="1">
                <a:solidFill>
                  <a:schemeClr val="bg1"/>
                </a:solidFill>
                <a:latin typeface="Century Gothic"/>
              </a:rPr>
              <a:t>λήγει</a:t>
            </a:r>
            <a:r>
              <a:rPr lang="en-US" sz="2400" b="1" dirty="0">
                <a:solidFill>
                  <a:schemeClr val="bg1"/>
                </a:solidFill>
                <a:latin typeface="Century Gothic"/>
              </a:rPr>
              <a:t> </a:t>
            </a:r>
            <a:r>
              <a:rPr lang="en-US" sz="2400" b="1" dirty="0" err="1">
                <a:solidFill>
                  <a:schemeClr val="bg1"/>
                </a:solidFill>
                <a:latin typeface="Century Gothic"/>
              </a:rPr>
              <a:t>στη</a:t>
            </a:r>
            <a:r>
              <a:rPr lang="en-US" sz="2400" b="1" dirty="0">
                <a:solidFill>
                  <a:schemeClr val="bg1"/>
                </a:solidFill>
                <a:latin typeface="Century Gothic"/>
              </a:rPr>
              <a:t> </a:t>
            </a:r>
            <a:r>
              <a:rPr lang="en-US" sz="2400" b="1" dirty="0" err="1">
                <a:solidFill>
                  <a:schemeClr val="bg1"/>
                </a:solidFill>
                <a:latin typeface="Century Gothic"/>
              </a:rPr>
              <a:t>θάλ</a:t>
            </a:r>
            <a:r>
              <a:rPr lang="en-US" sz="2400" b="1" dirty="0">
                <a:solidFill>
                  <a:schemeClr val="bg1"/>
                </a:solidFill>
                <a:latin typeface="Century Gothic"/>
              </a:rPr>
              <a:t>α</a:t>
            </a:r>
            <a:r>
              <a:rPr lang="en-US" sz="2400" b="1" dirty="0" err="1">
                <a:solidFill>
                  <a:schemeClr val="bg1"/>
                </a:solidFill>
                <a:latin typeface="Century Gothic"/>
              </a:rPr>
              <a:t>σσ</a:t>
            </a:r>
            <a:r>
              <a:rPr lang="en-US" sz="2400" b="1" dirty="0">
                <a:solidFill>
                  <a:schemeClr val="bg1"/>
                </a:solidFill>
                <a:latin typeface="Century Gothic"/>
              </a:rPr>
              <a:t>α</a:t>
            </a:r>
          </a:p>
        </p:txBody>
      </p:sp>
      <p:sp>
        <p:nvSpPr>
          <p:cNvPr id="16" name="Rectangle 15">
            <a:extLst>
              <a:ext uri="{FF2B5EF4-FFF2-40B4-BE49-F238E27FC236}">
                <a16:creationId xmlns:a16="http://schemas.microsoft.com/office/drawing/2014/main" id="{947CE0DC-081F-7A4A-BDD2-B8076F82B942}"/>
              </a:ext>
            </a:extLst>
          </p:cNvPr>
          <p:cNvSpPr/>
          <p:nvPr/>
        </p:nvSpPr>
        <p:spPr>
          <a:xfrm>
            <a:off x="7099205" y="3254818"/>
            <a:ext cx="4483910" cy="1569660"/>
          </a:xfrm>
          <a:prstGeom prst="rect">
            <a:avLst/>
          </a:prstGeom>
        </p:spPr>
        <p:txBody>
          <a:bodyPr wrap="square" lIns="91440" tIns="45720" rIns="91440" bIns="45720" anchor="t">
            <a:spAutoFit/>
          </a:bodyPr>
          <a:lstStyle/>
          <a:p>
            <a:r>
              <a:rPr lang="en-US" sz="2400" b="1" dirty="0" err="1">
                <a:solidFill>
                  <a:schemeClr val="bg1"/>
                </a:solidFill>
                <a:latin typeface="Century Gothic"/>
              </a:rPr>
              <a:t>Φτιάχνουμε</a:t>
            </a:r>
            <a:r>
              <a:rPr lang="en-US" sz="2400" b="1" dirty="0">
                <a:solidFill>
                  <a:schemeClr val="bg1"/>
                </a:solidFill>
                <a:latin typeface="Century Gothic"/>
              </a:rPr>
              <a:t> </a:t>
            </a:r>
            <a:r>
              <a:rPr lang="en-US" sz="2400" b="1" dirty="0" err="1">
                <a:solidFill>
                  <a:schemeClr val="bg1"/>
                </a:solidFill>
                <a:latin typeface="Century Gothic"/>
              </a:rPr>
              <a:t>έν</a:t>
            </a:r>
            <a:r>
              <a:rPr lang="en-US" sz="2400" b="1" dirty="0">
                <a:solidFill>
                  <a:schemeClr val="bg1"/>
                </a:solidFill>
                <a:latin typeface="Century Gothic"/>
              </a:rPr>
              <a:t>α πα</a:t>
            </a:r>
            <a:r>
              <a:rPr lang="en-US" sz="2400" b="1" dirty="0" err="1">
                <a:solidFill>
                  <a:schemeClr val="bg1"/>
                </a:solidFill>
                <a:latin typeface="Century Gothic"/>
              </a:rPr>
              <a:t>ράδειγμ</a:t>
            </a:r>
            <a:r>
              <a:rPr lang="en-US" sz="2400" b="1" dirty="0">
                <a:solidFill>
                  <a:schemeClr val="bg1"/>
                </a:solidFill>
                <a:latin typeface="Century Gothic"/>
              </a:rPr>
              <a:t>α </a:t>
            </a:r>
            <a:r>
              <a:rPr lang="en-US" sz="2400" b="1" dirty="0" err="1">
                <a:solidFill>
                  <a:schemeClr val="bg1"/>
                </a:solidFill>
                <a:latin typeface="Century Gothic"/>
              </a:rPr>
              <a:t>τροφικής</a:t>
            </a:r>
            <a:r>
              <a:rPr lang="en-US" sz="2400" b="1" dirty="0">
                <a:solidFill>
                  <a:schemeClr val="bg1"/>
                </a:solidFill>
                <a:latin typeface="Century Gothic"/>
              </a:rPr>
              <a:t> α</a:t>
            </a:r>
            <a:r>
              <a:rPr lang="en-US" sz="2400" b="1" dirty="0" err="1">
                <a:solidFill>
                  <a:schemeClr val="bg1"/>
                </a:solidFill>
                <a:latin typeface="Century Gothic"/>
              </a:rPr>
              <a:t>λυσίδ</a:t>
            </a:r>
            <a:r>
              <a:rPr lang="en-US" sz="2400" b="1" dirty="0">
                <a:solidFill>
                  <a:schemeClr val="bg1"/>
                </a:solidFill>
                <a:latin typeface="Century Gothic"/>
              </a:rPr>
              <a:t>ας </a:t>
            </a:r>
            <a:r>
              <a:rPr lang="en-US" sz="2400" b="1" dirty="0" err="1">
                <a:solidFill>
                  <a:schemeClr val="bg1"/>
                </a:solidFill>
                <a:latin typeface="Century Gothic"/>
              </a:rPr>
              <a:t>με</a:t>
            </a:r>
            <a:r>
              <a:rPr lang="en-US" sz="2400" b="1" dirty="0">
                <a:solidFill>
                  <a:schemeClr val="bg1"/>
                </a:solidFill>
                <a:latin typeface="Century Gothic"/>
              </a:rPr>
              <a:t> π</a:t>
            </a:r>
            <a:r>
              <a:rPr lang="en-US" sz="2400" b="1" dirty="0" err="1">
                <a:solidFill>
                  <a:schemeClr val="bg1"/>
                </a:solidFill>
                <a:latin typeface="Century Gothic"/>
              </a:rPr>
              <a:t>ροειδο</a:t>
            </a:r>
            <a:r>
              <a:rPr lang="en-US" sz="2400" b="1" dirty="0">
                <a:solidFill>
                  <a:schemeClr val="bg1"/>
                </a:solidFill>
                <a:latin typeface="Century Gothic"/>
              </a:rPr>
              <a:t>π</a:t>
            </a:r>
            <a:r>
              <a:rPr lang="en-US" sz="2400" b="1" dirty="0" err="1">
                <a:solidFill>
                  <a:schemeClr val="bg1"/>
                </a:solidFill>
                <a:latin typeface="Century Gothic"/>
              </a:rPr>
              <a:t>οιήσεις</a:t>
            </a:r>
            <a:r>
              <a:rPr lang="en-US" sz="2400" b="1" dirty="0">
                <a:solidFill>
                  <a:schemeClr val="bg1"/>
                </a:solidFill>
                <a:latin typeface="Century Gothic"/>
              </a:rPr>
              <a:t> </a:t>
            </a:r>
            <a:r>
              <a:rPr lang="en-US" sz="2400" b="1" dirty="0" err="1">
                <a:solidFill>
                  <a:schemeClr val="bg1"/>
                </a:solidFill>
                <a:latin typeface="Century Gothic"/>
              </a:rPr>
              <a:t>γι</a:t>
            </a:r>
            <a:r>
              <a:rPr lang="en-US" sz="2400" b="1" dirty="0">
                <a:solidFill>
                  <a:schemeClr val="bg1"/>
                </a:solidFill>
                <a:latin typeface="Century Gothic"/>
              </a:rPr>
              <a:t>α </a:t>
            </a:r>
            <a:r>
              <a:rPr lang="en-US" sz="2400" b="1" dirty="0" err="1">
                <a:solidFill>
                  <a:schemeClr val="bg1"/>
                </a:solidFill>
                <a:latin typeface="Century Gothic"/>
              </a:rPr>
              <a:t>την</a:t>
            </a:r>
            <a:r>
              <a:rPr lang="en-US" sz="2400" b="1" dirty="0">
                <a:solidFill>
                  <a:schemeClr val="bg1"/>
                </a:solidFill>
                <a:latin typeface="Century Gothic"/>
              </a:rPr>
              <a:t> πλα</a:t>
            </a:r>
            <a:r>
              <a:rPr lang="en-US" sz="2400" b="1" dirty="0" err="1">
                <a:solidFill>
                  <a:schemeClr val="bg1"/>
                </a:solidFill>
                <a:latin typeface="Century Gothic"/>
              </a:rPr>
              <a:t>στική</a:t>
            </a:r>
            <a:r>
              <a:rPr lang="en-US" sz="2400" b="1" dirty="0">
                <a:solidFill>
                  <a:schemeClr val="bg1"/>
                </a:solidFill>
                <a:latin typeface="Century Gothic"/>
              </a:rPr>
              <a:t> </a:t>
            </a:r>
            <a:r>
              <a:rPr lang="en-US" sz="2400" b="1" dirty="0" err="1">
                <a:solidFill>
                  <a:schemeClr val="bg1"/>
                </a:solidFill>
                <a:latin typeface="Century Gothic"/>
              </a:rPr>
              <a:t>ρύ</a:t>
            </a:r>
            <a:r>
              <a:rPr lang="en-US" sz="2400" b="1" dirty="0">
                <a:solidFill>
                  <a:schemeClr val="bg1"/>
                </a:solidFill>
                <a:latin typeface="Century Gothic"/>
              </a:rPr>
              <a:t>πα</a:t>
            </a:r>
            <a:r>
              <a:rPr lang="en-US" sz="2400" b="1" dirty="0" err="1">
                <a:solidFill>
                  <a:schemeClr val="bg1"/>
                </a:solidFill>
                <a:latin typeface="Century Gothic"/>
              </a:rPr>
              <a:t>νση</a:t>
            </a:r>
            <a:endParaRPr lang="en-US" dirty="0" err="1">
              <a:solidFill>
                <a:schemeClr val="bg1"/>
              </a:solidFill>
            </a:endParaRPr>
          </a:p>
        </p:txBody>
      </p:sp>
      <p:sp>
        <p:nvSpPr>
          <p:cNvPr id="24" name="Rectangle 23">
            <a:extLst>
              <a:ext uri="{FF2B5EF4-FFF2-40B4-BE49-F238E27FC236}">
                <a16:creationId xmlns:a16="http://schemas.microsoft.com/office/drawing/2014/main" id="{FA6D8A67-7835-6347-8684-807561328A0B}"/>
              </a:ext>
            </a:extLst>
          </p:cNvPr>
          <p:cNvSpPr/>
          <p:nvPr/>
        </p:nvSpPr>
        <p:spPr>
          <a:xfrm>
            <a:off x="645363" y="3397316"/>
            <a:ext cx="578110" cy="570451"/>
          </a:xfrm>
          <a:prstGeom prst="rect">
            <a:avLst/>
          </a:prstGeom>
          <a:solidFill>
            <a:srgbClr val="0090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820A55B9-A2AE-604B-8460-BDD4765F9856}"/>
              </a:ext>
            </a:extLst>
          </p:cNvPr>
          <p:cNvSpPr/>
          <p:nvPr/>
        </p:nvSpPr>
        <p:spPr>
          <a:xfrm>
            <a:off x="644404" y="4736708"/>
            <a:ext cx="578110" cy="570451"/>
          </a:xfrm>
          <a:prstGeom prst="rect">
            <a:avLst/>
          </a:prstGeom>
          <a:solidFill>
            <a:srgbClr val="0090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7C0994B-3F98-3445-A5B9-9F08364DB173}"/>
              </a:ext>
            </a:extLst>
          </p:cNvPr>
          <p:cNvSpPr txBox="1"/>
          <p:nvPr/>
        </p:nvSpPr>
        <p:spPr>
          <a:xfrm>
            <a:off x="45959" y="909676"/>
            <a:ext cx="5148296" cy="584775"/>
          </a:xfrm>
          <a:prstGeom prst="rect">
            <a:avLst/>
          </a:prstGeom>
          <a:noFill/>
        </p:spPr>
        <p:txBody>
          <a:bodyPr wrap="square" lIns="91440" tIns="45720" rIns="91440" bIns="45720" rtlCol="0" anchor="t">
            <a:spAutoFit/>
          </a:bodyPr>
          <a:lstStyle/>
          <a:p>
            <a:r>
              <a:rPr lang="el-GR" sz="3200" b="1" dirty="0">
                <a:solidFill>
                  <a:srgbClr val="004A6C"/>
                </a:solidFill>
                <a:latin typeface="Century Gothic"/>
              </a:rPr>
              <a:t>Στόχοι του μαθήματος</a:t>
            </a:r>
            <a:endParaRPr lang="en-US" sz="3200" dirty="0">
              <a:solidFill>
                <a:srgbClr val="000000"/>
              </a:solidFill>
              <a:latin typeface="Century Gothic"/>
            </a:endParaRPr>
          </a:p>
        </p:txBody>
      </p:sp>
      <p:sp>
        <p:nvSpPr>
          <p:cNvPr id="8" name="Oval 7">
            <a:extLst>
              <a:ext uri="{FF2B5EF4-FFF2-40B4-BE49-F238E27FC236}">
                <a16:creationId xmlns:a16="http://schemas.microsoft.com/office/drawing/2014/main" id="{B9F50FBB-0269-4543-AC0F-554217A64100}"/>
              </a:ext>
            </a:extLst>
          </p:cNvPr>
          <p:cNvSpPr/>
          <p:nvPr/>
        </p:nvSpPr>
        <p:spPr>
          <a:xfrm>
            <a:off x="678351" y="2335400"/>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4485E06-AD02-5F4E-B8CF-E686B1A41200}"/>
              </a:ext>
            </a:extLst>
          </p:cNvPr>
          <p:cNvSpPr/>
          <p:nvPr/>
        </p:nvSpPr>
        <p:spPr>
          <a:xfrm>
            <a:off x="757540" y="2325038"/>
            <a:ext cx="273908" cy="523220"/>
          </a:xfrm>
          <a:prstGeom prst="rect">
            <a:avLst/>
          </a:prstGeom>
        </p:spPr>
        <p:txBody>
          <a:bodyPr wrap="square">
            <a:spAutoFit/>
          </a:bodyPr>
          <a:lstStyle/>
          <a:p>
            <a:r>
              <a:rPr lang="en-US" sz="2800" b="1">
                <a:solidFill>
                  <a:srgbClr val="004A6C"/>
                </a:solidFill>
                <a:latin typeface="Gilroy Bold" pitchFamily="2" charset="77"/>
              </a:rPr>
              <a:t>1 </a:t>
            </a:r>
            <a:endParaRPr lang="en-US" sz="2800">
              <a:solidFill>
                <a:srgbClr val="004A6C"/>
              </a:solidFill>
            </a:endParaRPr>
          </a:p>
        </p:txBody>
      </p:sp>
      <p:sp>
        <p:nvSpPr>
          <p:cNvPr id="44" name="Oval 43">
            <a:extLst>
              <a:ext uri="{FF2B5EF4-FFF2-40B4-BE49-F238E27FC236}">
                <a16:creationId xmlns:a16="http://schemas.microsoft.com/office/drawing/2014/main" id="{7B2ABC9F-74D1-5D48-B9DD-7A6919B19C07}"/>
              </a:ext>
            </a:extLst>
          </p:cNvPr>
          <p:cNvSpPr/>
          <p:nvPr/>
        </p:nvSpPr>
        <p:spPr>
          <a:xfrm>
            <a:off x="6252061" y="3687986"/>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E0C5B1FB-DFF3-0D49-814E-E1669CD484D9}"/>
              </a:ext>
            </a:extLst>
          </p:cNvPr>
          <p:cNvSpPr/>
          <p:nvPr/>
        </p:nvSpPr>
        <p:spPr>
          <a:xfrm>
            <a:off x="6325734" y="3677624"/>
            <a:ext cx="201624" cy="523220"/>
          </a:xfrm>
          <a:prstGeom prst="rect">
            <a:avLst/>
          </a:prstGeom>
        </p:spPr>
        <p:txBody>
          <a:bodyPr wrap="square">
            <a:spAutoFit/>
          </a:bodyPr>
          <a:lstStyle/>
          <a:p>
            <a:r>
              <a:rPr lang="en-US" sz="2800" b="1">
                <a:solidFill>
                  <a:srgbClr val="004A6C"/>
                </a:solidFill>
                <a:latin typeface="Gilroy Bold" pitchFamily="2" charset="77"/>
              </a:rPr>
              <a:t>4 </a:t>
            </a:r>
            <a:endParaRPr lang="en-US" sz="2800">
              <a:solidFill>
                <a:srgbClr val="004A6C"/>
              </a:solidFill>
            </a:endParaRPr>
          </a:p>
        </p:txBody>
      </p:sp>
      <p:sp>
        <p:nvSpPr>
          <p:cNvPr id="48" name="Rectangle 47">
            <a:extLst>
              <a:ext uri="{FF2B5EF4-FFF2-40B4-BE49-F238E27FC236}">
                <a16:creationId xmlns:a16="http://schemas.microsoft.com/office/drawing/2014/main" id="{1D44FC11-76D0-A249-8E35-44758408CAD0}"/>
              </a:ext>
            </a:extLst>
          </p:cNvPr>
          <p:cNvSpPr/>
          <p:nvPr/>
        </p:nvSpPr>
        <p:spPr>
          <a:xfrm>
            <a:off x="1547357" y="3674570"/>
            <a:ext cx="3646899" cy="1569660"/>
          </a:xfrm>
          <a:prstGeom prst="rect">
            <a:avLst/>
          </a:prstGeom>
        </p:spPr>
        <p:txBody>
          <a:bodyPr wrap="square" lIns="91440" tIns="45720" rIns="91440" bIns="45720" anchor="t">
            <a:spAutoFit/>
          </a:bodyPr>
          <a:lstStyle/>
          <a:p>
            <a:r>
              <a:rPr lang="en-US" sz="2400" b="1" dirty="0" err="1">
                <a:solidFill>
                  <a:schemeClr val="bg1"/>
                </a:solidFill>
                <a:latin typeface="Century Gothic"/>
              </a:rPr>
              <a:t>Αν</a:t>
            </a:r>
            <a:r>
              <a:rPr lang="en-US" sz="2400" b="1" dirty="0">
                <a:solidFill>
                  <a:schemeClr val="bg1"/>
                </a:solidFill>
                <a:latin typeface="Century Gothic"/>
              </a:rPr>
              <a:t>ακα</a:t>
            </a:r>
            <a:r>
              <a:rPr lang="en-US" sz="2400" b="1" dirty="0" err="1">
                <a:solidFill>
                  <a:schemeClr val="bg1"/>
                </a:solidFill>
                <a:latin typeface="Century Gothic"/>
              </a:rPr>
              <a:t>λύ</a:t>
            </a:r>
            <a:r>
              <a:rPr lang="en-US" sz="2400" b="1" dirty="0">
                <a:solidFill>
                  <a:schemeClr val="bg1"/>
                </a:solidFill>
                <a:latin typeface="Century Gothic"/>
              </a:rPr>
              <a:t>π</a:t>
            </a:r>
            <a:r>
              <a:rPr lang="en-US" sz="2400" b="1" dirty="0" err="1">
                <a:solidFill>
                  <a:schemeClr val="bg1"/>
                </a:solidFill>
                <a:latin typeface="Century Gothic"/>
              </a:rPr>
              <a:t>τουμε</a:t>
            </a:r>
            <a:r>
              <a:rPr lang="en-US" sz="2400" b="1" dirty="0">
                <a:solidFill>
                  <a:schemeClr val="bg1"/>
                </a:solidFill>
                <a:latin typeface="Century Gothic"/>
              </a:rPr>
              <a:t> π</a:t>
            </a:r>
            <a:r>
              <a:rPr lang="en-US" sz="2400" b="1" dirty="0" err="1">
                <a:solidFill>
                  <a:schemeClr val="bg1"/>
                </a:solidFill>
                <a:latin typeface="Century Gothic"/>
              </a:rPr>
              <a:t>ώς</a:t>
            </a:r>
            <a:r>
              <a:rPr lang="en-US" sz="2400" b="1" dirty="0">
                <a:solidFill>
                  <a:schemeClr val="bg1"/>
                </a:solidFill>
                <a:latin typeface="Century Gothic"/>
              </a:rPr>
              <a:t> επ</a:t>
            </a:r>
            <a:r>
              <a:rPr lang="en-US" sz="2400" b="1" dirty="0" err="1">
                <a:solidFill>
                  <a:schemeClr val="bg1"/>
                </a:solidFill>
                <a:latin typeface="Century Gothic"/>
              </a:rPr>
              <a:t>ηρεάζει</a:t>
            </a:r>
            <a:r>
              <a:rPr lang="en-US" sz="2400" b="1" dirty="0">
                <a:solidFill>
                  <a:schemeClr val="bg1"/>
                </a:solidFill>
                <a:latin typeface="Century Gothic"/>
              </a:rPr>
              <a:t> η πλα</a:t>
            </a:r>
            <a:r>
              <a:rPr lang="en-US" sz="2400" b="1" dirty="0" err="1">
                <a:solidFill>
                  <a:schemeClr val="bg1"/>
                </a:solidFill>
                <a:latin typeface="Century Gothic"/>
              </a:rPr>
              <a:t>στική</a:t>
            </a:r>
            <a:r>
              <a:rPr lang="en-US" sz="2400" b="1" dirty="0">
                <a:solidFill>
                  <a:schemeClr val="bg1"/>
                </a:solidFill>
                <a:latin typeface="Century Gothic"/>
              </a:rPr>
              <a:t> </a:t>
            </a:r>
            <a:r>
              <a:rPr lang="en-US" sz="2400" b="1" dirty="0" err="1">
                <a:solidFill>
                  <a:schemeClr val="bg1"/>
                </a:solidFill>
                <a:latin typeface="Century Gothic"/>
              </a:rPr>
              <a:t>ρύ</a:t>
            </a:r>
            <a:r>
              <a:rPr lang="en-US" sz="2400" b="1" dirty="0">
                <a:solidFill>
                  <a:schemeClr val="bg1"/>
                </a:solidFill>
                <a:latin typeface="Century Gothic"/>
              </a:rPr>
              <a:t>πα</a:t>
            </a:r>
            <a:r>
              <a:rPr lang="en-US" sz="2400" b="1" dirty="0" err="1">
                <a:solidFill>
                  <a:schemeClr val="bg1"/>
                </a:solidFill>
                <a:latin typeface="Century Gothic"/>
              </a:rPr>
              <a:t>νση</a:t>
            </a:r>
            <a:r>
              <a:rPr lang="en-US" sz="2400" b="1" dirty="0">
                <a:solidFill>
                  <a:schemeClr val="bg1"/>
                </a:solidFill>
                <a:latin typeface="Century Gothic"/>
              </a:rPr>
              <a:t> </a:t>
            </a:r>
            <a:r>
              <a:rPr lang="en-US" sz="2400" b="1" dirty="0" err="1">
                <a:solidFill>
                  <a:schemeClr val="bg1"/>
                </a:solidFill>
                <a:latin typeface="Century Gothic"/>
              </a:rPr>
              <a:t>τη</a:t>
            </a:r>
            <a:r>
              <a:rPr lang="en-US" sz="2400" b="1" dirty="0">
                <a:solidFill>
                  <a:schemeClr val="bg1"/>
                </a:solidFill>
                <a:latin typeface="Century Gothic"/>
              </a:rPr>
              <a:t> θα</a:t>
            </a:r>
            <a:r>
              <a:rPr lang="en-US" sz="2400" b="1" dirty="0" err="1">
                <a:solidFill>
                  <a:schemeClr val="bg1"/>
                </a:solidFill>
                <a:latin typeface="Century Gothic"/>
              </a:rPr>
              <a:t>λάσσι</a:t>
            </a:r>
            <a:r>
              <a:rPr lang="en-US" sz="2400" b="1" dirty="0">
                <a:solidFill>
                  <a:schemeClr val="bg1"/>
                </a:solidFill>
                <a:latin typeface="Century Gothic"/>
              </a:rPr>
              <a:t>α </a:t>
            </a:r>
            <a:r>
              <a:rPr lang="en-US" sz="2400" b="1" dirty="0" err="1">
                <a:solidFill>
                  <a:schemeClr val="bg1"/>
                </a:solidFill>
                <a:latin typeface="Century Gothic"/>
              </a:rPr>
              <a:t>ζωή</a:t>
            </a:r>
            <a:endParaRPr lang="en-US" dirty="0" err="1">
              <a:solidFill>
                <a:schemeClr val="bg1"/>
              </a:solidFill>
              <a:latin typeface="Calibri" panose="020F0502020204030204"/>
              <a:ea typeface="Calibri" panose="020F0502020204030204"/>
              <a:cs typeface="Calibri" panose="020F0502020204030204"/>
            </a:endParaRPr>
          </a:p>
        </p:txBody>
      </p:sp>
      <p:sp>
        <p:nvSpPr>
          <p:cNvPr id="51" name="Oval 50">
            <a:extLst>
              <a:ext uri="{FF2B5EF4-FFF2-40B4-BE49-F238E27FC236}">
                <a16:creationId xmlns:a16="http://schemas.microsoft.com/office/drawing/2014/main" id="{D2F36E10-1CC6-F644-8215-29B5F7874191}"/>
              </a:ext>
            </a:extLst>
          </p:cNvPr>
          <p:cNvSpPr/>
          <p:nvPr/>
        </p:nvSpPr>
        <p:spPr>
          <a:xfrm>
            <a:off x="679310" y="4101453"/>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F41AA9E7-AA0E-D342-A809-3583BED2504F}"/>
              </a:ext>
            </a:extLst>
          </p:cNvPr>
          <p:cNvSpPr/>
          <p:nvPr/>
        </p:nvSpPr>
        <p:spPr>
          <a:xfrm>
            <a:off x="758499" y="4091091"/>
            <a:ext cx="273908" cy="523220"/>
          </a:xfrm>
          <a:prstGeom prst="rect">
            <a:avLst/>
          </a:prstGeom>
        </p:spPr>
        <p:txBody>
          <a:bodyPr wrap="square">
            <a:spAutoFit/>
          </a:bodyPr>
          <a:lstStyle/>
          <a:p>
            <a:r>
              <a:rPr lang="en-US" sz="2800" b="1">
                <a:solidFill>
                  <a:srgbClr val="004A6C"/>
                </a:solidFill>
                <a:latin typeface="Gilroy Bold" pitchFamily="2" charset="77"/>
              </a:rPr>
              <a:t>2 </a:t>
            </a:r>
            <a:endParaRPr lang="en-US" sz="2800">
              <a:solidFill>
                <a:srgbClr val="004A6C"/>
              </a:solidFill>
            </a:endParaRPr>
          </a:p>
        </p:txBody>
      </p:sp>
      <p:sp>
        <p:nvSpPr>
          <p:cNvPr id="55" name="Rectangle 54">
            <a:extLst>
              <a:ext uri="{FF2B5EF4-FFF2-40B4-BE49-F238E27FC236}">
                <a16:creationId xmlns:a16="http://schemas.microsoft.com/office/drawing/2014/main" id="{8E2EA91F-00D3-E340-8484-1EC50EAC21EC}"/>
              </a:ext>
            </a:extLst>
          </p:cNvPr>
          <p:cNvSpPr/>
          <p:nvPr/>
        </p:nvSpPr>
        <p:spPr>
          <a:xfrm>
            <a:off x="7097908" y="2089227"/>
            <a:ext cx="4490970" cy="830997"/>
          </a:xfrm>
          <a:prstGeom prst="rect">
            <a:avLst/>
          </a:prstGeom>
        </p:spPr>
        <p:txBody>
          <a:bodyPr wrap="square" lIns="91440" tIns="45720" rIns="91440" bIns="45720" anchor="t">
            <a:spAutoFit/>
          </a:bodyPr>
          <a:lstStyle/>
          <a:p>
            <a:r>
              <a:rPr lang="en-US" sz="2400" b="1" err="1">
                <a:solidFill>
                  <a:schemeClr val="bg1"/>
                </a:solidFill>
                <a:latin typeface="Century Gothic"/>
              </a:rPr>
              <a:t>Συζητάμε</a:t>
            </a:r>
            <a:r>
              <a:rPr lang="en-US" sz="2400" b="1">
                <a:solidFill>
                  <a:schemeClr val="bg1"/>
                </a:solidFill>
                <a:latin typeface="Century Gothic"/>
              </a:rPr>
              <a:t> </a:t>
            </a:r>
            <a:r>
              <a:rPr lang="en-US" sz="2400" b="1" err="1">
                <a:solidFill>
                  <a:schemeClr val="bg1"/>
                </a:solidFill>
                <a:latin typeface="Century Gothic"/>
              </a:rPr>
              <a:t>γι</a:t>
            </a:r>
            <a:r>
              <a:rPr lang="en-US" sz="2400" b="1">
                <a:solidFill>
                  <a:schemeClr val="bg1"/>
                </a:solidFill>
                <a:latin typeface="Century Gothic"/>
              </a:rPr>
              <a:t>α </a:t>
            </a:r>
            <a:r>
              <a:rPr lang="en-US" sz="2400" b="1" err="1">
                <a:solidFill>
                  <a:schemeClr val="bg1"/>
                </a:solidFill>
                <a:latin typeface="Century Gothic"/>
              </a:rPr>
              <a:t>τις</a:t>
            </a:r>
            <a:r>
              <a:rPr lang="en-US" sz="2400" b="1">
                <a:solidFill>
                  <a:schemeClr val="bg1"/>
                </a:solidFill>
                <a:latin typeface="Century Gothic"/>
              </a:rPr>
              <a:t> </a:t>
            </a:r>
            <a:r>
              <a:rPr lang="en-US" sz="2400" b="1" err="1">
                <a:solidFill>
                  <a:schemeClr val="bg1"/>
                </a:solidFill>
                <a:latin typeface="Century Gothic"/>
              </a:rPr>
              <a:t>τροφικές</a:t>
            </a:r>
            <a:r>
              <a:rPr lang="en-US" sz="2400" b="1">
                <a:solidFill>
                  <a:schemeClr val="bg1"/>
                </a:solidFill>
                <a:latin typeface="Century Gothic"/>
              </a:rPr>
              <a:t> α</a:t>
            </a:r>
            <a:r>
              <a:rPr lang="en-US" sz="2400" b="1" err="1">
                <a:solidFill>
                  <a:schemeClr val="bg1"/>
                </a:solidFill>
                <a:latin typeface="Century Gothic"/>
              </a:rPr>
              <a:t>λυσίδες</a:t>
            </a:r>
            <a:endParaRPr lang="en-US" err="1">
              <a:solidFill>
                <a:schemeClr val="bg1"/>
              </a:solidFill>
            </a:endParaRPr>
          </a:p>
        </p:txBody>
      </p:sp>
      <p:sp>
        <p:nvSpPr>
          <p:cNvPr id="58" name="Oval 57">
            <a:extLst>
              <a:ext uri="{FF2B5EF4-FFF2-40B4-BE49-F238E27FC236}">
                <a16:creationId xmlns:a16="http://schemas.microsoft.com/office/drawing/2014/main" id="{D735544C-6E6A-144B-98AB-DF3D40774A78}"/>
              </a:ext>
            </a:extLst>
          </p:cNvPr>
          <p:cNvSpPr/>
          <p:nvPr/>
        </p:nvSpPr>
        <p:spPr>
          <a:xfrm>
            <a:off x="6245759" y="2186074"/>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2A17FE0C-5330-774D-A4DA-223B41C2854D}"/>
              </a:ext>
            </a:extLst>
          </p:cNvPr>
          <p:cNvSpPr/>
          <p:nvPr/>
        </p:nvSpPr>
        <p:spPr>
          <a:xfrm>
            <a:off x="6320158" y="2192746"/>
            <a:ext cx="273908" cy="523220"/>
          </a:xfrm>
          <a:prstGeom prst="rect">
            <a:avLst/>
          </a:prstGeom>
        </p:spPr>
        <p:txBody>
          <a:bodyPr wrap="square">
            <a:spAutoFit/>
          </a:bodyPr>
          <a:lstStyle/>
          <a:p>
            <a:r>
              <a:rPr lang="en-US" sz="2800" b="1" dirty="0">
                <a:solidFill>
                  <a:srgbClr val="004A6C"/>
                </a:solidFill>
                <a:latin typeface="Gilroy Bold" pitchFamily="2" charset="77"/>
              </a:rPr>
              <a:t>3</a:t>
            </a:r>
            <a:endParaRPr lang="en-US" sz="2800" dirty="0">
              <a:solidFill>
                <a:srgbClr val="004A6C"/>
              </a:solidFill>
            </a:endParaRPr>
          </a:p>
        </p:txBody>
      </p:sp>
      <p:pic>
        <p:nvPicPr>
          <p:cNvPr id="71" name="Picture 70">
            <a:extLst>
              <a:ext uri="{FF2B5EF4-FFF2-40B4-BE49-F238E27FC236}">
                <a16:creationId xmlns:a16="http://schemas.microsoft.com/office/drawing/2014/main" id="{06570C4D-09B4-4446-AE3F-30C145622749}"/>
              </a:ext>
            </a:extLst>
          </p:cNvPr>
          <p:cNvPicPr>
            <a:picLocks noChangeAspect="1"/>
          </p:cNvPicPr>
          <p:nvPr/>
        </p:nvPicPr>
        <p:blipFill>
          <a:blip r:embed="rId4"/>
          <a:stretch>
            <a:fillRect/>
          </a:stretch>
        </p:blipFill>
        <p:spPr>
          <a:xfrm rot="8737780">
            <a:off x="9948612" y="1341717"/>
            <a:ext cx="368300" cy="241300"/>
          </a:xfrm>
          <a:prstGeom prst="rect">
            <a:avLst/>
          </a:prstGeom>
        </p:spPr>
      </p:pic>
      <p:pic>
        <p:nvPicPr>
          <p:cNvPr id="6" name="Picture 5" descr="Icon&#10;&#10;Description automatically generated">
            <a:extLst>
              <a:ext uri="{FF2B5EF4-FFF2-40B4-BE49-F238E27FC236}">
                <a16:creationId xmlns:a16="http://schemas.microsoft.com/office/drawing/2014/main" id="{97351D80-99AE-4D45-B694-F91CAC65C00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353376" y="5063247"/>
            <a:ext cx="1452800" cy="1046641"/>
          </a:xfrm>
          <a:prstGeom prst="rect">
            <a:avLst/>
          </a:prstGeom>
        </p:spPr>
      </p:pic>
      <p:pic>
        <p:nvPicPr>
          <p:cNvPr id="10" name="Picture 9" descr="Icon&#10;&#10;Description automatically generated">
            <a:extLst>
              <a:ext uri="{FF2B5EF4-FFF2-40B4-BE49-F238E27FC236}">
                <a16:creationId xmlns:a16="http://schemas.microsoft.com/office/drawing/2014/main" id="{D0659B90-A139-E940-B797-60C41842DDAE}"/>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634808" y="5711694"/>
            <a:ext cx="753392" cy="646331"/>
          </a:xfrm>
          <a:prstGeom prst="rect">
            <a:avLst/>
          </a:prstGeom>
        </p:spPr>
      </p:pic>
      <p:pic>
        <p:nvPicPr>
          <p:cNvPr id="15" name="Picture 14" descr="Shape, icon, arrow&#10;&#10;Description automatically generated">
            <a:extLst>
              <a:ext uri="{FF2B5EF4-FFF2-40B4-BE49-F238E27FC236}">
                <a16:creationId xmlns:a16="http://schemas.microsoft.com/office/drawing/2014/main" id="{758FAF19-C01B-0946-8DEE-9A9A39EB666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132852" y="388185"/>
            <a:ext cx="1518918" cy="1623371"/>
          </a:xfrm>
          <a:prstGeom prst="rect">
            <a:avLst/>
          </a:prstGeom>
        </p:spPr>
      </p:pic>
      <p:pic>
        <p:nvPicPr>
          <p:cNvPr id="20" name="Picture 19" descr="Icon&#10;&#10;Description automatically generated">
            <a:extLst>
              <a:ext uri="{FF2B5EF4-FFF2-40B4-BE49-F238E27FC236}">
                <a16:creationId xmlns:a16="http://schemas.microsoft.com/office/drawing/2014/main" id="{5D1732E0-5CC5-CD4E-8240-0F84A3F684C7}"/>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487757" y="703502"/>
            <a:ext cx="1785598" cy="1105174"/>
          </a:xfrm>
          <a:prstGeom prst="rect">
            <a:avLst/>
          </a:prstGeom>
        </p:spPr>
      </p:pic>
      <p:pic>
        <p:nvPicPr>
          <p:cNvPr id="53" name="Picture 52" descr="Icon&#10;&#10;Description automatically generated">
            <a:extLst>
              <a:ext uri="{FF2B5EF4-FFF2-40B4-BE49-F238E27FC236}">
                <a16:creationId xmlns:a16="http://schemas.microsoft.com/office/drawing/2014/main" id="{32161610-4C27-764A-BD99-3124FF05F8A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18126097">
            <a:off x="6556115" y="589817"/>
            <a:ext cx="753392" cy="646331"/>
          </a:xfrm>
          <a:prstGeom prst="rect">
            <a:avLst/>
          </a:prstGeom>
        </p:spPr>
      </p:pic>
      <p:grpSp>
        <p:nvGrpSpPr>
          <p:cNvPr id="26" name="Group 25">
            <a:extLst>
              <a:ext uri="{FF2B5EF4-FFF2-40B4-BE49-F238E27FC236}">
                <a16:creationId xmlns:a16="http://schemas.microsoft.com/office/drawing/2014/main" id="{D80A95D6-A20A-B24E-BE7F-4FC59B25F058}"/>
              </a:ext>
            </a:extLst>
          </p:cNvPr>
          <p:cNvGrpSpPr/>
          <p:nvPr/>
        </p:nvGrpSpPr>
        <p:grpSpPr>
          <a:xfrm>
            <a:off x="351151" y="1843461"/>
            <a:ext cx="1187355" cy="1490503"/>
            <a:chOff x="351151" y="1843461"/>
            <a:chExt cx="1187355" cy="1490503"/>
          </a:xfrm>
        </p:grpSpPr>
        <p:pic>
          <p:nvPicPr>
            <p:cNvPr id="25" name="Picture 24" descr="Icon&#10;&#10;Description automatically generated">
              <a:extLst>
                <a:ext uri="{FF2B5EF4-FFF2-40B4-BE49-F238E27FC236}">
                  <a16:creationId xmlns:a16="http://schemas.microsoft.com/office/drawing/2014/main" id="{FF55D3B8-EC0A-CE44-B034-288206154D01}"/>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61976" y="1843461"/>
              <a:ext cx="1176530" cy="735936"/>
            </a:xfrm>
            <a:prstGeom prst="rect">
              <a:avLst/>
            </a:prstGeom>
          </p:spPr>
        </p:pic>
        <p:pic>
          <p:nvPicPr>
            <p:cNvPr id="73" name="Picture 72" descr="Icon&#10;&#10;Description automatically generated">
              <a:extLst>
                <a:ext uri="{FF2B5EF4-FFF2-40B4-BE49-F238E27FC236}">
                  <a16:creationId xmlns:a16="http://schemas.microsoft.com/office/drawing/2014/main" id="{B8D78793-BF67-4F4A-B8DF-EBC9965D5456}"/>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rot="10800000">
              <a:off x="351151" y="2598028"/>
              <a:ext cx="1176530" cy="735936"/>
            </a:xfrm>
            <a:prstGeom prst="rect">
              <a:avLst/>
            </a:prstGeom>
          </p:spPr>
        </p:pic>
      </p:grpSp>
      <p:grpSp>
        <p:nvGrpSpPr>
          <p:cNvPr id="74" name="Group 73">
            <a:extLst>
              <a:ext uri="{FF2B5EF4-FFF2-40B4-BE49-F238E27FC236}">
                <a16:creationId xmlns:a16="http://schemas.microsoft.com/office/drawing/2014/main" id="{F773FDD1-BA1E-E946-967D-CEF7A65A5577}"/>
              </a:ext>
            </a:extLst>
          </p:cNvPr>
          <p:cNvGrpSpPr/>
          <p:nvPr/>
        </p:nvGrpSpPr>
        <p:grpSpPr>
          <a:xfrm>
            <a:off x="352110" y="3611805"/>
            <a:ext cx="1187355" cy="1490503"/>
            <a:chOff x="351151" y="1843461"/>
            <a:chExt cx="1187355" cy="1490503"/>
          </a:xfrm>
        </p:grpSpPr>
        <p:pic>
          <p:nvPicPr>
            <p:cNvPr id="75" name="Picture 74" descr="Icon&#10;&#10;Description automatically generated">
              <a:extLst>
                <a:ext uri="{FF2B5EF4-FFF2-40B4-BE49-F238E27FC236}">
                  <a16:creationId xmlns:a16="http://schemas.microsoft.com/office/drawing/2014/main" id="{74017E07-CA4B-EC4F-8CFA-BA8374A33525}"/>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61976" y="1843461"/>
              <a:ext cx="1176530" cy="735936"/>
            </a:xfrm>
            <a:prstGeom prst="rect">
              <a:avLst/>
            </a:prstGeom>
          </p:spPr>
        </p:pic>
        <p:pic>
          <p:nvPicPr>
            <p:cNvPr id="76" name="Picture 75" descr="Icon&#10;&#10;Description automatically generated">
              <a:extLst>
                <a:ext uri="{FF2B5EF4-FFF2-40B4-BE49-F238E27FC236}">
                  <a16:creationId xmlns:a16="http://schemas.microsoft.com/office/drawing/2014/main" id="{6B222664-0BD0-CC4A-861C-27BC52A5BE53}"/>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rot="10800000">
              <a:off x="351151" y="2598028"/>
              <a:ext cx="1176530" cy="735936"/>
            </a:xfrm>
            <a:prstGeom prst="rect">
              <a:avLst/>
            </a:prstGeom>
          </p:spPr>
        </p:pic>
      </p:grpSp>
      <p:grpSp>
        <p:nvGrpSpPr>
          <p:cNvPr id="86" name="Group 85">
            <a:extLst>
              <a:ext uri="{FF2B5EF4-FFF2-40B4-BE49-F238E27FC236}">
                <a16:creationId xmlns:a16="http://schemas.microsoft.com/office/drawing/2014/main" id="{F695F652-F9DE-CC45-B7EE-510A3735A7F0}"/>
              </a:ext>
            </a:extLst>
          </p:cNvPr>
          <p:cNvGrpSpPr/>
          <p:nvPr/>
        </p:nvGrpSpPr>
        <p:grpSpPr>
          <a:xfrm>
            <a:off x="5907188" y="1681808"/>
            <a:ext cx="1187355" cy="1490503"/>
            <a:chOff x="351151" y="1843461"/>
            <a:chExt cx="1187355" cy="1490503"/>
          </a:xfrm>
        </p:grpSpPr>
        <p:pic>
          <p:nvPicPr>
            <p:cNvPr id="87" name="Picture 86" descr="Icon&#10;&#10;Description automatically generated">
              <a:extLst>
                <a:ext uri="{FF2B5EF4-FFF2-40B4-BE49-F238E27FC236}">
                  <a16:creationId xmlns:a16="http://schemas.microsoft.com/office/drawing/2014/main" id="{169A4C91-22D6-3846-9B7B-BC2447470CA4}"/>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61976" y="1843461"/>
              <a:ext cx="1176530" cy="735936"/>
            </a:xfrm>
            <a:prstGeom prst="rect">
              <a:avLst/>
            </a:prstGeom>
          </p:spPr>
        </p:pic>
        <p:pic>
          <p:nvPicPr>
            <p:cNvPr id="88" name="Picture 87" descr="Icon&#10;&#10;Description automatically generated">
              <a:extLst>
                <a:ext uri="{FF2B5EF4-FFF2-40B4-BE49-F238E27FC236}">
                  <a16:creationId xmlns:a16="http://schemas.microsoft.com/office/drawing/2014/main" id="{D93D4AD9-F02C-1D44-825D-8249902F2FE5}"/>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rot="10800000">
              <a:off x="351151" y="2598028"/>
              <a:ext cx="1176530" cy="735936"/>
            </a:xfrm>
            <a:prstGeom prst="rect">
              <a:avLst/>
            </a:prstGeom>
          </p:spPr>
        </p:pic>
      </p:grpSp>
      <p:grpSp>
        <p:nvGrpSpPr>
          <p:cNvPr id="101" name="Group 100">
            <a:extLst>
              <a:ext uri="{FF2B5EF4-FFF2-40B4-BE49-F238E27FC236}">
                <a16:creationId xmlns:a16="http://schemas.microsoft.com/office/drawing/2014/main" id="{88EB63AD-A7BF-054F-AF10-969A5DC20C06}"/>
              </a:ext>
            </a:extLst>
          </p:cNvPr>
          <p:cNvGrpSpPr/>
          <p:nvPr/>
        </p:nvGrpSpPr>
        <p:grpSpPr>
          <a:xfrm>
            <a:off x="5909681" y="3215603"/>
            <a:ext cx="1187355" cy="1490503"/>
            <a:chOff x="351151" y="1843461"/>
            <a:chExt cx="1187355" cy="1490503"/>
          </a:xfrm>
        </p:grpSpPr>
        <p:pic>
          <p:nvPicPr>
            <p:cNvPr id="102" name="Picture 101" descr="Icon&#10;&#10;Description automatically generated">
              <a:extLst>
                <a:ext uri="{FF2B5EF4-FFF2-40B4-BE49-F238E27FC236}">
                  <a16:creationId xmlns:a16="http://schemas.microsoft.com/office/drawing/2014/main" id="{DC5FE2D6-A3F2-9049-8C60-0B9767A33950}"/>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61976" y="1843461"/>
              <a:ext cx="1176530" cy="735936"/>
            </a:xfrm>
            <a:prstGeom prst="rect">
              <a:avLst/>
            </a:prstGeom>
          </p:spPr>
        </p:pic>
        <p:pic>
          <p:nvPicPr>
            <p:cNvPr id="103" name="Picture 102" descr="Icon&#10;&#10;Description automatically generated">
              <a:extLst>
                <a:ext uri="{FF2B5EF4-FFF2-40B4-BE49-F238E27FC236}">
                  <a16:creationId xmlns:a16="http://schemas.microsoft.com/office/drawing/2014/main" id="{8844823B-A316-3440-A9CC-DF7736686960}"/>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rot="10800000">
              <a:off x="351151" y="2598028"/>
              <a:ext cx="1176530" cy="735936"/>
            </a:xfrm>
            <a:prstGeom prst="rect">
              <a:avLst/>
            </a:prstGeom>
          </p:spPr>
        </p:pic>
      </p:grpSp>
      <p:sp>
        <p:nvSpPr>
          <p:cNvPr id="39" name="Rectangle 38">
            <a:extLst>
              <a:ext uri="{FF2B5EF4-FFF2-40B4-BE49-F238E27FC236}">
                <a16:creationId xmlns:a16="http://schemas.microsoft.com/office/drawing/2014/main" id="{E015DC11-E29C-7B41-ADFF-8204FA20961B}"/>
              </a:ext>
            </a:extLst>
          </p:cNvPr>
          <p:cNvSpPr/>
          <p:nvPr/>
        </p:nvSpPr>
        <p:spPr>
          <a:xfrm>
            <a:off x="7098502" y="5008619"/>
            <a:ext cx="4153382" cy="1200329"/>
          </a:xfrm>
          <a:prstGeom prst="rect">
            <a:avLst/>
          </a:prstGeom>
        </p:spPr>
        <p:txBody>
          <a:bodyPr wrap="square" lIns="91440" tIns="45720" rIns="91440" bIns="45720" anchor="t">
            <a:spAutoFit/>
          </a:bodyPr>
          <a:lstStyle/>
          <a:p>
            <a:r>
              <a:rPr lang="en-US" sz="2400" b="1" dirty="0" err="1">
                <a:solidFill>
                  <a:schemeClr val="bg1"/>
                </a:solidFill>
                <a:latin typeface="Century Gothic"/>
              </a:rPr>
              <a:t>Σκεφτόμ</a:t>
            </a:r>
            <a:r>
              <a:rPr lang="en-US" sz="2400" b="1" dirty="0">
                <a:solidFill>
                  <a:schemeClr val="bg1"/>
                </a:solidFill>
                <a:latin typeface="Century Gothic"/>
              </a:rPr>
              <a:t>α</a:t>
            </a:r>
            <a:r>
              <a:rPr lang="en-US" sz="2400" b="1" dirty="0" err="1">
                <a:solidFill>
                  <a:schemeClr val="bg1"/>
                </a:solidFill>
                <a:latin typeface="Century Gothic"/>
              </a:rPr>
              <a:t>στε</a:t>
            </a:r>
            <a:r>
              <a:rPr lang="en-US" sz="2400" b="1" dirty="0">
                <a:solidFill>
                  <a:schemeClr val="bg1"/>
                </a:solidFill>
                <a:latin typeface="Century Gothic"/>
              </a:rPr>
              <a:t> π</a:t>
            </a:r>
            <a:r>
              <a:rPr lang="en-US" sz="2400" b="1" dirty="0" err="1">
                <a:solidFill>
                  <a:schemeClr val="bg1"/>
                </a:solidFill>
                <a:latin typeface="Century Gothic"/>
              </a:rPr>
              <a:t>ώς</a:t>
            </a:r>
            <a:r>
              <a:rPr lang="en-US" sz="2400" b="1" dirty="0">
                <a:solidFill>
                  <a:schemeClr val="bg1"/>
                </a:solidFill>
                <a:latin typeface="Century Gothic"/>
              </a:rPr>
              <a:t> θα </a:t>
            </a:r>
            <a:r>
              <a:rPr lang="en-US" sz="2400" b="1" dirty="0" err="1">
                <a:solidFill>
                  <a:schemeClr val="bg1"/>
                </a:solidFill>
                <a:latin typeface="Century Gothic"/>
              </a:rPr>
              <a:t>μειώσουμε</a:t>
            </a:r>
            <a:r>
              <a:rPr lang="en-US" sz="2400" b="1" dirty="0">
                <a:solidFill>
                  <a:schemeClr val="bg1"/>
                </a:solidFill>
                <a:latin typeface="Century Gothic"/>
              </a:rPr>
              <a:t> </a:t>
            </a:r>
            <a:r>
              <a:rPr lang="en-US" sz="2400" b="1" dirty="0" err="1">
                <a:solidFill>
                  <a:schemeClr val="bg1"/>
                </a:solidFill>
                <a:latin typeface="Century Gothic"/>
              </a:rPr>
              <a:t>το</a:t>
            </a:r>
            <a:r>
              <a:rPr lang="en-US" sz="2400" b="1" dirty="0">
                <a:solidFill>
                  <a:schemeClr val="bg1"/>
                </a:solidFill>
                <a:latin typeface="Century Gothic"/>
              </a:rPr>
              <a:t> πλα</a:t>
            </a:r>
            <a:r>
              <a:rPr lang="en-US" sz="2400" b="1" dirty="0" err="1">
                <a:solidFill>
                  <a:schemeClr val="bg1"/>
                </a:solidFill>
                <a:latin typeface="Century Gothic"/>
              </a:rPr>
              <a:t>στικό</a:t>
            </a:r>
            <a:r>
              <a:rPr lang="en-US" sz="2400" b="1" dirty="0">
                <a:solidFill>
                  <a:schemeClr val="bg1"/>
                </a:solidFill>
                <a:latin typeface="Century Gothic"/>
              </a:rPr>
              <a:t> π</a:t>
            </a:r>
            <a:r>
              <a:rPr lang="en-US" sz="2400" b="1" dirty="0" err="1">
                <a:solidFill>
                  <a:schemeClr val="bg1"/>
                </a:solidFill>
                <a:latin typeface="Century Gothic"/>
              </a:rPr>
              <a:t>ου</a:t>
            </a:r>
            <a:r>
              <a:rPr lang="en-US" sz="2400" b="1" dirty="0">
                <a:solidFill>
                  <a:schemeClr val="bg1"/>
                </a:solidFill>
                <a:latin typeface="Century Gothic"/>
              </a:rPr>
              <a:t> </a:t>
            </a:r>
            <a:r>
              <a:rPr lang="en-US" sz="2400" b="1" dirty="0" err="1">
                <a:solidFill>
                  <a:schemeClr val="bg1"/>
                </a:solidFill>
                <a:latin typeface="Century Gothic"/>
              </a:rPr>
              <a:t>χρησιμο</a:t>
            </a:r>
            <a:r>
              <a:rPr lang="en-US" sz="2400" b="1" dirty="0">
                <a:solidFill>
                  <a:schemeClr val="bg1"/>
                </a:solidFill>
                <a:latin typeface="Century Gothic"/>
              </a:rPr>
              <a:t>π</a:t>
            </a:r>
            <a:r>
              <a:rPr lang="en-US" sz="2400" b="1" dirty="0" err="1">
                <a:solidFill>
                  <a:schemeClr val="bg1"/>
                </a:solidFill>
                <a:latin typeface="Century Gothic"/>
              </a:rPr>
              <a:t>οιούμε</a:t>
            </a:r>
            <a:endParaRPr lang="en-US" dirty="0" err="1">
              <a:solidFill>
                <a:schemeClr val="bg1"/>
              </a:solidFill>
            </a:endParaRPr>
          </a:p>
        </p:txBody>
      </p:sp>
      <p:sp>
        <p:nvSpPr>
          <p:cNvPr id="40" name="Oval 39">
            <a:extLst>
              <a:ext uri="{FF2B5EF4-FFF2-40B4-BE49-F238E27FC236}">
                <a16:creationId xmlns:a16="http://schemas.microsoft.com/office/drawing/2014/main" id="{3EDC73DB-6045-5D48-A0B9-53F483C01DD1}"/>
              </a:ext>
            </a:extLst>
          </p:cNvPr>
          <p:cNvSpPr/>
          <p:nvPr/>
        </p:nvSpPr>
        <p:spPr>
          <a:xfrm>
            <a:off x="6238206" y="5297627"/>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949E23FA-DAC8-8D4A-99FA-AF5F2A794C8B}"/>
              </a:ext>
            </a:extLst>
          </p:cNvPr>
          <p:cNvSpPr/>
          <p:nvPr/>
        </p:nvSpPr>
        <p:spPr>
          <a:xfrm>
            <a:off x="6311879" y="5287265"/>
            <a:ext cx="201624" cy="523220"/>
          </a:xfrm>
          <a:prstGeom prst="rect">
            <a:avLst/>
          </a:prstGeom>
        </p:spPr>
        <p:txBody>
          <a:bodyPr wrap="square">
            <a:spAutoFit/>
          </a:bodyPr>
          <a:lstStyle/>
          <a:p>
            <a:r>
              <a:rPr lang="en-US" sz="2800" b="1" dirty="0">
                <a:solidFill>
                  <a:srgbClr val="004A6C"/>
                </a:solidFill>
                <a:latin typeface="Gilroy Bold" pitchFamily="2" charset="77"/>
              </a:rPr>
              <a:t>5 </a:t>
            </a:r>
            <a:endParaRPr lang="en-US" sz="2800" dirty="0">
              <a:solidFill>
                <a:srgbClr val="004A6C"/>
              </a:solidFill>
            </a:endParaRPr>
          </a:p>
        </p:txBody>
      </p:sp>
      <p:grpSp>
        <p:nvGrpSpPr>
          <p:cNvPr id="42" name="Group 41">
            <a:extLst>
              <a:ext uri="{FF2B5EF4-FFF2-40B4-BE49-F238E27FC236}">
                <a16:creationId xmlns:a16="http://schemas.microsoft.com/office/drawing/2014/main" id="{1BBBC553-EA33-D249-AE3D-24EAEE830DA6}"/>
              </a:ext>
            </a:extLst>
          </p:cNvPr>
          <p:cNvGrpSpPr/>
          <p:nvPr/>
        </p:nvGrpSpPr>
        <p:grpSpPr>
          <a:xfrm>
            <a:off x="5909681" y="4825244"/>
            <a:ext cx="1187355" cy="1490503"/>
            <a:chOff x="351151" y="1843461"/>
            <a:chExt cx="1187355" cy="1490503"/>
          </a:xfrm>
        </p:grpSpPr>
        <p:pic>
          <p:nvPicPr>
            <p:cNvPr id="43" name="Picture 42" descr="Icon&#10;&#10;Description automatically generated">
              <a:extLst>
                <a:ext uri="{FF2B5EF4-FFF2-40B4-BE49-F238E27FC236}">
                  <a16:creationId xmlns:a16="http://schemas.microsoft.com/office/drawing/2014/main" id="{1DE1194F-820E-E44A-88DF-0757008ED0E0}"/>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61976" y="1843461"/>
              <a:ext cx="1176530" cy="735936"/>
            </a:xfrm>
            <a:prstGeom prst="rect">
              <a:avLst/>
            </a:prstGeom>
          </p:spPr>
        </p:pic>
        <p:pic>
          <p:nvPicPr>
            <p:cNvPr id="46" name="Picture 45" descr="Icon&#10;&#10;Description automatically generated">
              <a:extLst>
                <a:ext uri="{FF2B5EF4-FFF2-40B4-BE49-F238E27FC236}">
                  <a16:creationId xmlns:a16="http://schemas.microsoft.com/office/drawing/2014/main" id="{A44AE0FD-3512-A34B-8523-E0FB32A13A0B}"/>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rot="10800000">
              <a:off x="351151" y="2598028"/>
              <a:ext cx="1176530" cy="735936"/>
            </a:xfrm>
            <a:prstGeom prst="rect">
              <a:avLst/>
            </a:prstGeom>
          </p:spPr>
        </p:pic>
      </p:grpSp>
      <p:sp>
        <p:nvSpPr>
          <p:cNvPr id="49" name="Rectangle 48">
            <a:extLst>
              <a:ext uri="{FF2B5EF4-FFF2-40B4-BE49-F238E27FC236}">
                <a16:creationId xmlns:a16="http://schemas.microsoft.com/office/drawing/2014/main" id="{7F162337-1BE7-4040-91A5-1DA83CCD365F}"/>
              </a:ext>
            </a:extLst>
          </p:cNvPr>
          <p:cNvSpPr/>
          <p:nvPr/>
        </p:nvSpPr>
        <p:spPr>
          <a:xfrm>
            <a:off x="0" y="5917170"/>
            <a:ext cx="3867912" cy="655438"/>
          </a:xfrm>
          <a:custGeom>
            <a:avLst/>
            <a:gdLst>
              <a:gd name="connsiteX0" fmla="*/ 0 w 3867912"/>
              <a:gd name="connsiteY0" fmla="*/ 0 h 655438"/>
              <a:gd name="connsiteX1" fmla="*/ 644652 w 3867912"/>
              <a:gd name="connsiteY1" fmla="*/ 0 h 655438"/>
              <a:gd name="connsiteX2" fmla="*/ 1211946 w 3867912"/>
              <a:gd name="connsiteY2" fmla="*/ 0 h 655438"/>
              <a:gd name="connsiteX3" fmla="*/ 1856598 w 3867912"/>
              <a:gd name="connsiteY3" fmla="*/ 0 h 655438"/>
              <a:gd name="connsiteX4" fmla="*/ 2385212 w 3867912"/>
              <a:gd name="connsiteY4" fmla="*/ 0 h 655438"/>
              <a:gd name="connsiteX5" fmla="*/ 2952506 w 3867912"/>
              <a:gd name="connsiteY5" fmla="*/ 0 h 655438"/>
              <a:gd name="connsiteX6" fmla="*/ 3867912 w 3867912"/>
              <a:gd name="connsiteY6" fmla="*/ 0 h 655438"/>
              <a:gd name="connsiteX7" fmla="*/ 3867912 w 3867912"/>
              <a:gd name="connsiteY7" fmla="*/ 655438 h 655438"/>
              <a:gd name="connsiteX8" fmla="*/ 3223260 w 3867912"/>
              <a:gd name="connsiteY8" fmla="*/ 655438 h 655438"/>
              <a:gd name="connsiteX9" fmla="*/ 2694645 w 3867912"/>
              <a:gd name="connsiteY9" fmla="*/ 655438 h 655438"/>
              <a:gd name="connsiteX10" fmla="*/ 2088672 w 3867912"/>
              <a:gd name="connsiteY10" fmla="*/ 655438 h 655438"/>
              <a:gd name="connsiteX11" fmla="*/ 1444020 w 3867912"/>
              <a:gd name="connsiteY11" fmla="*/ 655438 h 655438"/>
              <a:gd name="connsiteX12" fmla="*/ 760689 w 3867912"/>
              <a:gd name="connsiteY12" fmla="*/ 655438 h 655438"/>
              <a:gd name="connsiteX13" fmla="*/ 0 w 3867912"/>
              <a:gd name="connsiteY13" fmla="*/ 655438 h 655438"/>
              <a:gd name="connsiteX14" fmla="*/ 0 w 3867912"/>
              <a:gd name="connsiteY14" fmla="*/ 0 h 655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67912" h="655438" fill="none" extrusionOk="0">
                <a:moveTo>
                  <a:pt x="0" y="0"/>
                </a:moveTo>
                <a:cubicBezTo>
                  <a:pt x="304966" y="17630"/>
                  <a:pt x="428237" y="4067"/>
                  <a:pt x="644652" y="0"/>
                </a:cubicBezTo>
                <a:cubicBezTo>
                  <a:pt x="861067" y="-4067"/>
                  <a:pt x="931804" y="8855"/>
                  <a:pt x="1211946" y="0"/>
                </a:cubicBezTo>
                <a:cubicBezTo>
                  <a:pt x="1492088" y="-8855"/>
                  <a:pt x="1640184" y="-11648"/>
                  <a:pt x="1856598" y="0"/>
                </a:cubicBezTo>
                <a:cubicBezTo>
                  <a:pt x="2073012" y="11648"/>
                  <a:pt x="2169763" y="-23699"/>
                  <a:pt x="2385212" y="0"/>
                </a:cubicBezTo>
                <a:cubicBezTo>
                  <a:pt x="2600661" y="23699"/>
                  <a:pt x="2694055" y="-8483"/>
                  <a:pt x="2952506" y="0"/>
                </a:cubicBezTo>
                <a:cubicBezTo>
                  <a:pt x="3210957" y="8483"/>
                  <a:pt x="3635340" y="13141"/>
                  <a:pt x="3867912" y="0"/>
                </a:cubicBezTo>
                <a:cubicBezTo>
                  <a:pt x="3853222" y="313551"/>
                  <a:pt x="3856115" y="350580"/>
                  <a:pt x="3867912" y="655438"/>
                </a:cubicBezTo>
                <a:cubicBezTo>
                  <a:pt x="3564722" y="644729"/>
                  <a:pt x="3444526" y="675864"/>
                  <a:pt x="3223260" y="655438"/>
                </a:cubicBezTo>
                <a:cubicBezTo>
                  <a:pt x="3001994" y="635012"/>
                  <a:pt x="2856885" y="659866"/>
                  <a:pt x="2694645" y="655438"/>
                </a:cubicBezTo>
                <a:cubicBezTo>
                  <a:pt x="2532406" y="651010"/>
                  <a:pt x="2284208" y="654234"/>
                  <a:pt x="2088672" y="655438"/>
                </a:cubicBezTo>
                <a:cubicBezTo>
                  <a:pt x="1893136" y="656642"/>
                  <a:pt x="1653115" y="667245"/>
                  <a:pt x="1444020" y="655438"/>
                </a:cubicBezTo>
                <a:cubicBezTo>
                  <a:pt x="1234925" y="643631"/>
                  <a:pt x="975588" y="665453"/>
                  <a:pt x="760689" y="655438"/>
                </a:cubicBezTo>
                <a:cubicBezTo>
                  <a:pt x="545790" y="645423"/>
                  <a:pt x="164960" y="627624"/>
                  <a:pt x="0" y="655438"/>
                </a:cubicBezTo>
                <a:cubicBezTo>
                  <a:pt x="3567" y="352459"/>
                  <a:pt x="19913" y="219679"/>
                  <a:pt x="0" y="0"/>
                </a:cubicBezTo>
                <a:close/>
              </a:path>
              <a:path w="3867912" h="655438" stroke="0" extrusionOk="0">
                <a:moveTo>
                  <a:pt x="0" y="0"/>
                </a:moveTo>
                <a:cubicBezTo>
                  <a:pt x="183675" y="9605"/>
                  <a:pt x="273320" y="13848"/>
                  <a:pt x="528615" y="0"/>
                </a:cubicBezTo>
                <a:cubicBezTo>
                  <a:pt x="783911" y="-13848"/>
                  <a:pt x="845610" y="8863"/>
                  <a:pt x="1057229" y="0"/>
                </a:cubicBezTo>
                <a:cubicBezTo>
                  <a:pt x="1268848" y="-8863"/>
                  <a:pt x="1470169" y="-11004"/>
                  <a:pt x="1585844" y="0"/>
                </a:cubicBezTo>
                <a:cubicBezTo>
                  <a:pt x="1701520" y="11004"/>
                  <a:pt x="2021876" y="-19991"/>
                  <a:pt x="2191817" y="0"/>
                </a:cubicBezTo>
                <a:cubicBezTo>
                  <a:pt x="2361758" y="19991"/>
                  <a:pt x="2633079" y="-5786"/>
                  <a:pt x="2759111" y="0"/>
                </a:cubicBezTo>
                <a:cubicBezTo>
                  <a:pt x="2885143" y="5786"/>
                  <a:pt x="3612714" y="-26552"/>
                  <a:pt x="3867912" y="0"/>
                </a:cubicBezTo>
                <a:cubicBezTo>
                  <a:pt x="3900621" y="164502"/>
                  <a:pt x="3887195" y="454625"/>
                  <a:pt x="3867912" y="655438"/>
                </a:cubicBezTo>
                <a:cubicBezTo>
                  <a:pt x="3676924" y="648058"/>
                  <a:pt x="3538098" y="668107"/>
                  <a:pt x="3261939" y="655438"/>
                </a:cubicBezTo>
                <a:cubicBezTo>
                  <a:pt x="2985780" y="642769"/>
                  <a:pt x="2691541" y="661443"/>
                  <a:pt x="2539929" y="655438"/>
                </a:cubicBezTo>
                <a:cubicBezTo>
                  <a:pt x="2388317" y="649434"/>
                  <a:pt x="2113460" y="625366"/>
                  <a:pt x="1895277" y="655438"/>
                </a:cubicBezTo>
                <a:cubicBezTo>
                  <a:pt x="1677094" y="685510"/>
                  <a:pt x="1386170" y="650368"/>
                  <a:pt x="1211946" y="655438"/>
                </a:cubicBezTo>
                <a:cubicBezTo>
                  <a:pt x="1037722" y="660508"/>
                  <a:pt x="860610" y="665551"/>
                  <a:pt x="567294" y="655438"/>
                </a:cubicBezTo>
                <a:cubicBezTo>
                  <a:pt x="273978" y="645325"/>
                  <a:pt x="122230" y="672945"/>
                  <a:pt x="0" y="655438"/>
                </a:cubicBezTo>
                <a:cubicBezTo>
                  <a:pt x="9731" y="371596"/>
                  <a:pt x="-22308" y="220296"/>
                  <a:pt x="0" y="0"/>
                </a:cubicBezTo>
                <a:close/>
              </a:path>
            </a:pathLst>
          </a:custGeom>
          <a:solidFill>
            <a:srgbClr val="214A69"/>
          </a:solidFill>
          <a:ln>
            <a:solidFill>
              <a:srgbClr val="214A69"/>
            </a:solidFill>
            <a:extLst>
              <a:ext uri="{C807C97D-BFC1-408E-A445-0C87EB9F89A2}">
                <ask:lineSketchStyleProps xmlns:ask="http://schemas.microsoft.com/office/drawing/2018/sketchyshapes" sd="3888845737">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descr="A black and white text&#10;&#10;Description automatically generated">
            <a:extLst>
              <a:ext uri="{FF2B5EF4-FFF2-40B4-BE49-F238E27FC236}">
                <a16:creationId xmlns:a16="http://schemas.microsoft.com/office/drawing/2014/main" id="{DCC97FF8-F42F-E365-EC89-44C8418C4004}"/>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351114" y="5956477"/>
            <a:ext cx="2993056" cy="572356"/>
          </a:xfrm>
          <a:prstGeom prst="rect">
            <a:avLst/>
          </a:prstGeom>
        </p:spPr>
      </p:pic>
    </p:spTree>
    <p:extLst>
      <p:ext uri="{BB962C8B-B14F-4D97-AF65-F5344CB8AC3E}">
        <p14:creationId xmlns:p14="http://schemas.microsoft.com/office/powerpoint/2010/main" val="74846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ypewriter&#10;&#10;Description automatically generated">
            <a:extLst>
              <a:ext uri="{FF2B5EF4-FFF2-40B4-BE49-F238E27FC236}">
                <a16:creationId xmlns:a16="http://schemas.microsoft.com/office/drawing/2014/main" id="{2A059840-566C-F441-8629-4D53F2C716D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12214860" cy="6881405"/>
          </a:xfrm>
          <a:prstGeom prst="rect">
            <a:avLst/>
          </a:prstGeom>
        </p:spPr>
      </p:pic>
      <p:sp>
        <p:nvSpPr>
          <p:cNvPr id="39" name="Rectangle 38">
            <a:extLst>
              <a:ext uri="{FF2B5EF4-FFF2-40B4-BE49-F238E27FC236}">
                <a16:creationId xmlns:a16="http://schemas.microsoft.com/office/drawing/2014/main" id="{FEAEDD45-6916-8848-8723-9B2C27D41ECC}"/>
              </a:ext>
            </a:extLst>
          </p:cNvPr>
          <p:cNvSpPr/>
          <p:nvPr/>
        </p:nvSpPr>
        <p:spPr>
          <a:xfrm>
            <a:off x="7620" y="0"/>
            <a:ext cx="12192000" cy="6881405"/>
          </a:xfrm>
          <a:prstGeom prst="rect">
            <a:avLst/>
          </a:prstGeom>
          <a:solidFill>
            <a:srgbClr val="0090D4">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135AB48-64E2-0A47-9026-3F2AD5DBC8D5}"/>
              </a:ext>
            </a:extLst>
          </p:cNvPr>
          <p:cNvSpPr/>
          <p:nvPr/>
        </p:nvSpPr>
        <p:spPr>
          <a:xfrm>
            <a:off x="532800" y="2432662"/>
            <a:ext cx="4023402" cy="818864"/>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entury Gothic"/>
            </a:endParaRPr>
          </a:p>
        </p:txBody>
      </p:sp>
      <p:sp>
        <p:nvSpPr>
          <p:cNvPr id="8" name="Rectangle 7">
            <a:extLst>
              <a:ext uri="{FF2B5EF4-FFF2-40B4-BE49-F238E27FC236}">
                <a16:creationId xmlns:a16="http://schemas.microsoft.com/office/drawing/2014/main" id="{96A07E27-2CC2-0849-A711-63CC28648F2F}"/>
              </a:ext>
            </a:extLst>
          </p:cNvPr>
          <p:cNvSpPr/>
          <p:nvPr/>
        </p:nvSpPr>
        <p:spPr>
          <a:xfrm>
            <a:off x="659494" y="2440579"/>
            <a:ext cx="3892412" cy="769441"/>
          </a:xfrm>
          <a:prstGeom prst="rect">
            <a:avLst/>
          </a:prstGeom>
        </p:spPr>
        <p:txBody>
          <a:bodyPr wrap="none" lIns="91440" tIns="45720" rIns="91440" bIns="45720" anchor="t">
            <a:spAutoFit/>
          </a:bodyPr>
          <a:lstStyle/>
          <a:p>
            <a:r>
              <a:rPr lang="en-US" sz="4400" b="1" dirty="0" err="1">
                <a:solidFill>
                  <a:srgbClr val="004A6C"/>
                </a:solidFill>
                <a:latin typeface="Century Gothic"/>
              </a:rPr>
              <a:t>Αν</a:t>
            </a:r>
            <a:r>
              <a:rPr lang="en-US" sz="4400" b="1" dirty="0">
                <a:solidFill>
                  <a:srgbClr val="004A6C"/>
                </a:solidFill>
                <a:latin typeface="Century Gothic"/>
              </a:rPr>
              <a:t>α</a:t>
            </a:r>
            <a:r>
              <a:rPr lang="en-US" sz="4400" b="1" dirty="0" err="1">
                <a:solidFill>
                  <a:srgbClr val="004A6C"/>
                </a:solidFill>
                <a:latin typeface="Century Gothic"/>
              </a:rPr>
              <a:t>κυκλώνω</a:t>
            </a:r>
          </a:p>
        </p:txBody>
      </p:sp>
      <p:pic>
        <p:nvPicPr>
          <p:cNvPr id="3" name="Picture 2">
            <a:extLst>
              <a:ext uri="{FF2B5EF4-FFF2-40B4-BE49-F238E27FC236}">
                <a16:creationId xmlns:a16="http://schemas.microsoft.com/office/drawing/2014/main" id="{5F9BE9A2-723D-1C42-9BC7-7EE359D9BB04}"/>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r="-88"/>
          <a:stretch/>
        </p:blipFill>
        <p:spPr>
          <a:xfrm>
            <a:off x="-3810" y="0"/>
            <a:ext cx="12198888" cy="1901573"/>
          </a:xfrm>
          <a:prstGeom prst="rect">
            <a:avLst/>
          </a:prstGeom>
        </p:spPr>
      </p:pic>
      <p:sp>
        <p:nvSpPr>
          <p:cNvPr id="31" name="TextBox 30">
            <a:extLst>
              <a:ext uri="{FF2B5EF4-FFF2-40B4-BE49-F238E27FC236}">
                <a16:creationId xmlns:a16="http://schemas.microsoft.com/office/drawing/2014/main" id="{9A3FA59B-D8B1-7D47-9013-44B6108BB1AA}"/>
              </a:ext>
            </a:extLst>
          </p:cNvPr>
          <p:cNvSpPr txBox="1"/>
          <p:nvPr/>
        </p:nvSpPr>
        <p:spPr>
          <a:xfrm>
            <a:off x="553960" y="902813"/>
            <a:ext cx="3756596" cy="584775"/>
          </a:xfrm>
          <a:prstGeom prst="rect">
            <a:avLst/>
          </a:prstGeom>
          <a:noFill/>
        </p:spPr>
        <p:txBody>
          <a:bodyPr wrap="square" lIns="91440" tIns="45720" rIns="91440" bIns="45720" rtlCol="0" anchor="t">
            <a:spAutoFit/>
          </a:bodyPr>
          <a:lstStyle/>
          <a:p>
            <a:r>
              <a:rPr lang="en-US" sz="3200" b="1" dirty="0">
                <a:solidFill>
                  <a:srgbClr val="004A6C"/>
                </a:solidFill>
                <a:latin typeface="Century Gothic"/>
              </a:rPr>
              <a:t>Βα</a:t>
            </a:r>
            <a:r>
              <a:rPr lang="en-US" sz="3200" b="1" dirty="0" err="1">
                <a:solidFill>
                  <a:srgbClr val="004A6C"/>
                </a:solidFill>
                <a:latin typeface="Century Gothic"/>
              </a:rPr>
              <a:t>σικό</a:t>
            </a:r>
            <a:r>
              <a:rPr lang="en-US" sz="3200" b="1" dirty="0">
                <a:solidFill>
                  <a:srgbClr val="004A6C"/>
                </a:solidFill>
                <a:latin typeface="Century Gothic"/>
              </a:rPr>
              <a:t> </a:t>
            </a:r>
            <a:r>
              <a:rPr lang="en-US" sz="3200" b="1" dirty="0" err="1">
                <a:solidFill>
                  <a:srgbClr val="004A6C"/>
                </a:solidFill>
                <a:latin typeface="Century Gothic"/>
              </a:rPr>
              <a:t>Λεξιλόγιο</a:t>
            </a:r>
            <a:endParaRPr lang="en-US" dirty="0" err="1">
              <a:latin typeface="Century Gothic"/>
            </a:endParaRPr>
          </a:p>
        </p:txBody>
      </p:sp>
      <p:sp>
        <p:nvSpPr>
          <p:cNvPr id="30" name="Rectangle 29">
            <a:extLst>
              <a:ext uri="{FF2B5EF4-FFF2-40B4-BE49-F238E27FC236}">
                <a16:creationId xmlns:a16="http://schemas.microsoft.com/office/drawing/2014/main" id="{A504990A-6837-FF42-BABF-860F3B1EC508}"/>
              </a:ext>
            </a:extLst>
          </p:cNvPr>
          <p:cNvSpPr/>
          <p:nvPr/>
        </p:nvSpPr>
        <p:spPr>
          <a:xfrm>
            <a:off x="4901127" y="2423482"/>
            <a:ext cx="3025841" cy="846405"/>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7597CEAB-F79D-B743-8FDA-78BEF82AA20E}"/>
              </a:ext>
            </a:extLst>
          </p:cNvPr>
          <p:cNvSpPr/>
          <p:nvPr/>
        </p:nvSpPr>
        <p:spPr>
          <a:xfrm>
            <a:off x="4933043" y="2440579"/>
            <a:ext cx="2949846" cy="769441"/>
          </a:xfrm>
          <a:prstGeom prst="rect">
            <a:avLst/>
          </a:prstGeom>
        </p:spPr>
        <p:txBody>
          <a:bodyPr wrap="none" lIns="91440" tIns="45720" rIns="91440" bIns="45720" anchor="t">
            <a:spAutoFit/>
          </a:bodyPr>
          <a:lstStyle/>
          <a:p>
            <a:r>
              <a:rPr lang="en-US" sz="4400" b="1" dirty="0" err="1">
                <a:solidFill>
                  <a:srgbClr val="004A6C"/>
                </a:solidFill>
                <a:latin typeface="Century Gothic"/>
              </a:rPr>
              <a:t>Χωμ</a:t>
            </a:r>
            <a:r>
              <a:rPr lang="en-US" sz="4400" b="1" dirty="0">
                <a:solidFill>
                  <a:srgbClr val="004A6C"/>
                </a:solidFill>
                <a:latin typeface="Century Gothic"/>
              </a:rPr>
              <a:t>α</a:t>
            </a:r>
            <a:r>
              <a:rPr lang="en-US" sz="4400" b="1" dirty="0" err="1">
                <a:solidFill>
                  <a:srgbClr val="004A6C"/>
                </a:solidFill>
                <a:latin typeface="Century Gothic"/>
              </a:rPr>
              <a:t>τερή</a:t>
            </a:r>
            <a:endParaRPr lang="en-US" dirty="0" err="1"/>
          </a:p>
        </p:txBody>
      </p:sp>
      <p:sp>
        <p:nvSpPr>
          <p:cNvPr id="2" name="Rectangle 1">
            <a:extLst>
              <a:ext uri="{FF2B5EF4-FFF2-40B4-BE49-F238E27FC236}">
                <a16:creationId xmlns:a16="http://schemas.microsoft.com/office/drawing/2014/main" id="{08127DDA-C213-B34C-8D58-244B183AC214}"/>
              </a:ext>
            </a:extLst>
          </p:cNvPr>
          <p:cNvSpPr/>
          <p:nvPr/>
        </p:nvSpPr>
        <p:spPr>
          <a:xfrm>
            <a:off x="-3783292" y="-1406970"/>
            <a:ext cx="6096000" cy="769441"/>
          </a:xfrm>
          <a:prstGeom prst="rect">
            <a:avLst/>
          </a:prstGeom>
        </p:spPr>
        <p:txBody>
          <a:bodyPr>
            <a:spAutoFit/>
          </a:bodyPr>
          <a:lstStyle/>
          <a:p>
            <a:r>
              <a:rPr lang="en-US" sz="4400" b="1" dirty="0">
                <a:solidFill>
                  <a:srgbClr val="004A6C"/>
                </a:solidFill>
                <a:latin typeface="Gilroy Bold" pitchFamily="2" charset="77"/>
              </a:rPr>
              <a:t> </a:t>
            </a:r>
          </a:p>
        </p:txBody>
      </p:sp>
      <p:sp>
        <p:nvSpPr>
          <p:cNvPr id="58" name="Rectangle 57">
            <a:extLst>
              <a:ext uri="{FF2B5EF4-FFF2-40B4-BE49-F238E27FC236}">
                <a16:creationId xmlns:a16="http://schemas.microsoft.com/office/drawing/2014/main" id="{87424AC3-F74B-A142-8753-E03BA67DF1BC}"/>
              </a:ext>
            </a:extLst>
          </p:cNvPr>
          <p:cNvSpPr/>
          <p:nvPr/>
        </p:nvSpPr>
        <p:spPr>
          <a:xfrm>
            <a:off x="8212865" y="2395939"/>
            <a:ext cx="2605194" cy="84640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75ABE87C-F477-554A-B0C2-ED769F8F2623}"/>
              </a:ext>
            </a:extLst>
          </p:cNvPr>
          <p:cNvSpPr/>
          <p:nvPr/>
        </p:nvSpPr>
        <p:spPr>
          <a:xfrm>
            <a:off x="8281503" y="2403856"/>
            <a:ext cx="2526654" cy="769441"/>
          </a:xfrm>
          <a:prstGeom prst="rect">
            <a:avLst/>
          </a:prstGeom>
        </p:spPr>
        <p:txBody>
          <a:bodyPr wrap="none" lIns="91440" tIns="45720" rIns="91440" bIns="45720" anchor="t">
            <a:spAutoFit/>
          </a:bodyPr>
          <a:lstStyle/>
          <a:p>
            <a:r>
              <a:rPr lang="en-US" sz="4400" b="1" dirty="0" err="1">
                <a:solidFill>
                  <a:srgbClr val="004A6C"/>
                </a:solidFill>
                <a:latin typeface="Century Gothic"/>
              </a:rPr>
              <a:t>Ρυ</a:t>
            </a:r>
            <a:r>
              <a:rPr lang="en-US" sz="4400" b="1" dirty="0">
                <a:solidFill>
                  <a:srgbClr val="004A6C"/>
                </a:solidFill>
                <a:latin typeface="Century Gothic"/>
              </a:rPr>
              <a:t>πα</a:t>
            </a:r>
            <a:r>
              <a:rPr lang="en-US" sz="4400" b="1" dirty="0" err="1">
                <a:solidFill>
                  <a:srgbClr val="004A6C"/>
                </a:solidFill>
                <a:latin typeface="Century Gothic"/>
              </a:rPr>
              <a:t>ίνω</a:t>
            </a:r>
          </a:p>
        </p:txBody>
      </p:sp>
      <p:sp>
        <p:nvSpPr>
          <p:cNvPr id="14" name="Rectangle 13">
            <a:extLst>
              <a:ext uri="{FF2B5EF4-FFF2-40B4-BE49-F238E27FC236}">
                <a16:creationId xmlns:a16="http://schemas.microsoft.com/office/drawing/2014/main" id="{B2266F77-665B-9E44-AFAF-938ABFC69184}"/>
              </a:ext>
            </a:extLst>
          </p:cNvPr>
          <p:cNvSpPr/>
          <p:nvPr/>
        </p:nvSpPr>
        <p:spPr>
          <a:xfrm>
            <a:off x="527248" y="3571072"/>
            <a:ext cx="4999228" cy="85558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00B984E-6269-AA46-9C17-B31A24B96AB9}"/>
              </a:ext>
            </a:extLst>
          </p:cNvPr>
          <p:cNvSpPr/>
          <p:nvPr/>
        </p:nvSpPr>
        <p:spPr>
          <a:xfrm>
            <a:off x="605066" y="3578989"/>
            <a:ext cx="4889480" cy="769441"/>
          </a:xfrm>
          <a:prstGeom prst="rect">
            <a:avLst/>
          </a:prstGeom>
        </p:spPr>
        <p:txBody>
          <a:bodyPr wrap="none" lIns="91440" tIns="45720" rIns="91440" bIns="45720" anchor="t">
            <a:spAutoFit/>
          </a:bodyPr>
          <a:lstStyle/>
          <a:p>
            <a:r>
              <a:rPr lang="en-US" sz="4400" b="1" dirty="0" err="1">
                <a:solidFill>
                  <a:srgbClr val="004A6C"/>
                </a:solidFill>
                <a:latin typeface="Century Gothic"/>
              </a:rPr>
              <a:t>Τροφική</a:t>
            </a:r>
            <a:r>
              <a:rPr lang="en-US" sz="4400" b="1" dirty="0">
                <a:solidFill>
                  <a:srgbClr val="004A6C"/>
                </a:solidFill>
                <a:latin typeface="Century Gothic"/>
              </a:rPr>
              <a:t> </a:t>
            </a:r>
            <a:r>
              <a:rPr lang="en-US" sz="4400" b="1" dirty="0" err="1">
                <a:solidFill>
                  <a:srgbClr val="004A6C"/>
                </a:solidFill>
                <a:latin typeface="Century Gothic"/>
              </a:rPr>
              <a:t>Αλυσίδ</a:t>
            </a:r>
            <a:r>
              <a:rPr lang="en-US" sz="4400" b="1" dirty="0">
                <a:solidFill>
                  <a:srgbClr val="004A6C"/>
                </a:solidFill>
                <a:latin typeface="Century Gothic"/>
              </a:rPr>
              <a:t>α</a:t>
            </a:r>
          </a:p>
        </p:txBody>
      </p:sp>
      <p:pic>
        <p:nvPicPr>
          <p:cNvPr id="6" name="Picture 5" descr="A black and white text&#10;&#10;Description automatically generated">
            <a:extLst>
              <a:ext uri="{FF2B5EF4-FFF2-40B4-BE49-F238E27FC236}">
                <a16:creationId xmlns:a16="http://schemas.microsoft.com/office/drawing/2014/main" id="{A5F82915-D8C4-FF62-B99B-EA74F9F3748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1114" y="5956477"/>
            <a:ext cx="2993056" cy="572356"/>
          </a:xfrm>
          <a:prstGeom prst="rect">
            <a:avLst/>
          </a:prstGeom>
        </p:spPr>
      </p:pic>
    </p:spTree>
    <p:extLst>
      <p:ext uri="{BB962C8B-B14F-4D97-AF65-F5344CB8AC3E}">
        <p14:creationId xmlns:p14="http://schemas.microsoft.com/office/powerpoint/2010/main" val="15394441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52AB9F0-F65D-A748-8D4C-8728DD5A00E5}"/>
              </a:ext>
            </a:extLst>
          </p:cNvPr>
          <p:cNvSpPr/>
          <p:nvPr/>
        </p:nvSpPr>
        <p:spPr>
          <a:xfrm>
            <a:off x="0" y="0"/>
            <a:ext cx="12192000" cy="6858000"/>
          </a:xfrm>
          <a:prstGeom prst="rect">
            <a:avLst/>
          </a:prstGeom>
          <a:solidFill>
            <a:srgbClr val="0090D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97CD0CA-9E57-B54B-870D-4B4ECE972491}"/>
              </a:ext>
            </a:extLst>
          </p:cNvPr>
          <p:cNvSpPr/>
          <p:nvPr/>
        </p:nvSpPr>
        <p:spPr>
          <a:xfrm>
            <a:off x="735390" y="589233"/>
            <a:ext cx="9308013" cy="859331"/>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2B473389-CF03-A34E-AA48-8B7C8AFBB598}"/>
              </a:ext>
            </a:extLst>
          </p:cNvPr>
          <p:cNvSpPr/>
          <p:nvPr/>
        </p:nvSpPr>
        <p:spPr>
          <a:xfrm>
            <a:off x="1012823" y="723490"/>
            <a:ext cx="9278459" cy="646331"/>
          </a:xfrm>
          <a:prstGeom prst="rect">
            <a:avLst/>
          </a:prstGeom>
        </p:spPr>
        <p:txBody>
          <a:bodyPr wrap="square" lIns="91440" tIns="45720" rIns="91440" bIns="45720" anchor="t">
            <a:spAutoFit/>
          </a:bodyPr>
          <a:lstStyle/>
          <a:p>
            <a:r>
              <a:rPr lang="en-US" sz="3600" dirty="0" err="1">
                <a:solidFill>
                  <a:srgbClr val="004A6C"/>
                </a:solidFill>
                <a:latin typeface="Century Gothic"/>
              </a:rPr>
              <a:t>Πώς</a:t>
            </a:r>
            <a:r>
              <a:rPr lang="en-US" sz="3600" dirty="0">
                <a:solidFill>
                  <a:srgbClr val="004A6C"/>
                </a:solidFill>
                <a:latin typeface="Century Gothic"/>
              </a:rPr>
              <a:t> </a:t>
            </a:r>
            <a:r>
              <a:rPr lang="en-US" sz="3600" dirty="0" err="1">
                <a:solidFill>
                  <a:srgbClr val="004A6C"/>
                </a:solidFill>
                <a:latin typeface="Century Gothic"/>
              </a:rPr>
              <a:t>φτάνει</a:t>
            </a:r>
            <a:r>
              <a:rPr lang="en-US" sz="3600" dirty="0">
                <a:solidFill>
                  <a:srgbClr val="004A6C"/>
                </a:solidFill>
                <a:latin typeface="Century Gothic"/>
              </a:rPr>
              <a:t> </a:t>
            </a:r>
            <a:r>
              <a:rPr lang="en-US" sz="3600" dirty="0" err="1">
                <a:solidFill>
                  <a:srgbClr val="004A6C"/>
                </a:solidFill>
                <a:latin typeface="Century Gothic"/>
              </a:rPr>
              <a:t>το</a:t>
            </a:r>
            <a:r>
              <a:rPr lang="en-US" sz="3600" dirty="0">
                <a:solidFill>
                  <a:srgbClr val="004A6C"/>
                </a:solidFill>
                <a:latin typeface="Century Gothic"/>
              </a:rPr>
              <a:t> πλα</a:t>
            </a:r>
            <a:r>
              <a:rPr lang="en-US" sz="3600" dirty="0" err="1">
                <a:solidFill>
                  <a:srgbClr val="004A6C"/>
                </a:solidFill>
                <a:latin typeface="Century Gothic"/>
              </a:rPr>
              <a:t>στικό</a:t>
            </a:r>
            <a:r>
              <a:rPr lang="en-US" sz="3600" dirty="0">
                <a:solidFill>
                  <a:srgbClr val="004A6C"/>
                </a:solidFill>
                <a:latin typeface="Century Gothic"/>
              </a:rPr>
              <a:t> </a:t>
            </a:r>
            <a:r>
              <a:rPr lang="en-US" sz="3600" dirty="0" err="1">
                <a:solidFill>
                  <a:srgbClr val="004A6C"/>
                </a:solidFill>
                <a:latin typeface="Century Gothic"/>
              </a:rPr>
              <a:t>στην</a:t>
            </a:r>
            <a:r>
              <a:rPr lang="en-US" sz="3600" dirty="0">
                <a:solidFill>
                  <a:srgbClr val="004A6C"/>
                </a:solidFill>
                <a:latin typeface="Century Gothic"/>
              </a:rPr>
              <a:t> </a:t>
            </a:r>
            <a:r>
              <a:rPr lang="en-US" sz="3600" dirty="0" err="1">
                <a:solidFill>
                  <a:srgbClr val="004A6C"/>
                </a:solidFill>
                <a:latin typeface="Century Gothic"/>
              </a:rPr>
              <a:t>θάλ</a:t>
            </a:r>
            <a:r>
              <a:rPr lang="en-US" sz="3600" dirty="0">
                <a:solidFill>
                  <a:srgbClr val="004A6C"/>
                </a:solidFill>
                <a:latin typeface="Century Gothic"/>
              </a:rPr>
              <a:t>α</a:t>
            </a:r>
            <a:r>
              <a:rPr lang="en-US" sz="3600" dirty="0" err="1">
                <a:solidFill>
                  <a:srgbClr val="004A6C"/>
                </a:solidFill>
                <a:latin typeface="Century Gothic"/>
              </a:rPr>
              <a:t>σσ</a:t>
            </a:r>
            <a:r>
              <a:rPr lang="en-US" sz="3600" dirty="0">
                <a:solidFill>
                  <a:srgbClr val="004A6C"/>
                </a:solidFill>
                <a:latin typeface="Century Gothic"/>
              </a:rPr>
              <a:t>α;</a:t>
            </a:r>
          </a:p>
        </p:txBody>
      </p:sp>
      <p:pic>
        <p:nvPicPr>
          <p:cNvPr id="25" name="Picture 24" descr="Icon&#10;&#10;Description automatically generated">
            <a:extLst>
              <a:ext uri="{FF2B5EF4-FFF2-40B4-BE49-F238E27FC236}">
                <a16:creationId xmlns:a16="http://schemas.microsoft.com/office/drawing/2014/main" id="{DDC7B985-8405-F241-8435-97B72936B61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4675050">
            <a:off x="10289653" y="1498636"/>
            <a:ext cx="753392" cy="646331"/>
          </a:xfrm>
          <a:prstGeom prst="rect">
            <a:avLst/>
          </a:prstGeom>
        </p:spPr>
      </p:pic>
      <p:pic>
        <p:nvPicPr>
          <p:cNvPr id="26" name="Picture 25" descr="Icon&#10;&#10;Description automatically generated">
            <a:extLst>
              <a:ext uri="{FF2B5EF4-FFF2-40B4-BE49-F238E27FC236}">
                <a16:creationId xmlns:a16="http://schemas.microsoft.com/office/drawing/2014/main" id="{077A19DB-A5BE-FC41-9713-6D990F1B04F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962132" y="593310"/>
            <a:ext cx="2206589" cy="1365741"/>
          </a:xfrm>
          <a:prstGeom prst="rect">
            <a:avLst/>
          </a:prstGeom>
        </p:spPr>
      </p:pic>
      <p:pic>
        <p:nvPicPr>
          <p:cNvPr id="10" name="Picture 9" descr="A picture containing arch&#10;&#10;Description automatically generated">
            <a:extLst>
              <a:ext uri="{FF2B5EF4-FFF2-40B4-BE49-F238E27FC236}">
                <a16:creationId xmlns:a16="http://schemas.microsoft.com/office/drawing/2014/main" id="{9501A22A-12FE-D647-A377-C36E735E5C57}"/>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341772" y="2061210"/>
            <a:ext cx="3579442" cy="3579442"/>
          </a:xfrm>
          <a:prstGeom prst="rect">
            <a:avLst/>
          </a:prstGeom>
        </p:spPr>
      </p:pic>
      <p:pic>
        <p:nvPicPr>
          <p:cNvPr id="12" name="Picture 11">
            <a:extLst>
              <a:ext uri="{FF2B5EF4-FFF2-40B4-BE49-F238E27FC236}">
                <a16:creationId xmlns:a16="http://schemas.microsoft.com/office/drawing/2014/main" id="{A69D468A-83E3-E141-9BEC-2FE736E39838}"/>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961311" y="1818404"/>
            <a:ext cx="4207557" cy="4207557"/>
          </a:xfrm>
          <a:prstGeom prst="rect">
            <a:avLst/>
          </a:prstGeom>
        </p:spPr>
      </p:pic>
      <p:pic>
        <p:nvPicPr>
          <p:cNvPr id="28" name="Picture 27">
            <a:extLst>
              <a:ext uri="{FF2B5EF4-FFF2-40B4-BE49-F238E27FC236}">
                <a16:creationId xmlns:a16="http://schemas.microsoft.com/office/drawing/2014/main" id="{22E64EE9-C778-C34C-BD10-5DA547D1298C}"/>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19089445">
            <a:off x="268827" y="1462100"/>
            <a:ext cx="1534497" cy="1512808"/>
          </a:xfrm>
          <a:prstGeom prst="rect">
            <a:avLst/>
          </a:prstGeom>
        </p:spPr>
      </p:pic>
      <p:pic>
        <p:nvPicPr>
          <p:cNvPr id="29" name="Picture 28">
            <a:extLst>
              <a:ext uri="{FF2B5EF4-FFF2-40B4-BE49-F238E27FC236}">
                <a16:creationId xmlns:a16="http://schemas.microsoft.com/office/drawing/2014/main" id="{EADDC09F-B861-F744-B253-ED9958A2FDA8}"/>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8379766">
            <a:off x="10617905" y="4862266"/>
            <a:ext cx="1534497" cy="1512808"/>
          </a:xfrm>
          <a:prstGeom prst="rect">
            <a:avLst/>
          </a:prstGeom>
        </p:spPr>
      </p:pic>
      <p:sp>
        <p:nvSpPr>
          <p:cNvPr id="13" name="Rectangle 12">
            <a:extLst>
              <a:ext uri="{FF2B5EF4-FFF2-40B4-BE49-F238E27FC236}">
                <a16:creationId xmlns:a16="http://schemas.microsoft.com/office/drawing/2014/main" id="{6E8DE4F2-4E4A-42C2-96D9-91A5A132925D}"/>
              </a:ext>
            </a:extLst>
          </p:cNvPr>
          <p:cNvSpPr/>
          <p:nvPr/>
        </p:nvSpPr>
        <p:spPr>
          <a:xfrm>
            <a:off x="0" y="5917170"/>
            <a:ext cx="3867912" cy="655438"/>
          </a:xfrm>
          <a:custGeom>
            <a:avLst/>
            <a:gdLst>
              <a:gd name="connsiteX0" fmla="*/ 0 w 3867912"/>
              <a:gd name="connsiteY0" fmla="*/ 0 h 655438"/>
              <a:gd name="connsiteX1" fmla="*/ 644652 w 3867912"/>
              <a:gd name="connsiteY1" fmla="*/ 0 h 655438"/>
              <a:gd name="connsiteX2" fmla="*/ 1211946 w 3867912"/>
              <a:gd name="connsiteY2" fmla="*/ 0 h 655438"/>
              <a:gd name="connsiteX3" fmla="*/ 1856598 w 3867912"/>
              <a:gd name="connsiteY3" fmla="*/ 0 h 655438"/>
              <a:gd name="connsiteX4" fmla="*/ 2385212 w 3867912"/>
              <a:gd name="connsiteY4" fmla="*/ 0 h 655438"/>
              <a:gd name="connsiteX5" fmla="*/ 2952506 w 3867912"/>
              <a:gd name="connsiteY5" fmla="*/ 0 h 655438"/>
              <a:gd name="connsiteX6" fmla="*/ 3867912 w 3867912"/>
              <a:gd name="connsiteY6" fmla="*/ 0 h 655438"/>
              <a:gd name="connsiteX7" fmla="*/ 3867912 w 3867912"/>
              <a:gd name="connsiteY7" fmla="*/ 655438 h 655438"/>
              <a:gd name="connsiteX8" fmla="*/ 3223260 w 3867912"/>
              <a:gd name="connsiteY8" fmla="*/ 655438 h 655438"/>
              <a:gd name="connsiteX9" fmla="*/ 2694645 w 3867912"/>
              <a:gd name="connsiteY9" fmla="*/ 655438 h 655438"/>
              <a:gd name="connsiteX10" fmla="*/ 2088672 w 3867912"/>
              <a:gd name="connsiteY10" fmla="*/ 655438 h 655438"/>
              <a:gd name="connsiteX11" fmla="*/ 1444020 w 3867912"/>
              <a:gd name="connsiteY11" fmla="*/ 655438 h 655438"/>
              <a:gd name="connsiteX12" fmla="*/ 760689 w 3867912"/>
              <a:gd name="connsiteY12" fmla="*/ 655438 h 655438"/>
              <a:gd name="connsiteX13" fmla="*/ 0 w 3867912"/>
              <a:gd name="connsiteY13" fmla="*/ 655438 h 655438"/>
              <a:gd name="connsiteX14" fmla="*/ 0 w 3867912"/>
              <a:gd name="connsiteY14" fmla="*/ 0 h 655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67912" h="655438" fill="none" extrusionOk="0">
                <a:moveTo>
                  <a:pt x="0" y="0"/>
                </a:moveTo>
                <a:cubicBezTo>
                  <a:pt x="304966" y="17630"/>
                  <a:pt x="428237" y="4067"/>
                  <a:pt x="644652" y="0"/>
                </a:cubicBezTo>
                <a:cubicBezTo>
                  <a:pt x="861067" y="-4067"/>
                  <a:pt x="931804" y="8855"/>
                  <a:pt x="1211946" y="0"/>
                </a:cubicBezTo>
                <a:cubicBezTo>
                  <a:pt x="1492088" y="-8855"/>
                  <a:pt x="1640184" y="-11648"/>
                  <a:pt x="1856598" y="0"/>
                </a:cubicBezTo>
                <a:cubicBezTo>
                  <a:pt x="2073012" y="11648"/>
                  <a:pt x="2169763" y="-23699"/>
                  <a:pt x="2385212" y="0"/>
                </a:cubicBezTo>
                <a:cubicBezTo>
                  <a:pt x="2600661" y="23699"/>
                  <a:pt x="2694055" y="-8483"/>
                  <a:pt x="2952506" y="0"/>
                </a:cubicBezTo>
                <a:cubicBezTo>
                  <a:pt x="3210957" y="8483"/>
                  <a:pt x="3635340" y="13141"/>
                  <a:pt x="3867912" y="0"/>
                </a:cubicBezTo>
                <a:cubicBezTo>
                  <a:pt x="3853222" y="313551"/>
                  <a:pt x="3856115" y="350580"/>
                  <a:pt x="3867912" y="655438"/>
                </a:cubicBezTo>
                <a:cubicBezTo>
                  <a:pt x="3564722" y="644729"/>
                  <a:pt x="3444526" y="675864"/>
                  <a:pt x="3223260" y="655438"/>
                </a:cubicBezTo>
                <a:cubicBezTo>
                  <a:pt x="3001994" y="635012"/>
                  <a:pt x="2856885" y="659866"/>
                  <a:pt x="2694645" y="655438"/>
                </a:cubicBezTo>
                <a:cubicBezTo>
                  <a:pt x="2532406" y="651010"/>
                  <a:pt x="2284208" y="654234"/>
                  <a:pt x="2088672" y="655438"/>
                </a:cubicBezTo>
                <a:cubicBezTo>
                  <a:pt x="1893136" y="656642"/>
                  <a:pt x="1653115" y="667245"/>
                  <a:pt x="1444020" y="655438"/>
                </a:cubicBezTo>
                <a:cubicBezTo>
                  <a:pt x="1234925" y="643631"/>
                  <a:pt x="975588" y="665453"/>
                  <a:pt x="760689" y="655438"/>
                </a:cubicBezTo>
                <a:cubicBezTo>
                  <a:pt x="545790" y="645423"/>
                  <a:pt x="164960" y="627624"/>
                  <a:pt x="0" y="655438"/>
                </a:cubicBezTo>
                <a:cubicBezTo>
                  <a:pt x="3567" y="352459"/>
                  <a:pt x="19913" y="219679"/>
                  <a:pt x="0" y="0"/>
                </a:cubicBezTo>
                <a:close/>
              </a:path>
              <a:path w="3867912" h="655438" stroke="0" extrusionOk="0">
                <a:moveTo>
                  <a:pt x="0" y="0"/>
                </a:moveTo>
                <a:cubicBezTo>
                  <a:pt x="183675" y="9605"/>
                  <a:pt x="273320" y="13848"/>
                  <a:pt x="528615" y="0"/>
                </a:cubicBezTo>
                <a:cubicBezTo>
                  <a:pt x="783911" y="-13848"/>
                  <a:pt x="845610" y="8863"/>
                  <a:pt x="1057229" y="0"/>
                </a:cubicBezTo>
                <a:cubicBezTo>
                  <a:pt x="1268848" y="-8863"/>
                  <a:pt x="1470169" y="-11004"/>
                  <a:pt x="1585844" y="0"/>
                </a:cubicBezTo>
                <a:cubicBezTo>
                  <a:pt x="1701520" y="11004"/>
                  <a:pt x="2021876" y="-19991"/>
                  <a:pt x="2191817" y="0"/>
                </a:cubicBezTo>
                <a:cubicBezTo>
                  <a:pt x="2361758" y="19991"/>
                  <a:pt x="2633079" y="-5786"/>
                  <a:pt x="2759111" y="0"/>
                </a:cubicBezTo>
                <a:cubicBezTo>
                  <a:pt x="2885143" y="5786"/>
                  <a:pt x="3612714" y="-26552"/>
                  <a:pt x="3867912" y="0"/>
                </a:cubicBezTo>
                <a:cubicBezTo>
                  <a:pt x="3900621" y="164502"/>
                  <a:pt x="3887195" y="454625"/>
                  <a:pt x="3867912" y="655438"/>
                </a:cubicBezTo>
                <a:cubicBezTo>
                  <a:pt x="3676924" y="648058"/>
                  <a:pt x="3538098" y="668107"/>
                  <a:pt x="3261939" y="655438"/>
                </a:cubicBezTo>
                <a:cubicBezTo>
                  <a:pt x="2985780" y="642769"/>
                  <a:pt x="2691541" y="661443"/>
                  <a:pt x="2539929" y="655438"/>
                </a:cubicBezTo>
                <a:cubicBezTo>
                  <a:pt x="2388317" y="649434"/>
                  <a:pt x="2113460" y="625366"/>
                  <a:pt x="1895277" y="655438"/>
                </a:cubicBezTo>
                <a:cubicBezTo>
                  <a:pt x="1677094" y="685510"/>
                  <a:pt x="1386170" y="650368"/>
                  <a:pt x="1211946" y="655438"/>
                </a:cubicBezTo>
                <a:cubicBezTo>
                  <a:pt x="1037722" y="660508"/>
                  <a:pt x="860610" y="665551"/>
                  <a:pt x="567294" y="655438"/>
                </a:cubicBezTo>
                <a:cubicBezTo>
                  <a:pt x="273978" y="645325"/>
                  <a:pt x="122230" y="672945"/>
                  <a:pt x="0" y="655438"/>
                </a:cubicBezTo>
                <a:cubicBezTo>
                  <a:pt x="9731" y="371596"/>
                  <a:pt x="-22308" y="220296"/>
                  <a:pt x="0" y="0"/>
                </a:cubicBezTo>
                <a:close/>
              </a:path>
            </a:pathLst>
          </a:custGeom>
          <a:solidFill>
            <a:srgbClr val="214A69"/>
          </a:solidFill>
          <a:ln>
            <a:solidFill>
              <a:srgbClr val="214A69"/>
            </a:solidFill>
            <a:extLst>
              <a:ext uri="{C807C97D-BFC1-408E-A445-0C87EB9F89A2}">
                <ask:lineSketchStyleProps xmlns:ask="http://schemas.microsoft.com/office/drawing/2018/sketchyshapes" sd="3888845737">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A close-up of a person's face&#10;&#10;Description automatically generated with low confidence">
            <a:extLst>
              <a:ext uri="{FF2B5EF4-FFF2-40B4-BE49-F238E27FC236}">
                <a16:creationId xmlns:a16="http://schemas.microsoft.com/office/drawing/2014/main" id="{18A8BB26-3624-4E4F-822A-9DBD6D966F46}"/>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94735" y="2039229"/>
            <a:ext cx="3579441" cy="3579441"/>
          </a:xfrm>
          <a:prstGeom prst="rect">
            <a:avLst/>
          </a:prstGeom>
        </p:spPr>
      </p:pic>
      <p:pic>
        <p:nvPicPr>
          <p:cNvPr id="4" name="Picture 3" descr="A black and white text&#10;&#10;Description automatically generated">
            <a:extLst>
              <a:ext uri="{FF2B5EF4-FFF2-40B4-BE49-F238E27FC236}">
                <a16:creationId xmlns:a16="http://schemas.microsoft.com/office/drawing/2014/main" id="{66EA5977-9139-FB00-11B0-8D1F815DFAD9}"/>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351114" y="5956477"/>
            <a:ext cx="2993056" cy="572356"/>
          </a:xfrm>
          <a:prstGeom prst="rect">
            <a:avLst/>
          </a:prstGeom>
        </p:spPr>
      </p:pic>
    </p:spTree>
    <p:extLst>
      <p:ext uri="{BB962C8B-B14F-4D97-AF65-F5344CB8AC3E}">
        <p14:creationId xmlns:p14="http://schemas.microsoft.com/office/powerpoint/2010/main" val="4105757576"/>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Picture 2" descr="A seal lying on the ground&#10;&#10;Description automatically generated with medium confidence">
            <a:extLst>
              <a:ext uri="{FF2B5EF4-FFF2-40B4-BE49-F238E27FC236}">
                <a16:creationId xmlns:a16="http://schemas.microsoft.com/office/drawing/2014/main" id="{D0CC436E-950F-8D4D-9428-B84133297217}"/>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flipH="1">
            <a:off x="-25630" y="-1"/>
            <a:ext cx="12217630" cy="6858001"/>
          </a:xfrm>
          <a:prstGeom prst="rect">
            <a:avLst/>
          </a:prstGeom>
        </p:spPr>
      </p:pic>
      <p:sp>
        <p:nvSpPr>
          <p:cNvPr id="11" name="Rectangle 10">
            <a:extLst>
              <a:ext uri="{FF2B5EF4-FFF2-40B4-BE49-F238E27FC236}">
                <a16:creationId xmlns:a16="http://schemas.microsoft.com/office/drawing/2014/main" id="{AC8407D3-71C6-9E45-90FE-A1823B0A172B}"/>
              </a:ext>
            </a:extLst>
          </p:cNvPr>
          <p:cNvSpPr/>
          <p:nvPr/>
        </p:nvSpPr>
        <p:spPr>
          <a:xfrm>
            <a:off x="620047" y="2226730"/>
            <a:ext cx="5690105" cy="3137579"/>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8F61A722-77AC-C04C-B69B-F9245CBA2A9F}"/>
              </a:ext>
            </a:extLst>
          </p:cNvPr>
          <p:cNvSpPr txBox="1"/>
          <p:nvPr/>
        </p:nvSpPr>
        <p:spPr>
          <a:xfrm>
            <a:off x="783700" y="2367171"/>
            <a:ext cx="5480548" cy="2800767"/>
          </a:xfrm>
          <a:prstGeom prst="rect">
            <a:avLst/>
          </a:prstGeom>
          <a:noFill/>
        </p:spPr>
        <p:txBody>
          <a:bodyPr wrap="square" lIns="91440" tIns="45720" rIns="91440" bIns="45720" rtlCol="0" anchor="t">
            <a:spAutoFit/>
          </a:bodyPr>
          <a:lstStyle/>
          <a:p>
            <a:r>
              <a:rPr lang="en-US" sz="4400" b="1" dirty="0" err="1">
                <a:solidFill>
                  <a:srgbClr val="004A6C"/>
                </a:solidFill>
                <a:latin typeface="Century Gothic"/>
              </a:rPr>
              <a:t>Πώς</a:t>
            </a:r>
            <a:r>
              <a:rPr lang="en-US" sz="4400" b="1" dirty="0">
                <a:solidFill>
                  <a:srgbClr val="004A6C"/>
                </a:solidFill>
                <a:latin typeface="Century Gothic"/>
              </a:rPr>
              <a:t> επ</a:t>
            </a:r>
            <a:r>
              <a:rPr lang="en-US" sz="4400" b="1" dirty="0" err="1">
                <a:solidFill>
                  <a:srgbClr val="004A6C"/>
                </a:solidFill>
                <a:latin typeface="Century Gothic"/>
              </a:rPr>
              <a:t>ηρεάζει</a:t>
            </a:r>
            <a:r>
              <a:rPr lang="en-US" sz="4400" b="1" dirty="0">
                <a:solidFill>
                  <a:srgbClr val="004A6C"/>
                </a:solidFill>
                <a:latin typeface="Century Gothic"/>
              </a:rPr>
              <a:t> η πλα</a:t>
            </a:r>
            <a:r>
              <a:rPr lang="en-US" sz="4400" b="1" dirty="0" err="1">
                <a:solidFill>
                  <a:srgbClr val="004A6C"/>
                </a:solidFill>
                <a:latin typeface="Century Gothic"/>
              </a:rPr>
              <a:t>στική</a:t>
            </a:r>
            <a:r>
              <a:rPr lang="en-US" sz="4400" b="1" dirty="0">
                <a:solidFill>
                  <a:srgbClr val="004A6C"/>
                </a:solidFill>
                <a:latin typeface="Century Gothic"/>
              </a:rPr>
              <a:t> </a:t>
            </a:r>
            <a:r>
              <a:rPr lang="en-US" sz="4400" b="1" dirty="0" err="1">
                <a:solidFill>
                  <a:srgbClr val="004A6C"/>
                </a:solidFill>
                <a:latin typeface="Century Gothic"/>
              </a:rPr>
              <a:t>ρύ</a:t>
            </a:r>
            <a:r>
              <a:rPr lang="en-US" sz="4400" b="1" dirty="0">
                <a:solidFill>
                  <a:srgbClr val="004A6C"/>
                </a:solidFill>
                <a:latin typeface="Century Gothic"/>
              </a:rPr>
              <a:t>πα</a:t>
            </a:r>
            <a:r>
              <a:rPr lang="en-US" sz="4400" b="1" dirty="0" err="1">
                <a:solidFill>
                  <a:srgbClr val="004A6C"/>
                </a:solidFill>
                <a:latin typeface="Century Gothic"/>
              </a:rPr>
              <a:t>νση</a:t>
            </a:r>
            <a:r>
              <a:rPr lang="en-US" sz="4400" b="1" dirty="0">
                <a:solidFill>
                  <a:srgbClr val="004A6C"/>
                </a:solidFill>
                <a:latin typeface="Century Gothic"/>
              </a:rPr>
              <a:t> </a:t>
            </a:r>
            <a:r>
              <a:rPr lang="en-US" sz="4400" b="1" dirty="0" err="1">
                <a:solidFill>
                  <a:srgbClr val="004A6C"/>
                </a:solidFill>
                <a:latin typeface="Century Gothic"/>
              </a:rPr>
              <a:t>την</a:t>
            </a:r>
            <a:r>
              <a:rPr lang="en-US" sz="4400" b="1" dirty="0">
                <a:solidFill>
                  <a:srgbClr val="004A6C"/>
                </a:solidFill>
                <a:latin typeface="Century Gothic"/>
              </a:rPr>
              <a:t> θα</a:t>
            </a:r>
            <a:r>
              <a:rPr lang="en-US" sz="4400" b="1" dirty="0" err="1">
                <a:solidFill>
                  <a:srgbClr val="004A6C"/>
                </a:solidFill>
                <a:latin typeface="Century Gothic"/>
              </a:rPr>
              <a:t>λάσσι</a:t>
            </a:r>
            <a:r>
              <a:rPr lang="en-US" sz="4400" b="1" dirty="0">
                <a:solidFill>
                  <a:srgbClr val="004A6C"/>
                </a:solidFill>
                <a:latin typeface="Century Gothic"/>
              </a:rPr>
              <a:t>α </a:t>
            </a:r>
            <a:r>
              <a:rPr lang="en-US" sz="4400" b="1" dirty="0" err="1">
                <a:solidFill>
                  <a:srgbClr val="004A6C"/>
                </a:solidFill>
                <a:latin typeface="Century Gothic"/>
              </a:rPr>
              <a:t>ζωή</a:t>
            </a:r>
            <a:r>
              <a:rPr lang="en-US" sz="4400" b="1" dirty="0">
                <a:solidFill>
                  <a:srgbClr val="004A6C"/>
                </a:solidFill>
                <a:latin typeface="Century Gothic"/>
              </a:rPr>
              <a:t>?</a:t>
            </a:r>
          </a:p>
        </p:txBody>
      </p:sp>
      <p:pic>
        <p:nvPicPr>
          <p:cNvPr id="4" name="Picture 3" descr="A picture containing text&#10;&#10;Description automatically generated">
            <a:extLst>
              <a:ext uri="{FF2B5EF4-FFF2-40B4-BE49-F238E27FC236}">
                <a16:creationId xmlns:a16="http://schemas.microsoft.com/office/drawing/2014/main" id="{D6DCA079-AC9B-4258-B42C-08B12998F0BD}"/>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l="-304"/>
          <a:stretch/>
        </p:blipFill>
        <p:spPr>
          <a:xfrm>
            <a:off x="-12815" y="5581880"/>
            <a:ext cx="4217603" cy="1276124"/>
          </a:xfrm>
          <a:prstGeom prst="rect">
            <a:avLst/>
          </a:prstGeom>
        </p:spPr>
      </p:pic>
    </p:spTree>
    <p:extLst>
      <p:ext uri="{BB962C8B-B14F-4D97-AF65-F5344CB8AC3E}">
        <p14:creationId xmlns:p14="http://schemas.microsoft.com/office/powerpoint/2010/main" val="1212384054"/>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descr="A bird standing in water&#10;&#10;Description automatically generated with low confidence">
            <a:extLst>
              <a:ext uri="{FF2B5EF4-FFF2-40B4-BE49-F238E27FC236}">
                <a16:creationId xmlns:a16="http://schemas.microsoft.com/office/drawing/2014/main" id="{3DF85A64-B93B-CB45-A10D-1B3F42508FF9}"/>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flipH="1">
            <a:off x="-34318" y="-1"/>
            <a:ext cx="12224470" cy="6858001"/>
          </a:xfrm>
          <a:prstGeom prst="rect">
            <a:avLst/>
          </a:prstGeom>
        </p:spPr>
      </p:pic>
      <p:pic>
        <p:nvPicPr>
          <p:cNvPr id="3" name="Picture 2" descr="Text&#10;&#10;Description automatically generated with low confidence">
            <a:extLst>
              <a:ext uri="{FF2B5EF4-FFF2-40B4-BE49-F238E27FC236}">
                <a16:creationId xmlns:a16="http://schemas.microsoft.com/office/drawing/2014/main" id="{AD4A076E-CCC0-4C6B-B344-422408286096}"/>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l="-409"/>
          <a:stretch/>
        </p:blipFill>
        <p:spPr>
          <a:xfrm>
            <a:off x="-17159" y="5563518"/>
            <a:ext cx="4221943" cy="1294490"/>
          </a:xfrm>
          <a:prstGeom prst="rect">
            <a:avLst/>
          </a:prstGeom>
        </p:spPr>
      </p:pic>
      <p:sp>
        <p:nvSpPr>
          <p:cNvPr id="5" name="Rectangle 4">
            <a:extLst>
              <a:ext uri="{FF2B5EF4-FFF2-40B4-BE49-F238E27FC236}">
                <a16:creationId xmlns:a16="http://schemas.microsoft.com/office/drawing/2014/main" id="{AF36ACCB-7696-6870-EA26-CCE44BE4B626}"/>
              </a:ext>
            </a:extLst>
          </p:cNvPr>
          <p:cNvSpPr/>
          <p:nvPr/>
        </p:nvSpPr>
        <p:spPr>
          <a:xfrm>
            <a:off x="620047" y="2226730"/>
            <a:ext cx="5690105" cy="3137579"/>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6BA50C9-0C7A-74E5-46DF-ECFF6344D5FA}"/>
              </a:ext>
            </a:extLst>
          </p:cNvPr>
          <p:cNvSpPr txBox="1"/>
          <p:nvPr/>
        </p:nvSpPr>
        <p:spPr>
          <a:xfrm>
            <a:off x="783700" y="2367171"/>
            <a:ext cx="5480548" cy="2800767"/>
          </a:xfrm>
          <a:prstGeom prst="rect">
            <a:avLst/>
          </a:prstGeom>
          <a:noFill/>
        </p:spPr>
        <p:txBody>
          <a:bodyPr wrap="square" lIns="91440" tIns="45720" rIns="91440" bIns="45720" rtlCol="0" anchor="t">
            <a:spAutoFit/>
          </a:bodyPr>
          <a:lstStyle/>
          <a:p>
            <a:r>
              <a:rPr lang="en-US" sz="4400" b="1" dirty="0" err="1">
                <a:solidFill>
                  <a:srgbClr val="004A6C"/>
                </a:solidFill>
                <a:latin typeface="Century Gothic"/>
              </a:rPr>
              <a:t>Πώς</a:t>
            </a:r>
            <a:r>
              <a:rPr lang="en-US" sz="4400" b="1" dirty="0">
                <a:solidFill>
                  <a:srgbClr val="004A6C"/>
                </a:solidFill>
                <a:latin typeface="Century Gothic"/>
              </a:rPr>
              <a:t> επ</a:t>
            </a:r>
            <a:r>
              <a:rPr lang="en-US" sz="4400" b="1" dirty="0" err="1">
                <a:solidFill>
                  <a:srgbClr val="004A6C"/>
                </a:solidFill>
                <a:latin typeface="Century Gothic"/>
              </a:rPr>
              <a:t>ηρεάζει</a:t>
            </a:r>
            <a:r>
              <a:rPr lang="en-US" sz="4400" b="1" dirty="0">
                <a:solidFill>
                  <a:srgbClr val="004A6C"/>
                </a:solidFill>
                <a:latin typeface="Century Gothic"/>
              </a:rPr>
              <a:t> η πλα</a:t>
            </a:r>
            <a:r>
              <a:rPr lang="en-US" sz="4400" b="1" dirty="0" err="1">
                <a:solidFill>
                  <a:srgbClr val="004A6C"/>
                </a:solidFill>
                <a:latin typeface="Century Gothic"/>
              </a:rPr>
              <a:t>στική</a:t>
            </a:r>
            <a:r>
              <a:rPr lang="en-US" sz="4400" b="1" dirty="0">
                <a:solidFill>
                  <a:srgbClr val="004A6C"/>
                </a:solidFill>
                <a:latin typeface="Century Gothic"/>
              </a:rPr>
              <a:t> </a:t>
            </a:r>
            <a:r>
              <a:rPr lang="en-US" sz="4400" b="1" dirty="0" err="1">
                <a:solidFill>
                  <a:srgbClr val="004A6C"/>
                </a:solidFill>
                <a:latin typeface="Century Gothic"/>
              </a:rPr>
              <a:t>ρύ</a:t>
            </a:r>
            <a:r>
              <a:rPr lang="en-US" sz="4400" b="1" dirty="0">
                <a:solidFill>
                  <a:srgbClr val="004A6C"/>
                </a:solidFill>
                <a:latin typeface="Century Gothic"/>
              </a:rPr>
              <a:t>πα</a:t>
            </a:r>
            <a:r>
              <a:rPr lang="en-US" sz="4400" b="1" dirty="0" err="1">
                <a:solidFill>
                  <a:srgbClr val="004A6C"/>
                </a:solidFill>
                <a:latin typeface="Century Gothic"/>
              </a:rPr>
              <a:t>νση</a:t>
            </a:r>
            <a:r>
              <a:rPr lang="en-US" sz="4400" b="1" dirty="0">
                <a:solidFill>
                  <a:srgbClr val="004A6C"/>
                </a:solidFill>
                <a:latin typeface="Century Gothic"/>
              </a:rPr>
              <a:t> </a:t>
            </a:r>
            <a:r>
              <a:rPr lang="en-US" sz="4400" b="1" dirty="0" err="1">
                <a:solidFill>
                  <a:srgbClr val="004A6C"/>
                </a:solidFill>
                <a:latin typeface="Century Gothic"/>
              </a:rPr>
              <a:t>την</a:t>
            </a:r>
            <a:r>
              <a:rPr lang="en-US" sz="4400" b="1" dirty="0">
                <a:solidFill>
                  <a:srgbClr val="004A6C"/>
                </a:solidFill>
                <a:latin typeface="Century Gothic"/>
              </a:rPr>
              <a:t> θα</a:t>
            </a:r>
            <a:r>
              <a:rPr lang="en-US" sz="4400" b="1" dirty="0" err="1">
                <a:solidFill>
                  <a:srgbClr val="004A6C"/>
                </a:solidFill>
                <a:latin typeface="Century Gothic"/>
              </a:rPr>
              <a:t>λάσσι</a:t>
            </a:r>
            <a:r>
              <a:rPr lang="en-US" sz="4400" b="1" dirty="0">
                <a:solidFill>
                  <a:srgbClr val="004A6C"/>
                </a:solidFill>
                <a:latin typeface="Century Gothic"/>
              </a:rPr>
              <a:t>α </a:t>
            </a:r>
            <a:r>
              <a:rPr lang="en-US" sz="4400" b="1" dirty="0" err="1">
                <a:solidFill>
                  <a:srgbClr val="004A6C"/>
                </a:solidFill>
                <a:latin typeface="Century Gothic"/>
              </a:rPr>
              <a:t>ζωή</a:t>
            </a:r>
            <a:r>
              <a:rPr lang="en-US" sz="4400" b="1" dirty="0">
                <a:solidFill>
                  <a:srgbClr val="004A6C"/>
                </a:solidFill>
                <a:latin typeface="Century Gothic"/>
              </a:rPr>
              <a:t>?</a:t>
            </a:r>
          </a:p>
        </p:txBody>
      </p:sp>
    </p:spTree>
    <p:extLst>
      <p:ext uri="{BB962C8B-B14F-4D97-AF65-F5344CB8AC3E}">
        <p14:creationId xmlns:p14="http://schemas.microsoft.com/office/powerpoint/2010/main" val="3876343264"/>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Picture 2" descr="A picture containing indoor&#10;&#10;Description automatically generated">
            <a:extLst>
              <a:ext uri="{FF2B5EF4-FFF2-40B4-BE49-F238E27FC236}">
                <a16:creationId xmlns:a16="http://schemas.microsoft.com/office/drawing/2014/main" id="{EFC85E4C-D865-9A48-8EEF-1B084385AA7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9B1AA372-98F1-4E32-4936-E848B20364E7}"/>
              </a:ext>
            </a:extLst>
          </p:cNvPr>
          <p:cNvSpPr/>
          <p:nvPr/>
        </p:nvSpPr>
        <p:spPr>
          <a:xfrm>
            <a:off x="620047" y="2226730"/>
            <a:ext cx="5690105" cy="3137579"/>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181F70C-3766-727F-D3E6-B0F8EC0937E2}"/>
              </a:ext>
            </a:extLst>
          </p:cNvPr>
          <p:cNvSpPr txBox="1"/>
          <p:nvPr/>
        </p:nvSpPr>
        <p:spPr>
          <a:xfrm>
            <a:off x="783700" y="2367171"/>
            <a:ext cx="5480548" cy="2800767"/>
          </a:xfrm>
          <a:prstGeom prst="rect">
            <a:avLst/>
          </a:prstGeom>
          <a:noFill/>
        </p:spPr>
        <p:txBody>
          <a:bodyPr wrap="square" lIns="91440" tIns="45720" rIns="91440" bIns="45720" rtlCol="0" anchor="t">
            <a:spAutoFit/>
          </a:bodyPr>
          <a:lstStyle/>
          <a:p>
            <a:r>
              <a:rPr lang="en-US" sz="4400" b="1" dirty="0" err="1">
                <a:solidFill>
                  <a:srgbClr val="004A6C"/>
                </a:solidFill>
                <a:latin typeface="Century Gothic"/>
              </a:rPr>
              <a:t>Πώς</a:t>
            </a:r>
            <a:r>
              <a:rPr lang="en-US" sz="4400" b="1" dirty="0">
                <a:solidFill>
                  <a:srgbClr val="004A6C"/>
                </a:solidFill>
                <a:latin typeface="Century Gothic"/>
              </a:rPr>
              <a:t> επ</a:t>
            </a:r>
            <a:r>
              <a:rPr lang="en-US" sz="4400" b="1" dirty="0" err="1">
                <a:solidFill>
                  <a:srgbClr val="004A6C"/>
                </a:solidFill>
                <a:latin typeface="Century Gothic"/>
              </a:rPr>
              <a:t>ηρεάζει</a:t>
            </a:r>
            <a:r>
              <a:rPr lang="en-US" sz="4400" b="1" dirty="0">
                <a:solidFill>
                  <a:srgbClr val="004A6C"/>
                </a:solidFill>
                <a:latin typeface="Century Gothic"/>
              </a:rPr>
              <a:t> η πλα</a:t>
            </a:r>
            <a:r>
              <a:rPr lang="en-US" sz="4400" b="1" dirty="0" err="1">
                <a:solidFill>
                  <a:srgbClr val="004A6C"/>
                </a:solidFill>
                <a:latin typeface="Century Gothic"/>
              </a:rPr>
              <a:t>στική</a:t>
            </a:r>
            <a:r>
              <a:rPr lang="en-US" sz="4400" b="1" dirty="0">
                <a:solidFill>
                  <a:srgbClr val="004A6C"/>
                </a:solidFill>
                <a:latin typeface="Century Gothic"/>
              </a:rPr>
              <a:t> </a:t>
            </a:r>
            <a:r>
              <a:rPr lang="en-US" sz="4400" b="1" dirty="0" err="1">
                <a:solidFill>
                  <a:srgbClr val="004A6C"/>
                </a:solidFill>
                <a:latin typeface="Century Gothic"/>
              </a:rPr>
              <a:t>ρύ</a:t>
            </a:r>
            <a:r>
              <a:rPr lang="en-US" sz="4400" b="1" dirty="0">
                <a:solidFill>
                  <a:srgbClr val="004A6C"/>
                </a:solidFill>
                <a:latin typeface="Century Gothic"/>
              </a:rPr>
              <a:t>πα</a:t>
            </a:r>
            <a:r>
              <a:rPr lang="en-US" sz="4400" b="1" dirty="0" err="1">
                <a:solidFill>
                  <a:srgbClr val="004A6C"/>
                </a:solidFill>
                <a:latin typeface="Century Gothic"/>
              </a:rPr>
              <a:t>νση</a:t>
            </a:r>
            <a:r>
              <a:rPr lang="en-US" sz="4400" b="1" dirty="0">
                <a:solidFill>
                  <a:srgbClr val="004A6C"/>
                </a:solidFill>
                <a:latin typeface="Century Gothic"/>
              </a:rPr>
              <a:t> </a:t>
            </a:r>
            <a:r>
              <a:rPr lang="en-US" sz="4400" b="1" dirty="0" err="1">
                <a:solidFill>
                  <a:srgbClr val="004A6C"/>
                </a:solidFill>
                <a:latin typeface="Century Gothic"/>
              </a:rPr>
              <a:t>την</a:t>
            </a:r>
            <a:r>
              <a:rPr lang="en-US" sz="4400" b="1" dirty="0">
                <a:solidFill>
                  <a:srgbClr val="004A6C"/>
                </a:solidFill>
                <a:latin typeface="Century Gothic"/>
              </a:rPr>
              <a:t> θα</a:t>
            </a:r>
            <a:r>
              <a:rPr lang="en-US" sz="4400" b="1" dirty="0" err="1">
                <a:solidFill>
                  <a:srgbClr val="004A6C"/>
                </a:solidFill>
                <a:latin typeface="Century Gothic"/>
              </a:rPr>
              <a:t>λάσσι</a:t>
            </a:r>
            <a:r>
              <a:rPr lang="en-US" sz="4400" b="1" dirty="0">
                <a:solidFill>
                  <a:srgbClr val="004A6C"/>
                </a:solidFill>
                <a:latin typeface="Century Gothic"/>
              </a:rPr>
              <a:t>α </a:t>
            </a:r>
            <a:r>
              <a:rPr lang="en-US" sz="4400" b="1" dirty="0" err="1">
                <a:solidFill>
                  <a:srgbClr val="004A6C"/>
                </a:solidFill>
                <a:latin typeface="Century Gothic"/>
              </a:rPr>
              <a:t>ζωή</a:t>
            </a:r>
            <a:r>
              <a:rPr lang="en-US" sz="4400" b="1" dirty="0">
                <a:solidFill>
                  <a:srgbClr val="004A6C"/>
                </a:solidFill>
                <a:latin typeface="Century Gothic"/>
              </a:rPr>
              <a:t>?</a:t>
            </a:r>
          </a:p>
        </p:txBody>
      </p:sp>
      <p:pic>
        <p:nvPicPr>
          <p:cNvPr id="9" name="Picture 8" descr="A picture containing text&#10;&#10;Description automatically generated">
            <a:extLst>
              <a:ext uri="{FF2B5EF4-FFF2-40B4-BE49-F238E27FC236}">
                <a16:creationId xmlns:a16="http://schemas.microsoft.com/office/drawing/2014/main" id="{EB92A177-F88F-F9D3-DCF6-369FC22C4E71}"/>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l="-304"/>
          <a:stretch/>
        </p:blipFill>
        <p:spPr>
          <a:xfrm>
            <a:off x="-12815" y="5581880"/>
            <a:ext cx="4217603" cy="1276124"/>
          </a:xfrm>
          <a:prstGeom prst="rect">
            <a:avLst/>
          </a:prstGeom>
        </p:spPr>
      </p:pic>
    </p:spTree>
    <p:extLst>
      <p:ext uri="{BB962C8B-B14F-4D97-AF65-F5344CB8AC3E}">
        <p14:creationId xmlns:p14="http://schemas.microsoft.com/office/powerpoint/2010/main" val="3622315789"/>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209E1ED9-369F-DE43-9718-DB7C1514FDEB}"/>
              </a:ext>
            </a:extLst>
          </p:cNvPr>
          <p:cNvPicPr>
            <a:picLocks noChangeAspect="1"/>
          </p:cNvPicPr>
          <p:nvPr/>
        </p:nvPicPr>
        <p:blipFill>
          <a:blip r:embed="rId4"/>
          <a:stretch>
            <a:fillRect/>
          </a:stretch>
        </p:blipFill>
        <p:spPr>
          <a:xfrm>
            <a:off x="0" y="0"/>
            <a:ext cx="12192000" cy="6858000"/>
          </a:xfrm>
          <a:prstGeom prst="rect">
            <a:avLst/>
          </a:prstGeom>
        </p:spPr>
      </p:pic>
      <p:pic>
        <p:nvPicPr>
          <p:cNvPr id="4" name="Picture 3" descr="A hand holding a shark&#10;&#10;Description automatically generated with low confidence">
            <a:extLst>
              <a:ext uri="{FF2B5EF4-FFF2-40B4-BE49-F238E27FC236}">
                <a16:creationId xmlns:a16="http://schemas.microsoft.com/office/drawing/2014/main" id="{957E1C72-D6EB-5740-9820-AC6B26B5DA88}"/>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229355" y="2331916"/>
            <a:ext cx="2841663" cy="2841663"/>
          </a:xfrm>
          <a:prstGeom prst="rect">
            <a:avLst/>
          </a:prstGeom>
        </p:spPr>
      </p:pic>
      <p:pic>
        <p:nvPicPr>
          <p:cNvPr id="6" name="Picture 5" descr="A picture containing aquatic mammal, mammal, seal, close&#10;&#10;Description automatically generated">
            <a:extLst>
              <a:ext uri="{FF2B5EF4-FFF2-40B4-BE49-F238E27FC236}">
                <a16:creationId xmlns:a16="http://schemas.microsoft.com/office/drawing/2014/main" id="{459B1AC9-B3A9-A04D-A61B-2B751B92FD4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371603" y="2087879"/>
            <a:ext cx="3324751" cy="3324751"/>
          </a:xfrm>
          <a:prstGeom prst="rect">
            <a:avLst/>
          </a:prstGeom>
        </p:spPr>
      </p:pic>
      <p:pic>
        <p:nvPicPr>
          <p:cNvPr id="8" name="Picture 7" descr="A close-up of a fish&#10;&#10;Description automatically generated with medium confidence">
            <a:extLst>
              <a:ext uri="{FF2B5EF4-FFF2-40B4-BE49-F238E27FC236}">
                <a16:creationId xmlns:a16="http://schemas.microsoft.com/office/drawing/2014/main" id="{934D1598-CDE9-4644-978F-B59CACB8AF83}"/>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20830" y="2078362"/>
            <a:ext cx="3324751" cy="3324751"/>
          </a:xfrm>
          <a:prstGeom prst="rect">
            <a:avLst/>
          </a:prstGeom>
        </p:spPr>
      </p:pic>
      <p:sp>
        <p:nvSpPr>
          <p:cNvPr id="17" name="Rectangle 16">
            <a:extLst>
              <a:ext uri="{FF2B5EF4-FFF2-40B4-BE49-F238E27FC236}">
                <a16:creationId xmlns:a16="http://schemas.microsoft.com/office/drawing/2014/main" id="{825A0A17-F635-D44E-8319-62CC9ED7B622}"/>
              </a:ext>
            </a:extLst>
          </p:cNvPr>
          <p:cNvSpPr/>
          <p:nvPr/>
        </p:nvSpPr>
        <p:spPr>
          <a:xfrm>
            <a:off x="1897837" y="5412632"/>
            <a:ext cx="1149682" cy="682865"/>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81EE9AD-08D4-0D4F-B3A4-5942278B8BD0}"/>
              </a:ext>
            </a:extLst>
          </p:cNvPr>
          <p:cNvSpPr/>
          <p:nvPr/>
        </p:nvSpPr>
        <p:spPr>
          <a:xfrm>
            <a:off x="1977743" y="5532412"/>
            <a:ext cx="983379" cy="461665"/>
          </a:xfrm>
          <a:prstGeom prst="rect">
            <a:avLst/>
          </a:prstGeom>
        </p:spPr>
        <p:txBody>
          <a:bodyPr wrap="square" lIns="91440" tIns="45720" rIns="91440" bIns="45720" anchor="t">
            <a:spAutoFit/>
          </a:bodyPr>
          <a:lstStyle/>
          <a:p>
            <a:r>
              <a:rPr lang="en-US" sz="2400" b="1" dirty="0" err="1">
                <a:solidFill>
                  <a:srgbClr val="004A6C"/>
                </a:solidFill>
                <a:latin typeface="Century Gothic"/>
              </a:rPr>
              <a:t>Ψάρι</a:t>
            </a:r>
          </a:p>
        </p:txBody>
      </p:sp>
      <p:sp>
        <p:nvSpPr>
          <p:cNvPr id="20" name="Rectangle 19">
            <a:extLst>
              <a:ext uri="{FF2B5EF4-FFF2-40B4-BE49-F238E27FC236}">
                <a16:creationId xmlns:a16="http://schemas.microsoft.com/office/drawing/2014/main" id="{8462BB41-0938-AA4B-9B7B-6114CF7B3E52}"/>
              </a:ext>
            </a:extLst>
          </p:cNvPr>
          <p:cNvSpPr/>
          <p:nvPr/>
        </p:nvSpPr>
        <p:spPr>
          <a:xfrm>
            <a:off x="5538812" y="5412632"/>
            <a:ext cx="1253314" cy="710407"/>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05D8B8D-B3AF-8148-BD39-517C864AF033}"/>
              </a:ext>
            </a:extLst>
          </p:cNvPr>
          <p:cNvSpPr/>
          <p:nvPr/>
        </p:nvSpPr>
        <p:spPr>
          <a:xfrm>
            <a:off x="5593410" y="5523231"/>
            <a:ext cx="1168910" cy="461665"/>
          </a:xfrm>
          <a:prstGeom prst="rect">
            <a:avLst/>
          </a:prstGeom>
        </p:spPr>
        <p:txBody>
          <a:bodyPr wrap="none" lIns="91440" tIns="45720" rIns="91440" bIns="45720" anchor="t">
            <a:spAutoFit/>
          </a:bodyPr>
          <a:lstStyle/>
          <a:p>
            <a:r>
              <a:rPr lang="en-US" sz="2400" b="1" dirty="0" err="1">
                <a:solidFill>
                  <a:srgbClr val="004A6C"/>
                </a:solidFill>
                <a:latin typeface="Century Gothic"/>
              </a:rPr>
              <a:t>Φώκι</a:t>
            </a:r>
            <a:r>
              <a:rPr lang="en-US" sz="2400" b="1" dirty="0">
                <a:solidFill>
                  <a:srgbClr val="004A6C"/>
                </a:solidFill>
                <a:latin typeface="Century Gothic"/>
              </a:rPr>
              <a:t>α</a:t>
            </a:r>
            <a:endParaRPr lang="en-US" dirty="0"/>
          </a:p>
        </p:txBody>
      </p:sp>
      <p:sp>
        <p:nvSpPr>
          <p:cNvPr id="22" name="Rectangle 21">
            <a:extLst>
              <a:ext uri="{FF2B5EF4-FFF2-40B4-BE49-F238E27FC236}">
                <a16:creationId xmlns:a16="http://schemas.microsoft.com/office/drawing/2014/main" id="{E56D612E-28A4-FC48-B411-A2C32280F26C}"/>
              </a:ext>
            </a:extLst>
          </p:cNvPr>
          <p:cNvSpPr/>
          <p:nvPr/>
        </p:nvSpPr>
        <p:spPr>
          <a:xfrm>
            <a:off x="8954079" y="5412632"/>
            <a:ext cx="2003142" cy="70122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9E6DA06B-52CC-3E46-BDCB-0FC245BE2039}"/>
              </a:ext>
            </a:extLst>
          </p:cNvPr>
          <p:cNvSpPr/>
          <p:nvPr/>
        </p:nvSpPr>
        <p:spPr>
          <a:xfrm>
            <a:off x="9043164" y="5532412"/>
            <a:ext cx="1813317" cy="461665"/>
          </a:xfrm>
          <a:prstGeom prst="rect">
            <a:avLst/>
          </a:prstGeom>
        </p:spPr>
        <p:txBody>
          <a:bodyPr wrap="none" lIns="91440" tIns="45720" rIns="91440" bIns="45720" anchor="t">
            <a:spAutoFit/>
          </a:bodyPr>
          <a:lstStyle/>
          <a:p>
            <a:r>
              <a:rPr lang="en-US" sz="2400" b="1" dirty="0">
                <a:solidFill>
                  <a:srgbClr val="004A6C"/>
                </a:solidFill>
                <a:latin typeface="Century Gothic"/>
              </a:rPr>
              <a:t>Κα</a:t>
            </a:r>
            <a:r>
              <a:rPr lang="en-US" sz="2400" b="1" dirty="0" err="1">
                <a:solidFill>
                  <a:srgbClr val="004A6C"/>
                </a:solidFill>
                <a:latin typeface="Century Gothic"/>
              </a:rPr>
              <a:t>ρχ</a:t>
            </a:r>
            <a:r>
              <a:rPr lang="en-US" sz="2400" b="1" dirty="0">
                <a:solidFill>
                  <a:srgbClr val="004A6C"/>
                </a:solidFill>
                <a:latin typeface="Century Gothic"/>
              </a:rPr>
              <a:t>α</a:t>
            </a:r>
            <a:r>
              <a:rPr lang="en-US" sz="2400" b="1" dirty="0" err="1">
                <a:solidFill>
                  <a:srgbClr val="004A6C"/>
                </a:solidFill>
                <a:latin typeface="Century Gothic"/>
              </a:rPr>
              <a:t>ρί</a:t>
            </a:r>
            <a:r>
              <a:rPr lang="en-US" sz="2400" b="1" dirty="0">
                <a:solidFill>
                  <a:srgbClr val="004A6C"/>
                </a:solidFill>
                <a:latin typeface="Century Gothic"/>
              </a:rPr>
              <a:t>ας</a:t>
            </a:r>
            <a:endParaRPr lang="en-US" dirty="0"/>
          </a:p>
        </p:txBody>
      </p:sp>
      <p:pic>
        <p:nvPicPr>
          <p:cNvPr id="25" name="Picture 24">
            <a:extLst>
              <a:ext uri="{FF2B5EF4-FFF2-40B4-BE49-F238E27FC236}">
                <a16:creationId xmlns:a16="http://schemas.microsoft.com/office/drawing/2014/main" id="{E015654B-FA5D-314B-92D8-CEA22FA34BF0}"/>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19089445">
            <a:off x="677519" y="1716432"/>
            <a:ext cx="1534497" cy="1512808"/>
          </a:xfrm>
          <a:prstGeom prst="rect">
            <a:avLst/>
          </a:prstGeom>
        </p:spPr>
      </p:pic>
      <p:pic>
        <p:nvPicPr>
          <p:cNvPr id="26" name="Picture 25">
            <a:extLst>
              <a:ext uri="{FF2B5EF4-FFF2-40B4-BE49-F238E27FC236}">
                <a16:creationId xmlns:a16="http://schemas.microsoft.com/office/drawing/2014/main" id="{D2193BB1-875A-F74C-ABEC-71F0D0AF7851}"/>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7828576">
            <a:off x="10261905" y="4064007"/>
            <a:ext cx="1534497" cy="1512808"/>
          </a:xfrm>
          <a:prstGeom prst="rect">
            <a:avLst/>
          </a:prstGeom>
        </p:spPr>
      </p:pic>
      <p:pic>
        <p:nvPicPr>
          <p:cNvPr id="28" name="Picture 27">
            <a:extLst>
              <a:ext uri="{FF2B5EF4-FFF2-40B4-BE49-F238E27FC236}">
                <a16:creationId xmlns:a16="http://schemas.microsoft.com/office/drawing/2014/main" id="{C4C15FE4-3309-C745-A71E-29F592AA27EE}"/>
              </a:ext>
            </a:extLst>
          </p:cNvPr>
          <p:cNvPicPr>
            <a:picLocks noChangeAspect="1"/>
          </p:cNvPicPr>
          <p:nvPr/>
        </p:nvPicPr>
        <p:blipFill>
          <a:blip r:embed="rId9"/>
          <a:stretch>
            <a:fillRect/>
          </a:stretch>
        </p:blipFill>
        <p:spPr>
          <a:xfrm rot="7747805" flipH="1">
            <a:off x="3885584" y="5261069"/>
            <a:ext cx="659737" cy="771121"/>
          </a:xfrm>
          <a:prstGeom prst="rect">
            <a:avLst/>
          </a:prstGeom>
        </p:spPr>
      </p:pic>
      <p:pic>
        <p:nvPicPr>
          <p:cNvPr id="29" name="Picture 28">
            <a:extLst>
              <a:ext uri="{FF2B5EF4-FFF2-40B4-BE49-F238E27FC236}">
                <a16:creationId xmlns:a16="http://schemas.microsoft.com/office/drawing/2014/main" id="{6281341F-2B96-FA4B-8B80-FEADA7A83CD3}"/>
              </a:ext>
            </a:extLst>
          </p:cNvPr>
          <p:cNvPicPr>
            <a:picLocks noChangeAspect="1"/>
          </p:cNvPicPr>
          <p:nvPr/>
        </p:nvPicPr>
        <p:blipFill>
          <a:blip r:embed="rId9"/>
          <a:stretch>
            <a:fillRect/>
          </a:stretch>
        </p:blipFill>
        <p:spPr>
          <a:xfrm rot="7747805" flipH="1">
            <a:off x="7414847" y="5325238"/>
            <a:ext cx="659737" cy="771121"/>
          </a:xfrm>
          <a:prstGeom prst="rect">
            <a:avLst/>
          </a:prstGeom>
        </p:spPr>
      </p:pic>
      <p:sp>
        <p:nvSpPr>
          <p:cNvPr id="3" name="TextBox 2">
            <a:extLst>
              <a:ext uri="{FF2B5EF4-FFF2-40B4-BE49-F238E27FC236}">
                <a16:creationId xmlns:a16="http://schemas.microsoft.com/office/drawing/2014/main" id="{BA4EF07E-9CD1-B196-0D72-73726176C3C1}"/>
              </a:ext>
            </a:extLst>
          </p:cNvPr>
          <p:cNvSpPr txBox="1"/>
          <p:nvPr/>
        </p:nvSpPr>
        <p:spPr>
          <a:xfrm>
            <a:off x="582063" y="880994"/>
            <a:ext cx="4627366" cy="584775"/>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Τροφικές</a:t>
            </a:r>
            <a:r>
              <a:rPr lang="en-US" sz="3200" b="1" dirty="0">
                <a:solidFill>
                  <a:srgbClr val="004A6C"/>
                </a:solidFill>
                <a:latin typeface="Century Gothic"/>
              </a:rPr>
              <a:t> </a:t>
            </a:r>
            <a:r>
              <a:rPr lang="en-US" sz="3200" b="1" dirty="0" err="1">
                <a:solidFill>
                  <a:srgbClr val="004A6C"/>
                </a:solidFill>
                <a:latin typeface="Century Gothic"/>
              </a:rPr>
              <a:t>Αλυσίδες</a:t>
            </a:r>
          </a:p>
        </p:txBody>
      </p:sp>
      <p:sp>
        <p:nvSpPr>
          <p:cNvPr id="5" name="Rectangle 4">
            <a:extLst>
              <a:ext uri="{FF2B5EF4-FFF2-40B4-BE49-F238E27FC236}">
                <a16:creationId xmlns:a16="http://schemas.microsoft.com/office/drawing/2014/main" id="{C7092091-11AD-1E2F-6EA9-DD43548B3AF6}"/>
              </a:ext>
            </a:extLst>
          </p:cNvPr>
          <p:cNvSpPr/>
          <p:nvPr/>
        </p:nvSpPr>
        <p:spPr>
          <a:xfrm>
            <a:off x="5258107" y="455419"/>
            <a:ext cx="6552171" cy="1446550"/>
          </a:xfrm>
          <a:prstGeom prst="rect">
            <a:avLst/>
          </a:prstGeom>
        </p:spPr>
        <p:txBody>
          <a:bodyPr wrap="square" lIns="91440" tIns="45720" rIns="91440" bIns="45720" anchor="t">
            <a:spAutoFit/>
          </a:bodyPr>
          <a:lstStyle/>
          <a:p>
            <a:r>
              <a:rPr lang="en-US" sz="2200" b="1" dirty="0" err="1">
                <a:solidFill>
                  <a:srgbClr val="F9F6ED"/>
                </a:solidFill>
                <a:latin typeface="Century Gothic"/>
              </a:rPr>
              <a:t>Όλ</a:t>
            </a:r>
            <a:r>
              <a:rPr lang="en-US" sz="2200" b="1" dirty="0">
                <a:solidFill>
                  <a:srgbClr val="F9F6ED"/>
                </a:solidFill>
                <a:latin typeface="Century Gothic"/>
              </a:rPr>
              <a:t>α τα </a:t>
            </a:r>
            <a:r>
              <a:rPr lang="en-US" sz="2200" b="1" dirty="0" err="1">
                <a:solidFill>
                  <a:srgbClr val="F9F6ED"/>
                </a:solidFill>
                <a:latin typeface="Century Gothic"/>
              </a:rPr>
              <a:t>ζωντ</a:t>
            </a:r>
            <a:r>
              <a:rPr lang="en-US" sz="2200" b="1" dirty="0">
                <a:solidFill>
                  <a:srgbClr val="F9F6ED"/>
                </a:solidFill>
                <a:latin typeface="Century Gothic"/>
              </a:rPr>
              <a:t>α</a:t>
            </a:r>
            <a:r>
              <a:rPr lang="en-US" sz="2200" b="1" dirty="0" err="1">
                <a:solidFill>
                  <a:srgbClr val="F9F6ED"/>
                </a:solidFill>
                <a:latin typeface="Century Gothic"/>
              </a:rPr>
              <a:t>νά</a:t>
            </a:r>
            <a:r>
              <a:rPr lang="en-US" sz="2200" b="1" dirty="0">
                <a:solidFill>
                  <a:srgbClr val="F9F6ED"/>
                </a:solidFill>
                <a:latin typeface="Century Gothic"/>
              </a:rPr>
              <a:t> </a:t>
            </a:r>
            <a:r>
              <a:rPr lang="en-US" sz="2200" b="1" dirty="0" err="1">
                <a:solidFill>
                  <a:srgbClr val="F9F6ED"/>
                </a:solidFill>
                <a:latin typeface="Century Gothic"/>
              </a:rPr>
              <a:t>όντ</a:t>
            </a:r>
            <a:r>
              <a:rPr lang="en-US" sz="2200" b="1" dirty="0">
                <a:solidFill>
                  <a:srgbClr val="F9F6ED"/>
                </a:solidFill>
                <a:latin typeface="Century Gothic"/>
              </a:rPr>
              <a:t>α </a:t>
            </a:r>
            <a:r>
              <a:rPr lang="en-US" sz="2200" b="1" dirty="0" err="1">
                <a:solidFill>
                  <a:srgbClr val="F9F6ED"/>
                </a:solidFill>
                <a:latin typeface="Century Gothic"/>
              </a:rPr>
              <a:t>χρειάζοντ</a:t>
            </a:r>
            <a:r>
              <a:rPr lang="en-US" sz="2200" b="1" dirty="0">
                <a:solidFill>
                  <a:srgbClr val="F9F6ED"/>
                </a:solidFill>
                <a:latin typeface="Century Gothic"/>
              </a:rPr>
              <a:t>αι </a:t>
            </a:r>
            <a:r>
              <a:rPr lang="en-US" sz="2200" b="1" dirty="0" err="1">
                <a:solidFill>
                  <a:srgbClr val="F9F6ED"/>
                </a:solidFill>
                <a:latin typeface="Century Gothic"/>
              </a:rPr>
              <a:t>ενέργει</a:t>
            </a:r>
            <a:r>
              <a:rPr lang="en-US" sz="2200" b="1" dirty="0">
                <a:solidFill>
                  <a:srgbClr val="F9F6ED"/>
                </a:solidFill>
                <a:latin typeface="Century Gothic"/>
              </a:rPr>
              <a:t>α, τα π</a:t>
            </a:r>
            <a:r>
              <a:rPr lang="en-US" sz="2200" b="1" dirty="0" err="1">
                <a:solidFill>
                  <a:srgbClr val="F9F6ED"/>
                </a:solidFill>
                <a:latin typeface="Century Gothic"/>
              </a:rPr>
              <a:t>ερισσότερ</a:t>
            </a:r>
            <a:r>
              <a:rPr lang="en-US" sz="2200" b="1" dirty="0">
                <a:solidFill>
                  <a:srgbClr val="F9F6ED"/>
                </a:solidFill>
                <a:latin typeface="Century Gothic"/>
              </a:rPr>
              <a:t>α </a:t>
            </a:r>
            <a:r>
              <a:rPr lang="en-US" sz="2200" b="1" dirty="0" err="1">
                <a:solidFill>
                  <a:srgbClr val="F9F6ED"/>
                </a:solidFill>
                <a:latin typeface="Century Gothic"/>
              </a:rPr>
              <a:t>ζώ</a:t>
            </a:r>
            <a:r>
              <a:rPr lang="en-US" sz="2200" b="1" dirty="0">
                <a:solidFill>
                  <a:srgbClr val="F9F6ED"/>
                </a:solidFill>
                <a:latin typeface="Century Gothic"/>
              </a:rPr>
              <a:t>α πα</a:t>
            </a:r>
            <a:r>
              <a:rPr lang="en-US" sz="2200" b="1" dirty="0" err="1">
                <a:solidFill>
                  <a:srgbClr val="F9F6ED"/>
                </a:solidFill>
                <a:latin typeface="Century Gothic"/>
              </a:rPr>
              <a:t>ίρνουν</a:t>
            </a:r>
            <a:r>
              <a:rPr lang="en-US" sz="2200" b="1" dirty="0">
                <a:solidFill>
                  <a:srgbClr val="F9F6ED"/>
                </a:solidFill>
                <a:latin typeface="Century Gothic"/>
              </a:rPr>
              <a:t> </a:t>
            </a:r>
            <a:r>
              <a:rPr lang="en-US" sz="2200" b="1" dirty="0" err="1">
                <a:solidFill>
                  <a:srgbClr val="F9F6ED"/>
                </a:solidFill>
                <a:latin typeface="Century Gothic"/>
              </a:rPr>
              <a:t>την</a:t>
            </a:r>
            <a:r>
              <a:rPr lang="en-US" sz="2200" b="1" dirty="0">
                <a:solidFill>
                  <a:srgbClr val="F9F6ED"/>
                </a:solidFill>
                <a:latin typeface="Century Gothic"/>
              </a:rPr>
              <a:t> </a:t>
            </a:r>
            <a:r>
              <a:rPr lang="en-US" sz="2200" b="1" dirty="0" err="1">
                <a:solidFill>
                  <a:srgbClr val="F9F6ED"/>
                </a:solidFill>
                <a:latin typeface="Century Gothic"/>
              </a:rPr>
              <a:t>ενέργειά</a:t>
            </a:r>
            <a:r>
              <a:rPr lang="en-US" sz="2200" b="1" dirty="0">
                <a:solidFill>
                  <a:srgbClr val="F9F6ED"/>
                </a:solidFill>
                <a:latin typeface="Century Gothic"/>
              </a:rPr>
              <a:t> </a:t>
            </a:r>
            <a:r>
              <a:rPr lang="en-US" sz="2200" b="1" dirty="0" err="1">
                <a:solidFill>
                  <a:srgbClr val="F9F6ED"/>
                </a:solidFill>
                <a:latin typeface="Century Gothic"/>
              </a:rPr>
              <a:t>τους</a:t>
            </a:r>
            <a:r>
              <a:rPr lang="en-US" sz="2200" b="1" dirty="0">
                <a:solidFill>
                  <a:srgbClr val="F9F6ED"/>
                </a:solidFill>
                <a:latin typeface="Century Gothic"/>
              </a:rPr>
              <a:t> από </a:t>
            </a:r>
            <a:r>
              <a:rPr lang="en-US" sz="2200" b="1" dirty="0" err="1">
                <a:solidFill>
                  <a:srgbClr val="F9F6ED"/>
                </a:solidFill>
                <a:latin typeface="Century Gothic"/>
              </a:rPr>
              <a:t>την</a:t>
            </a:r>
            <a:r>
              <a:rPr lang="en-US" sz="2200" b="1" dirty="0">
                <a:solidFill>
                  <a:srgbClr val="F9F6ED"/>
                </a:solidFill>
                <a:latin typeface="Century Gothic"/>
              </a:rPr>
              <a:t> </a:t>
            </a:r>
            <a:r>
              <a:rPr lang="en-US" sz="2200" b="1" dirty="0" err="1">
                <a:solidFill>
                  <a:srgbClr val="F9F6ED"/>
                </a:solidFill>
                <a:latin typeface="Century Gothic"/>
              </a:rPr>
              <a:t>τροφή</a:t>
            </a:r>
            <a:r>
              <a:rPr lang="en-US" sz="2200" b="1" dirty="0">
                <a:solidFill>
                  <a:srgbClr val="F9F6ED"/>
                </a:solidFill>
                <a:latin typeface="Century Gothic"/>
              </a:rPr>
              <a:t>. Τα </a:t>
            </a:r>
            <a:r>
              <a:rPr lang="en-US" sz="2200" b="1" dirty="0" err="1">
                <a:solidFill>
                  <a:srgbClr val="F9F6ED"/>
                </a:solidFill>
                <a:latin typeface="Century Gothic"/>
              </a:rPr>
              <a:t>ζώ</a:t>
            </a:r>
            <a:r>
              <a:rPr lang="en-US" sz="2200" b="1" dirty="0">
                <a:solidFill>
                  <a:srgbClr val="F9F6ED"/>
                </a:solidFill>
                <a:latin typeface="Century Gothic"/>
              </a:rPr>
              <a:t>α </a:t>
            </a:r>
            <a:r>
              <a:rPr lang="en-US" sz="2200" b="1" dirty="0" err="1">
                <a:solidFill>
                  <a:srgbClr val="F9F6ED"/>
                </a:solidFill>
                <a:latin typeface="Century Gothic"/>
              </a:rPr>
              <a:t>τρώνε</a:t>
            </a:r>
            <a:r>
              <a:rPr lang="en-US" sz="2200" b="1" dirty="0">
                <a:solidFill>
                  <a:srgbClr val="F9F6ED"/>
                </a:solidFill>
                <a:latin typeface="Century Gothic"/>
              </a:rPr>
              <a:t> </a:t>
            </a:r>
            <a:r>
              <a:rPr lang="en-US" sz="2200" b="1" dirty="0" err="1">
                <a:solidFill>
                  <a:srgbClr val="F9F6ED"/>
                </a:solidFill>
                <a:latin typeface="Century Gothic"/>
              </a:rPr>
              <a:t>φυτά</a:t>
            </a:r>
            <a:r>
              <a:rPr lang="en-US" sz="2200" b="1" dirty="0">
                <a:solidFill>
                  <a:srgbClr val="F9F6ED"/>
                </a:solidFill>
                <a:latin typeface="Century Gothic"/>
              </a:rPr>
              <a:t> ή </a:t>
            </a:r>
            <a:r>
              <a:rPr lang="en-US" sz="2200" b="1" dirty="0" err="1">
                <a:solidFill>
                  <a:srgbClr val="F9F6ED"/>
                </a:solidFill>
                <a:latin typeface="Century Gothic"/>
              </a:rPr>
              <a:t>άλλ</a:t>
            </a:r>
            <a:r>
              <a:rPr lang="en-US" sz="2200" b="1" dirty="0">
                <a:solidFill>
                  <a:srgbClr val="F9F6ED"/>
                </a:solidFill>
                <a:latin typeface="Century Gothic"/>
              </a:rPr>
              <a:t>α </a:t>
            </a:r>
            <a:r>
              <a:rPr lang="en-US" sz="2200" b="1" dirty="0" err="1">
                <a:solidFill>
                  <a:srgbClr val="F9F6ED"/>
                </a:solidFill>
                <a:latin typeface="Century Gothic"/>
              </a:rPr>
              <a:t>ζώ</a:t>
            </a:r>
            <a:r>
              <a:rPr lang="en-US" sz="2200" b="1" dirty="0">
                <a:solidFill>
                  <a:srgbClr val="F9F6ED"/>
                </a:solidFill>
                <a:latin typeface="Century Gothic"/>
              </a:rPr>
              <a:t>α. </a:t>
            </a:r>
            <a:r>
              <a:rPr lang="en-US" sz="2200" b="1" dirty="0" err="1">
                <a:solidFill>
                  <a:srgbClr val="F9F6ED"/>
                </a:solidFill>
                <a:latin typeface="Century Gothic"/>
              </a:rPr>
              <a:t>Αυτό</a:t>
            </a:r>
            <a:r>
              <a:rPr lang="en-US" sz="2200" b="1" dirty="0">
                <a:solidFill>
                  <a:srgbClr val="F9F6ED"/>
                </a:solidFill>
                <a:latin typeface="Century Gothic"/>
              </a:rPr>
              <a:t> </a:t>
            </a:r>
            <a:r>
              <a:rPr lang="en-US" sz="2200" b="1" dirty="0" err="1">
                <a:solidFill>
                  <a:srgbClr val="F9F6ED"/>
                </a:solidFill>
                <a:latin typeface="Century Gothic"/>
              </a:rPr>
              <a:t>είν</a:t>
            </a:r>
            <a:r>
              <a:rPr lang="en-US" sz="2200" b="1" dirty="0">
                <a:solidFill>
                  <a:srgbClr val="F9F6ED"/>
                </a:solidFill>
                <a:latin typeface="Century Gothic"/>
              </a:rPr>
              <a:t>αι </a:t>
            </a:r>
            <a:r>
              <a:rPr lang="en-US" sz="2200" b="1" dirty="0" err="1">
                <a:solidFill>
                  <a:srgbClr val="F9F6ED"/>
                </a:solidFill>
                <a:latin typeface="Century Gothic"/>
              </a:rPr>
              <a:t>γνωστό</a:t>
            </a:r>
            <a:r>
              <a:rPr lang="en-US" sz="2200" b="1" dirty="0">
                <a:solidFill>
                  <a:srgbClr val="F9F6ED"/>
                </a:solidFill>
                <a:latin typeface="Century Gothic"/>
              </a:rPr>
              <a:t> </a:t>
            </a:r>
            <a:r>
              <a:rPr lang="en-US" sz="2200" b="1" dirty="0" err="1">
                <a:solidFill>
                  <a:srgbClr val="F9F6ED"/>
                </a:solidFill>
                <a:latin typeface="Century Gothic"/>
              </a:rPr>
              <a:t>ως</a:t>
            </a:r>
            <a:r>
              <a:rPr lang="en-US" sz="2200" b="1" dirty="0">
                <a:solidFill>
                  <a:srgbClr val="F9F6ED"/>
                </a:solidFill>
                <a:latin typeface="Century Gothic"/>
              </a:rPr>
              <a:t> </a:t>
            </a:r>
            <a:r>
              <a:rPr lang="en-US" sz="2200" b="1" dirty="0" err="1">
                <a:solidFill>
                  <a:srgbClr val="F9F6ED"/>
                </a:solidFill>
                <a:latin typeface="Century Gothic"/>
              </a:rPr>
              <a:t>τροφική</a:t>
            </a:r>
            <a:r>
              <a:rPr lang="en-US" sz="2200" b="1" dirty="0">
                <a:solidFill>
                  <a:srgbClr val="F9F6ED"/>
                </a:solidFill>
                <a:latin typeface="Century Gothic"/>
              </a:rPr>
              <a:t> α</a:t>
            </a:r>
            <a:r>
              <a:rPr lang="en-US" sz="2200" b="1" dirty="0" err="1">
                <a:solidFill>
                  <a:srgbClr val="F9F6ED"/>
                </a:solidFill>
                <a:latin typeface="Century Gothic"/>
              </a:rPr>
              <a:t>λυσίδ</a:t>
            </a:r>
            <a:r>
              <a:rPr lang="en-US" sz="2200" b="1" dirty="0">
                <a:solidFill>
                  <a:srgbClr val="F9F6ED"/>
                </a:solidFill>
                <a:latin typeface="Century Gothic"/>
              </a:rPr>
              <a:t>α.</a:t>
            </a:r>
            <a:endParaRPr lang="en-GB" sz="2200" b="1" dirty="0">
              <a:solidFill>
                <a:srgbClr val="F9F6ED"/>
              </a:solidFill>
              <a:latin typeface="Century Gothic"/>
            </a:endParaRPr>
          </a:p>
        </p:txBody>
      </p:sp>
    </p:spTree>
    <p:extLst>
      <p:ext uri="{BB962C8B-B14F-4D97-AF65-F5344CB8AC3E}">
        <p14:creationId xmlns:p14="http://schemas.microsoft.com/office/powerpoint/2010/main" val="4009762472"/>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209E1ED9-369F-DE43-9718-DB7C1514FDEB}"/>
              </a:ext>
            </a:extLst>
          </p:cNvPr>
          <p:cNvPicPr>
            <a:picLocks noChangeAspect="1"/>
          </p:cNvPicPr>
          <p:nvPr/>
        </p:nvPicPr>
        <p:blipFill>
          <a:blip r:embed="rId4"/>
          <a:stretch>
            <a:fillRect/>
          </a:stretch>
        </p:blipFill>
        <p:spPr>
          <a:xfrm>
            <a:off x="0" y="0"/>
            <a:ext cx="12192000" cy="6858000"/>
          </a:xfrm>
          <a:prstGeom prst="rect">
            <a:avLst/>
          </a:prstGeom>
        </p:spPr>
      </p:pic>
      <p:pic>
        <p:nvPicPr>
          <p:cNvPr id="5" name="Picture 4" descr="A starfish in the water&#10;&#10;Description automatically generated">
            <a:extLst>
              <a:ext uri="{FF2B5EF4-FFF2-40B4-BE49-F238E27FC236}">
                <a16:creationId xmlns:a16="http://schemas.microsoft.com/office/drawing/2014/main" id="{A668EFB9-FB11-6345-8B2B-FF7E52F0E148}"/>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716536" y="2318681"/>
            <a:ext cx="2879586" cy="2756435"/>
          </a:xfrm>
          <a:prstGeom prst="flowChartConnector">
            <a:avLst/>
          </a:prstGeom>
        </p:spPr>
      </p:pic>
      <p:sp>
        <p:nvSpPr>
          <p:cNvPr id="14" name="TextBox 13">
            <a:extLst>
              <a:ext uri="{FF2B5EF4-FFF2-40B4-BE49-F238E27FC236}">
                <a16:creationId xmlns:a16="http://schemas.microsoft.com/office/drawing/2014/main" id="{95AE20BE-D060-8E47-B112-9C0F79E2A347}"/>
              </a:ext>
            </a:extLst>
          </p:cNvPr>
          <p:cNvSpPr txBox="1"/>
          <p:nvPr/>
        </p:nvSpPr>
        <p:spPr>
          <a:xfrm>
            <a:off x="582063" y="880994"/>
            <a:ext cx="4627366" cy="584775"/>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Τροφικές</a:t>
            </a:r>
            <a:r>
              <a:rPr lang="en-US" sz="3200" b="1" dirty="0">
                <a:solidFill>
                  <a:srgbClr val="004A6C"/>
                </a:solidFill>
                <a:latin typeface="Century Gothic"/>
              </a:rPr>
              <a:t> </a:t>
            </a:r>
            <a:r>
              <a:rPr lang="en-US" sz="3200" b="1" dirty="0" err="1">
                <a:solidFill>
                  <a:srgbClr val="004A6C"/>
                </a:solidFill>
                <a:latin typeface="Century Gothic"/>
              </a:rPr>
              <a:t>Αλυσίδες</a:t>
            </a:r>
          </a:p>
        </p:txBody>
      </p:sp>
      <p:sp>
        <p:nvSpPr>
          <p:cNvPr id="17" name="Rectangle 16">
            <a:extLst>
              <a:ext uri="{FF2B5EF4-FFF2-40B4-BE49-F238E27FC236}">
                <a16:creationId xmlns:a16="http://schemas.microsoft.com/office/drawing/2014/main" id="{825A0A17-F635-D44E-8319-62CC9ED7B622}"/>
              </a:ext>
            </a:extLst>
          </p:cNvPr>
          <p:cNvSpPr/>
          <p:nvPr/>
        </p:nvSpPr>
        <p:spPr>
          <a:xfrm>
            <a:off x="638822" y="5403451"/>
            <a:ext cx="3239353" cy="719588"/>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81EE9AD-08D4-0D4F-B3A4-5942278B8BD0}"/>
              </a:ext>
            </a:extLst>
          </p:cNvPr>
          <p:cNvSpPr/>
          <p:nvPr/>
        </p:nvSpPr>
        <p:spPr>
          <a:xfrm>
            <a:off x="746268" y="5532412"/>
            <a:ext cx="3116559" cy="461665"/>
          </a:xfrm>
          <a:prstGeom prst="rect">
            <a:avLst/>
          </a:prstGeom>
        </p:spPr>
        <p:txBody>
          <a:bodyPr wrap="none" lIns="91440" tIns="45720" rIns="91440" bIns="45720" anchor="t">
            <a:spAutoFit/>
          </a:bodyPr>
          <a:lstStyle/>
          <a:p>
            <a:r>
              <a:rPr lang="en-US" sz="2400" b="1" dirty="0" err="1">
                <a:solidFill>
                  <a:srgbClr val="004A6C"/>
                </a:solidFill>
                <a:latin typeface="Century Gothic"/>
              </a:rPr>
              <a:t>Κοράλλι</a:t>
            </a:r>
            <a:r>
              <a:rPr lang="en-US" sz="2400" b="1" dirty="0">
                <a:solidFill>
                  <a:srgbClr val="004A6C"/>
                </a:solidFill>
                <a:latin typeface="Century Gothic"/>
              </a:rPr>
              <a:t> </a:t>
            </a:r>
            <a:r>
              <a:rPr lang="en-US" sz="2400" b="1" dirty="0" err="1">
                <a:solidFill>
                  <a:srgbClr val="004A6C"/>
                </a:solidFill>
                <a:latin typeface="Century Gothic"/>
              </a:rPr>
              <a:t>εγκέφ</a:t>
            </a:r>
            <a:r>
              <a:rPr lang="en-US" sz="2400" b="1" dirty="0">
                <a:solidFill>
                  <a:srgbClr val="004A6C"/>
                </a:solidFill>
                <a:latin typeface="Century Gothic"/>
              </a:rPr>
              <a:t>α</a:t>
            </a:r>
            <a:r>
              <a:rPr lang="en-US" sz="2400" b="1" dirty="0" err="1">
                <a:solidFill>
                  <a:srgbClr val="004A6C"/>
                </a:solidFill>
                <a:latin typeface="Century Gothic"/>
              </a:rPr>
              <a:t>λος</a:t>
            </a:r>
          </a:p>
        </p:txBody>
      </p:sp>
      <p:sp>
        <p:nvSpPr>
          <p:cNvPr id="20" name="Rectangle 19">
            <a:extLst>
              <a:ext uri="{FF2B5EF4-FFF2-40B4-BE49-F238E27FC236}">
                <a16:creationId xmlns:a16="http://schemas.microsoft.com/office/drawing/2014/main" id="{8462BB41-0938-AA4B-9B7B-6114CF7B3E52}"/>
              </a:ext>
            </a:extLst>
          </p:cNvPr>
          <p:cNvSpPr/>
          <p:nvPr/>
        </p:nvSpPr>
        <p:spPr>
          <a:xfrm>
            <a:off x="5099746" y="5412632"/>
            <a:ext cx="1994323" cy="682865"/>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05D8B8D-B3AF-8148-BD39-517C864AF033}"/>
              </a:ext>
            </a:extLst>
          </p:cNvPr>
          <p:cNvSpPr/>
          <p:nvPr/>
        </p:nvSpPr>
        <p:spPr>
          <a:xfrm>
            <a:off x="5409170" y="5523231"/>
            <a:ext cx="1553630" cy="461665"/>
          </a:xfrm>
          <a:prstGeom prst="rect">
            <a:avLst/>
          </a:prstGeom>
        </p:spPr>
        <p:txBody>
          <a:bodyPr wrap="none" lIns="91440" tIns="45720" rIns="91440" bIns="45720" anchor="t">
            <a:spAutoFit/>
          </a:bodyPr>
          <a:lstStyle/>
          <a:p>
            <a:r>
              <a:rPr lang="en-US" sz="2400" b="1" dirty="0" err="1">
                <a:solidFill>
                  <a:srgbClr val="004A6C"/>
                </a:solidFill>
                <a:latin typeface="Century Gothic"/>
              </a:rPr>
              <a:t>Αστερί</a:t>
            </a:r>
            <a:r>
              <a:rPr lang="en-US" sz="2400" b="1" dirty="0">
                <a:solidFill>
                  <a:srgbClr val="004A6C"/>
                </a:solidFill>
                <a:latin typeface="Century Gothic"/>
              </a:rPr>
              <a:t>ας</a:t>
            </a:r>
          </a:p>
        </p:txBody>
      </p:sp>
      <p:sp>
        <p:nvSpPr>
          <p:cNvPr id="22" name="Rectangle 21">
            <a:extLst>
              <a:ext uri="{FF2B5EF4-FFF2-40B4-BE49-F238E27FC236}">
                <a16:creationId xmlns:a16="http://schemas.microsoft.com/office/drawing/2014/main" id="{E56D612E-28A4-FC48-B411-A2C32280F26C}"/>
              </a:ext>
            </a:extLst>
          </p:cNvPr>
          <p:cNvSpPr/>
          <p:nvPr/>
        </p:nvSpPr>
        <p:spPr>
          <a:xfrm>
            <a:off x="8675100" y="5403452"/>
            <a:ext cx="3352695" cy="71040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9E6DA06B-52CC-3E46-BDCB-0FC245BE2039}"/>
              </a:ext>
            </a:extLst>
          </p:cNvPr>
          <p:cNvSpPr/>
          <p:nvPr/>
        </p:nvSpPr>
        <p:spPr>
          <a:xfrm>
            <a:off x="8690741" y="5523231"/>
            <a:ext cx="3332964" cy="461665"/>
          </a:xfrm>
          <a:prstGeom prst="rect">
            <a:avLst/>
          </a:prstGeom>
        </p:spPr>
        <p:txBody>
          <a:bodyPr wrap="none" lIns="91440" tIns="45720" rIns="91440" bIns="45720" anchor="t">
            <a:spAutoFit/>
          </a:bodyPr>
          <a:lstStyle/>
          <a:p>
            <a:r>
              <a:rPr lang="en-US" sz="2400" b="1" dirty="0">
                <a:solidFill>
                  <a:srgbClr val="004A6C"/>
                </a:solidFill>
                <a:latin typeface="Century Gothic"/>
              </a:rPr>
              <a:t>Θα</a:t>
            </a:r>
            <a:r>
              <a:rPr lang="en-US" sz="2400" b="1" dirty="0" err="1">
                <a:solidFill>
                  <a:srgbClr val="004A6C"/>
                </a:solidFill>
                <a:latin typeface="Century Gothic"/>
              </a:rPr>
              <a:t>λάσσιο</a:t>
            </a:r>
            <a:r>
              <a:rPr lang="en-US" sz="2400" b="1" dirty="0">
                <a:solidFill>
                  <a:srgbClr val="004A6C"/>
                </a:solidFill>
                <a:latin typeface="Century Gothic"/>
              </a:rPr>
              <a:t> σα</a:t>
            </a:r>
            <a:r>
              <a:rPr lang="en-US" sz="2400" b="1" dirty="0" err="1">
                <a:solidFill>
                  <a:srgbClr val="004A6C"/>
                </a:solidFill>
                <a:latin typeface="Century Gothic"/>
              </a:rPr>
              <a:t>λιγκάρι</a:t>
            </a:r>
            <a:endParaRPr lang="en-US" dirty="0" err="1"/>
          </a:p>
        </p:txBody>
      </p:sp>
      <p:pic>
        <p:nvPicPr>
          <p:cNvPr id="37" name="Picture 36">
            <a:extLst>
              <a:ext uri="{FF2B5EF4-FFF2-40B4-BE49-F238E27FC236}">
                <a16:creationId xmlns:a16="http://schemas.microsoft.com/office/drawing/2014/main" id="{22FC73A4-AF04-E946-A9AD-5EC1B37066BE}"/>
              </a:ext>
            </a:extLst>
          </p:cNvPr>
          <p:cNvPicPr>
            <a:picLocks noChangeAspect="1"/>
          </p:cNvPicPr>
          <p:nvPr/>
        </p:nvPicPr>
        <p:blipFill>
          <a:blip r:embed="rId6"/>
          <a:stretch>
            <a:fillRect/>
          </a:stretch>
        </p:blipFill>
        <p:spPr>
          <a:xfrm rot="7747805" flipH="1">
            <a:off x="4062894" y="5261069"/>
            <a:ext cx="659737" cy="771121"/>
          </a:xfrm>
          <a:prstGeom prst="rect">
            <a:avLst/>
          </a:prstGeom>
        </p:spPr>
      </p:pic>
      <p:pic>
        <p:nvPicPr>
          <p:cNvPr id="38" name="Picture 37">
            <a:extLst>
              <a:ext uri="{FF2B5EF4-FFF2-40B4-BE49-F238E27FC236}">
                <a16:creationId xmlns:a16="http://schemas.microsoft.com/office/drawing/2014/main" id="{D302CADC-9647-184D-BEAA-C995F0CF1378}"/>
              </a:ext>
            </a:extLst>
          </p:cNvPr>
          <p:cNvPicPr>
            <a:picLocks noChangeAspect="1"/>
          </p:cNvPicPr>
          <p:nvPr/>
        </p:nvPicPr>
        <p:blipFill>
          <a:blip r:embed="rId6"/>
          <a:stretch>
            <a:fillRect/>
          </a:stretch>
        </p:blipFill>
        <p:spPr>
          <a:xfrm rot="7747805" flipH="1">
            <a:off x="7498700" y="5325238"/>
            <a:ext cx="659737" cy="771121"/>
          </a:xfrm>
          <a:prstGeom prst="rect">
            <a:avLst/>
          </a:prstGeom>
        </p:spPr>
      </p:pic>
      <p:pic>
        <p:nvPicPr>
          <p:cNvPr id="39" name="Picture 38">
            <a:extLst>
              <a:ext uri="{FF2B5EF4-FFF2-40B4-BE49-F238E27FC236}">
                <a16:creationId xmlns:a16="http://schemas.microsoft.com/office/drawing/2014/main" id="{D10D87BA-4596-6444-8A20-A2B664ADA078}"/>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9089445">
            <a:off x="264386" y="1789878"/>
            <a:ext cx="1534497" cy="1512808"/>
          </a:xfrm>
          <a:prstGeom prst="rect">
            <a:avLst/>
          </a:prstGeom>
        </p:spPr>
      </p:pic>
      <p:pic>
        <p:nvPicPr>
          <p:cNvPr id="40" name="Picture 39">
            <a:extLst>
              <a:ext uri="{FF2B5EF4-FFF2-40B4-BE49-F238E27FC236}">
                <a16:creationId xmlns:a16="http://schemas.microsoft.com/office/drawing/2014/main" id="{07838A8E-3E5F-A745-9772-E93FC78BA27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7828576">
            <a:off x="10381254" y="3917116"/>
            <a:ext cx="1534497" cy="1512808"/>
          </a:xfrm>
          <a:prstGeom prst="rect">
            <a:avLst/>
          </a:prstGeom>
        </p:spPr>
      </p:pic>
      <p:pic>
        <p:nvPicPr>
          <p:cNvPr id="2" name="Picture 1">
            <a:extLst>
              <a:ext uri="{FF2B5EF4-FFF2-40B4-BE49-F238E27FC236}">
                <a16:creationId xmlns:a16="http://schemas.microsoft.com/office/drawing/2014/main" id="{4A866C4F-CF67-D0B9-24FD-19C33AB4DE02}"/>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527973" y="2317213"/>
            <a:ext cx="2691789" cy="2691789"/>
          </a:xfrm>
          <a:prstGeom prst="ellipse">
            <a:avLst/>
          </a:prstGeom>
        </p:spPr>
      </p:pic>
      <p:pic>
        <p:nvPicPr>
          <p:cNvPr id="3" name="Picture 2" descr="A close up of a coral&#10;&#10;Description automatically generated">
            <a:extLst>
              <a:ext uri="{FF2B5EF4-FFF2-40B4-BE49-F238E27FC236}">
                <a16:creationId xmlns:a16="http://schemas.microsoft.com/office/drawing/2014/main" id="{6EED7223-6D48-ED87-1617-B4BBA61A3C57}"/>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020895" y="2326395"/>
            <a:ext cx="2897438" cy="2783593"/>
          </a:xfrm>
          <a:prstGeom prst="ellipse">
            <a:avLst/>
          </a:prstGeom>
        </p:spPr>
      </p:pic>
      <p:grpSp>
        <p:nvGrpSpPr>
          <p:cNvPr id="19" name="Group 18">
            <a:extLst>
              <a:ext uri="{FF2B5EF4-FFF2-40B4-BE49-F238E27FC236}">
                <a16:creationId xmlns:a16="http://schemas.microsoft.com/office/drawing/2014/main" id="{D84E4549-6437-0A25-CFAC-484443973383}"/>
              </a:ext>
            </a:extLst>
          </p:cNvPr>
          <p:cNvGrpSpPr/>
          <p:nvPr/>
        </p:nvGrpSpPr>
        <p:grpSpPr>
          <a:xfrm>
            <a:off x="8303602" y="217666"/>
            <a:ext cx="3888398" cy="655438"/>
            <a:chOff x="8303602" y="217666"/>
            <a:chExt cx="3888398" cy="655438"/>
          </a:xfrm>
        </p:grpSpPr>
        <p:sp>
          <p:nvSpPr>
            <p:cNvPr id="13" name="Rectangle 12">
              <a:extLst>
                <a:ext uri="{FF2B5EF4-FFF2-40B4-BE49-F238E27FC236}">
                  <a16:creationId xmlns:a16="http://schemas.microsoft.com/office/drawing/2014/main" id="{E7425182-1A60-82AB-F43E-D2C11534286C}"/>
                </a:ext>
              </a:extLst>
            </p:cNvPr>
            <p:cNvSpPr/>
            <p:nvPr/>
          </p:nvSpPr>
          <p:spPr>
            <a:xfrm>
              <a:off x="8324088" y="217666"/>
              <a:ext cx="3867912" cy="655438"/>
            </a:xfrm>
            <a:custGeom>
              <a:avLst/>
              <a:gdLst>
                <a:gd name="connsiteX0" fmla="*/ 0 w 3867912"/>
                <a:gd name="connsiteY0" fmla="*/ 0 h 655438"/>
                <a:gd name="connsiteX1" fmla="*/ 644652 w 3867912"/>
                <a:gd name="connsiteY1" fmla="*/ 0 h 655438"/>
                <a:gd name="connsiteX2" fmla="*/ 1211946 w 3867912"/>
                <a:gd name="connsiteY2" fmla="*/ 0 h 655438"/>
                <a:gd name="connsiteX3" fmla="*/ 1856598 w 3867912"/>
                <a:gd name="connsiteY3" fmla="*/ 0 h 655438"/>
                <a:gd name="connsiteX4" fmla="*/ 2385212 w 3867912"/>
                <a:gd name="connsiteY4" fmla="*/ 0 h 655438"/>
                <a:gd name="connsiteX5" fmla="*/ 2952506 w 3867912"/>
                <a:gd name="connsiteY5" fmla="*/ 0 h 655438"/>
                <a:gd name="connsiteX6" fmla="*/ 3867912 w 3867912"/>
                <a:gd name="connsiteY6" fmla="*/ 0 h 655438"/>
                <a:gd name="connsiteX7" fmla="*/ 3867912 w 3867912"/>
                <a:gd name="connsiteY7" fmla="*/ 655438 h 655438"/>
                <a:gd name="connsiteX8" fmla="*/ 3223260 w 3867912"/>
                <a:gd name="connsiteY8" fmla="*/ 655438 h 655438"/>
                <a:gd name="connsiteX9" fmla="*/ 2694645 w 3867912"/>
                <a:gd name="connsiteY9" fmla="*/ 655438 h 655438"/>
                <a:gd name="connsiteX10" fmla="*/ 2088672 w 3867912"/>
                <a:gd name="connsiteY10" fmla="*/ 655438 h 655438"/>
                <a:gd name="connsiteX11" fmla="*/ 1444020 w 3867912"/>
                <a:gd name="connsiteY11" fmla="*/ 655438 h 655438"/>
                <a:gd name="connsiteX12" fmla="*/ 760689 w 3867912"/>
                <a:gd name="connsiteY12" fmla="*/ 655438 h 655438"/>
                <a:gd name="connsiteX13" fmla="*/ 0 w 3867912"/>
                <a:gd name="connsiteY13" fmla="*/ 655438 h 655438"/>
                <a:gd name="connsiteX14" fmla="*/ 0 w 3867912"/>
                <a:gd name="connsiteY14" fmla="*/ 0 h 655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67912" h="655438" fill="none" extrusionOk="0">
                  <a:moveTo>
                    <a:pt x="0" y="0"/>
                  </a:moveTo>
                  <a:cubicBezTo>
                    <a:pt x="304966" y="17630"/>
                    <a:pt x="428237" y="4067"/>
                    <a:pt x="644652" y="0"/>
                  </a:cubicBezTo>
                  <a:cubicBezTo>
                    <a:pt x="861067" y="-4067"/>
                    <a:pt x="931804" y="8855"/>
                    <a:pt x="1211946" y="0"/>
                  </a:cubicBezTo>
                  <a:cubicBezTo>
                    <a:pt x="1492088" y="-8855"/>
                    <a:pt x="1640184" y="-11648"/>
                    <a:pt x="1856598" y="0"/>
                  </a:cubicBezTo>
                  <a:cubicBezTo>
                    <a:pt x="2073012" y="11648"/>
                    <a:pt x="2169763" y="-23699"/>
                    <a:pt x="2385212" y="0"/>
                  </a:cubicBezTo>
                  <a:cubicBezTo>
                    <a:pt x="2600661" y="23699"/>
                    <a:pt x="2694055" y="-8483"/>
                    <a:pt x="2952506" y="0"/>
                  </a:cubicBezTo>
                  <a:cubicBezTo>
                    <a:pt x="3210957" y="8483"/>
                    <a:pt x="3635340" y="13141"/>
                    <a:pt x="3867912" y="0"/>
                  </a:cubicBezTo>
                  <a:cubicBezTo>
                    <a:pt x="3853222" y="313551"/>
                    <a:pt x="3856115" y="350580"/>
                    <a:pt x="3867912" y="655438"/>
                  </a:cubicBezTo>
                  <a:cubicBezTo>
                    <a:pt x="3564722" y="644729"/>
                    <a:pt x="3444526" y="675864"/>
                    <a:pt x="3223260" y="655438"/>
                  </a:cubicBezTo>
                  <a:cubicBezTo>
                    <a:pt x="3001994" y="635012"/>
                    <a:pt x="2856885" y="659866"/>
                    <a:pt x="2694645" y="655438"/>
                  </a:cubicBezTo>
                  <a:cubicBezTo>
                    <a:pt x="2532406" y="651010"/>
                    <a:pt x="2284208" y="654234"/>
                    <a:pt x="2088672" y="655438"/>
                  </a:cubicBezTo>
                  <a:cubicBezTo>
                    <a:pt x="1893136" y="656642"/>
                    <a:pt x="1653115" y="667245"/>
                    <a:pt x="1444020" y="655438"/>
                  </a:cubicBezTo>
                  <a:cubicBezTo>
                    <a:pt x="1234925" y="643631"/>
                    <a:pt x="975588" y="665453"/>
                    <a:pt x="760689" y="655438"/>
                  </a:cubicBezTo>
                  <a:cubicBezTo>
                    <a:pt x="545790" y="645423"/>
                    <a:pt x="164960" y="627624"/>
                    <a:pt x="0" y="655438"/>
                  </a:cubicBezTo>
                  <a:cubicBezTo>
                    <a:pt x="3567" y="352459"/>
                    <a:pt x="19913" y="219679"/>
                    <a:pt x="0" y="0"/>
                  </a:cubicBezTo>
                  <a:close/>
                </a:path>
                <a:path w="3867912" h="655438" stroke="0" extrusionOk="0">
                  <a:moveTo>
                    <a:pt x="0" y="0"/>
                  </a:moveTo>
                  <a:cubicBezTo>
                    <a:pt x="183675" y="9605"/>
                    <a:pt x="273320" y="13848"/>
                    <a:pt x="528615" y="0"/>
                  </a:cubicBezTo>
                  <a:cubicBezTo>
                    <a:pt x="783911" y="-13848"/>
                    <a:pt x="845610" y="8863"/>
                    <a:pt x="1057229" y="0"/>
                  </a:cubicBezTo>
                  <a:cubicBezTo>
                    <a:pt x="1268848" y="-8863"/>
                    <a:pt x="1470169" y="-11004"/>
                    <a:pt x="1585844" y="0"/>
                  </a:cubicBezTo>
                  <a:cubicBezTo>
                    <a:pt x="1701520" y="11004"/>
                    <a:pt x="2021876" y="-19991"/>
                    <a:pt x="2191817" y="0"/>
                  </a:cubicBezTo>
                  <a:cubicBezTo>
                    <a:pt x="2361758" y="19991"/>
                    <a:pt x="2633079" y="-5786"/>
                    <a:pt x="2759111" y="0"/>
                  </a:cubicBezTo>
                  <a:cubicBezTo>
                    <a:pt x="2885143" y="5786"/>
                    <a:pt x="3612714" y="-26552"/>
                    <a:pt x="3867912" y="0"/>
                  </a:cubicBezTo>
                  <a:cubicBezTo>
                    <a:pt x="3900621" y="164502"/>
                    <a:pt x="3887195" y="454625"/>
                    <a:pt x="3867912" y="655438"/>
                  </a:cubicBezTo>
                  <a:cubicBezTo>
                    <a:pt x="3676924" y="648058"/>
                    <a:pt x="3538098" y="668107"/>
                    <a:pt x="3261939" y="655438"/>
                  </a:cubicBezTo>
                  <a:cubicBezTo>
                    <a:pt x="2985780" y="642769"/>
                    <a:pt x="2691541" y="661443"/>
                    <a:pt x="2539929" y="655438"/>
                  </a:cubicBezTo>
                  <a:cubicBezTo>
                    <a:pt x="2388317" y="649434"/>
                    <a:pt x="2113460" y="625366"/>
                    <a:pt x="1895277" y="655438"/>
                  </a:cubicBezTo>
                  <a:cubicBezTo>
                    <a:pt x="1677094" y="685510"/>
                    <a:pt x="1386170" y="650368"/>
                    <a:pt x="1211946" y="655438"/>
                  </a:cubicBezTo>
                  <a:cubicBezTo>
                    <a:pt x="1037722" y="660508"/>
                    <a:pt x="860610" y="665551"/>
                    <a:pt x="567294" y="655438"/>
                  </a:cubicBezTo>
                  <a:cubicBezTo>
                    <a:pt x="273978" y="645325"/>
                    <a:pt x="122230" y="672945"/>
                    <a:pt x="0" y="655438"/>
                  </a:cubicBezTo>
                  <a:cubicBezTo>
                    <a:pt x="9731" y="371596"/>
                    <a:pt x="-22308" y="220296"/>
                    <a:pt x="0" y="0"/>
                  </a:cubicBezTo>
                  <a:close/>
                </a:path>
              </a:pathLst>
            </a:custGeom>
            <a:solidFill>
              <a:srgbClr val="214A69"/>
            </a:solidFill>
            <a:ln>
              <a:solidFill>
                <a:srgbClr val="214A69"/>
              </a:solidFill>
              <a:extLst>
                <a:ext uri="{C807C97D-BFC1-408E-A445-0C87EB9F89A2}">
                  <ask:lineSketchStyleProps xmlns:ask="http://schemas.microsoft.com/office/drawing/2018/sketchyshapes" sd="3888845737">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6" name="Picture 15" descr="Text&#10;&#10;Description automatically generated with low confidence">
              <a:extLst>
                <a:ext uri="{FF2B5EF4-FFF2-40B4-BE49-F238E27FC236}">
                  <a16:creationId xmlns:a16="http://schemas.microsoft.com/office/drawing/2014/main" id="{E3D67DCD-CE67-B237-4A12-6F387F690CC0}"/>
                </a:ext>
              </a:extLst>
            </p:cNvPr>
            <p:cNvPicPr>
              <a:picLocks noChangeAspect="1"/>
            </p:cNvPicPr>
            <p:nvPr/>
          </p:nvPicPr>
          <p:blipFill rotWithShape="1">
            <a:blip r:embed="rId10" cstate="email">
              <a:extLst>
                <a:ext uri="{28A0092B-C50C-407E-A947-70E740481C1C}">
                  <a14:useLocalDpi xmlns:a14="http://schemas.microsoft.com/office/drawing/2010/main"/>
                </a:ext>
              </a:extLst>
            </a:blip>
            <a:srcRect/>
            <a:stretch/>
          </p:blipFill>
          <p:spPr>
            <a:xfrm>
              <a:off x="8303602" y="241374"/>
              <a:ext cx="3387327" cy="608022"/>
            </a:xfrm>
            <a:prstGeom prst="rect">
              <a:avLst/>
            </a:prstGeom>
          </p:spPr>
        </p:pic>
      </p:grpSp>
    </p:spTree>
    <p:extLst>
      <p:ext uri="{BB962C8B-B14F-4D97-AF65-F5344CB8AC3E}">
        <p14:creationId xmlns:p14="http://schemas.microsoft.com/office/powerpoint/2010/main" val="2126408960"/>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DF3CADEC272EC47A0E7F131D361E962" ma:contentTypeVersion="19" ma:contentTypeDescription="Create a new document." ma:contentTypeScope="" ma:versionID="ca89567eb3d7597ff4dafff1cc2834f2">
  <xsd:schema xmlns:xsd="http://www.w3.org/2001/XMLSchema" xmlns:xs="http://www.w3.org/2001/XMLSchema" xmlns:p="http://schemas.microsoft.com/office/2006/metadata/properties" xmlns:ns2="764ce334-4dea-4cda-96fd-5a46cc3154a2" xmlns:ns3="edf7c51f-8958-4cb5-b692-975806f17f35" targetNamespace="http://schemas.microsoft.com/office/2006/metadata/properties" ma:root="true" ma:fieldsID="6036ee9a4dfbea1b2f42013792becada" ns2:_="" ns3:_="">
    <xsd:import namespace="764ce334-4dea-4cda-96fd-5a46cc3154a2"/>
    <xsd:import namespace="edf7c51f-8958-4cb5-b692-975806f17f3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_Flow_SignoffStatu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4ce334-4dea-4cda-96fd-5a46cc3154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_Flow_SignoffStatus" ma:index="20" nillable="true" ma:displayName="Sign-off status" ma:internalName="Sign_x002d_off_x0020_status">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99affbd4-4267-4163-968f-31649eba30c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df7c51f-8958-4cb5-b692-975806f17f3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12c46cc1-e504-45ce-b475-70eb2bc32c3b}" ma:internalName="TaxCatchAll" ma:showField="CatchAllData" ma:web="edf7c51f-8958-4cb5-b692-975806f17f3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Flow_SignoffStatus xmlns="764ce334-4dea-4cda-96fd-5a46cc3154a2" xsi:nil="true"/>
    <TaxCatchAll xmlns="edf7c51f-8958-4cb5-b692-975806f17f35" xsi:nil="true"/>
    <lcf76f155ced4ddcb4097134ff3c332f xmlns="764ce334-4dea-4cda-96fd-5a46cc3154a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7C287FA-50F7-4C96-BD99-E3298830984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64ce334-4dea-4cda-96fd-5a46cc3154a2"/>
    <ds:schemaRef ds:uri="edf7c51f-8958-4cb5-b692-975806f17f3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40C6264-D9B2-4627-A979-5FE1A9F1261C}">
  <ds:schemaRefs>
    <ds:schemaRef ds:uri="http://schemas.microsoft.com/sharepoint/v3/contenttype/forms"/>
  </ds:schemaRefs>
</ds:datastoreItem>
</file>

<file path=customXml/itemProps3.xml><?xml version="1.0" encoding="utf-8"?>
<ds:datastoreItem xmlns:ds="http://schemas.openxmlformats.org/officeDocument/2006/customXml" ds:itemID="{C7FB9D79-E3BA-4F63-80CE-63BAD07BAA45}">
  <ds:schemaRefs>
    <ds:schemaRef ds:uri="edf7c51f-8958-4cb5-b692-975806f17f35"/>
    <ds:schemaRef ds:uri="http://purl.org/dc/dcmitype/"/>
    <ds:schemaRef ds:uri="764ce334-4dea-4cda-96fd-5a46cc3154a2"/>
    <ds:schemaRef ds:uri="http://www.w3.org/XML/1998/namespace"/>
    <ds:schemaRef ds:uri="http://purl.org/dc/terms/"/>
    <ds:schemaRef ds:uri="http://schemas.microsoft.com/office/2006/metadata/properties"/>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
  <TotalTime>0</TotalTime>
  <Words>1225</Words>
  <Application>Microsoft Office PowerPoint</Application>
  <PresentationFormat>Widescreen</PresentationFormat>
  <Paragraphs>153</Paragraphs>
  <Slides>16</Slides>
  <Notes>15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Arial</vt:lpstr>
      <vt:lpstr>Calibri</vt:lpstr>
      <vt:lpstr>Calibri Light</vt:lpstr>
      <vt:lpstr>Century Gothic</vt:lpstr>
      <vt:lpstr>Gilroy Black</vt:lpstr>
      <vt:lpstr>Gilroy Bold</vt:lpstr>
      <vt:lpstr>Gilroy Medium</vt:lpstr>
      <vt:lpstr>Gilroy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dc:creator>
  <cp:lastModifiedBy>Marina Grissin</cp:lastModifiedBy>
  <cp:revision>387</cp:revision>
  <dcterms:created xsi:type="dcterms:W3CDTF">2021-08-19T08:20:23Z</dcterms:created>
  <dcterms:modified xsi:type="dcterms:W3CDTF">2024-07-16T14:35:46Z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0x0101008DF3CADEC272EC47A0E7F131D361E962</vt:lpwstr>
  </property>
  <property fmtid="{D5CDD505-2E9C-101B-9397-08002B2CF9AE}" pid="3" name="MediaServiceImageTags">
    <vt:lpwstr/>
  </property>
</Properties>
</file>