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heme/themeOverride1.xml" ContentType="application/vnd.openxmlformats-officedocument.themeOverride+xml"/>
  <Override PartName="/ppt/notesSlides/notesSlide5.xml" ContentType="application/vnd.openxmlformats-officedocument.presentationml.notesSlide+xml"/>
  <Override PartName="/ppt/theme/themeOverride2.xml" ContentType="application/vnd.openxmlformats-officedocument.themeOverride+xml"/>
  <Override PartName="/ppt/notesSlides/notesSlide6.xml" ContentType="application/vnd.openxmlformats-officedocument.presentationml.notesSlide+xml"/>
  <Override PartName="/ppt/theme/themeOverride3.xml" ContentType="application/vnd.openxmlformats-officedocument.themeOverride+xml"/>
  <Override PartName="/ppt/notesSlides/notesSlide7.xml" ContentType="application/vnd.openxmlformats-officedocument.presentationml.notesSlide+xml"/>
  <Override PartName="/ppt/theme/themeOverride4.xml" ContentType="application/vnd.openxmlformats-officedocument.themeOverride+xml"/>
  <Override PartName="/ppt/notesSlides/notesSlide8.xml" ContentType="application/vnd.openxmlformats-officedocument.presentationml.notesSlide+xml"/>
  <Override PartName="/ppt/theme/themeOverride5.xml" ContentType="application/vnd.openxmlformats-officedocument.themeOverride+xml"/>
  <Override PartName="/ppt/notesSlides/notesSlide9.xml" ContentType="application/vnd.openxmlformats-officedocument.presentationml.notesSlide+xml"/>
  <Override PartName="/ppt/theme/themeOverride6.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heme/themeOverride7.xml" ContentType="application/vnd.openxmlformats-officedocument.themeOverr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sldIdLst>
    <p:sldId id="256" r:id="rId5"/>
    <p:sldId id="257" r:id="rId6"/>
    <p:sldId id="258" r:id="rId7"/>
    <p:sldId id="308" r:id="rId8"/>
    <p:sldId id="292" r:id="rId9"/>
    <p:sldId id="310" r:id="rId10"/>
    <p:sldId id="313" r:id="rId11"/>
    <p:sldId id="311" r:id="rId12"/>
    <p:sldId id="312" r:id="rId13"/>
    <p:sldId id="309" r:id="rId14"/>
    <p:sldId id="317" r:id="rId15"/>
    <p:sldId id="315" r:id="rId16"/>
    <p:sldId id="296" r:id="rId17"/>
    <p:sldId id="307" r:id="rId18"/>
    <p:sldId id="274"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BE7853F-3605-D5EB-BF55-AD6A04773340}" name="Sarah Duffy" initials="SD" userId="S::sarah@commonseas.com::ca92ddb4-4620-4127-97b1-8232d187080b"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rah Duffy" initials="SD" lastIdx="29" clrIdx="0">
    <p:extLst>
      <p:ext uri="{19B8F6BF-5375-455C-9EA6-DF929625EA0E}">
        <p15:presenceInfo xmlns:p15="http://schemas.microsoft.com/office/powerpoint/2012/main" userId="S::sarah@commonseas.com::ca92ddb4-4620-4127-97b1-8232d187080b" providerId="AD"/>
      </p:ext>
    </p:extLst>
  </p:cmAuthor>
  <p:cmAuthor id="2" name="Becky Root" initials="BR" lastIdx="5" clrIdx="1">
    <p:extLst>
      <p:ext uri="{19B8F6BF-5375-455C-9EA6-DF929625EA0E}">
        <p15:presenceInfo xmlns:p15="http://schemas.microsoft.com/office/powerpoint/2012/main" userId="S::becky@commonseas.com::aae79a8e-4f34-44f0-938a-d9bdbc43ff7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90D4"/>
    <a:srgbClr val="FAB546"/>
    <a:srgbClr val="004A6C"/>
    <a:srgbClr val="F9F6ED"/>
    <a:srgbClr val="44BDA9"/>
    <a:srgbClr val="EA502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5423"/>
    <p:restoredTop sz="94218"/>
  </p:normalViewPr>
  <p:slideViewPr>
    <p:cSldViewPr snapToGrid="0">
      <p:cViewPr varScale="1">
        <p:scale>
          <a:sx n="84" d="100"/>
          <a:sy n="84" d="100"/>
        </p:scale>
        <p:origin x="537" y="5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86D414-F229-46F0-A260-0E1D27110D4D}" type="datetimeFigureOut">
              <a:rPr lang="en-GB" smtClean="0"/>
              <a:t>16/07/2024</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F88F9B2-1239-4C18-B90D-F63212A74C31}" type="slidenum">
              <a:rPr lang="en-GB" smtClean="0"/>
              <a:t>‹#›</a:t>
            </a:fld>
            <a:endParaRPr lang="en-GB"/>
          </a:p>
        </p:txBody>
      </p:sp>
    </p:spTree>
    <p:extLst>
      <p:ext uri="{BB962C8B-B14F-4D97-AF65-F5344CB8AC3E}">
        <p14:creationId xmlns:p14="http://schemas.microsoft.com/office/powerpoint/2010/main" val="20061952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encounteredu.com/take-action/potato-stamp-wrapping-paper"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Students discover the 6 Rs and discuss what each one means. They then make suggestions of how they could do each one. Students complete one of three suggested art projects which not only reuses plastic rubbish but informs others how they can help fight marine plastic pollution. The completed projects could be displayed around the school or showcased in an assembly.</a:t>
            </a:r>
          </a:p>
        </p:txBody>
      </p:sp>
      <p:sp>
        <p:nvSpPr>
          <p:cNvPr id="4" name="Slide Number Placeholder 3"/>
          <p:cNvSpPr>
            <a:spLocks noGrp="1"/>
          </p:cNvSpPr>
          <p:nvPr>
            <p:ph type="sldNum" sz="quarter" idx="5"/>
          </p:nvPr>
        </p:nvSpPr>
        <p:spPr/>
        <p:txBody>
          <a:bodyPr/>
          <a:lstStyle/>
          <a:p>
            <a:fld id="{AF88F9B2-1239-4C18-B90D-F63212A74C31}" type="slidenum">
              <a:rPr lang="en-GB" smtClean="0"/>
              <a:t>1</a:t>
            </a:fld>
            <a:endParaRPr lang="en-GB"/>
          </a:p>
        </p:txBody>
      </p:sp>
    </p:spTree>
    <p:extLst>
      <p:ext uri="{BB962C8B-B14F-4D97-AF65-F5344CB8AC3E}">
        <p14:creationId xmlns:p14="http://schemas.microsoft.com/office/powerpoint/2010/main" val="19629250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l" dirty="0"/>
              <a:t>Παράδειγμα: Βεβαιωθείτε ότι χρησιμοποιείτε πάντα τον σωστό κάδο για την ανακύκλωση πλαστικού ή για να μεταφέρετε τα απορρίμματά σας στο σπίτι.​</a:t>
            </a:r>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10</a:t>
            </a:fld>
            <a:endParaRPr lang="en-GB"/>
          </a:p>
        </p:txBody>
      </p:sp>
    </p:spTree>
    <p:extLst>
      <p:ext uri="{BB962C8B-B14F-4D97-AF65-F5344CB8AC3E}">
        <p14:creationId xmlns:p14="http://schemas.microsoft.com/office/powerpoint/2010/main" val="23975808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Ανακεφαλαιώστε τα 3Α + 3Ε, ζητήστε από τους μαθητές να μιλήσουν με έναν συμμαθητή τους για το πώς θα μπορούσαν να κάνουν καθένα από τα 3Ε+3Α με τους φίλους και τις οικογένειές τους. ·</a:t>
            </a:r>
            <a:br>
              <a:rPr lang="el" dirty="0"/>
            </a:br>
            <a:br>
              <a:rPr lang="el" dirty="0"/>
            </a:br>
            <a:r>
              <a:rPr lang="el" dirty="0"/>
              <a:t>Ζητήστε από τα ζευγάρια να μοιραστούν ιδέες.</a:t>
            </a:r>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11</a:t>
            </a:fld>
            <a:endParaRPr lang="en-GB"/>
          </a:p>
        </p:txBody>
      </p:sp>
    </p:spTree>
    <p:extLst>
      <p:ext uri="{BB962C8B-B14F-4D97-AF65-F5344CB8AC3E}">
        <p14:creationId xmlns:p14="http://schemas.microsoft.com/office/powerpoint/2010/main" val="2074848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l" dirty="0"/>
              <a:t>Εξηγήστε στα παιδιά ότι θα επιλέξουν τη δραστηριότητά τους σήμερα. Αφιερώστε λίγο χρόνο για να εξηγήσετε τι συνεπάγεται κάθε δραστηριότητα. Μπορεί να θέλετε να έχετε ένα παράδειγμα για το πώς φαίνεται το τελικό προϊόν για κάθε δραστηριότητα, ώστε τα παιδιά να ξέρουν σε τι να στοχεύουν. Εναλλακτικά, θα μπορούσατε να αναθέσετε διαφορετικά έργα σε διαφορετικές ομάδες, να επιλέξετε μόνο ένα για να κάνετε με ολόκληρη την τάξη ή (αν το επιτρέπει ο χρόνος) να κάνετε και τις τρεις εργασίες σε διαφορετικές χρονικές στιγμές. 
Ενθαρρύνετε τα παιδιά να μοιραστούν αυτό που έκαναν και να εξηγήσουν πώς το έκαναν στην υπόλοιπη τάξη.</a:t>
            </a:r>
          </a:p>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12</a:t>
            </a:fld>
            <a:endParaRPr lang="en-GB"/>
          </a:p>
        </p:txBody>
      </p:sp>
    </p:spTree>
    <p:extLst>
      <p:ext uri="{BB962C8B-B14F-4D97-AF65-F5344CB8AC3E}">
        <p14:creationId xmlns:p14="http://schemas.microsoft.com/office/powerpoint/2010/main" val="42614151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latin typeface="Gilroy Bold" pitchFamily="2" charset="77"/>
              </a:rPr>
              <a:t>What have you learnt about ocean plastic pollution? </a:t>
            </a:r>
            <a:r>
              <a:rPr lang="en-US" sz="1200" b="1" dirty="0">
                <a:solidFill>
                  <a:schemeClr val="bg1"/>
                </a:solidFill>
                <a:latin typeface="Gilroy SemiBold" pitchFamily="2" charset="77"/>
              </a:rPr>
              <a:t>How could you share what </a:t>
            </a:r>
            <a:br>
              <a:rPr lang="en-US" sz="1200" b="1" dirty="0">
                <a:solidFill>
                  <a:schemeClr val="bg1"/>
                </a:solidFill>
                <a:latin typeface="Gilroy SemiBold" pitchFamily="2" charset="77"/>
              </a:rPr>
            </a:br>
            <a:r>
              <a:rPr lang="en-US" sz="1200" b="1" dirty="0">
                <a:solidFill>
                  <a:schemeClr val="bg1"/>
                </a:solidFill>
                <a:latin typeface="Gilroy SemiBold" pitchFamily="2" charset="77"/>
              </a:rPr>
              <a:t>you’ve learnt with others?</a:t>
            </a:r>
            <a:endParaRPr lang="en-GB" sz="1200" b="1" dirty="0">
              <a:solidFill>
                <a:schemeClr val="bg1"/>
              </a:solidFill>
              <a:latin typeface="Gilroy SemiBold" pitchFamily="2" charset="77"/>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dirty="0">
              <a:solidFill>
                <a:schemeClr val="bg1"/>
              </a:solidFill>
              <a:latin typeface="Gilroy Bold" pitchFamily="2" charset="77"/>
            </a:endParaRP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13</a:t>
            </a:fld>
            <a:endParaRPr lang="en-GB"/>
          </a:p>
        </p:txBody>
      </p:sp>
    </p:spTree>
    <p:extLst>
      <p:ext uri="{BB962C8B-B14F-4D97-AF65-F5344CB8AC3E}">
        <p14:creationId xmlns:p14="http://schemas.microsoft.com/office/powerpoint/2010/main" val="40287463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hlinkClick r:id="rId3"/>
              </a:rPr>
              <a:t>Potato stamp wrapping paper | STEAM Activities | Encounter Edu</a:t>
            </a:r>
            <a:endParaRPr lang="en-US"/>
          </a:p>
        </p:txBody>
      </p:sp>
      <p:sp>
        <p:nvSpPr>
          <p:cNvPr id="4" name="Slide Number Placeholder 3"/>
          <p:cNvSpPr>
            <a:spLocks noGrp="1"/>
          </p:cNvSpPr>
          <p:nvPr>
            <p:ph type="sldNum" sz="quarter" idx="5"/>
          </p:nvPr>
        </p:nvSpPr>
        <p:spPr/>
        <p:txBody>
          <a:bodyPr/>
          <a:lstStyle/>
          <a:p>
            <a:fld id="{AF88F9B2-1239-4C18-B90D-F63212A74C31}" type="slidenum">
              <a:rPr lang="en-GB" smtClean="0"/>
              <a:t>14</a:t>
            </a:fld>
            <a:endParaRPr lang="en-GB"/>
          </a:p>
        </p:txBody>
      </p:sp>
    </p:spTree>
    <p:extLst>
      <p:ext uri="{BB962C8B-B14F-4D97-AF65-F5344CB8AC3E}">
        <p14:creationId xmlns:p14="http://schemas.microsoft.com/office/powerpoint/2010/main" val="16054905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15</a:t>
            </a:fld>
            <a:endParaRPr lang="en-GB"/>
          </a:p>
        </p:txBody>
      </p:sp>
    </p:spTree>
    <p:extLst>
      <p:ext uri="{BB962C8B-B14F-4D97-AF65-F5344CB8AC3E}">
        <p14:creationId xmlns:p14="http://schemas.microsoft.com/office/powerpoint/2010/main" val="1293513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2</a:t>
            </a:fld>
            <a:endParaRPr lang="en-GB"/>
          </a:p>
        </p:txBody>
      </p:sp>
    </p:spTree>
    <p:extLst>
      <p:ext uri="{BB962C8B-B14F-4D97-AF65-F5344CB8AC3E}">
        <p14:creationId xmlns:p14="http://schemas.microsoft.com/office/powerpoint/2010/main" val="14264572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3</a:t>
            </a:fld>
            <a:endParaRPr lang="en-GB"/>
          </a:p>
        </p:txBody>
      </p:sp>
    </p:spTree>
    <p:extLst>
      <p:ext uri="{BB962C8B-B14F-4D97-AF65-F5344CB8AC3E}">
        <p14:creationId xmlns:p14="http://schemas.microsoft.com/office/powerpoint/2010/main" val="1597849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F88F9B2-1239-4C18-B90D-F63212A74C31}" type="slidenum">
              <a:rPr lang="en-GB" smtClean="0"/>
              <a:t>4</a:t>
            </a:fld>
            <a:endParaRPr lang="en-GB"/>
          </a:p>
        </p:txBody>
      </p:sp>
    </p:spTree>
    <p:extLst>
      <p:ext uri="{BB962C8B-B14F-4D97-AF65-F5344CB8AC3E}">
        <p14:creationId xmlns:p14="http://schemas.microsoft.com/office/powerpoint/2010/main" val="564134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t>Πα</a:t>
            </a:r>
            <a:r>
              <a:rPr lang="en-US" dirty="0" err="1"/>
              <a:t>ράδειγμ</a:t>
            </a:r>
            <a:r>
              <a:rPr lang="en-US" dirty="0"/>
              <a:t>α: </a:t>
            </a:r>
            <a:r>
              <a:rPr lang="en-US" dirty="0" err="1"/>
              <a:t>Αν</a:t>
            </a:r>
            <a:r>
              <a:rPr lang="en-US" dirty="0"/>
              <a:t>α</a:t>
            </a:r>
            <a:r>
              <a:rPr lang="en-US" dirty="0" err="1"/>
              <a:t>ζητήστε</a:t>
            </a:r>
            <a:r>
              <a:rPr lang="en-US" dirty="0"/>
              <a:t> π</a:t>
            </a:r>
            <a:r>
              <a:rPr lang="en-US" dirty="0" err="1"/>
              <a:t>ροϊόντ</a:t>
            </a:r>
            <a:r>
              <a:rPr lang="en-US" dirty="0"/>
              <a:t>α π</a:t>
            </a:r>
            <a:r>
              <a:rPr lang="en-US" dirty="0" err="1"/>
              <a:t>ου</a:t>
            </a:r>
            <a:r>
              <a:rPr lang="en-US" dirty="0"/>
              <a:t> </a:t>
            </a:r>
            <a:r>
              <a:rPr lang="en-US" dirty="0" err="1"/>
              <a:t>δεν</a:t>
            </a:r>
            <a:r>
              <a:rPr lang="en-US" dirty="0"/>
              <a:t> </a:t>
            </a:r>
            <a:r>
              <a:rPr lang="en-US" dirty="0" err="1"/>
              <a:t>έχουν</a:t>
            </a:r>
            <a:r>
              <a:rPr lang="en-US" dirty="0"/>
              <a:t> </a:t>
            </a:r>
            <a:r>
              <a:rPr lang="en-US" dirty="0" err="1"/>
              <a:t>τόσο</a:t>
            </a:r>
            <a:r>
              <a:rPr lang="en-US" dirty="0"/>
              <a:t> π</a:t>
            </a:r>
            <a:r>
              <a:rPr lang="en-US" dirty="0" err="1"/>
              <a:t>ολύ</a:t>
            </a:r>
            <a:r>
              <a:rPr lang="en-US" dirty="0"/>
              <a:t> πλα</a:t>
            </a:r>
            <a:r>
              <a:rPr lang="en-US" dirty="0" err="1"/>
              <a:t>στικό</a:t>
            </a:r>
            <a:r>
              <a:rPr lang="en-US" dirty="0"/>
              <a:t> </a:t>
            </a:r>
            <a:r>
              <a:rPr lang="en-US" dirty="0" err="1"/>
              <a:t>στη</a:t>
            </a:r>
            <a:r>
              <a:rPr lang="en-US" dirty="0"/>
              <a:t> </a:t>
            </a:r>
            <a:r>
              <a:rPr lang="en-US" dirty="0" err="1"/>
              <a:t>συσκευ</a:t>
            </a:r>
            <a:r>
              <a:rPr lang="en-US" dirty="0"/>
              <a:t>α</a:t>
            </a:r>
            <a:r>
              <a:rPr lang="en-US" dirty="0" err="1"/>
              <a:t>σί</a:t>
            </a:r>
            <a:r>
              <a:rPr lang="en-US" dirty="0"/>
              <a:t>α </a:t>
            </a:r>
            <a:r>
              <a:rPr lang="en-US" dirty="0" err="1"/>
              <a:t>τους</a:t>
            </a:r>
            <a:r>
              <a:rPr lang="en-US" dirty="0"/>
              <a:t>.</a:t>
            </a:r>
          </a:p>
          <a:p>
            <a:pPr marL="0" marR="0" lvl="0" indent="0" algn="l" defTabSz="914400">
              <a:lnSpc>
                <a:spcPct val="100000"/>
              </a:lnSpc>
              <a:spcBef>
                <a:spcPts val="0"/>
              </a:spcBef>
              <a:spcAft>
                <a:spcPts val="0"/>
              </a:spcAft>
              <a:buClrTx/>
              <a:buSzTx/>
              <a:buFontTx/>
              <a:buNone/>
              <a:tabLst/>
              <a:defRPr/>
            </a:pPr>
            <a:endParaRPr lang="en-US" dirty="0">
              <a:ea typeface="Calibri"/>
              <a:cs typeface="Calibri"/>
            </a:endParaRPr>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5</a:t>
            </a:fld>
            <a:endParaRPr lang="en-GB"/>
          </a:p>
        </p:txBody>
      </p:sp>
    </p:spTree>
    <p:extLst>
      <p:ext uri="{BB962C8B-B14F-4D97-AF65-F5344CB8AC3E}">
        <p14:creationId xmlns:p14="http://schemas.microsoft.com/office/powerpoint/2010/main" val="29122042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l" dirty="0"/>
              <a:t>Παράδειγμα: Τα επαναχρησιμοποιήσιμα μπουκάλια νερού είναι πολύ καλύτερα από τα πλαστικά μπουκάλια μιας χρήσης επειδή μπορείτε να ξαναγεμίσετε μόνο ένα μπουκάλι εκατοντάδες, ή ακόμα και χιλιάδες φορές!</a:t>
            </a:r>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6</a:t>
            </a:fld>
            <a:endParaRPr lang="en-GB"/>
          </a:p>
        </p:txBody>
      </p:sp>
    </p:spTree>
    <p:extLst>
      <p:ext uri="{BB962C8B-B14F-4D97-AF65-F5344CB8AC3E}">
        <p14:creationId xmlns:p14="http://schemas.microsoft.com/office/powerpoint/2010/main" val="40857191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l" dirty="0"/>
              <a:t>Παράδειγμα: Θα μπορούσατε να επισκευάσετε χαλασμένα ρούχα ή παιχνίδια αντί να αγοράσετε καινούργια;​</a:t>
            </a:r>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7</a:t>
            </a:fld>
            <a:endParaRPr lang="en-GB"/>
          </a:p>
        </p:txBody>
      </p:sp>
    </p:spTree>
    <p:extLst>
      <p:ext uri="{BB962C8B-B14F-4D97-AF65-F5344CB8AC3E}">
        <p14:creationId xmlns:p14="http://schemas.microsoft.com/office/powerpoint/2010/main" val="1423705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l" dirty="0"/>
              <a:t>Παράδειγμα: Χρειάζεστε το πλαστικό που χρησιμοποιείτε; Μπορείτε να πείτε όχι σε άσκοπα πλαστικά, όπως καλαμάκια και σακούλες, και να πάρετε τα δικά σας επαναχρησιμοποιήσιμα.</a:t>
            </a:r>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8</a:t>
            </a:fld>
            <a:endParaRPr lang="en-GB"/>
          </a:p>
        </p:txBody>
      </p:sp>
    </p:spTree>
    <p:extLst>
      <p:ext uri="{BB962C8B-B14F-4D97-AF65-F5344CB8AC3E}">
        <p14:creationId xmlns:p14="http://schemas.microsoft.com/office/powerpoint/2010/main" val="4771205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4034">
              <a:defRPr/>
            </a:pPr>
            <a:r>
              <a:rPr lang="el" dirty="0"/>
              <a:t>Παράδειγμα: Μπορείτε να βρείτε άλλη χρήση για ένα πλαστικό μπουκάλι; Π.χ. χρησιμοποιήστε το ξανά για ένα έργο χειροτεχνίας όπως η κατασκευή για φαγητό πουλιών;​</a:t>
            </a:r>
            <a:endParaRPr lang="en-US" dirty="0"/>
          </a:p>
          <a:p>
            <a:endParaRPr lang="en-US" dirty="0"/>
          </a:p>
          <a:p>
            <a:endParaRPr lang="en-GB" dirty="0"/>
          </a:p>
        </p:txBody>
      </p:sp>
      <p:sp>
        <p:nvSpPr>
          <p:cNvPr id="4" name="Slide Number Placeholder 3"/>
          <p:cNvSpPr>
            <a:spLocks noGrp="1"/>
          </p:cNvSpPr>
          <p:nvPr>
            <p:ph type="sldNum" sz="quarter" idx="5"/>
          </p:nvPr>
        </p:nvSpPr>
        <p:spPr/>
        <p:txBody>
          <a:bodyPr/>
          <a:lstStyle/>
          <a:p>
            <a:fld id="{AF88F9B2-1239-4C18-B90D-F63212A74C31}" type="slidenum">
              <a:rPr lang="en-GB" smtClean="0"/>
              <a:t>9</a:t>
            </a:fld>
            <a:endParaRPr lang="en-GB"/>
          </a:p>
        </p:txBody>
      </p:sp>
    </p:spTree>
    <p:extLst>
      <p:ext uri="{BB962C8B-B14F-4D97-AF65-F5344CB8AC3E}">
        <p14:creationId xmlns:p14="http://schemas.microsoft.com/office/powerpoint/2010/main" val="13937206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184070-4140-1A4E-B9F5-BD9454BD87C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780D4B0F-109A-C840-901B-C373782375B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F9FA954-AEA9-B14E-AF6D-B75B2571240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B1A6355-7E9B-0B4B-9F7F-B27982AA3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7A0FAB5-44ED-A94B-BF2C-BB1187E187A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8206091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362CD0-96A9-104D-AF3A-6AEDDB65ED73}"/>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D8BB7C5-7E14-0848-8C15-56CE0ABF13C5}"/>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BB2EE3F-F79D-B344-9B42-2A848CBCC76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E45670DD-1469-3342-AEF7-9B76985BA6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738536E-00AC-7C44-8B51-53317CA04B88}"/>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907669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A27D87B-B11B-714D-A3B5-E855D7ED50F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3276766A-292A-7D45-8B5B-6DFADE17A24C}"/>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41B0034-A1B7-9A45-8D47-7B47CC762DB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DCC8C26C-5AE0-5E44-94F5-57F1ED31D1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175ADDA-CA80-7C43-8CCB-CD5CD94E49C6}"/>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195053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42ECDF-0EEC-5742-A8C0-38CF4368FC69}"/>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64C1678D-A0DE-9F4F-9AE7-14EC25C8DAB4}"/>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7A420A1-A459-EF45-883D-EB7C4C38B438}"/>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3BC253B-A35A-A448-A570-928C26BB63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D781DA-990B-2F4B-9605-EEE9F2C104DB}"/>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455204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FD2FE-CAD0-F04D-A461-131421450D24}"/>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D3193729-9CA6-614D-9776-CFD8438B0B5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29A64095-1336-C241-8491-FC048F5019E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C15FB0B4-CF10-3E49-A0F2-C7797125461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63AF445-D4E4-CA46-A8C1-38AD3B165F57}"/>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537162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876EE9-DE65-8248-BE64-F75B5E90144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EA75B853-3C22-4544-A961-45382EE8DF9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CC697B0C-493F-3941-88D6-024D2E3D76D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ED86AE39-C0D6-3644-AECF-FF8ABEDE7A0A}"/>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A1829EE-1261-2B4C-9AD0-3B66D880874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886DC16-91E2-054E-A857-6C3855934FEF}"/>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82319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98117-6187-9F4F-868A-605A6E5619FF}"/>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6775496F-E7E8-3941-B07A-5D2DAB4C266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CA39F1A0-1895-284A-B98F-9A8BB2B5B724}"/>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A5F74487-A560-A448-8D24-EB0D62AD571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F883039-BEE5-E24A-93CA-142CA608057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DA3FD70B-7766-254E-BEDB-9F35D003D029}"/>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8" name="Footer Placeholder 7">
            <a:extLst>
              <a:ext uri="{FF2B5EF4-FFF2-40B4-BE49-F238E27FC236}">
                <a16:creationId xmlns:a16="http://schemas.microsoft.com/office/drawing/2014/main" id="{733CF061-D733-3943-9062-68C005B9AB0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911711E-C5E7-E24C-A849-DC3A4EF626EE}"/>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5395115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F1CF18-5B1F-E347-9D4E-2007EF0CD3C7}"/>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E0F4183D-05B8-8F44-A9E4-5EEAF7E7D49E}"/>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4" name="Footer Placeholder 3">
            <a:extLst>
              <a:ext uri="{FF2B5EF4-FFF2-40B4-BE49-F238E27FC236}">
                <a16:creationId xmlns:a16="http://schemas.microsoft.com/office/drawing/2014/main" id="{DEB1C9D7-FB5D-6540-967B-37714EAFDA6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7ECC3E-533E-EE42-9098-2809BE6A0FA0}"/>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33681617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C078CDE-7361-E349-A458-472DCF6CB4F5}"/>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3" name="Footer Placeholder 2">
            <a:extLst>
              <a:ext uri="{FF2B5EF4-FFF2-40B4-BE49-F238E27FC236}">
                <a16:creationId xmlns:a16="http://schemas.microsoft.com/office/drawing/2014/main" id="{559D96CA-2ADA-FF4D-AEA8-2FCC1B37E46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EC8F37E-E278-C640-A8F4-22631B2F4EC1}"/>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2247806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77A5D3-FB85-264C-8E16-E2A094A011BF}"/>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3CA2F808-2F08-9446-B366-01C48E79A1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3CD68618-AE4C-1149-A196-7BD9F1CFC4F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C0C98F20-F401-404C-931B-374732C6597C}"/>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413D4897-544F-6145-9E87-8C51B2590FA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CD8076F-C643-2E40-9FC1-77C622C71A72}"/>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18742876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1BCE2B-8B9B-2347-AAE8-5E05F85E08D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5DA968DC-5904-1542-88E8-89E856932EB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72202C5-E330-DD47-B0CD-F5ED59556E4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A3B9055D-50A3-4249-8805-47A532B31DD7}"/>
              </a:ext>
            </a:extLst>
          </p:cNvPr>
          <p:cNvSpPr>
            <a:spLocks noGrp="1"/>
          </p:cNvSpPr>
          <p:nvPr>
            <p:ph type="dt" sz="half" idx="10"/>
          </p:nvPr>
        </p:nvSpPr>
        <p:spPr/>
        <p:txBody>
          <a:bodyPr/>
          <a:lstStyle/>
          <a:p>
            <a:fld id="{7D55437E-0F0A-4645-A0B8-CC1476C0C3C0}" type="datetimeFigureOut">
              <a:rPr lang="en-US" smtClean="0"/>
              <a:t>7/16/2024</a:t>
            </a:fld>
            <a:endParaRPr lang="en-US"/>
          </a:p>
        </p:txBody>
      </p:sp>
      <p:sp>
        <p:nvSpPr>
          <p:cNvPr id="6" name="Footer Placeholder 5">
            <a:extLst>
              <a:ext uri="{FF2B5EF4-FFF2-40B4-BE49-F238E27FC236}">
                <a16:creationId xmlns:a16="http://schemas.microsoft.com/office/drawing/2014/main" id="{D6C6BCE9-4D96-154A-B470-15455C707FD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17D3174-7061-BC43-977A-96300E8D76DA}"/>
              </a:ext>
            </a:extLst>
          </p:cNvPr>
          <p:cNvSpPr>
            <a:spLocks noGrp="1"/>
          </p:cNvSpPr>
          <p:nvPr>
            <p:ph type="sldNum" sz="quarter" idx="12"/>
          </p:nvPr>
        </p:nvSpPr>
        <p:spPr/>
        <p:txBody>
          <a:bodyPr/>
          <a:lstStyle/>
          <a:p>
            <a:fld id="{A6917936-E1CA-C644-828F-4F90970B9803}" type="slidenum">
              <a:rPr lang="en-US" smtClean="0"/>
              <a:t>‹#›</a:t>
            </a:fld>
            <a:endParaRPr lang="en-US"/>
          </a:p>
        </p:txBody>
      </p:sp>
    </p:spTree>
    <p:extLst>
      <p:ext uri="{BB962C8B-B14F-4D97-AF65-F5344CB8AC3E}">
        <p14:creationId xmlns:p14="http://schemas.microsoft.com/office/powerpoint/2010/main" val="2602372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009CEE6-F7BB-AD45-B0F8-DE0813858C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92BDBC69-E607-9F4D-A291-3919159B44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0ABBC24-78F7-0840-87C9-9E4FC683D7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D55437E-0F0A-4645-A0B8-CC1476C0C3C0}" type="datetimeFigureOut">
              <a:rPr lang="en-US" smtClean="0"/>
              <a:t>7/16/2024</a:t>
            </a:fld>
            <a:endParaRPr lang="en-US"/>
          </a:p>
        </p:txBody>
      </p:sp>
      <p:sp>
        <p:nvSpPr>
          <p:cNvPr id="5" name="Footer Placeholder 4">
            <a:extLst>
              <a:ext uri="{FF2B5EF4-FFF2-40B4-BE49-F238E27FC236}">
                <a16:creationId xmlns:a16="http://schemas.microsoft.com/office/drawing/2014/main" id="{593D9436-E850-B548-B8CA-06EECD16F97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19E1035D-198C-EC47-B257-A3F84702734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917936-E1CA-C644-828F-4F90970B9803}" type="slidenum">
              <a:rPr lang="en-US" smtClean="0"/>
              <a:t>‹#›</a:t>
            </a:fld>
            <a:endParaRPr lang="en-US"/>
          </a:p>
        </p:txBody>
      </p:sp>
    </p:spTree>
    <p:extLst>
      <p:ext uri="{BB962C8B-B14F-4D97-AF65-F5344CB8AC3E}">
        <p14:creationId xmlns:p14="http://schemas.microsoft.com/office/powerpoint/2010/main" val="661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notesSlide" Target="../notesSlides/notesSlide10.xml"/><Relationship Id="rId7" Type="http://schemas.openxmlformats.org/officeDocument/2006/relationships/image" Target="../media/image19.emf"/><Relationship Id="rId2" Type="http://schemas.openxmlformats.org/officeDocument/2006/relationships/slideLayout" Target="../slideLayouts/slideLayout2.xml"/><Relationship Id="rId1" Type="http://schemas.openxmlformats.org/officeDocument/2006/relationships/themeOverride" Target="../theme/themeOverride6.xml"/><Relationship Id="rId6" Type="http://schemas.openxmlformats.org/officeDocument/2006/relationships/image" Target="../media/image25.emf"/><Relationship Id="rId5" Type="http://schemas.openxmlformats.org/officeDocument/2006/relationships/image" Target="../media/image36.png"/><Relationship Id="rId4" Type="http://schemas.openxmlformats.org/officeDocument/2006/relationships/image" Target="../media/image23.jpg"/></Relationships>
</file>

<file path=ppt/slides/_rels/slide11.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emf"/><Relationship Id="rId7" Type="http://schemas.openxmlformats.org/officeDocument/2006/relationships/image" Target="../media/image19.em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emf"/><Relationship Id="rId10" Type="http://schemas.openxmlformats.org/officeDocument/2006/relationships/image" Target="../media/image22.png"/><Relationship Id="rId4" Type="http://schemas.openxmlformats.org/officeDocument/2006/relationships/image" Target="../media/image16.emf"/><Relationship Id="rId9"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23.jpg"/><Relationship Id="rId7"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themeOverride" Target="../theme/themeOverride7.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jpg"/></Relationships>
</file>

<file path=ppt/slides/_rels/slide14.xml.rels><?xml version="1.0" encoding="UTF-8" standalone="yes"?>
<Relationships xmlns="http://schemas.openxmlformats.org/package/2006/relationships"><Relationship Id="rId3" Type="http://schemas.openxmlformats.org/officeDocument/2006/relationships/image" Target="../media/image42.jpg"/><Relationship Id="rId7"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5.jpeg"/><Relationship Id="rId5" Type="http://schemas.openxmlformats.org/officeDocument/2006/relationships/image" Target="../media/image41.png"/><Relationship Id="rId4" Type="http://schemas.openxmlformats.org/officeDocument/2006/relationships/image" Target="../media/image25.emf"/></Relationships>
</file>

<file path=ppt/slides/_rels/slide15.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6.jpeg"/><Relationship Id="rId7" Type="http://schemas.openxmlformats.org/officeDocument/2006/relationships/image" Target="../media/image48.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47.png"/></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jpe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3.png"/><Relationship Id="rId4" Type="http://schemas.openxmlformats.org/officeDocument/2006/relationships/image" Target="../media/image6.emf"/><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image" Target="../media/image20.emf"/><Relationship Id="rId3" Type="http://schemas.openxmlformats.org/officeDocument/2006/relationships/image" Target="../media/image15.emf"/><Relationship Id="rId7" Type="http://schemas.openxmlformats.org/officeDocument/2006/relationships/image" Target="../media/image19.em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emf"/><Relationship Id="rId10" Type="http://schemas.openxmlformats.org/officeDocument/2006/relationships/image" Target="../media/image22.png"/><Relationship Id="rId4" Type="http://schemas.openxmlformats.org/officeDocument/2006/relationships/image" Target="../media/image16.emf"/><Relationship Id="rId9" Type="http://schemas.openxmlformats.org/officeDocument/2006/relationships/image" Target="../media/image21.png"/></Relationships>
</file>

<file path=ppt/slides/_rels/slide5.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notesSlide" Target="../notesSlides/notesSlide5.xml"/><Relationship Id="rId7" Type="http://schemas.openxmlformats.org/officeDocument/2006/relationships/image" Target="../media/image17.emf"/><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25.emf"/><Relationship Id="rId5" Type="http://schemas.openxmlformats.org/officeDocument/2006/relationships/image" Target="../media/image24.png"/><Relationship Id="rId4" Type="http://schemas.openxmlformats.org/officeDocument/2006/relationships/image" Target="../media/image23.jpg"/><Relationship Id="rId9" Type="http://schemas.openxmlformats.org/officeDocument/2006/relationships/image" Target="../media/image27.png"/></Relationships>
</file>

<file path=ppt/slides/_rels/slide6.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notesSlide" Target="../notesSlides/notesSlide6.xml"/><Relationship Id="rId7" Type="http://schemas.openxmlformats.org/officeDocument/2006/relationships/image" Target="../media/image18.emf"/><Relationship Id="rId2" Type="http://schemas.openxmlformats.org/officeDocument/2006/relationships/slideLayout" Target="../slideLayouts/slideLayout2.xml"/><Relationship Id="rId1" Type="http://schemas.openxmlformats.org/officeDocument/2006/relationships/themeOverride" Target="../theme/themeOverride2.xml"/><Relationship Id="rId6" Type="http://schemas.openxmlformats.org/officeDocument/2006/relationships/image" Target="../media/image25.emf"/><Relationship Id="rId5" Type="http://schemas.openxmlformats.org/officeDocument/2006/relationships/image" Target="../media/image28.png"/><Relationship Id="rId4" Type="http://schemas.openxmlformats.org/officeDocument/2006/relationships/image" Target="../media/image23.jpg"/><Relationship Id="rId9" Type="http://schemas.openxmlformats.org/officeDocument/2006/relationships/image" Target="../media/image27.png"/></Relationships>
</file>

<file path=ppt/slides/_rels/slide7.xml.rels><?xml version="1.0" encoding="UTF-8" standalone="yes"?>
<Relationships xmlns="http://schemas.openxmlformats.org/package/2006/relationships"><Relationship Id="rId8" Type="http://schemas.openxmlformats.org/officeDocument/2006/relationships/image" Target="../media/image31.png"/><Relationship Id="rId3" Type="http://schemas.openxmlformats.org/officeDocument/2006/relationships/notesSlide" Target="../notesSlides/notesSlide7.xml"/><Relationship Id="rId7" Type="http://schemas.openxmlformats.org/officeDocument/2006/relationships/image" Target="../media/image30.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20.emf"/><Relationship Id="rId5" Type="http://schemas.openxmlformats.org/officeDocument/2006/relationships/image" Target="../media/image25.emf"/><Relationship Id="rId4" Type="http://schemas.openxmlformats.org/officeDocument/2006/relationships/image" Target="../media/image23.jpg"/><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notesSlide" Target="../notesSlides/notesSlide8.xml"/><Relationship Id="rId7" Type="http://schemas.openxmlformats.org/officeDocument/2006/relationships/image" Target="../media/image16.emf"/><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25.emf"/><Relationship Id="rId5" Type="http://schemas.openxmlformats.org/officeDocument/2006/relationships/image" Target="../media/image32.png"/><Relationship Id="rId4" Type="http://schemas.openxmlformats.org/officeDocument/2006/relationships/image" Target="../media/image23.jpg"/><Relationship Id="rId9" Type="http://schemas.openxmlformats.org/officeDocument/2006/relationships/image" Target="../media/image27.png"/></Relationships>
</file>

<file path=ppt/slides/_rels/slide9.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9.xml"/><Relationship Id="rId7" Type="http://schemas.openxmlformats.org/officeDocument/2006/relationships/image" Target="../media/image15.emf"/><Relationship Id="rId2" Type="http://schemas.openxmlformats.org/officeDocument/2006/relationships/slideLayout" Target="../slideLayouts/slideLayout2.xml"/><Relationship Id="rId1" Type="http://schemas.openxmlformats.org/officeDocument/2006/relationships/themeOverride" Target="../theme/themeOverride5.xml"/><Relationship Id="rId6" Type="http://schemas.openxmlformats.org/officeDocument/2006/relationships/image" Target="../media/image25.emf"/><Relationship Id="rId5" Type="http://schemas.openxmlformats.org/officeDocument/2006/relationships/image" Target="../media/image34.png"/><Relationship Id="rId4" Type="http://schemas.openxmlformats.org/officeDocument/2006/relationships/image" Target="../media/image23.jpg"/><Relationship Id="rId9" Type="http://schemas.openxmlformats.org/officeDocument/2006/relationships/image" Target="../media/image27.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email">
            <a:extLst>
              <a:ext uri="{28A0092B-C50C-407E-A947-70E740481C1C}">
                <a14:useLocalDpi xmlns:a14="http://schemas.microsoft.com/office/drawing/2010/main"/>
              </a:ext>
            </a:extLst>
          </a:blip>
          <a:stretch>
            <a:fillRect/>
          </a:stretch>
        </a:blipFill>
        <a:effectLst/>
      </p:bgPr>
    </p:bg>
    <p:spTree>
      <p:nvGrpSpPr>
        <p:cNvPr id="1" name=""/>
        <p:cNvGrpSpPr/>
        <p:nvPr/>
      </p:nvGrpSpPr>
      <p:grpSpPr>
        <a:xfrm>
          <a:off x="0" y="0"/>
          <a:ext cx="0" cy="0"/>
          <a:chOff x="0" y="0"/>
          <a:chExt cx="0" cy="0"/>
        </a:xfrm>
      </p:grpSpPr>
      <p:pic>
        <p:nvPicPr>
          <p:cNvPr id="2" name="Picture 1" descr="A black background with white text&#10;&#10;Description automatically generated">
            <a:extLst>
              <a:ext uri="{FF2B5EF4-FFF2-40B4-BE49-F238E27FC236}">
                <a16:creationId xmlns:a16="http://schemas.microsoft.com/office/drawing/2014/main" id="{0DFE8D32-C059-3877-FAE6-6CA30CA10F1A}"/>
              </a:ext>
            </a:extLst>
          </p:cNvPr>
          <p:cNvPicPr>
            <a:picLocks noChangeAspect="1"/>
          </p:cNvPicPr>
          <p:nvPr/>
        </p:nvPicPr>
        <p:blipFill>
          <a:blip r:embed="rId4"/>
          <a:stretch>
            <a:fillRect/>
          </a:stretch>
        </p:blipFill>
        <p:spPr>
          <a:xfrm>
            <a:off x="126489" y="1224366"/>
            <a:ext cx="5972175" cy="3505200"/>
          </a:xfrm>
          <a:prstGeom prst="rect">
            <a:avLst/>
          </a:prstGeom>
        </p:spPr>
      </p:pic>
      <p:sp>
        <p:nvSpPr>
          <p:cNvPr id="6" name="TextBox 6">
            <a:extLst>
              <a:ext uri="{FF2B5EF4-FFF2-40B4-BE49-F238E27FC236}">
                <a16:creationId xmlns:a16="http://schemas.microsoft.com/office/drawing/2014/main" id="{82872F4E-C7B1-A6EC-96DE-527600463C61}"/>
              </a:ext>
            </a:extLst>
          </p:cNvPr>
          <p:cNvSpPr txBox="1"/>
          <p:nvPr/>
        </p:nvSpPr>
        <p:spPr>
          <a:xfrm>
            <a:off x="516868" y="749602"/>
            <a:ext cx="2732351" cy="646331"/>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600" b="1" dirty="0" err="1">
                <a:solidFill>
                  <a:srgbClr val="FFC000"/>
                </a:solidFill>
                <a:latin typeface="Century Gothic"/>
                <a:cs typeface="Calibri"/>
              </a:rPr>
              <a:t>Μάθημ</a:t>
            </a:r>
            <a:r>
              <a:rPr lang="en-US" sz="3600" b="1" dirty="0">
                <a:solidFill>
                  <a:srgbClr val="FFC000"/>
                </a:solidFill>
                <a:latin typeface="Century Gothic"/>
                <a:cs typeface="Calibri"/>
              </a:rPr>
              <a:t>α 4</a:t>
            </a:r>
          </a:p>
        </p:txBody>
      </p:sp>
      <p:pic>
        <p:nvPicPr>
          <p:cNvPr id="7" name="Picture 6" descr="A black and white text&#10;&#10;Description automatically generated">
            <a:extLst>
              <a:ext uri="{FF2B5EF4-FFF2-40B4-BE49-F238E27FC236}">
                <a16:creationId xmlns:a16="http://schemas.microsoft.com/office/drawing/2014/main" id="{BADBE75F-2327-8604-FF75-BB3324D5E69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5560" y="5913895"/>
            <a:ext cx="3114675" cy="609600"/>
          </a:xfrm>
          <a:prstGeom prst="rect">
            <a:avLst/>
          </a:prstGeom>
        </p:spPr>
      </p:pic>
      <p:pic>
        <p:nvPicPr>
          <p:cNvPr id="12" name="Picture 11" descr="A white drops on a black background&#10;&#10;Description automatically generated">
            <a:extLst>
              <a:ext uri="{FF2B5EF4-FFF2-40B4-BE49-F238E27FC236}">
                <a16:creationId xmlns:a16="http://schemas.microsoft.com/office/drawing/2014/main" id="{813D057E-C752-6304-2A1F-03858611E1BA}"/>
              </a:ext>
            </a:extLst>
          </p:cNvPr>
          <p:cNvPicPr>
            <a:picLocks noChangeAspect="1"/>
          </p:cNvPicPr>
          <p:nvPr/>
        </p:nvPicPr>
        <p:blipFill>
          <a:blip r:embed="rId6"/>
          <a:stretch>
            <a:fillRect/>
          </a:stretch>
        </p:blipFill>
        <p:spPr>
          <a:xfrm rot="2820000">
            <a:off x="4895850" y="2247900"/>
            <a:ext cx="2400300" cy="2362200"/>
          </a:xfrm>
          <a:prstGeom prst="rect">
            <a:avLst/>
          </a:prstGeom>
        </p:spPr>
      </p:pic>
    </p:spTree>
    <p:extLst>
      <p:ext uri="{BB962C8B-B14F-4D97-AF65-F5344CB8AC3E}">
        <p14:creationId xmlns:p14="http://schemas.microsoft.com/office/powerpoint/2010/main" val="3121341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13" name="Picture 12" descr="A picture containing cup&#10;&#10;Description automatically generated">
            <a:extLst>
              <a:ext uri="{FF2B5EF4-FFF2-40B4-BE49-F238E27FC236}">
                <a16:creationId xmlns:a16="http://schemas.microsoft.com/office/drawing/2014/main" id="{5E67C60F-8370-7644-83E4-250BB4ED552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5130290" y="4815"/>
            <a:ext cx="7061709" cy="6848370"/>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334663" y="916924"/>
            <a:ext cx="4602172"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Τα 3Α: </a:t>
            </a:r>
            <a:r>
              <a:rPr lang="en-US" sz="3200" b="1" dirty="0" err="1">
                <a:solidFill>
                  <a:srgbClr val="0090D4"/>
                </a:solidFill>
                <a:latin typeface="Century Gothic"/>
              </a:rPr>
              <a:t>Αν</a:t>
            </a:r>
            <a:r>
              <a:rPr lang="en-US" sz="3200" b="1" dirty="0">
                <a:solidFill>
                  <a:srgbClr val="0090D4"/>
                </a:solidFill>
                <a:latin typeface="Century Gothic"/>
              </a:rPr>
              <a:t>α</a:t>
            </a:r>
            <a:r>
              <a:rPr lang="en-US" sz="3200" b="1" dirty="0" err="1">
                <a:solidFill>
                  <a:srgbClr val="0090D4"/>
                </a:solidFill>
                <a:latin typeface="Century Gothic"/>
              </a:rPr>
              <a:t>κυκλώνω</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48695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744237" y="2449006"/>
            <a:ext cx="3990296" cy="2392990"/>
          </a:xfrm>
          <a:prstGeom prst="rect">
            <a:avLst/>
          </a:prstGeom>
        </p:spPr>
        <p:txBody>
          <a:bodyPr wrap="square" lIns="91440" tIns="45720" rIns="91440" bIns="45720" anchor="t">
            <a:spAutoFit/>
          </a:bodyPr>
          <a:lstStyle/>
          <a:p>
            <a:r>
              <a:rPr lang="en-US" sz="2400" dirty="0" err="1">
                <a:solidFill>
                  <a:srgbClr val="004A6C"/>
                </a:solidFill>
                <a:latin typeface="Century Gothic"/>
              </a:rPr>
              <a:t>Αν</a:t>
            </a:r>
            <a:r>
              <a:rPr lang="en-US" sz="2400" dirty="0">
                <a:solidFill>
                  <a:srgbClr val="004A6C"/>
                </a:solidFill>
                <a:latin typeface="Century Gothic"/>
              </a:rPr>
              <a:t>α</a:t>
            </a:r>
            <a:r>
              <a:rPr lang="en-US" sz="2400" dirty="0" err="1">
                <a:solidFill>
                  <a:srgbClr val="004A6C"/>
                </a:solidFill>
                <a:latin typeface="Century Gothic"/>
              </a:rPr>
              <a:t>κύκλώσε</a:t>
            </a:r>
            <a:r>
              <a:rPr lang="en-US" sz="2400" dirty="0">
                <a:solidFill>
                  <a:srgbClr val="004A6C"/>
                </a:solidFill>
                <a:latin typeface="Century Gothic"/>
              </a:rPr>
              <a:t> οπ</a:t>
            </a:r>
            <a:r>
              <a:rPr lang="en-US" sz="2400" dirty="0" err="1">
                <a:solidFill>
                  <a:srgbClr val="004A6C"/>
                </a:solidFill>
                <a:latin typeface="Century Gothic"/>
              </a:rPr>
              <a:t>οιοδή</a:t>
            </a:r>
            <a:r>
              <a:rPr lang="en-US" sz="2400" dirty="0">
                <a:solidFill>
                  <a:srgbClr val="004A6C"/>
                </a:solidFill>
                <a:latin typeface="Century Gothic"/>
              </a:rPr>
              <a:t>π</a:t>
            </a:r>
            <a:r>
              <a:rPr lang="en-US" sz="2400" dirty="0" err="1">
                <a:solidFill>
                  <a:srgbClr val="004A6C"/>
                </a:solidFill>
                <a:latin typeface="Century Gothic"/>
              </a:rPr>
              <a:t>οτε</a:t>
            </a:r>
            <a:r>
              <a:rPr lang="en-US" sz="2400" dirty="0">
                <a:solidFill>
                  <a:srgbClr val="004A6C"/>
                </a:solidFill>
                <a:latin typeface="Century Gothic"/>
              </a:rPr>
              <a:t> πλα</a:t>
            </a:r>
            <a:r>
              <a:rPr lang="en-US" sz="2400" dirty="0" err="1">
                <a:solidFill>
                  <a:srgbClr val="004A6C"/>
                </a:solidFill>
                <a:latin typeface="Century Gothic"/>
              </a:rPr>
              <a:t>στικό</a:t>
            </a:r>
            <a:r>
              <a:rPr lang="en-US" sz="2400" dirty="0">
                <a:solidFill>
                  <a:srgbClr val="004A6C"/>
                </a:solidFill>
                <a:latin typeface="Century Gothic"/>
              </a:rPr>
              <a:t> </a:t>
            </a:r>
            <a:r>
              <a:rPr lang="en-US" sz="2400" dirty="0" err="1">
                <a:solidFill>
                  <a:srgbClr val="004A6C"/>
                </a:solidFill>
                <a:latin typeface="Century Gothic"/>
              </a:rPr>
              <a:t>χρησιμο</a:t>
            </a:r>
            <a:r>
              <a:rPr lang="en-US" sz="2400" dirty="0">
                <a:solidFill>
                  <a:srgbClr val="004A6C"/>
                </a:solidFill>
                <a:latin typeface="Century Gothic"/>
              </a:rPr>
              <a:t>π</a:t>
            </a:r>
            <a:r>
              <a:rPr lang="en-US" sz="2400" dirty="0" err="1">
                <a:solidFill>
                  <a:srgbClr val="004A6C"/>
                </a:solidFill>
                <a:latin typeface="Century Gothic"/>
              </a:rPr>
              <a:t>οιείς</a:t>
            </a:r>
            <a:r>
              <a:rPr lang="en-US" sz="2400" dirty="0">
                <a:solidFill>
                  <a:srgbClr val="004A6C"/>
                </a:solidFill>
                <a:latin typeface="Century Gothic"/>
              </a:rPr>
              <a:t>.
</a:t>
            </a:r>
            <a:r>
              <a:rPr lang="en-US" sz="2400" dirty="0" err="1">
                <a:solidFill>
                  <a:srgbClr val="004A6C"/>
                </a:solidFill>
                <a:latin typeface="Century Gothic"/>
              </a:rPr>
              <a:t>Πώς</a:t>
            </a:r>
            <a:r>
              <a:rPr lang="en-US" sz="2400" dirty="0">
                <a:solidFill>
                  <a:srgbClr val="004A6C"/>
                </a:solidFill>
                <a:latin typeface="Century Gothic"/>
              </a:rPr>
              <a:t> μπ</a:t>
            </a:r>
            <a:r>
              <a:rPr lang="en-US" sz="2400" dirty="0" err="1">
                <a:solidFill>
                  <a:srgbClr val="004A6C"/>
                </a:solidFill>
                <a:latin typeface="Century Gothic"/>
              </a:rPr>
              <a:t>ορείς</a:t>
            </a:r>
            <a:r>
              <a:rPr lang="en-US" sz="2400" dirty="0">
                <a:solidFill>
                  <a:srgbClr val="004A6C"/>
                </a:solidFill>
                <a:latin typeface="Century Gothic"/>
              </a:rPr>
              <a:t> να </a:t>
            </a:r>
            <a:r>
              <a:rPr lang="en-US" sz="2400" dirty="0" err="1">
                <a:solidFill>
                  <a:srgbClr val="004A6C"/>
                </a:solidFill>
                <a:latin typeface="Century Gothic"/>
              </a:rPr>
              <a:t>το</a:t>
            </a:r>
            <a:r>
              <a:rPr lang="en-US" sz="2400" dirty="0">
                <a:solidFill>
                  <a:srgbClr val="004A6C"/>
                </a:solidFill>
                <a:latin typeface="Century Gothic"/>
              </a:rPr>
              <a:t> </a:t>
            </a:r>
            <a:r>
              <a:rPr lang="en-US" sz="2400" dirty="0" err="1">
                <a:solidFill>
                  <a:srgbClr val="004A6C"/>
                </a:solidFill>
                <a:latin typeface="Century Gothic"/>
              </a:rPr>
              <a:t>κάνεις</a:t>
            </a:r>
            <a:r>
              <a:rPr lang="en-US" sz="2400" dirty="0">
                <a:solidFill>
                  <a:srgbClr val="004A6C"/>
                </a:solidFill>
                <a:latin typeface="Century Gothic"/>
              </a:rPr>
              <a:t> α</a:t>
            </a:r>
            <a:r>
              <a:rPr lang="en-US" sz="2400" dirty="0" err="1">
                <a:solidFill>
                  <a:srgbClr val="004A6C"/>
                </a:solidFill>
                <a:latin typeface="Century Gothic"/>
              </a:rPr>
              <a:t>υτό</a:t>
            </a:r>
            <a:r>
              <a:rPr lang="en-US" sz="2400" dirty="0">
                <a:solidFill>
                  <a:srgbClr val="004A6C"/>
                </a:solidFill>
                <a:latin typeface="Century Gothic"/>
              </a:rPr>
              <a:t>;</a:t>
            </a:r>
            <a:endParaRPr lang="en-US" sz="2400" dirty="0"/>
          </a:p>
        </p:txBody>
      </p:sp>
      <p:pic>
        <p:nvPicPr>
          <p:cNvPr id="9" name="Picture 8">
            <a:extLst>
              <a:ext uri="{FF2B5EF4-FFF2-40B4-BE49-F238E27FC236}">
                <a16:creationId xmlns:a16="http://schemas.microsoft.com/office/drawing/2014/main" id="{2BE72FEE-AEC9-1841-A2A6-D26A66FE7C3B}"/>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747805" flipH="1">
            <a:off x="4292034" y="5168948"/>
            <a:ext cx="659737" cy="771121"/>
          </a:xfrm>
          <a:prstGeom prst="rect">
            <a:avLst/>
          </a:prstGeom>
        </p:spPr>
      </p:pic>
      <p:pic>
        <p:nvPicPr>
          <p:cNvPr id="10" name="Picture 9">
            <a:extLst>
              <a:ext uri="{FF2B5EF4-FFF2-40B4-BE49-F238E27FC236}">
                <a16:creationId xmlns:a16="http://schemas.microsoft.com/office/drawing/2014/main" id="{B5D41743-3DA2-2548-B96E-8F5E8AFD83F3}"/>
              </a:ext>
            </a:extLst>
          </p:cNvPr>
          <p:cNvPicPr>
            <a:picLocks noChangeAspect="1"/>
          </p:cNvPicPr>
          <p:nvPr/>
        </p:nvPicPr>
        <p:blipFill>
          <a:blip r:embed="rId7"/>
          <a:stretch>
            <a:fillRect/>
          </a:stretch>
        </p:blipFill>
        <p:spPr>
          <a:xfrm>
            <a:off x="3019204" y="5054228"/>
            <a:ext cx="1014521" cy="1002724"/>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637406DD-EABE-4665-BFA1-372A444A52AB}"/>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0" y="6081888"/>
            <a:ext cx="2815177" cy="776114"/>
          </a:xfrm>
          <a:prstGeom prst="rect">
            <a:avLst/>
          </a:prstGeom>
        </p:spPr>
      </p:pic>
    </p:spTree>
    <p:extLst>
      <p:ext uri="{BB962C8B-B14F-4D97-AF65-F5344CB8AC3E}">
        <p14:creationId xmlns:p14="http://schemas.microsoft.com/office/powerpoint/2010/main" val="3805887859"/>
      </p:ext>
    </p:extLst>
  </p:cSld>
  <p:clrMapOvr>
    <a:overrideClrMapping bg1="lt1" tx1="dk1" bg2="lt2" tx2="dk2" accent1="accent1" accent2="accent2" accent3="accent3" accent4="accent4" accent5="accent5" accent6="accent6" hlink="hlink" folHlink="folHlink"/>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05BDE-3DDC-1442-8496-6DDE693DAE0A}"/>
              </a:ext>
            </a:extLst>
          </p:cNvPr>
          <p:cNvSpPr>
            <a:spLocks noGrp="1"/>
          </p:cNvSpPr>
          <p:nvPr>
            <p:ph type="title"/>
          </p:nvPr>
        </p:nvSpPr>
        <p:spPr/>
        <p:txBody>
          <a:bodyPr/>
          <a:lstStyle/>
          <a:p>
            <a:endParaRPr lang="en-US"/>
          </a:p>
        </p:txBody>
      </p:sp>
      <p:sp>
        <p:nvSpPr>
          <p:cNvPr id="4" name="Rectangle 3">
            <a:extLst>
              <a:ext uri="{FF2B5EF4-FFF2-40B4-BE49-F238E27FC236}">
                <a16:creationId xmlns:a16="http://schemas.microsoft.com/office/drawing/2014/main" id="{5183CF7D-1599-3D40-B9E1-FA9F0ED1F2BD}"/>
              </a:ext>
            </a:extLst>
          </p:cNvPr>
          <p:cNvSpPr/>
          <p:nvPr/>
        </p:nvSpPr>
        <p:spPr>
          <a:xfrm>
            <a:off x="0" y="0"/>
            <a:ext cx="12192000" cy="6858000"/>
          </a:xfrm>
          <a:prstGeom prst="rect">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66DF09E-CE5E-224B-9D92-939CF255430E}"/>
              </a:ext>
            </a:extLst>
          </p:cNvPr>
          <p:cNvPicPr>
            <a:picLocks noChangeAspect="1"/>
          </p:cNvPicPr>
          <p:nvPr/>
        </p:nvPicPr>
        <p:blipFill>
          <a:blip r:embed="rId3"/>
          <a:stretch>
            <a:fillRect/>
          </a:stretch>
        </p:blipFill>
        <p:spPr>
          <a:xfrm>
            <a:off x="353138" y="2790312"/>
            <a:ext cx="1379798" cy="1128926"/>
          </a:xfrm>
          <a:prstGeom prst="rect">
            <a:avLst/>
          </a:prstGeom>
        </p:spPr>
      </p:pic>
      <p:pic>
        <p:nvPicPr>
          <p:cNvPr id="6" name="Picture 5">
            <a:extLst>
              <a:ext uri="{FF2B5EF4-FFF2-40B4-BE49-F238E27FC236}">
                <a16:creationId xmlns:a16="http://schemas.microsoft.com/office/drawing/2014/main" id="{C4158109-7D23-9748-A2D0-C2C8B1095D05}"/>
              </a:ext>
            </a:extLst>
          </p:cNvPr>
          <p:cNvPicPr>
            <a:picLocks noChangeAspect="1"/>
          </p:cNvPicPr>
          <p:nvPr/>
        </p:nvPicPr>
        <p:blipFill>
          <a:blip r:embed="rId4"/>
          <a:stretch>
            <a:fillRect/>
          </a:stretch>
        </p:blipFill>
        <p:spPr>
          <a:xfrm>
            <a:off x="2621977" y="2734389"/>
            <a:ext cx="1156801" cy="1170738"/>
          </a:xfrm>
          <a:prstGeom prst="rect">
            <a:avLst/>
          </a:prstGeom>
        </p:spPr>
      </p:pic>
      <p:pic>
        <p:nvPicPr>
          <p:cNvPr id="7" name="Picture 6">
            <a:extLst>
              <a:ext uri="{FF2B5EF4-FFF2-40B4-BE49-F238E27FC236}">
                <a16:creationId xmlns:a16="http://schemas.microsoft.com/office/drawing/2014/main" id="{9C3CC33B-77CC-D84F-A7E6-6C64447C97DE}"/>
              </a:ext>
            </a:extLst>
          </p:cNvPr>
          <p:cNvPicPr>
            <a:picLocks noChangeAspect="1"/>
          </p:cNvPicPr>
          <p:nvPr/>
        </p:nvPicPr>
        <p:blipFill>
          <a:blip r:embed="rId5"/>
          <a:stretch>
            <a:fillRect/>
          </a:stretch>
        </p:blipFill>
        <p:spPr>
          <a:xfrm>
            <a:off x="4427929" y="2783082"/>
            <a:ext cx="1114989" cy="1114989"/>
          </a:xfrm>
          <a:prstGeom prst="rect">
            <a:avLst/>
          </a:prstGeom>
        </p:spPr>
      </p:pic>
      <p:pic>
        <p:nvPicPr>
          <p:cNvPr id="8" name="Picture 7">
            <a:extLst>
              <a:ext uri="{FF2B5EF4-FFF2-40B4-BE49-F238E27FC236}">
                <a16:creationId xmlns:a16="http://schemas.microsoft.com/office/drawing/2014/main" id="{8B226216-E063-7E4E-BF83-69F8627A3265}"/>
              </a:ext>
            </a:extLst>
          </p:cNvPr>
          <p:cNvPicPr>
            <a:picLocks noChangeAspect="1"/>
          </p:cNvPicPr>
          <p:nvPr/>
        </p:nvPicPr>
        <p:blipFill>
          <a:blip r:embed="rId6"/>
          <a:stretch>
            <a:fillRect/>
          </a:stretch>
        </p:blipFill>
        <p:spPr>
          <a:xfrm>
            <a:off x="6197975" y="2699633"/>
            <a:ext cx="1198613" cy="1226487"/>
          </a:xfrm>
          <a:prstGeom prst="rect">
            <a:avLst/>
          </a:prstGeom>
        </p:spPr>
      </p:pic>
      <p:pic>
        <p:nvPicPr>
          <p:cNvPr id="9" name="Picture 8">
            <a:extLst>
              <a:ext uri="{FF2B5EF4-FFF2-40B4-BE49-F238E27FC236}">
                <a16:creationId xmlns:a16="http://schemas.microsoft.com/office/drawing/2014/main" id="{59EF3A3C-33F8-B442-9D37-CA046EB6DC67}"/>
              </a:ext>
            </a:extLst>
          </p:cNvPr>
          <p:cNvPicPr>
            <a:picLocks noChangeAspect="1"/>
          </p:cNvPicPr>
          <p:nvPr/>
        </p:nvPicPr>
        <p:blipFill>
          <a:blip r:embed="rId7"/>
          <a:stretch>
            <a:fillRect/>
          </a:stretch>
        </p:blipFill>
        <p:spPr>
          <a:xfrm>
            <a:off x="8236239" y="2720451"/>
            <a:ext cx="1198613" cy="1184675"/>
          </a:xfrm>
          <a:prstGeom prst="rect">
            <a:avLst/>
          </a:prstGeom>
        </p:spPr>
      </p:pic>
      <p:pic>
        <p:nvPicPr>
          <p:cNvPr id="10" name="Picture 9">
            <a:extLst>
              <a:ext uri="{FF2B5EF4-FFF2-40B4-BE49-F238E27FC236}">
                <a16:creationId xmlns:a16="http://schemas.microsoft.com/office/drawing/2014/main" id="{82FA9468-6B15-E74C-91A3-D9189E5177FA}"/>
              </a:ext>
            </a:extLst>
          </p:cNvPr>
          <p:cNvPicPr>
            <a:picLocks noChangeAspect="1"/>
          </p:cNvPicPr>
          <p:nvPr/>
        </p:nvPicPr>
        <p:blipFill>
          <a:blip r:embed="rId8"/>
          <a:stretch>
            <a:fillRect/>
          </a:stretch>
        </p:blipFill>
        <p:spPr>
          <a:xfrm>
            <a:off x="10262702" y="2664702"/>
            <a:ext cx="1296174" cy="1240425"/>
          </a:xfrm>
          <a:prstGeom prst="rect">
            <a:avLst/>
          </a:prstGeom>
        </p:spPr>
      </p:pic>
      <p:pic>
        <p:nvPicPr>
          <p:cNvPr id="12" name="Picture 11">
            <a:extLst>
              <a:ext uri="{FF2B5EF4-FFF2-40B4-BE49-F238E27FC236}">
                <a16:creationId xmlns:a16="http://schemas.microsoft.com/office/drawing/2014/main" id="{F1F8BE3C-F475-ED4F-BFF8-41CA28F11F82}"/>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r="-14"/>
          <a:stretch/>
        </p:blipFill>
        <p:spPr>
          <a:xfrm>
            <a:off x="0" y="0"/>
            <a:ext cx="12193707" cy="1905002"/>
          </a:xfrm>
          <a:prstGeom prst="rect">
            <a:avLst/>
          </a:prstGeom>
        </p:spPr>
      </p:pic>
      <p:sp>
        <p:nvSpPr>
          <p:cNvPr id="13" name="TextBox 12">
            <a:extLst>
              <a:ext uri="{FF2B5EF4-FFF2-40B4-BE49-F238E27FC236}">
                <a16:creationId xmlns:a16="http://schemas.microsoft.com/office/drawing/2014/main" id="{A2FF3D8D-A93E-6945-AA00-721218D77FD6}"/>
              </a:ext>
            </a:extLst>
          </p:cNvPr>
          <p:cNvSpPr txBox="1"/>
          <p:nvPr/>
        </p:nvSpPr>
        <p:spPr>
          <a:xfrm>
            <a:off x="574554" y="902813"/>
            <a:ext cx="3173084"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Τα 3Ε + 3Α</a:t>
            </a:r>
            <a:endParaRPr lang="en-US" dirty="0"/>
          </a:p>
        </p:txBody>
      </p:sp>
      <p:sp>
        <p:nvSpPr>
          <p:cNvPr id="15" name="Rectangle 14">
            <a:extLst>
              <a:ext uri="{FF2B5EF4-FFF2-40B4-BE49-F238E27FC236}">
                <a16:creationId xmlns:a16="http://schemas.microsoft.com/office/drawing/2014/main" id="{850C430C-C6D1-3049-B5E7-35C3D795027B}"/>
              </a:ext>
            </a:extLst>
          </p:cNvPr>
          <p:cNvSpPr/>
          <p:nvPr/>
        </p:nvSpPr>
        <p:spPr>
          <a:xfrm>
            <a:off x="280540" y="4358179"/>
            <a:ext cx="1922549"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647955-E844-F54A-945F-D8122D832E50}"/>
              </a:ext>
            </a:extLst>
          </p:cNvPr>
          <p:cNvSpPr/>
          <p:nvPr/>
        </p:nvSpPr>
        <p:spPr>
          <a:xfrm>
            <a:off x="350569" y="4468778"/>
            <a:ext cx="1854995"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Αν</a:t>
            </a:r>
            <a:r>
              <a:rPr lang="en-US" sz="2400" b="1" dirty="0">
                <a:solidFill>
                  <a:srgbClr val="004A6C"/>
                </a:solidFill>
                <a:latin typeface="Century Gothic"/>
              </a:rPr>
              <a:t>α</a:t>
            </a:r>
            <a:r>
              <a:rPr lang="en-US" sz="2400" b="1" dirty="0" err="1">
                <a:solidFill>
                  <a:srgbClr val="004A6C"/>
                </a:solidFill>
                <a:latin typeface="Century Gothic"/>
              </a:rPr>
              <a:t>θεωρώ</a:t>
            </a:r>
            <a:endParaRPr lang="en-US" dirty="0" err="1"/>
          </a:p>
        </p:txBody>
      </p:sp>
      <p:sp>
        <p:nvSpPr>
          <p:cNvPr id="17" name="Rectangle 16">
            <a:extLst>
              <a:ext uri="{FF2B5EF4-FFF2-40B4-BE49-F238E27FC236}">
                <a16:creationId xmlns:a16="http://schemas.microsoft.com/office/drawing/2014/main" id="{554380F4-4D4E-F544-B5C3-705680716FC6}"/>
              </a:ext>
            </a:extLst>
          </p:cNvPr>
          <p:cNvSpPr/>
          <p:nvPr/>
        </p:nvSpPr>
        <p:spPr>
          <a:xfrm>
            <a:off x="2364297" y="4358179"/>
            <a:ext cx="1657003"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09E40D9-AF11-8E43-927B-CDDB8A729A5D}"/>
              </a:ext>
            </a:extLst>
          </p:cNvPr>
          <p:cNvSpPr/>
          <p:nvPr/>
        </p:nvSpPr>
        <p:spPr>
          <a:xfrm>
            <a:off x="2387053" y="4468778"/>
            <a:ext cx="1628972"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Αρνούμ</a:t>
            </a:r>
            <a:r>
              <a:rPr lang="en-US" sz="2400" b="1" dirty="0">
                <a:solidFill>
                  <a:srgbClr val="004A6C"/>
                </a:solidFill>
                <a:latin typeface="Century Gothic"/>
              </a:rPr>
              <a:t>αι</a:t>
            </a:r>
            <a:endParaRPr lang="en-US" dirty="0"/>
          </a:p>
        </p:txBody>
      </p:sp>
      <p:sp>
        <p:nvSpPr>
          <p:cNvPr id="19" name="Rectangle 18">
            <a:extLst>
              <a:ext uri="{FF2B5EF4-FFF2-40B4-BE49-F238E27FC236}">
                <a16:creationId xmlns:a16="http://schemas.microsoft.com/office/drawing/2014/main" id="{F5FFA38B-9673-E840-A259-7EF971721F26}"/>
              </a:ext>
            </a:extLst>
          </p:cNvPr>
          <p:cNvSpPr/>
          <p:nvPr/>
        </p:nvSpPr>
        <p:spPr>
          <a:xfrm>
            <a:off x="4176734" y="4358179"/>
            <a:ext cx="1621881"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2E3352F-CB63-6748-BED1-53809EFDD106}"/>
              </a:ext>
            </a:extLst>
          </p:cNvPr>
          <p:cNvSpPr/>
          <p:nvPr/>
        </p:nvSpPr>
        <p:spPr>
          <a:xfrm>
            <a:off x="4197375" y="4468779"/>
            <a:ext cx="1735922" cy="461665"/>
          </a:xfrm>
          <a:prstGeom prst="rect">
            <a:avLst/>
          </a:prstGeom>
        </p:spPr>
        <p:txBody>
          <a:bodyPr wrap="square" lIns="91440" tIns="45720" rIns="91440" bIns="45720" anchor="t">
            <a:spAutoFit/>
          </a:bodyPr>
          <a:lstStyle/>
          <a:p>
            <a:r>
              <a:rPr lang="en-US" sz="2400" b="1" dirty="0" err="1">
                <a:solidFill>
                  <a:srgbClr val="004A6C"/>
                </a:solidFill>
                <a:latin typeface="Century Gothic"/>
              </a:rPr>
              <a:t>Ελ</a:t>
            </a:r>
            <a:r>
              <a:rPr lang="en-US" sz="2400" b="1" dirty="0">
                <a:solidFill>
                  <a:srgbClr val="004A6C"/>
                </a:solidFill>
                <a:latin typeface="Century Gothic"/>
              </a:rPr>
              <a:t>α</a:t>
            </a:r>
            <a:r>
              <a:rPr lang="en-US" sz="2400" b="1" dirty="0" err="1">
                <a:solidFill>
                  <a:srgbClr val="004A6C"/>
                </a:solidFill>
                <a:latin typeface="Century Gothic"/>
              </a:rPr>
              <a:t>ττώνω</a:t>
            </a:r>
            <a:endParaRPr lang="en-US" dirty="0" err="1"/>
          </a:p>
        </p:txBody>
      </p:sp>
      <p:sp>
        <p:nvSpPr>
          <p:cNvPr id="21" name="Rectangle 20">
            <a:extLst>
              <a:ext uri="{FF2B5EF4-FFF2-40B4-BE49-F238E27FC236}">
                <a16:creationId xmlns:a16="http://schemas.microsoft.com/office/drawing/2014/main" id="{840A9AAB-630C-8942-B314-6BC4793457DA}"/>
              </a:ext>
            </a:extLst>
          </p:cNvPr>
          <p:cNvSpPr/>
          <p:nvPr/>
        </p:nvSpPr>
        <p:spPr>
          <a:xfrm>
            <a:off x="5951977" y="4358179"/>
            <a:ext cx="1692500" cy="94391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803DF65-2ECB-CF4F-9E02-675EB5AE6892}"/>
              </a:ext>
            </a:extLst>
          </p:cNvPr>
          <p:cNvSpPr/>
          <p:nvPr/>
        </p:nvSpPr>
        <p:spPr>
          <a:xfrm>
            <a:off x="5930182" y="4384112"/>
            <a:ext cx="1822014" cy="830997"/>
          </a:xfrm>
          <a:prstGeom prst="rect">
            <a:avLst/>
          </a:prstGeom>
        </p:spPr>
        <p:txBody>
          <a:bodyPr wrap="square" lIns="91440" tIns="45720" rIns="91440" bIns="45720" anchor="t">
            <a:spAutoFit/>
          </a:bodyPr>
          <a:lstStyle/>
          <a:p>
            <a:r>
              <a:rPr lang="en-US" sz="2400" b="1" dirty="0">
                <a:solidFill>
                  <a:srgbClr val="004A6C"/>
                </a:solidFill>
                <a:latin typeface="Century Gothic"/>
              </a:rPr>
              <a:t>Επανα</a:t>
            </a:r>
            <a:r>
              <a:rPr lang="en-US" sz="2400" b="1" dirty="0" err="1">
                <a:solidFill>
                  <a:srgbClr val="004A6C"/>
                </a:solidFill>
                <a:latin typeface="Century Gothic"/>
              </a:rPr>
              <a:t>χρη-σιμο</a:t>
            </a:r>
            <a:r>
              <a:rPr lang="en-US" sz="2400" b="1" dirty="0">
                <a:solidFill>
                  <a:srgbClr val="004A6C"/>
                </a:solidFill>
                <a:latin typeface="Century Gothic"/>
              </a:rPr>
              <a:t>π</a:t>
            </a:r>
            <a:r>
              <a:rPr lang="en-US" sz="2400" b="1" dirty="0" err="1">
                <a:solidFill>
                  <a:srgbClr val="004A6C"/>
                </a:solidFill>
                <a:latin typeface="Century Gothic"/>
              </a:rPr>
              <a:t>οιώ</a:t>
            </a:r>
            <a:endParaRPr lang="en-US" dirty="0" err="1"/>
          </a:p>
        </p:txBody>
      </p:sp>
      <p:pic>
        <p:nvPicPr>
          <p:cNvPr id="34" name="Picture 33" descr="A picture containing text&#10;&#10;Description automatically generated">
            <a:extLst>
              <a:ext uri="{FF2B5EF4-FFF2-40B4-BE49-F238E27FC236}">
                <a16:creationId xmlns:a16="http://schemas.microsoft.com/office/drawing/2014/main" id="{2498DF99-65C7-4CC1-A46E-0967265BB1E6}"/>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0" y="5715000"/>
            <a:ext cx="4162788" cy="1143002"/>
          </a:xfrm>
          <a:prstGeom prst="rect">
            <a:avLst/>
          </a:prstGeom>
        </p:spPr>
      </p:pic>
      <p:sp>
        <p:nvSpPr>
          <p:cNvPr id="23" name="Rectangle 22">
            <a:extLst>
              <a:ext uri="{FF2B5EF4-FFF2-40B4-BE49-F238E27FC236}">
                <a16:creationId xmlns:a16="http://schemas.microsoft.com/office/drawing/2014/main" id="{6623B2F9-B401-AA49-A757-5299EB6106D5}"/>
              </a:ext>
            </a:extLst>
          </p:cNvPr>
          <p:cNvSpPr/>
          <p:nvPr/>
        </p:nvSpPr>
        <p:spPr>
          <a:xfrm>
            <a:off x="7811949" y="4358179"/>
            <a:ext cx="204642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2B8E35B-A7A1-794B-BCE9-FB5615380119}"/>
              </a:ext>
            </a:extLst>
          </p:cNvPr>
          <p:cNvSpPr/>
          <p:nvPr/>
        </p:nvSpPr>
        <p:spPr>
          <a:xfrm>
            <a:off x="7754978" y="4468778"/>
            <a:ext cx="2209259"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Αν</a:t>
            </a:r>
            <a:r>
              <a:rPr lang="en-US" sz="2400" b="1" dirty="0">
                <a:solidFill>
                  <a:srgbClr val="004A6C"/>
                </a:solidFill>
                <a:latin typeface="Century Gothic"/>
              </a:rPr>
              <a:t>α</a:t>
            </a:r>
            <a:r>
              <a:rPr lang="en-US" sz="2400" b="1" dirty="0" err="1">
                <a:solidFill>
                  <a:srgbClr val="004A6C"/>
                </a:solidFill>
                <a:latin typeface="Century Gothic"/>
              </a:rPr>
              <a:t>κυκλώνω</a:t>
            </a:r>
            <a:endParaRPr lang="en-US" dirty="0" err="1"/>
          </a:p>
        </p:txBody>
      </p:sp>
      <p:sp>
        <p:nvSpPr>
          <p:cNvPr id="25" name="Rectangle 24">
            <a:extLst>
              <a:ext uri="{FF2B5EF4-FFF2-40B4-BE49-F238E27FC236}">
                <a16:creationId xmlns:a16="http://schemas.microsoft.com/office/drawing/2014/main" id="{34765133-D8D6-9E4A-BED9-B509B3C539F1}"/>
              </a:ext>
            </a:extLst>
          </p:cNvPr>
          <p:cNvSpPr/>
          <p:nvPr/>
        </p:nvSpPr>
        <p:spPr>
          <a:xfrm>
            <a:off x="10029868" y="4358179"/>
            <a:ext cx="2079342"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BD2E5E7-27B8-094C-A167-F2DEF518BBCE}"/>
              </a:ext>
            </a:extLst>
          </p:cNvPr>
          <p:cNvSpPr/>
          <p:nvPr/>
        </p:nvSpPr>
        <p:spPr>
          <a:xfrm>
            <a:off x="10008176" y="4468778"/>
            <a:ext cx="2186817" cy="461665"/>
          </a:xfrm>
          <a:prstGeom prst="rect">
            <a:avLst/>
          </a:prstGeom>
        </p:spPr>
        <p:txBody>
          <a:bodyPr wrap="none" lIns="91440" tIns="45720" rIns="91440" bIns="45720" anchor="t">
            <a:spAutoFit/>
          </a:bodyPr>
          <a:lstStyle/>
          <a:p>
            <a:r>
              <a:rPr lang="en-US" sz="2400" b="1" dirty="0">
                <a:solidFill>
                  <a:srgbClr val="004A6C"/>
                </a:solidFill>
                <a:latin typeface="Century Gothic"/>
              </a:rPr>
              <a:t>Επ</a:t>
            </a:r>
            <a:r>
              <a:rPr lang="en-US" sz="2400" b="1" dirty="0" err="1">
                <a:solidFill>
                  <a:srgbClr val="004A6C"/>
                </a:solidFill>
                <a:latin typeface="Century Gothic"/>
              </a:rPr>
              <a:t>ιδιορθώνω</a:t>
            </a:r>
            <a:endParaRPr lang="en-US" dirty="0" err="1"/>
          </a:p>
        </p:txBody>
      </p:sp>
    </p:spTree>
    <p:extLst>
      <p:ext uri="{BB962C8B-B14F-4D97-AF65-F5344CB8AC3E}">
        <p14:creationId xmlns:p14="http://schemas.microsoft.com/office/powerpoint/2010/main" val="12237115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Picture 32" descr="Icon&#10;&#10;Description automatically generated">
            <a:extLst>
              <a:ext uri="{FF2B5EF4-FFF2-40B4-BE49-F238E27FC236}">
                <a16:creationId xmlns:a16="http://schemas.microsoft.com/office/drawing/2014/main" id="{9CE36E22-89BD-B04B-A337-A2DAD5D3F325}"/>
              </a:ext>
            </a:extLst>
          </p:cNvPr>
          <p:cNvPicPr>
            <a:picLocks noChangeAspect="1"/>
          </p:cNvPicPr>
          <p:nvPr/>
        </p:nvPicPr>
        <p:blipFill>
          <a:blip r:embed="rId3"/>
          <a:stretch>
            <a:fillRect/>
          </a:stretch>
        </p:blipFill>
        <p:spPr>
          <a:xfrm>
            <a:off x="0" y="0"/>
            <a:ext cx="12192000" cy="6858000"/>
          </a:xfrm>
          <a:prstGeom prst="rect">
            <a:avLst/>
          </a:prstGeom>
        </p:spPr>
      </p:pic>
      <p:pic>
        <p:nvPicPr>
          <p:cNvPr id="55" name="Picture 54" descr="A blue jellyfish in the water&#10;&#10;Description automatically generated with low confidence">
            <a:extLst>
              <a:ext uri="{FF2B5EF4-FFF2-40B4-BE49-F238E27FC236}">
                <a16:creationId xmlns:a16="http://schemas.microsoft.com/office/drawing/2014/main" id="{13702A12-C77B-004E-9066-FADC31BD7D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94931" y="2073436"/>
            <a:ext cx="3353636" cy="3353636"/>
          </a:xfrm>
          <a:prstGeom prst="rect">
            <a:avLst/>
          </a:prstGeom>
        </p:spPr>
      </p:pic>
      <p:sp>
        <p:nvSpPr>
          <p:cNvPr id="34" name="TextBox 33">
            <a:extLst>
              <a:ext uri="{FF2B5EF4-FFF2-40B4-BE49-F238E27FC236}">
                <a16:creationId xmlns:a16="http://schemas.microsoft.com/office/drawing/2014/main" id="{A1D17556-DA5A-384C-A549-1157473C7C11}"/>
              </a:ext>
            </a:extLst>
          </p:cNvPr>
          <p:cNvSpPr txBox="1"/>
          <p:nvPr/>
        </p:nvSpPr>
        <p:spPr>
          <a:xfrm>
            <a:off x="-643" y="941026"/>
            <a:ext cx="5564465" cy="461665"/>
          </a:xfrm>
          <a:prstGeom prst="rect">
            <a:avLst/>
          </a:prstGeom>
          <a:noFill/>
        </p:spPr>
        <p:txBody>
          <a:bodyPr wrap="square" lIns="91440" tIns="45720" rIns="91440" bIns="45720" rtlCol="0" anchor="t">
            <a:spAutoFit/>
          </a:bodyPr>
          <a:lstStyle/>
          <a:p>
            <a:r>
              <a:rPr lang="en-US" sz="2400" b="1" dirty="0" err="1">
                <a:solidFill>
                  <a:srgbClr val="004A6C"/>
                </a:solidFill>
                <a:latin typeface="Century Gothic"/>
              </a:rPr>
              <a:t>Εργ</a:t>
            </a:r>
            <a:r>
              <a:rPr lang="en-US" sz="2400" b="1" dirty="0">
                <a:solidFill>
                  <a:srgbClr val="004A6C"/>
                </a:solidFill>
                <a:latin typeface="Century Gothic"/>
              </a:rPr>
              <a:t>α</a:t>
            </a:r>
            <a:r>
              <a:rPr lang="en-US" sz="2400" b="1" dirty="0" err="1">
                <a:solidFill>
                  <a:srgbClr val="004A6C"/>
                </a:solidFill>
                <a:latin typeface="Century Gothic"/>
              </a:rPr>
              <a:t>σί</a:t>
            </a:r>
            <a:r>
              <a:rPr lang="en-US" sz="2400" b="1" dirty="0">
                <a:solidFill>
                  <a:srgbClr val="004A6C"/>
                </a:solidFill>
                <a:latin typeface="Century Gothic"/>
              </a:rPr>
              <a:t>α: </a:t>
            </a:r>
            <a:r>
              <a:rPr lang="en-US" sz="2400" b="1" dirty="0">
                <a:solidFill>
                  <a:srgbClr val="0090D4"/>
                </a:solidFill>
                <a:latin typeface="Century Gothic"/>
              </a:rPr>
              <a:t>Κα</a:t>
            </a:r>
            <a:r>
              <a:rPr lang="en-US" sz="2400" b="1" dirty="0" err="1">
                <a:solidFill>
                  <a:srgbClr val="0090D4"/>
                </a:solidFill>
                <a:latin typeface="Century Gothic"/>
              </a:rPr>
              <a:t>λλιτεχνικό</a:t>
            </a:r>
            <a:r>
              <a:rPr lang="en-US" sz="2400" b="1" dirty="0">
                <a:solidFill>
                  <a:srgbClr val="0090D4"/>
                </a:solidFill>
                <a:latin typeface="Century Gothic"/>
              </a:rPr>
              <a:t> π</a:t>
            </a:r>
            <a:r>
              <a:rPr lang="en-US" sz="2400" b="1" dirty="0" err="1">
                <a:solidFill>
                  <a:srgbClr val="0090D4"/>
                </a:solidFill>
                <a:latin typeface="Century Gothic"/>
              </a:rPr>
              <a:t>ρόζεκτ</a:t>
            </a:r>
          </a:p>
        </p:txBody>
      </p:sp>
      <p:pic>
        <p:nvPicPr>
          <p:cNvPr id="38" name="Picture 37" descr="A picture containing logo&#10;&#10;Description automatically generated">
            <a:extLst>
              <a:ext uri="{FF2B5EF4-FFF2-40B4-BE49-F238E27FC236}">
                <a16:creationId xmlns:a16="http://schemas.microsoft.com/office/drawing/2014/main" id="{022E74B0-0673-5E4C-B60D-9D5BC9C5900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73392" y="127540"/>
            <a:ext cx="1771625" cy="1622473"/>
          </a:xfrm>
          <a:prstGeom prst="rect">
            <a:avLst/>
          </a:prstGeom>
        </p:spPr>
      </p:pic>
      <p:pic>
        <p:nvPicPr>
          <p:cNvPr id="47" name="Picture 46" descr="A close-up of a fish&#10;&#10;Description automatically generated with medium confidence">
            <a:extLst>
              <a:ext uri="{FF2B5EF4-FFF2-40B4-BE49-F238E27FC236}">
                <a16:creationId xmlns:a16="http://schemas.microsoft.com/office/drawing/2014/main" id="{A2424EA9-5FB7-1149-8118-FC2ADC6AA1F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569364" y="2078362"/>
            <a:ext cx="3324751" cy="3324751"/>
          </a:xfrm>
          <a:prstGeom prst="rect">
            <a:avLst/>
          </a:prstGeom>
        </p:spPr>
      </p:pic>
      <p:sp>
        <p:nvSpPr>
          <p:cNvPr id="48" name="Rectangle 47">
            <a:extLst>
              <a:ext uri="{FF2B5EF4-FFF2-40B4-BE49-F238E27FC236}">
                <a16:creationId xmlns:a16="http://schemas.microsoft.com/office/drawing/2014/main" id="{297A6E8F-0300-AB42-A945-57EA3C763072}"/>
              </a:ext>
            </a:extLst>
          </p:cNvPr>
          <p:cNvSpPr/>
          <p:nvPr/>
        </p:nvSpPr>
        <p:spPr>
          <a:xfrm>
            <a:off x="1294856" y="5412632"/>
            <a:ext cx="2730257" cy="951806"/>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Rectangle 48">
            <a:extLst>
              <a:ext uri="{FF2B5EF4-FFF2-40B4-BE49-F238E27FC236}">
                <a16:creationId xmlns:a16="http://schemas.microsoft.com/office/drawing/2014/main" id="{8A3A8D72-B1DB-494B-A46F-C9AD824F889C}"/>
              </a:ext>
            </a:extLst>
          </p:cNvPr>
          <p:cNvSpPr/>
          <p:nvPr/>
        </p:nvSpPr>
        <p:spPr>
          <a:xfrm>
            <a:off x="1071905" y="5523231"/>
            <a:ext cx="2953208" cy="830997"/>
          </a:xfrm>
          <a:prstGeom prst="rect">
            <a:avLst/>
          </a:prstGeom>
        </p:spPr>
        <p:txBody>
          <a:bodyPr wrap="square" lIns="91440" tIns="45720" rIns="91440" bIns="45720" anchor="t">
            <a:spAutoFit/>
          </a:bodyPr>
          <a:lstStyle/>
          <a:p>
            <a:pPr algn="ctr"/>
            <a:r>
              <a:rPr lang="en-US" sz="2400" b="1" dirty="0" err="1">
                <a:solidFill>
                  <a:srgbClr val="004A6C"/>
                </a:solidFill>
                <a:latin typeface="Century Gothic"/>
              </a:rPr>
              <a:t>Μέδουσ</a:t>
            </a:r>
            <a:r>
              <a:rPr lang="en-US" sz="2400" b="1" dirty="0">
                <a:solidFill>
                  <a:srgbClr val="004A6C"/>
                </a:solidFill>
                <a:latin typeface="Century Gothic"/>
              </a:rPr>
              <a:t>α </a:t>
            </a:r>
            <a:r>
              <a:rPr lang="en-US" sz="2400" b="1" dirty="0" err="1">
                <a:solidFill>
                  <a:srgbClr val="004A6C"/>
                </a:solidFill>
                <a:latin typeface="Century Gothic"/>
              </a:rPr>
              <a:t>στο</a:t>
            </a:r>
            <a:r>
              <a:rPr lang="en-US" sz="2400" b="1" dirty="0">
                <a:solidFill>
                  <a:srgbClr val="004A6C"/>
                </a:solidFill>
                <a:latin typeface="Century Gothic"/>
              </a:rPr>
              <a:t> μπ</a:t>
            </a:r>
            <a:r>
              <a:rPr lang="en-US" sz="2400" b="1" dirty="0" err="1">
                <a:solidFill>
                  <a:srgbClr val="004A6C"/>
                </a:solidFill>
                <a:latin typeface="Century Gothic"/>
              </a:rPr>
              <a:t>ουκάλι</a:t>
            </a:r>
          </a:p>
        </p:txBody>
      </p:sp>
      <p:sp>
        <p:nvSpPr>
          <p:cNvPr id="50" name="Rectangle 49">
            <a:extLst>
              <a:ext uri="{FF2B5EF4-FFF2-40B4-BE49-F238E27FC236}">
                <a16:creationId xmlns:a16="http://schemas.microsoft.com/office/drawing/2014/main" id="{6CE4A5DF-CA41-544D-8E9B-5604B6867A81}"/>
              </a:ext>
            </a:extLst>
          </p:cNvPr>
          <p:cNvSpPr/>
          <p:nvPr/>
        </p:nvSpPr>
        <p:spPr>
          <a:xfrm>
            <a:off x="5143497" y="5412632"/>
            <a:ext cx="2027790" cy="9966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95AD5955-BCD9-184B-8445-3012AAAD380A}"/>
              </a:ext>
            </a:extLst>
          </p:cNvPr>
          <p:cNvSpPr/>
          <p:nvPr/>
        </p:nvSpPr>
        <p:spPr>
          <a:xfrm>
            <a:off x="5306029" y="5523231"/>
            <a:ext cx="1712858" cy="830997"/>
          </a:xfrm>
          <a:prstGeom prst="rect">
            <a:avLst/>
          </a:prstGeom>
        </p:spPr>
        <p:txBody>
          <a:bodyPr wrap="square" lIns="91440" tIns="45720" rIns="91440" bIns="45720" anchor="t">
            <a:spAutoFit/>
          </a:bodyPr>
          <a:lstStyle/>
          <a:p>
            <a:pPr algn="ctr"/>
            <a:r>
              <a:rPr lang="en-US" sz="2400" b="1" dirty="0" err="1">
                <a:solidFill>
                  <a:srgbClr val="004A6C"/>
                </a:solidFill>
                <a:latin typeface="Century Gothic"/>
              </a:rPr>
              <a:t>Πλ</a:t>
            </a:r>
            <a:r>
              <a:rPr lang="en-US" sz="2400" b="1" dirty="0">
                <a:solidFill>
                  <a:srgbClr val="004A6C"/>
                </a:solidFill>
                <a:latin typeface="Century Gothic"/>
              </a:rPr>
              <a:t>α</a:t>
            </a:r>
            <a:r>
              <a:rPr lang="en-US" sz="2400" b="1" dirty="0" err="1">
                <a:solidFill>
                  <a:srgbClr val="004A6C"/>
                </a:solidFill>
                <a:latin typeface="Century Gothic"/>
              </a:rPr>
              <a:t>στικό</a:t>
            </a:r>
            <a:r>
              <a:rPr lang="en-US" sz="2400" b="1" dirty="0">
                <a:solidFill>
                  <a:srgbClr val="004A6C"/>
                </a:solidFill>
                <a:latin typeface="Century Gothic"/>
              </a:rPr>
              <a:t> </a:t>
            </a:r>
            <a:r>
              <a:rPr lang="en-US" sz="2400" b="1" dirty="0" err="1">
                <a:solidFill>
                  <a:srgbClr val="004A6C"/>
                </a:solidFill>
                <a:latin typeface="Century Gothic"/>
              </a:rPr>
              <a:t>ψάρι</a:t>
            </a:r>
          </a:p>
        </p:txBody>
      </p:sp>
      <p:sp>
        <p:nvSpPr>
          <p:cNvPr id="52" name="Rectangle 51">
            <a:extLst>
              <a:ext uri="{FF2B5EF4-FFF2-40B4-BE49-F238E27FC236}">
                <a16:creationId xmlns:a16="http://schemas.microsoft.com/office/drawing/2014/main" id="{AE38338E-7430-C84D-BF72-7CD1DEECCA9C}"/>
              </a:ext>
            </a:extLst>
          </p:cNvPr>
          <p:cNvSpPr/>
          <p:nvPr/>
        </p:nvSpPr>
        <p:spPr>
          <a:xfrm>
            <a:off x="8662551" y="5412632"/>
            <a:ext cx="2027790" cy="99662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Rectangle 52">
            <a:extLst>
              <a:ext uri="{FF2B5EF4-FFF2-40B4-BE49-F238E27FC236}">
                <a16:creationId xmlns:a16="http://schemas.microsoft.com/office/drawing/2014/main" id="{B22CC56E-38C2-6F46-A057-6AFAE46AA47E}"/>
              </a:ext>
            </a:extLst>
          </p:cNvPr>
          <p:cNvSpPr/>
          <p:nvPr/>
        </p:nvSpPr>
        <p:spPr>
          <a:xfrm>
            <a:off x="8825083" y="5523231"/>
            <a:ext cx="1712858" cy="830997"/>
          </a:xfrm>
          <a:prstGeom prst="rect">
            <a:avLst/>
          </a:prstGeom>
        </p:spPr>
        <p:txBody>
          <a:bodyPr wrap="square" lIns="91440" tIns="45720" rIns="91440" bIns="45720" anchor="t">
            <a:spAutoFit/>
          </a:bodyPr>
          <a:lstStyle/>
          <a:p>
            <a:pPr algn="ctr"/>
            <a:r>
              <a:rPr lang="en-US" sz="2400" b="1" dirty="0" err="1">
                <a:solidFill>
                  <a:srgbClr val="004A6C"/>
                </a:solidFill>
                <a:latin typeface="Century Gothic"/>
              </a:rPr>
              <a:t>Φωτιστικό</a:t>
            </a:r>
            <a:r>
              <a:rPr lang="en-US" sz="2400" b="1" dirty="0">
                <a:solidFill>
                  <a:srgbClr val="004A6C"/>
                </a:solidFill>
                <a:latin typeface="Century Gothic"/>
              </a:rPr>
              <a:t> </a:t>
            </a:r>
            <a:r>
              <a:rPr lang="en-US" sz="2400" b="1" dirty="0" err="1">
                <a:solidFill>
                  <a:srgbClr val="004A6C"/>
                </a:solidFill>
                <a:latin typeface="Century Gothic"/>
              </a:rPr>
              <a:t>λά</a:t>
            </a:r>
            <a:r>
              <a:rPr lang="en-US" sz="2400" b="1" dirty="0">
                <a:solidFill>
                  <a:srgbClr val="004A6C"/>
                </a:solidFill>
                <a:latin typeface="Century Gothic"/>
              </a:rPr>
              <a:t>βας</a:t>
            </a:r>
          </a:p>
        </p:txBody>
      </p:sp>
      <p:pic>
        <p:nvPicPr>
          <p:cNvPr id="14" name="Picture 13" descr="A picture containing logo&#10;&#10;Description automatically generated">
            <a:extLst>
              <a:ext uri="{FF2B5EF4-FFF2-40B4-BE49-F238E27FC236}">
                <a16:creationId xmlns:a16="http://schemas.microsoft.com/office/drawing/2014/main" id="{79BC7EF7-B87C-C44B-A950-271AB5F7AF80}"/>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014070" y="2068843"/>
            <a:ext cx="3324751" cy="3324751"/>
          </a:xfrm>
          <a:prstGeom prst="rect">
            <a:avLst/>
          </a:prstGeom>
        </p:spPr>
      </p:pic>
      <p:pic>
        <p:nvPicPr>
          <p:cNvPr id="56" name="Picture 55">
            <a:extLst>
              <a:ext uri="{FF2B5EF4-FFF2-40B4-BE49-F238E27FC236}">
                <a16:creationId xmlns:a16="http://schemas.microsoft.com/office/drawing/2014/main" id="{750AE824-4E0B-F241-B6FF-D15B4296D599}"/>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089445">
            <a:off x="677519" y="1716432"/>
            <a:ext cx="1534497" cy="1512808"/>
          </a:xfrm>
          <a:prstGeom prst="rect">
            <a:avLst/>
          </a:prstGeom>
        </p:spPr>
      </p:pic>
      <p:pic>
        <p:nvPicPr>
          <p:cNvPr id="57" name="Picture 56">
            <a:extLst>
              <a:ext uri="{FF2B5EF4-FFF2-40B4-BE49-F238E27FC236}">
                <a16:creationId xmlns:a16="http://schemas.microsoft.com/office/drawing/2014/main" id="{64BD006E-569F-054C-A75D-F955F4A226D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7828576">
            <a:off x="10188459" y="4164995"/>
            <a:ext cx="1534497" cy="1512808"/>
          </a:xfrm>
          <a:prstGeom prst="rect">
            <a:avLst/>
          </a:prstGeom>
        </p:spPr>
      </p:pic>
    </p:spTree>
    <p:extLst>
      <p:ext uri="{BB962C8B-B14F-4D97-AF65-F5344CB8AC3E}">
        <p14:creationId xmlns:p14="http://schemas.microsoft.com/office/powerpoint/2010/main" val="40229750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9" name="Picture 18" descr="A cloud in the sky&#10;&#10;Description automatically generated with medium confidence">
            <a:extLst>
              <a:ext uri="{FF2B5EF4-FFF2-40B4-BE49-F238E27FC236}">
                <a16:creationId xmlns:a16="http://schemas.microsoft.com/office/drawing/2014/main" id="{9D585EF3-8BCE-AE40-87FC-5293DDBECBDC}"/>
              </a:ext>
            </a:extLst>
          </p:cNvPr>
          <p:cNvPicPr>
            <a:picLocks noChangeAspect="1"/>
          </p:cNvPicPr>
          <p:nvPr/>
        </p:nvPicPr>
        <p:blipFill>
          <a:blip r:embed="rId4"/>
          <a:stretch>
            <a:fillRect/>
          </a:stretch>
        </p:blipFill>
        <p:spPr>
          <a:xfrm>
            <a:off x="0" y="0"/>
            <a:ext cx="12192000" cy="6858000"/>
          </a:xfrm>
          <a:prstGeom prst="rect">
            <a:avLst/>
          </a:prstGeom>
        </p:spPr>
      </p:pic>
      <p:sp>
        <p:nvSpPr>
          <p:cNvPr id="21" name="Rectangle 20">
            <a:extLst>
              <a:ext uri="{FF2B5EF4-FFF2-40B4-BE49-F238E27FC236}">
                <a16:creationId xmlns:a16="http://schemas.microsoft.com/office/drawing/2014/main" id="{647F93F7-C55A-4842-B130-DB8D20AB3C1A}"/>
              </a:ext>
            </a:extLst>
          </p:cNvPr>
          <p:cNvSpPr/>
          <p:nvPr/>
        </p:nvSpPr>
        <p:spPr>
          <a:xfrm>
            <a:off x="582062" y="2381819"/>
            <a:ext cx="7698698" cy="2800767"/>
          </a:xfrm>
          <a:prstGeom prst="rect">
            <a:avLst/>
          </a:prstGeom>
        </p:spPr>
        <p:txBody>
          <a:bodyPr wrap="square" lIns="91440" tIns="45720" rIns="91440" bIns="45720" anchor="t">
            <a:spAutoFit/>
          </a:bodyPr>
          <a:lstStyle/>
          <a:p>
            <a:r>
              <a:rPr lang="en-US" sz="4400" b="1" dirty="0" err="1">
                <a:solidFill>
                  <a:schemeClr val="bg1"/>
                </a:solidFill>
                <a:latin typeface="Century Gothic"/>
              </a:rPr>
              <a:t>Τι</a:t>
            </a:r>
            <a:r>
              <a:rPr lang="en-US" sz="4400" b="1" dirty="0">
                <a:solidFill>
                  <a:schemeClr val="bg1"/>
                </a:solidFill>
                <a:latin typeface="Century Gothic"/>
              </a:rPr>
              <a:t> </a:t>
            </a:r>
            <a:r>
              <a:rPr lang="en-US" sz="4400" b="1" dirty="0" err="1">
                <a:solidFill>
                  <a:schemeClr val="bg1"/>
                </a:solidFill>
                <a:latin typeface="Century Gothic"/>
              </a:rPr>
              <a:t>έχετε</a:t>
            </a:r>
            <a:r>
              <a:rPr lang="en-US" sz="4400" b="1" dirty="0">
                <a:solidFill>
                  <a:schemeClr val="bg1"/>
                </a:solidFill>
                <a:latin typeface="Century Gothic"/>
              </a:rPr>
              <a:t> </a:t>
            </a:r>
            <a:r>
              <a:rPr lang="en-US" sz="4400" b="1" dirty="0" err="1">
                <a:solidFill>
                  <a:schemeClr val="bg1"/>
                </a:solidFill>
                <a:latin typeface="Century Gothic"/>
              </a:rPr>
              <a:t>μάθει</a:t>
            </a:r>
            <a:r>
              <a:rPr lang="en-US" sz="4400" b="1" dirty="0">
                <a:solidFill>
                  <a:schemeClr val="bg1"/>
                </a:solidFill>
                <a:latin typeface="Century Gothic"/>
              </a:rPr>
              <a:t> </a:t>
            </a:r>
            <a:r>
              <a:rPr lang="en-US" sz="4400" b="1" dirty="0" err="1">
                <a:solidFill>
                  <a:schemeClr val="bg1"/>
                </a:solidFill>
                <a:latin typeface="Century Gothic"/>
              </a:rPr>
              <a:t>γι</a:t>
            </a:r>
            <a:r>
              <a:rPr lang="en-US" sz="4400" b="1" dirty="0">
                <a:solidFill>
                  <a:schemeClr val="bg1"/>
                </a:solidFill>
                <a:latin typeface="Century Gothic"/>
              </a:rPr>
              <a:t>α </a:t>
            </a:r>
            <a:r>
              <a:rPr lang="en-US" sz="4400" b="1" dirty="0" err="1">
                <a:solidFill>
                  <a:schemeClr val="bg1"/>
                </a:solidFill>
                <a:latin typeface="Century Gothic"/>
              </a:rPr>
              <a:t>την</a:t>
            </a:r>
            <a:r>
              <a:rPr lang="en-US" sz="4400" b="1" dirty="0">
                <a:solidFill>
                  <a:schemeClr val="bg1"/>
                </a:solidFill>
                <a:latin typeface="Century Gothic"/>
              </a:rPr>
              <a:t> πλα</a:t>
            </a:r>
            <a:r>
              <a:rPr lang="en-US" sz="4400" b="1" dirty="0" err="1">
                <a:solidFill>
                  <a:schemeClr val="bg1"/>
                </a:solidFill>
                <a:latin typeface="Century Gothic"/>
              </a:rPr>
              <a:t>στική</a:t>
            </a:r>
            <a:r>
              <a:rPr lang="en-US" sz="4400" b="1" dirty="0">
                <a:solidFill>
                  <a:schemeClr val="bg1"/>
                </a:solidFill>
                <a:latin typeface="Century Gothic"/>
              </a:rPr>
              <a:t> </a:t>
            </a:r>
            <a:r>
              <a:rPr lang="en-US" sz="4400" b="1" dirty="0" err="1">
                <a:solidFill>
                  <a:schemeClr val="bg1"/>
                </a:solidFill>
                <a:latin typeface="Century Gothic"/>
              </a:rPr>
              <a:t>ρύ</a:t>
            </a:r>
            <a:r>
              <a:rPr lang="en-US" sz="4400" b="1" dirty="0">
                <a:solidFill>
                  <a:schemeClr val="bg1"/>
                </a:solidFill>
                <a:latin typeface="Century Gothic"/>
              </a:rPr>
              <a:t>πα</a:t>
            </a:r>
            <a:r>
              <a:rPr lang="en-US" sz="4400" b="1" dirty="0" err="1">
                <a:solidFill>
                  <a:schemeClr val="bg1"/>
                </a:solidFill>
                <a:latin typeface="Century Gothic"/>
              </a:rPr>
              <a:t>νση</a:t>
            </a:r>
            <a:r>
              <a:rPr lang="en-US" sz="4400" b="1" dirty="0">
                <a:solidFill>
                  <a:schemeClr val="bg1"/>
                </a:solidFill>
                <a:latin typeface="Century Gothic"/>
              </a:rPr>
              <a:t> </a:t>
            </a:r>
            <a:r>
              <a:rPr lang="en-US" sz="4400" b="1" dirty="0" err="1">
                <a:solidFill>
                  <a:schemeClr val="bg1"/>
                </a:solidFill>
                <a:latin typeface="Century Gothic"/>
              </a:rPr>
              <a:t>της</a:t>
            </a:r>
            <a:r>
              <a:rPr lang="en-US" sz="4400" b="1" dirty="0">
                <a:solidFill>
                  <a:schemeClr val="bg1"/>
                </a:solidFill>
                <a:latin typeface="Century Gothic"/>
              </a:rPr>
              <a:t> </a:t>
            </a:r>
            <a:r>
              <a:rPr lang="en-US" sz="4400" b="1" dirty="0" err="1">
                <a:solidFill>
                  <a:schemeClr val="bg1"/>
                </a:solidFill>
                <a:latin typeface="Century Gothic"/>
              </a:rPr>
              <a:t>θάλ</a:t>
            </a:r>
            <a:r>
              <a:rPr lang="en-US" sz="4400" b="1" dirty="0">
                <a:solidFill>
                  <a:schemeClr val="bg1"/>
                </a:solidFill>
                <a:latin typeface="Century Gothic"/>
              </a:rPr>
              <a:t>α</a:t>
            </a:r>
            <a:r>
              <a:rPr lang="en-US" sz="4400" b="1" dirty="0" err="1">
                <a:solidFill>
                  <a:schemeClr val="bg1"/>
                </a:solidFill>
                <a:latin typeface="Century Gothic"/>
              </a:rPr>
              <a:t>σσ</a:t>
            </a:r>
            <a:r>
              <a:rPr lang="en-US" sz="4400" b="1" dirty="0">
                <a:solidFill>
                  <a:schemeClr val="bg1"/>
                </a:solidFill>
                <a:latin typeface="Century Gothic"/>
              </a:rPr>
              <a:t>ας;</a:t>
            </a:r>
            <a:endParaRPr lang="en-US" b="1" dirty="0">
              <a:solidFill>
                <a:schemeClr val="bg1"/>
              </a:solidFill>
              <a:latin typeface="Century Gothic"/>
            </a:endParaRPr>
          </a:p>
          <a:p>
            <a:r>
              <a:rPr lang="en-GB" sz="4400" dirty="0">
                <a:solidFill>
                  <a:schemeClr val="bg1"/>
                </a:solidFill>
                <a:latin typeface="Century Gothic"/>
              </a:rPr>
              <a:t> </a:t>
            </a:r>
          </a:p>
        </p:txBody>
      </p:sp>
      <p:pic>
        <p:nvPicPr>
          <p:cNvPr id="23" name="Picture 22" descr="Icon&#10;&#10;Description automatically generated">
            <a:extLst>
              <a:ext uri="{FF2B5EF4-FFF2-40B4-BE49-F238E27FC236}">
                <a16:creationId xmlns:a16="http://schemas.microsoft.com/office/drawing/2014/main" id="{583D64FF-112B-7A47-9F71-70DFB3EB0417}"/>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826246" y="3907729"/>
            <a:ext cx="2820268" cy="2724200"/>
          </a:xfrm>
          <a:prstGeom prst="rect">
            <a:avLst/>
          </a:prstGeom>
        </p:spPr>
      </p:pic>
      <p:pic>
        <p:nvPicPr>
          <p:cNvPr id="25" name="Picture 24">
            <a:extLst>
              <a:ext uri="{FF2B5EF4-FFF2-40B4-BE49-F238E27FC236}">
                <a16:creationId xmlns:a16="http://schemas.microsoft.com/office/drawing/2014/main" id="{5C0BC7C3-B1D1-594C-87EC-C1454951B136}"/>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655843">
            <a:off x="7339269" y="1487770"/>
            <a:ext cx="1764810" cy="1739866"/>
          </a:xfrm>
          <a:prstGeom prst="rect">
            <a:avLst/>
          </a:prstGeom>
        </p:spPr>
      </p:pic>
      <p:pic>
        <p:nvPicPr>
          <p:cNvPr id="4" name="Picture 3" descr="A black and white text&#10;&#10;Description automatically generated">
            <a:extLst>
              <a:ext uri="{FF2B5EF4-FFF2-40B4-BE49-F238E27FC236}">
                <a16:creationId xmlns:a16="http://schemas.microsoft.com/office/drawing/2014/main" id="{9D99E221-BAEC-2F0A-23BA-B66F07A628F1}"/>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15560" y="5913895"/>
            <a:ext cx="3114675" cy="609600"/>
          </a:xfrm>
          <a:prstGeom prst="rect">
            <a:avLst/>
          </a:prstGeom>
        </p:spPr>
      </p:pic>
      <p:sp>
        <p:nvSpPr>
          <p:cNvPr id="5" name="TextBox 26">
            <a:extLst>
              <a:ext uri="{FF2B5EF4-FFF2-40B4-BE49-F238E27FC236}">
                <a16:creationId xmlns:a16="http://schemas.microsoft.com/office/drawing/2014/main" id="{FFF3C592-964B-9E47-B9F0-2B75E37FD1B1}"/>
              </a:ext>
            </a:extLst>
          </p:cNvPr>
          <p:cNvSpPr txBox="1"/>
          <p:nvPr/>
        </p:nvSpPr>
        <p:spPr>
          <a:xfrm>
            <a:off x="582063" y="898522"/>
            <a:ext cx="3781732" cy="58477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b="1" dirty="0" err="1">
                <a:solidFill>
                  <a:srgbClr val="004A6C"/>
                </a:solidFill>
                <a:latin typeface="Century Gothic"/>
              </a:rPr>
              <a:t>Συζήτηση</a:t>
            </a:r>
            <a:endParaRPr lang="en-US" dirty="0" err="1">
              <a:latin typeface="Century Gothic"/>
            </a:endParaRPr>
          </a:p>
        </p:txBody>
      </p:sp>
    </p:spTree>
    <p:extLst>
      <p:ext uri="{BB962C8B-B14F-4D97-AF65-F5344CB8AC3E}">
        <p14:creationId xmlns:p14="http://schemas.microsoft.com/office/powerpoint/2010/main" val="4270417888"/>
      </p:ext>
    </p:extLst>
  </p:cSld>
  <p:clrMapOvr>
    <a:overrideClrMapping bg1="lt1" tx1="dk1" bg2="lt2" tx2="dk2" accent1="accent1" accent2="accent2" accent3="accent3" accent4="accent4" accent5="accent5" accent6="accent6" hlink="hlink" folHlink="folHlink"/>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29A1B-77B9-924C-A749-B5D42DDBE486}"/>
              </a:ext>
            </a:extLst>
          </p:cNvPr>
          <p:cNvSpPr>
            <a:spLocks noGrp="1"/>
          </p:cNvSpPr>
          <p:nvPr>
            <p:ph type="title"/>
          </p:nvPr>
        </p:nvSpPr>
        <p:spPr/>
        <p:txBody>
          <a:bodyPr/>
          <a:lstStyle/>
          <a:p>
            <a:endParaRPr lang="en-US"/>
          </a:p>
        </p:txBody>
      </p:sp>
      <p:pic>
        <p:nvPicPr>
          <p:cNvPr id="4" name="Picture 3" descr="A cloud in the sky&#10;&#10;Description automatically generated with medium confidence">
            <a:extLst>
              <a:ext uri="{FF2B5EF4-FFF2-40B4-BE49-F238E27FC236}">
                <a16:creationId xmlns:a16="http://schemas.microsoft.com/office/drawing/2014/main" id="{398216A0-B4C2-4C45-BB41-817D671348B1}"/>
              </a:ext>
            </a:extLst>
          </p:cNvPr>
          <p:cNvPicPr>
            <a:picLocks noChangeAspect="1"/>
          </p:cNvPicPr>
          <p:nvPr/>
        </p:nvPicPr>
        <p:blipFill>
          <a:blip r:embed="rId3"/>
          <a:stretch>
            <a:fillRect/>
          </a:stretch>
        </p:blipFill>
        <p:spPr>
          <a:xfrm>
            <a:off x="0" y="0"/>
            <a:ext cx="12192000" cy="6858000"/>
          </a:xfrm>
          <a:prstGeom prst="rect">
            <a:avLst/>
          </a:prstGeom>
        </p:spPr>
      </p:pic>
      <p:sp>
        <p:nvSpPr>
          <p:cNvPr id="5" name="TextBox 4">
            <a:extLst>
              <a:ext uri="{FF2B5EF4-FFF2-40B4-BE49-F238E27FC236}">
                <a16:creationId xmlns:a16="http://schemas.microsoft.com/office/drawing/2014/main" id="{4DD153BB-D986-C142-B9F4-F39CAB23F204}"/>
              </a:ext>
            </a:extLst>
          </p:cNvPr>
          <p:cNvSpPr txBox="1"/>
          <p:nvPr/>
        </p:nvSpPr>
        <p:spPr>
          <a:xfrm>
            <a:off x="574554" y="902812"/>
            <a:ext cx="4400026" cy="606287"/>
          </a:xfrm>
          <a:prstGeom prst="rect">
            <a:avLst/>
          </a:prstGeom>
          <a:noFill/>
        </p:spPr>
        <p:txBody>
          <a:bodyPr wrap="square" lIns="91440" tIns="45720" rIns="91440" bIns="45720" rtlCol="0" anchor="t">
            <a:spAutoFit/>
          </a:bodyPr>
          <a:lstStyle/>
          <a:p>
            <a:r>
              <a:rPr lang="en-US" sz="3200" b="1" err="1">
                <a:solidFill>
                  <a:srgbClr val="004A6C"/>
                </a:solidFill>
                <a:latin typeface="Century Gothic"/>
              </a:rPr>
              <a:t>Μάθηση</a:t>
            </a:r>
            <a:r>
              <a:rPr lang="en-US" sz="3200" b="1" dirty="0">
                <a:solidFill>
                  <a:srgbClr val="004A6C"/>
                </a:solidFill>
                <a:latin typeface="Century Gothic"/>
              </a:rPr>
              <a:t> </a:t>
            </a:r>
            <a:r>
              <a:rPr lang="en-US" sz="3200" b="1" err="1">
                <a:solidFill>
                  <a:srgbClr val="004A6C"/>
                </a:solidFill>
                <a:latin typeface="Century Gothic"/>
              </a:rPr>
              <a:t>στο</a:t>
            </a:r>
            <a:r>
              <a:rPr lang="en-US" sz="3200" b="1" dirty="0">
                <a:solidFill>
                  <a:srgbClr val="004A6C"/>
                </a:solidFill>
                <a:latin typeface="Century Gothic"/>
              </a:rPr>
              <a:t> σπ</a:t>
            </a:r>
            <a:r>
              <a:rPr lang="en-US" sz="3200" b="1" err="1">
                <a:solidFill>
                  <a:srgbClr val="004A6C"/>
                </a:solidFill>
                <a:latin typeface="Century Gothic"/>
              </a:rPr>
              <a:t>ίτι</a:t>
            </a:r>
            <a:endParaRPr lang="en-US">
              <a:latin typeface="Century Gothic"/>
            </a:endParaRPr>
          </a:p>
        </p:txBody>
      </p:sp>
      <p:pic>
        <p:nvPicPr>
          <p:cNvPr id="7" name="Picture 6">
            <a:extLst>
              <a:ext uri="{FF2B5EF4-FFF2-40B4-BE49-F238E27FC236}">
                <a16:creationId xmlns:a16="http://schemas.microsoft.com/office/drawing/2014/main" id="{F46B9906-685F-D049-9884-F363AE5D46B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5400000">
            <a:off x="8781772" y="1841615"/>
            <a:ext cx="659737" cy="850764"/>
          </a:xfrm>
          <a:prstGeom prst="rect">
            <a:avLst/>
          </a:prstGeom>
        </p:spPr>
      </p:pic>
      <p:pic>
        <p:nvPicPr>
          <p:cNvPr id="8" name="Picture 7">
            <a:extLst>
              <a:ext uri="{FF2B5EF4-FFF2-40B4-BE49-F238E27FC236}">
                <a16:creationId xmlns:a16="http://schemas.microsoft.com/office/drawing/2014/main" id="{32E57AD5-5711-0948-B54C-29C61227B03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1458420">
            <a:off x="10453153" y="2146092"/>
            <a:ext cx="1534497" cy="1512808"/>
          </a:xfrm>
          <a:prstGeom prst="rect">
            <a:avLst/>
          </a:prstGeom>
        </p:spPr>
      </p:pic>
      <p:sp>
        <p:nvSpPr>
          <p:cNvPr id="14" name="Rectangle 13">
            <a:extLst>
              <a:ext uri="{FF2B5EF4-FFF2-40B4-BE49-F238E27FC236}">
                <a16:creationId xmlns:a16="http://schemas.microsoft.com/office/drawing/2014/main" id="{733783F0-9A34-FC4E-8438-BF2E4416AF09}"/>
              </a:ext>
            </a:extLst>
          </p:cNvPr>
          <p:cNvSpPr/>
          <p:nvPr/>
        </p:nvSpPr>
        <p:spPr>
          <a:xfrm>
            <a:off x="356996" y="2055813"/>
            <a:ext cx="6403606" cy="3170099"/>
          </a:xfrm>
          <a:prstGeom prst="rect">
            <a:avLst/>
          </a:prstGeom>
        </p:spPr>
        <p:txBody>
          <a:bodyPr wrap="square" lIns="91440" tIns="45720" rIns="91440" bIns="45720" anchor="t">
            <a:spAutoFit/>
          </a:bodyPr>
          <a:lstStyle/>
          <a:p>
            <a:r>
              <a:rPr lang="en-GB" sz="3200" b="1" dirty="0">
                <a:solidFill>
                  <a:srgbClr val="F9F6ED"/>
                </a:solidFill>
                <a:latin typeface="Century Gothic"/>
              </a:rPr>
              <a:t>Xα</a:t>
            </a:r>
            <a:r>
              <a:rPr lang="en-GB" sz="3200" b="1" dirty="0" err="1">
                <a:solidFill>
                  <a:srgbClr val="F9F6ED"/>
                </a:solidFill>
                <a:latin typeface="Century Gothic"/>
              </a:rPr>
              <a:t>ρτί</a:t>
            </a:r>
            <a:r>
              <a:rPr lang="en-GB" sz="3200" b="1" dirty="0">
                <a:solidFill>
                  <a:srgbClr val="F9F6ED"/>
                </a:solidFill>
                <a:latin typeface="Century Gothic"/>
              </a:rPr>
              <a:t> π</a:t>
            </a:r>
            <a:r>
              <a:rPr lang="en-GB" sz="3200" b="1" dirty="0" err="1">
                <a:solidFill>
                  <a:srgbClr val="F9F6ED"/>
                </a:solidFill>
                <a:latin typeface="Century Gothic"/>
              </a:rPr>
              <a:t>εριτυλίγμ</a:t>
            </a:r>
            <a:r>
              <a:rPr lang="en-GB" sz="3200" b="1" dirty="0">
                <a:solidFill>
                  <a:srgbClr val="F9F6ED"/>
                </a:solidFill>
                <a:latin typeface="Century Gothic"/>
              </a:rPr>
              <a:t>α</a:t>
            </a:r>
            <a:r>
              <a:rPr lang="en-GB" sz="3200" b="1" dirty="0" err="1">
                <a:solidFill>
                  <a:srgbClr val="F9F6ED"/>
                </a:solidFill>
                <a:latin typeface="Century Gothic"/>
              </a:rPr>
              <a:t>τος</a:t>
            </a:r>
            <a:r>
              <a:rPr lang="en-GB" sz="3200" b="1" dirty="0">
                <a:solidFill>
                  <a:srgbClr val="F9F6ED"/>
                </a:solidFill>
                <a:latin typeface="Century Gothic"/>
              </a:rPr>
              <a:t> </a:t>
            </a:r>
            <a:r>
              <a:rPr lang="en-GB" sz="3200" b="1" dirty="0" err="1">
                <a:solidFill>
                  <a:srgbClr val="F9F6ED"/>
                </a:solidFill>
                <a:latin typeface="Century Gothic"/>
              </a:rPr>
              <a:t>με</a:t>
            </a:r>
            <a:endParaRPr lang="en-GB" dirty="0" err="1">
              <a:solidFill>
                <a:srgbClr val="000000"/>
              </a:solidFill>
              <a:latin typeface="Calibri" panose="020F0502020204030204"/>
              <a:cs typeface="Calibri" panose="020F0502020204030204"/>
            </a:endParaRPr>
          </a:p>
          <a:p>
            <a:r>
              <a:rPr lang="en-GB" sz="3200" b="1" dirty="0" err="1">
                <a:solidFill>
                  <a:srgbClr val="F9F6ED"/>
                </a:solidFill>
                <a:latin typeface="Century Gothic"/>
              </a:rPr>
              <a:t>σφρ</a:t>
            </a:r>
            <a:r>
              <a:rPr lang="en-GB" sz="3200" b="1" dirty="0">
                <a:solidFill>
                  <a:srgbClr val="F9F6ED"/>
                </a:solidFill>
                <a:latin typeface="Century Gothic"/>
              </a:rPr>
              <a:t>α</a:t>
            </a:r>
            <a:r>
              <a:rPr lang="en-GB" sz="3200" b="1" dirty="0" err="1">
                <a:solidFill>
                  <a:srgbClr val="F9F6ED"/>
                </a:solidFill>
                <a:latin typeface="Century Gothic"/>
              </a:rPr>
              <a:t>γίδ</a:t>
            </a:r>
            <a:r>
              <a:rPr lang="en-GB" sz="3200" b="1" dirty="0">
                <a:solidFill>
                  <a:srgbClr val="F9F6ED"/>
                </a:solidFill>
                <a:latin typeface="Century Gothic"/>
              </a:rPr>
              <a:t>α πα</a:t>
            </a:r>
            <a:r>
              <a:rPr lang="en-GB" sz="3200" b="1" dirty="0" err="1">
                <a:solidFill>
                  <a:srgbClr val="F9F6ED"/>
                </a:solidFill>
                <a:latin typeface="Century Gothic"/>
              </a:rPr>
              <a:t>τάτ</a:t>
            </a:r>
            <a:r>
              <a:rPr lang="en-GB" sz="3200" b="1" dirty="0">
                <a:solidFill>
                  <a:srgbClr val="F9F6ED"/>
                </a:solidFill>
                <a:latin typeface="Century Gothic"/>
              </a:rPr>
              <a:t>ας</a:t>
            </a:r>
          </a:p>
          <a:p>
            <a:endParaRPr lang="en-GB" sz="1600" b="1" dirty="0">
              <a:solidFill>
                <a:srgbClr val="F9F6ED"/>
              </a:solidFill>
              <a:latin typeface="Century Gothic"/>
            </a:endParaRPr>
          </a:p>
          <a:p>
            <a:r>
              <a:rPr lang="en-GB" sz="2000" b="1" dirty="0" err="1">
                <a:solidFill>
                  <a:srgbClr val="F9F6ED"/>
                </a:solidFill>
                <a:latin typeface="Century Gothic"/>
              </a:rPr>
              <a:t>Σε</a:t>
            </a:r>
            <a:r>
              <a:rPr lang="en-GB" sz="2000" b="1" dirty="0">
                <a:solidFill>
                  <a:srgbClr val="F9F6ED"/>
                </a:solidFill>
                <a:latin typeface="Century Gothic"/>
              </a:rPr>
              <a:t> α</a:t>
            </a:r>
            <a:r>
              <a:rPr lang="en-GB" sz="2000" b="1" dirty="0" err="1">
                <a:solidFill>
                  <a:srgbClr val="F9F6ED"/>
                </a:solidFill>
                <a:latin typeface="Century Gothic"/>
              </a:rPr>
              <a:t>υτή</a:t>
            </a:r>
            <a:r>
              <a:rPr lang="en-GB" sz="2000" b="1" dirty="0">
                <a:solidFill>
                  <a:srgbClr val="F9F6ED"/>
                </a:solidFill>
                <a:latin typeface="Century Gothic"/>
              </a:rPr>
              <a:t> </a:t>
            </a:r>
            <a:r>
              <a:rPr lang="en-GB" sz="2000" b="1" dirty="0" err="1">
                <a:solidFill>
                  <a:srgbClr val="F9F6ED"/>
                </a:solidFill>
                <a:latin typeface="Century Gothic"/>
              </a:rPr>
              <a:t>τη</a:t>
            </a:r>
            <a:r>
              <a:rPr lang="en-GB" sz="2000" b="1" dirty="0">
                <a:solidFill>
                  <a:srgbClr val="F9F6ED"/>
                </a:solidFill>
                <a:latin typeface="Century Gothic"/>
              </a:rPr>
              <a:t> </a:t>
            </a:r>
            <a:r>
              <a:rPr lang="en-GB" sz="2000" b="1" dirty="0" err="1">
                <a:solidFill>
                  <a:srgbClr val="F9F6ED"/>
                </a:solidFill>
                <a:latin typeface="Century Gothic"/>
              </a:rPr>
              <a:t>δρ</a:t>
            </a:r>
            <a:r>
              <a:rPr lang="en-GB" sz="2000" b="1" dirty="0">
                <a:solidFill>
                  <a:srgbClr val="F9F6ED"/>
                </a:solidFill>
                <a:latin typeface="Century Gothic"/>
              </a:rPr>
              <a:t>α</a:t>
            </a:r>
            <a:r>
              <a:rPr lang="en-GB" sz="2000" b="1" dirty="0" err="1">
                <a:solidFill>
                  <a:srgbClr val="F9F6ED"/>
                </a:solidFill>
                <a:latin typeface="Century Gothic"/>
              </a:rPr>
              <a:t>στηριότητ</a:t>
            </a:r>
            <a:r>
              <a:rPr lang="en-GB" sz="2000" b="1" dirty="0">
                <a:solidFill>
                  <a:srgbClr val="F9F6ED"/>
                </a:solidFill>
                <a:latin typeface="Century Gothic"/>
              </a:rPr>
              <a:t>α, θα </a:t>
            </a:r>
            <a:r>
              <a:rPr lang="en-GB" sz="2000" b="1" dirty="0" err="1">
                <a:solidFill>
                  <a:srgbClr val="F9F6ED"/>
                </a:solidFill>
                <a:latin typeface="Century Gothic"/>
              </a:rPr>
              <a:t>δι</a:t>
            </a:r>
            <a:r>
              <a:rPr lang="en-GB" sz="2000" b="1" dirty="0">
                <a:solidFill>
                  <a:srgbClr val="F9F6ED"/>
                </a:solidFill>
                <a:latin typeface="Century Gothic"/>
              </a:rPr>
              <a:t>α</a:t>
            </a:r>
            <a:r>
              <a:rPr lang="en-GB" sz="2000" b="1" dirty="0" err="1">
                <a:solidFill>
                  <a:srgbClr val="F9F6ED"/>
                </a:solidFill>
                <a:latin typeface="Century Gothic"/>
              </a:rPr>
              <a:t>μορφώσετε</a:t>
            </a:r>
            <a:r>
              <a:rPr lang="en-GB" sz="2000" b="1" dirty="0">
                <a:solidFill>
                  <a:srgbClr val="F9F6ED"/>
                </a:solidFill>
                <a:latin typeface="Century Gothic"/>
              </a:rPr>
              <a:t> </a:t>
            </a:r>
            <a:r>
              <a:rPr lang="en-GB" sz="2000" b="1" dirty="0" err="1">
                <a:solidFill>
                  <a:srgbClr val="F9F6ED"/>
                </a:solidFill>
                <a:latin typeface="Century Gothic"/>
              </a:rPr>
              <a:t>μι</a:t>
            </a:r>
            <a:r>
              <a:rPr lang="en-GB" sz="2000" b="1" dirty="0">
                <a:solidFill>
                  <a:srgbClr val="F9F6ED"/>
                </a:solidFill>
                <a:latin typeface="Century Gothic"/>
              </a:rPr>
              <a:t>α πα</a:t>
            </a:r>
            <a:r>
              <a:rPr lang="en-GB" sz="2000" b="1" dirty="0" err="1">
                <a:solidFill>
                  <a:srgbClr val="F9F6ED"/>
                </a:solidFill>
                <a:latin typeface="Century Gothic"/>
              </a:rPr>
              <a:t>τάτ</a:t>
            </a:r>
            <a:r>
              <a:rPr lang="en-GB" sz="2000" b="1" dirty="0">
                <a:solidFill>
                  <a:srgbClr val="F9F6ED"/>
                </a:solidFill>
                <a:latin typeface="Century Gothic"/>
              </a:rPr>
              <a:t>α </a:t>
            </a:r>
            <a:r>
              <a:rPr lang="en-GB" sz="2000" b="1" dirty="0" err="1">
                <a:solidFill>
                  <a:srgbClr val="F9F6ED"/>
                </a:solidFill>
                <a:latin typeface="Century Gothic"/>
              </a:rPr>
              <a:t>σε</a:t>
            </a:r>
            <a:r>
              <a:rPr lang="en-GB" sz="2000" b="1" dirty="0">
                <a:solidFill>
                  <a:srgbClr val="F9F6ED"/>
                </a:solidFill>
                <a:latin typeface="Century Gothic"/>
              </a:rPr>
              <a:t> </a:t>
            </a:r>
            <a:r>
              <a:rPr lang="en-GB" sz="2000" b="1" dirty="0" err="1">
                <a:solidFill>
                  <a:srgbClr val="F9F6ED"/>
                </a:solidFill>
                <a:latin typeface="Century Gothic"/>
              </a:rPr>
              <a:t>σφρ</a:t>
            </a:r>
            <a:r>
              <a:rPr lang="en-GB" sz="2000" b="1" dirty="0">
                <a:solidFill>
                  <a:srgbClr val="F9F6ED"/>
                </a:solidFill>
                <a:latin typeface="Century Gothic"/>
              </a:rPr>
              <a:t>α</a:t>
            </a:r>
            <a:r>
              <a:rPr lang="en-GB" sz="2000" b="1" dirty="0" err="1">
                <a:solidFill>
                  <a:srgbClr val="F9F6ED"/>
                </a:solidFill>
                <a:latin typeface="Century Gothic"/>
              </a:rPr>
              <a:t>γίδ</a:t>
            </a:r>
            <a:r>
              <a:rPr lang="en-GB" sz="2000" b="1" dirty="0">
                <a:solidFill>
                  <a:srgbClr val="F9F6ED"/>
                </a:solidFill>
                <a:latin typeface="Century Gothic"/>
              </a:rPr>
              <a:t>α </a:t>
            </a:r>
            <a:r>
              <a:rPr lang="en-GB" sz="2000" b="1" dirty="0" err="1">
                <a:solidFill>
                  <a:srgbClr val="F9F6ED"/>
                </a:solidFill>
                <a:latin typeface="Century Gothic"/>
              </a:rPr>
              <a:t>χρησιμο</a:t>
            </a:r>
            <a:r>
              <a:rPr lang="en-GB" sz="2000" b="1" dirty="0">
                <a:solidFill>
                  <a:srgbClr val="F9F6ED"/>
                </a:solidFill>
                <a:latin typeface="Century Gothic"/>
              </a:rPr>
              <a:t>π</a:t>
            </a:r>
            <a:r>
              <a:rPr lang="en-GB" sz="2000" b="1" dirty="0" err="1">
                <a:solidFill>
                  <a:srgbClr val="F9F6ED"/>
                </a:solidFill>
                <a:latin typeface="Century Gothic"/>
              </a:rPr>
              <a:t>οιώντ</a:t>
            </a:r>
            <a:r>
              <a:rPr lang="en-GB" sz="2000" b="1" dirty="0">
                <a:solidFill>
                  <a:srgbClr val="F9F6ED"/>
                </a:solidFill>
                <a:latin typeface="Century Gothic"/>
              </a:rPr>
              <a:t>ας </a:t>
            </a:r>
            <a:r>
              <a:rPr lang="en-GB" sz="2000" b="1" dirty="0" err="1">
                <a:solidFill>
                  <a:srgbClr val="F9F6ED"/>
                </a:solidFill>
                <a:latin typeface="Century Gothic"/>
              </a:rPr>
              <a:t>έν</a:t>
            </a:r>
            <a:r>
              <a:rPr lang="en-GB" sz="2000" b="1" dirty="0">
                <a:solidFill>
                  <a:srgbClr val="F9F6ED"/>
                </a:solidFill>
                <a:latin typeface="Century Gothic"/>
              </a:rPr>
              <a:t>αν </a:t>
            </a:r>
            <a:r>
              <a:rPr lang="en-GB" sz="2000" b="1" dirty="0" err="1">
                <a:solidFill>
                  <a:srgbClr val="F9F6ED"/>
                </a:solidFill>
                <a:latin typeface="Century Gothic"/>
              </a:rPr>
              <a:t>συνδετήρ</a:t>
            </a:r>
            <a:r>
              <a:rPr lang="en-GB" sz="2000" b="1" dirty="0">
                <a:solidFill>
                  <a:srgbClr val="F9F6ED"/>
                </a:solidFill>
                <a:latin typeface="Century Gothic"/>
              </a:rPr>
              <a:t>α. Θα βουτήξετε το μοναδικό σας σχήμα σφραγίδας πατάτας στο χρώμα και θα πιέσετε πάνω στο καφέ χαρτί για να </a:t>
            </a:r>
            <a:r>
              <a:rPr lang="en-GB" sz="2000" b="1" dirty="0" err="1">
                <a:solidFill>
                  <a:srgbClr val="F9F6ED"/>
                </a:solidFill>
                <a:latin typeface="Century Gothic"/>
              </a:rPr>
              <a:t>φτιάξετε</a:t>
            </a:r>
            <a:r>
              <a:rPr lang="en-GB" sz="2000" b="1" dirty="0">
                <a:solidFill>
                  <a:srgbClr val="F9F6ED"/>
                </a:solidFill>
                <a:latin typeface="Century Gothic"/>
              </a:rPr>
              <a:t> </a:t>
            </a:r>
            <a:r>
              <a:rPr lang="en-GB" sz="2000" b="1" dirty="0" err="1">
                <a:solidFill>
                  <a:srgbClr val="F9F6ED"/>
                </a:solidFill>
                <a:latin typeface="Century Gothic"/>
              </a:rPr>
              <a:t>έν</a:t>
            </a:r>
            <a:r>
              <a:rPr lang="en-GB" sz="2000" b="1" dirty="0">
                <a:solidFill>
                  <a:srgbClr val="F9F6ED"/>
                </a:solidFill>
                <a:latin typeface="Century Gothic"/>
              </a:rPr>
              <a:t>α </a:t>
            </a:r>
            <a:r>
              <a:rPr lang="en-GB" sz="2000" b="1" dirty="0" err="1">
                <a:solidFill>
                  <a:srgbClr val="F9F6ED"/>
                </a:solidFill>
                <a:latin typeface="Century Gothic"/>
              </a:rPr>
              <a:t>δι</a:t>
            </a:r>
            <a:r>
              <a:rPr lang="en-GB" sz="2000" b="1" dirty="0">
                <a:solidFill>
                  <a:srgbClr val="F9F6ED"/>
                </a:solidFill>
                <a:latin typeface="Century Gothic"/>
              </a:rPr>
              <a:t>α</a:t>
            </a:r>
            <a:r>
              <a:rPr lang="en-GB" sz="2000" b="1" dirty="0" err="1">
                <a:solidFill>
                  <a:srgbClr val="F9F6ED"/>
                </a:solidFill>
                <a:latin typeface="Century Gothic"/>
              </a:rPr>
              <a:t>κοσμητικό</a:t>
            </a:r>
            <a:r>
              <a:rPr lang="en-GB" sz="2000" b="1" dirty="0">
                <a:solidFill>
                  <a:srgbClr val="F9F6ED"/>
                </a:solidFill>
                <a:latin typeface="Century Gothic"/>
              </a:rPr>
              <a:t> χα</a:t>
            </a:r>
            <a:r>
              <a:rPr lang="en-GB" sz="2000" b="1" dirty="0" err="1">
                <a:solidFill>
                  <a:srgbClr val="F9F6ED"/>
                </a:solidFill>
                <a:latin typeface="Century Gothic"/>
              </a:rPr>
              <a:t>ρτί</a:t>
            </a:r>
            <a:r>
              <a:rPr lang="en-GB" sz="2000" b="1" dirty="0">
                <a:solidFill>
                  <a:srgbClr val="F9F6ED"/>
                </a:solidFill>
                <a:latin typeface="Century Gothic"/>
              </a:rPr>
              <a:t> π</a:t>
            </a:r>
            <a:r>
              <a:rPr lang="en-GB" sz="2000" b="1" dirty="0" err="1">
                <a:solidFill>
                  <a:srgbClr val="F9F6ED"/>
                </a:solidFill>
                <a:latin typeface="Century Gothic"/>
              </a:rPr>
              <a:t>εριτυλίγμ</a:t>
            </a:r>
            <a:r>
              <a:rPr lang="en-GB" sz="2000" b="1" dirty="0">
                <a:solidFill>
                  <a:srgbClr val="F9F6ED"/>
                </a:solidFill>
                <a:latin typeface="Century Gothic"/>
              </a:rPr>
              <a:t>α</a:t>
            </a:r>
            <a:r>
              <a:rPr lang="en-GB" sz="2000" b="1" dirty="0" err="1">
                <a:solidFill>
                  <a:srgbClr val="F9F6ED"/>
                </a:solidFill>
                <a:latin typeface="Century Gothic"/>
              </a:rPr>
              <a:t>τος</a:t>
            </a:r>
            <a:r>
              <a:rPr lang="en-GB" sz="2000" b="1" dirty="0">
                <a:solidFill>
                  <a:srgbClr val="F9F6ED"/>
                </a:solidFill>
                <a:latin typeface="Century Gothic"/>
              </a:rPr>
              <a:t>.​</a:t>
            </a:r>
            <a:endParaRPr lang="en-GB" dirty="0"/>
          </a:p>
        </p:txBody>
      </p:sp>
      <p:pic>
        <p:nvPicPr>
          <p:cNvPr id="15" name="Picture 14" descr="Text&#10;&#10;Description automatically generated">
            <a:extLst>
              <a:ext uri="{FF2B5EF4-FFF2-40B4-BE49-F238E27FC236}">
                <a16:creationId xmlns:a16="http://schemas.microsoft.com/office/drawing/2014/main" id="{003ED3F9-A454-6647-B4F7-FC9D2DC0325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21216315">
            <a:off x="7107464" y="2832085"/>
            <a:ext cx="4558654" cy="2564243"/>
          </a:xfrm>
          <a:prstGeom prst="rect">
            <a:avLst/>
          </a:prstGeom>
          <a:ln w="57150">
            <a:solidFill>
              <a:schemeClr val="bg1"/>
            </a:solidFill>
          </a:ln>
        </p:spPr>
      </p:pic>
      <p:sp>
        <p:nvSpPr>
          <p:cNvPr id="10" name="Rectangle 9">
            <a:extLst>
              <a:ext uri="{FF2B5EF4-FFF2-40B4-BE49-F238E27FC236}">
                <a16:creationId xmlns:a16="http://schemas.microsoft.com/office/drawing/2014/main" id="{F8E43272-55AB-004B-8FC3-DBD5BC4D41A3}"/>
              </a:ext>
            </a:extLst>
          </p:cNvPr>
          <p:cNvSpPr/>
          <p:nvPr/>
        </p:nvSpPr>
        <p:spPr>
          <a:xfrm>
            <a:off x="6900752" y="2432280"/>
            <a:ext cx="2061282" cy="85502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751E2EB6-D8B2-F642-96E0-B139E8445BD3}"/>
              </a:ext>
            </a:extLst>
          </p:cNvPr>
          <p:cNvSpPr/>
          <p:nvPr/>
        </p:nvSpPr>
        <p:spPr>
          <a:xfrm>
            <a:off x="6888717" y="2553180"/>
            <a:ext cx="2400218" cy="707886"/>
          </a:xfrm>
          <a:prstGeom prst="rect">
            <a:avLst/>
          </a:prstGeom>
        </p:spPr>
        <p:txBody>
          <a:bodyPr wrap="square" lIns="91440" tIns="45720" rIns="91440" bIns="45720" anchor="t">
            <a:spAutoFit/>
          </a:bodyPr>
          <a:lstStyle/>
          <a:p>
            <a:r>
              <a:rPr lang="en-US" sz="2000" b="1">
                <a:solidFill>
                  <a:srgbClr val="004A6C"/>
                </a:solidFill>
                <a:latin typeface="Century Gothic"/>
              </a:rPr>
              <a:t>Πα</a:t>
            </a:r>
            <a:r>
              <a:rPr lang="en-US" sz="2000" b="1" err="1">
                <a:solidFill>
                  <a:srgbClr val="004A6C"/>
                </a:solidFill>
                <a:latin typeface="Century Gothic"/>
              </a:rPr>
              <a:t>τήστε</a:t>
            </a:r>
            <a:r>
              <a:rPr lang="en-US" sz="2000" b="1">
                <a:solidFill>
                  <a:srgbClr val="004A6C"/>
                </a:solidFill>
                <a:latin typeface="Century Gothic"/>
              </a:rPr>
              <a:t> </a:t>
            </a:r>
            <a:r>
              <a:rPr lang="en-US" sz="2000" b="1" dirty="0">
                <a:solidFill>
                  <a:srgbClr val="004A6C"/>
                </a:solidFill>
                <a:latin typeface="Century Gothic"/>
                <a:hlinkClick r:id="" action="ppaction://noaction"/>
              </a:rPr>
              <a:t>εδώ</a:t>
            </a:r>
            <a:r>
              <a:rPr lang="en-US" sz="2000" b="1" dirty="0">
                <a:solidFill>
                  <a:srgbClr val="004A6C"/>
                </a:solidFill>
                <a:latin typeface="Century Gothic"/>
              </a:rPr>
              <a:t> </a:t>
            </a:r>
            <a:endParaRPr lang="en-US" dirty="0">
              <a:solidFill>
                <a:srgbClr val="000000"/>
              </a:solidFill>
              <a:latin typeface="Calibri" panose="020F0502020204030204"/>
              <a:cs typeface="Calibri" panose="020F0502020204030204"/>
            </a:endParaRPr>
          </a:p>
          <a:p>
            <a:r>
              <a:rPr lang="en-US" sz="2000" b="1" dirty="0" err="1">
                <a:solidFill>
                  <a:srgbClr val="004A6C"/>
                </a:solidFill>
                <a:latin typeface="Century Gothic"/>
              </a:rPr>
              <a:t>γι</a:t>
            </a:r>
            <a:r>
              <a:rPr lang="en-US" sz="2000" b="1" dirty="0">
                <a:solidFill>
                  <a:srgbClr val="004A6C"/>
                </a:solidFill>
                <a:latin typeface="Century Gothic"/>
              </a:rPr>
              <a:t>α π</a:t>
            </a:r>
            <a:r>
              <a:rPr lang="en-US" sz="2000" b="1" dirty="0" err="1">
                <a:solidFill>
                  <a:srgbClr val="004A6C"/>
                </a:solidFill>
                <a:latin typeface="Century Gothic"/>
              </a:rPr>
              <a:t>ερισσότερ</a:t>
            </a:r>
            <a:r>
              <a:rPr lang="en-US" sz="2000" b="1" dirty="0">
                <a:solidFill>
                  <a:srgbClr val="004A6C"/>
                </a:solidFill>
                <a:latin typeface="Century Gothic"/>
              </a:rPr>
              <a:t>α</a:t>
            </a:r>
          </a:p>
        </p:txBody>
      </p:sp>
      <p:pic>
        <p:nvPicPr>
          <p:cNvPr id="9" name="Picture 8" descr="A black and white text&#10;&#10;Description automatically generated">
            <a:extLst>
              <a:ext uri="{FF2B5EF4-FFF2-40B4-BE49-F238E27FC236}">
                <a16:creationId xmlns:a16="http://schemas.microsoft.com/office/drawing/2014/main" id="{5655DB73-105C-BFE5-91AF-326601F8B797}"/>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15560" y="5913895"/>
            <a:ext cx="3114675" cy="609600"/>
          </a:xfrm>
          <a:prstGeom prst="rect">
            <a:avLst/>
          </a:prstGeom>
        </p:spPr>
      </p:pic>
    </p:spTree>
    <p:extLst>
      <p:ext uri="{BB962C8B-B14F-4D97-AF65-F5344CB8AC3E}">
        <p14:creationId xmlns:p14="http://schemas.microsoft.com/office/powerpoint/2010/main" val="923381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picture containing night sky, ocean floor&#10;&#10;Description automatically generated">
            <a:extLst>
              <a:ext uri="{FF2B5EF4-FFF2-40B4-BE49-F238E27FC236}">
                <a16:creationId xmlns:a16="http://schemas.microsoft.com/office/drawing/2014/main" id="{9BA78B48-F89E-0B4E-B627-307593E071A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3143" y="1"/>
            <a:ext cx="12195143" cy="6858000"/>
          </a:xfrm>
          <a:prstGeom prst="rect">
            <a:avLst/>
          </a:prstGeom>
        </p:spPr>
      </p:pic>
      <p:graphicFrame>
        <p:nvGraphicFramePr>
          <p:cNvPr id="8" name="Table 7">
            <a:extLst>
              <a:ext uri="{FF2B5EF4-FFF2-40B4-BE49-F238E27FC236}">
                <a16:creationId xmlns:a16="http://schemas.microsoft.com/office/drawing/2014/main" id="{7D185C09-36CB-D94C-B155-428F4A7655D3}"/>
              </a:ext>
            </a:extLst>
          </p:cNvPr>
          <p:cNvGraphicFramePr>
            <a:graphicFrameLocks noGrp="1"/>
          </p:cNvGraphicFramePr>
          <p:nvPr>
            <p:extLst>
              <p:ext uri="{D42A27DB-BD31-4B8C-83A1-F6EECF244321}">
                <p14:modId xmlns:p14="http://schemas.microsoft.com/office/powerpoint/2010/main" val="1102041573"/>
              </p:ext>
            </p:extLst>
          </p:nvPr>
        </p:nvGraphicFramePr>
        <p:xfrm>
          <a:off x="665137" y="2065241"/>
          <a:ext cx="8428117" cy="4013719"/>
        </p:xfrm>
        <a:graphic>
          <a:graphicData uri="http://schemas.openxmlformats.org/drawingml/2006/table">
            <a:tbl>
              <a:tblPr firstRow="1" bandRow="1">
                <a:tableStyleId>{5940675A-B579-460E-94D1-54222C63F5DA}</a:tableStyleId>
              </a:tblPr>
              <a:tblGrid>
                <a:gridCol w="1013585">
                  <a:extLst>
                    <a:ext uri="{9D8B030D-6E8A-4147-A177-3AD203B41FA5}">
                      <a16:colId xmlns:a16="http://schemas.microsoft.com/office/drawing/2014/main" val="4199838736"/>
                    </a:ext>
                  </a:extLst>
                </a:gridCol>
                <a:gridCol w="2192941">
                  <a:extLst>
                    <a:ext uri="{9D8B030D-6E8A-4147-A177-3AD203B41FA5}">
                      <a16:colId xmlns:a16="http://schemas.microsoft.com/office/drawing/2014/main" val="2078807229"/>
                    </a:ext>
                  </a:extLst>
                </a:gridCol>
                <a:gridCol w="5221591">
                  <a:extLst>
                    <a:ext uri="{9D8B030D-6E8A-4147-A177-3AD203B41FA5}">
                      <a16:colId xmlns:a16="http://schemas.microsoft.com/office/drawing/2014/main" val="2424726316"/>
                    </a:ext>
                  </a:extLst>
                </a:gridCol>
              </a:tblGrid>
              <a:tr h="309252">
                <a:tc>
                  <a:txBody>
                    <a:bodyPr/>
                    <a:lstStyle/>
                    <a:p>
                      <a:pPr algn="l"/>
                      <a:r>
                        <a:rPr lang="en-US" sz="1400" b="1" i="0" dirty="0">
                          <a:solidFill>
                            <a:schemeClr val="bg1"/>
                          </a:solidFill>
                          <a:latin typeface="Gilroy SemiBold" pitchFamily="2" charset="77"/>
                        </a:rPr>
                        <a:t>Slide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a:solidFill>
                            <a:schemeClr val="bg1"/>
                          </a:solidFill>
                          <a:latin typeface="Gilroy SemiBold" pitchFamily="2" charset="77"/>
                        </a:rPr>
                        <a:t>Title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400" b="1" i="0" dirty="0">
                          <a:solidFill>
                            <a:schemeClr val="bg1"/>
                          </a:solidFill>
                          <a:latin typeface="Gilroy SemiBold" pitchFamily="2" charset="77"/>
                        </a:rPr>
                        <a:t>Attribution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192835009"/>
                  </a:ext>
                </a:extLst>
              </a:tr>
              <a:tr h="195176">
                <a:tc>
                  <a:txBody>
                    <a:bodyPr/>
                    <a:lstStyle/>
                    <a:p>
                      <a:pPr algn="l"/>
                      <a:r>
                        <a:rPr lang="en-US" sz="1000" b="1" i="0" dirty="0">
                          <a:solidFill>
                            <a:schemeClr val="bg1"/>
                          </a:solidFill>
                          <a:latin typeface="Gilroy SemiBold" pitchFamily="2" charset="77"/>
                        </a:rPr>
                        <a:t>1</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Hands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a:t>
                      </a:r>
                      <a:r>
                        <a:rPr lang="en-GB" sz="1000" b="1" i="0" kern="1200" dirty="0" err="1">
                          <a:solidFill>
                            <a:schemeClr val="bg1"/>
                          </a:solidFill>
                          <a:latin typeface="Gilroy SemiBold" pitchFamily="2" charset="77"/>
                          <a:ea typeface="+mn-ea"/>
                          <a:cs typeface="+mn-cs"/>
                        </a:rPr>
                        <a:t>Wylly</a:t>
                      </a:r>
                      <a:r>
                        <a:rPr lang="en-GB" sz="1000" b="1" i="0" kern="1200" dirty="0">
                          <a:solidFill>
                            <a:schemeClr val="bg1"/>
                          </a:solidFill>
                          <a:latin typeface="Gilroy SemiBold" pitchFamily="2" charset="77"/>
                          <a:ea typeface="+mn-ea"/>
                          <a:cs typeface="+mn-cs"/>
                        </a:rPr>
                        <a:t> </a:t>
                      </a:r>
                      <a:r>
                        <a:rPr lang="en-GB" sz="1000" b="1" i="0" kern="1200" dirty="0" err="1">
                          <a:solidFill>
                            <a:schemeClr val="bg1"/>
                          </a:solidFill>
                          <a:latin typeface="Gilroy SemiBold" pitchFamily="2" charset="77"/>
                          <a:ea typeface="+mn-ea"/>
                          <a:cs typeface="+mn-cs"/>
                        </a:rPr>
                        <a:t>Suhendra</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636899918"/>
                  </a:ext>
                </a:extLst>
              </a:tr>
              <a:tr h="0">
                <a:tc>
                  <a:txBody>
                    <a:bodyPr/>
                    <a:lstStyle/>
                    <a:p>
                      <a:pPr algn="l"/>
                      <a:r>
                        <a:rPr lang="en-US" sz="1000" b="1" i="0" dirty="0">
                          <a:solidFill>
                            <a:schemeClr val="bg1"/>
                          </a:solidFill>
                          <a:latin typeface="Gilroy SemiBold" pitchFamily="2" charset="77"/>
                        </a:rPr>
                        <a:t>3</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Bottle production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Muffin via </a:t>
                      </a:r>
                      <a:r>
                        <a:rPr lang="en-US" sz="1000" b="1" i="0" kern="1200" dirty="0" err="1">
                          <a:solidFill>
                            <a:schemeClr val="bg1"/>
                          </a:solidFill>
                          <a:latin typeface="Gilroy SemiBold" pitchFamily="2" charset="77"/>
                          <a:ea typeface="+mn-ea"/>
                          <a:cs typeface="+mn-cs"/>
                        </a:rPr>
                        <a:t>Pexels</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47835585"/>
                  </a:ext>
                </a:extLst>
              </a:tr>
              <a:tr h="0">
                <a:tc>
                  <a:txBody>
                    <a:bodyPr/>
                    <a:lstStyle/>
                    <a:p>
                      <a:pPr algn="l"/>
                      <a:r>
                        <a:rPr lang="en-US" sz="1000" b="1" i="0" dirty="0">
                          <a:solidFill>
                            <a:schemeClr val="bg1"/>
                          </a:solidFill>
                          <a:latin typeface="Gilroy SemiBold" pitchFamily="2" charset="77"/>
                        </a:rPr>
                        <a:t>5</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Fruit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Nick Fewings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979464646"/>
                  </a:ext>
                </a:extLst>
              </a:tr>
              <a:tr h="0">
                <a:tc>
                  <a:txBody>
                    <a:bodyPr/>
                    <a:lstStyle/>
                    <a:p>
                      <a:pPr algn="l"/>
                      <a:r>
                        <a:rPr lang="en-US" sz="1000" b="1" i="0" dirty="0">
                          <a:solidFill>
                            <a:schemeClr val="bg1"/>
                          </a:solidFill>
                          <a:latin typeface="Gilroy SemiBold" pitchFamily="2" charset="77"/>
                        </a:rPr>
                        <a:t>6</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Recycling bins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000" b="1" i="0" kern="1200" dirty="0">
                          <a:solidFill>
                            <a:schemeClr val="bg1"/>
                          </a:solidFill>
                          <a:latin typeface="Gilroy SemiBold" pitchFamily="2" charset="77"/>
                          <a:ea typeface="+mn-ea"/>
                          <a:cs typeface="+mn-cs"/>
                        </a:rPr>
                        <a:t>By </a:t>
                      </a:r>
                      <a:r>
                        <a:rPr lang="en-US" sz="1000" b="1" i="0" kern="1200" dirty="0" err="1">
                          <a:solidFill>
                            <a:schemeClr val="bg1"/>
                          </a:solidFill>
                          <a:latin typeface="Gilroy SemiBold" pitchFamily="2" charset="77"/>
                          <a:ea typeface="+mn-ea"/>
                          <a:cs typeface="+mn-cs"/>
                        </a:rPr>
                        <a:t>imordaf</a:t>
                      </a:r>
                      <a:r>
                        <a:rPr lang="en-US" sz="1000" b="1" i="0" kern="1200" dirty="0">
                          <a:solidFill>
                            <a:schemeClr val="bg1"/>
                          </a:solidFill>
                          <a:latin typeface="Gilroy SemiBold" pitchFamily="2" charset="77"/>
                          <a:ea typeface="+mn-ea"/>
                          <a:cs typeface="+mn-cs"/>
                        </a:rPr>
                        <a:t> via </a:t>
                      </a:r>
                      <a:r>
                        <a:rPr lang="en-US" sz="1000" b="1" i="0" kern="1200" dirty="0" err="1">
                          <a:solidFill>
                            <a:schemeClr val="bg1"/>
                          </a:solidFill>
                          <a:latin typeface="Gilroy SemiBold" pitchFamily="2" charset="77"/>
                          <a:ea typeface="+mn-ea"/>
                          <a:cs typeface="+mn-cs"/>
                        </a:rPr>
                        <a:t>Pixabay</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994904816"/>
                  </a:ext>
                </a:extLst>
              </a:tr>
              <a:tr h="0">
                <a:tc>
                  <a:txBody>
                    <a:bodyPr/>
                    <a:lstStyle/>
                    <a:p>
                      <a:pPr algn="l"/>
                      <a:r>
                        <a:rPr lang="en-US" sz="1000" b="1" i="0" dirty="0">
                          <a:solidFill>
                            <a:schemeClr val="bg1"/>
                          </a:solidFill>
                          <a:latin typeface="Gilroy SemiBold" pitchFamily="2" charset="77"/>
                        </a:rPr>
                        <a:t>8</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Lemons in reusable bag</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kern="1200" dirty="0">
                          <a:solidFill>
                            <a:schemeClr val="bg1"/>
                          </a:solidFill>
                          <a:latin typeface="Gilroy SemiBold" pitchFamily="2" charset="77"/>
                          <a:ea typeface="+mn-ea"/>
                          <a:cs typeface="+mn-cs"/>
                        </a:rPr>
                        <a:t>By </a:t>
                      </a:r>
                      <a:r>
                        <a:rPr lang="en-GB" sz="1000" b="1" i="0" kern="1200" dirty="0">
                          <a:solidFill>
                            <a:schemeClr val="bg1"/>
                          </a:solidFill>
                          <a:latin typeface="Gilroy SemiBold" pitchFamily="2" charset="77"/>
                          <a:ea typeface="+mn-ea"/>
                          <a:cs typeface="+mn-cs"/>
                        </a:rPr>
                        <a:t>Mathilde Langevin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48558631"/>
                  </a:ext>
                </a:extLst>
              </a:tr>
              <a:tr h="0">
                <a:tc>
                  <a:txBody>
                    <a:bodyPr/>
                    <a:lstStyle/>
                    <a:p>
                      <a:pPr algn="l"/>
                      <a:r>
                        <a:rPr lang="en-US" sz="1000" b="1" i="0" dirty="0">
                          <a:solidFill>
                            <a:schemeClr val="bg1"/>
                          </a:solidFill>
                          <a:latin typeface="Gilroy SemiBold" pitchFamily="2" charset="77"/>
                        </a:rPr>
                        <a:t>9</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Thinking girl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algn="l"/>
                      <a:r>
                        <a:rPr lang="en-US" sz="1000" b="1" i="0" dirty="0">
                          <a:solidFill>
                            <a:schemeClr val="bg1"/>
                          </a:solidFill>
                          <a:latin typeface="Gilroy SemiBold" pitchFamily="2" charset="77"/>
                        </a:rPr>
                        <a:t>By Annie Spratt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488901597"/>
                  </a:ext>
                </a:extLst>
              </a:tr>
              <a:tr h="0">
                <a:tc>
                  <a:txBody>
                    <a:bodyPr/>
                    <a:lstStyle/>
                    <a:p>
                      <a:pPr algn="l"/>
                      <a:r>
                        <a:rPr lang="en-US" sz="1000" b="1" i="0" dirty="0">
                          <a:solidFill>
                            <a:schemeClr val="bg1"/>
                          </a:solidFill>
                          <a:latin typeface="Gilroy SemiBold" pitchFamily="2" charset="77"/>
                        </a:rPr>
                        <a:t>10</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Fixing boy</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Kevin Jarratt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19490763"/>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Jellyfish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GB" sz="1000" b="1" i="0" kern="1200" dirty="0">
                          <a:solidFill>
                            <a:schemeClr val="bg1"/>
                          </a:solidFill>
                          <a:latin typeface="Gilroy SemiBold" pitchFamily="2" charset="77"/>
                          <a:ea typeface="+mn-ea"/>
                          <a:cs typeface="+mn-cs"/>
                        </a:rPr>
                        <a:t>By Thomas </a:t>
                      </a:r>
                      <a:r>
                        <a:rPr lang="en-GB" sz="1000" b="1" i="0" kern="1200" dirty="0" err="1">
                          <a:solidFill>
                            <a:schemeClr val="bg1"/>
                          </a:solidFill>
                          <a:latin typeface="Gilroy SemiBold" pitchFamily="2" charset="77"/>
                          <a:ea typeface="+mn-ea"/>
                          <a:cs typeface="+mn-cs"/>
                        </a:rPr>
                        <a:t>Millot</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US"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39579365"/>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Fish</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By David </a:t>
                      </a:r>
                      <a:r>
                        <a:rPr lang="en-US" sz="1000" b="1" i="0" dirty="0" err="1">
                          <a:solidFill>
                            <a:schemeClr val="bg1"/>
                          </a:solidFill>
                          <a:latin typeface="Gilroy SemiBold" pitchFamily="2" charset="77"/>
                        </a:rPr>
                        <a:t>Chlode</a:t>
                      </a:r>
                      <a:r>
                        <a:rPr lang="en-US" sz="1000" b="1" i="0" dirty="0">
                          <a:solidFill>
                            <a:schemeClr val="bg1"/>
                          </a:solidFill>
                          <a:latin typeface="Gilroy SemiBold" pitchFamily="2" charset="77"/>
                        </a:rPr>
                        <a:t> via </a:t>
                      </a:r>
                      <a:r>
                        <a:rPr lang="en-US" sz="1000" b="1" i="0" dirty="0" err="1">
                          <a:solidFill>
                            <a:schemeClr val="bg1"/>
                          </a:solidFill>
                          <a:latin typeface="Gilroy SemiBold" pitchFamily="2" charset="77"/>
                        </a:rPr>
                        <a:t>Unsplash</a:t>
                      </a: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986610834"/>
                  </a:ext>
                </a:extLst>
              </a:tr>
              <a:tr h="0">
                <a:tc>
                  <a:txBody>
                    <a:bodyPr/>
                    <a:lstStyle/>
                    <a:p>
                      <a:pPr algn="l"/>
                      <a:r>
                        <a:rPr lang="en-US" sz="1000" b="1" i="0" dirty="0">
                          <a:solidFill>
                            <a:schemeClr val="bg1"/>
                          </a:solidFill>
                          <a:latin typeface="Gilroy SemiBold" pitchFamily="2" charset="77"/>
                        </a:rPr>
                        <a:t>12</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r>
                        <a:rPr lang="en-US" sz="1000" b="1" i="0" dirty="0">
                          <a:solidFill>
                            <a:schemeClr val="bg1"/>
                          </a:solidFill>
                          <a:latin typeface="Gilroy SemiBold" pitchFamily="2" charset="77"/>
                        </a:rPr>
                        <a:t>Lava lamp</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US" sz="1000" b="1" i="0" dirty="0">
                          <a:solidFill>
                            <a:schemeClr val="bg1"/>
                          </a:solidFill>
                          <a:latin typeface="Gilroy SemiBold" pitchFamily="2" charset="77"/>
                        </a:rPr>
                        <a:t>By </a:t>
                      </a:r>
                      <a:r>
                        <a:rPr lang="en-GB" sz="1000" b="1" i="0" kern="1200" dirty="0">
                          <a:solidFill>
                            <a:schemeClr val="bg1"/>
                          </a:solidFill>
                          <a:latin typeface="Gilroy SemiBold" pitchFamily="2" charset="77"/>
                          <a:ea typeface="+mn-ea"/>
                          <a:cs typeface="+mn-cs"/>
                        </a:rPr>
                        <a:t>Martin </a:t>
                      </a:r>
                      <a:r>
                        <a:rPr lang="en-GB" sz="1000" b="1" i="0" kern="1200" dirty="0" err="1">
                          <a:solidFill>
                            <a:schemeClr val="bg1"/>
                          </a:solidFill>
                          <a:latin typeface="Gilroy SemiBold" pitchFamily="2" charset="77"/>
                          <a:ea typeface="+mn-ea"/>
                          <a:cs typeface="+mn-cs"/>
                        </a:rPr>
                        <a:t>Lostak</a:t>
                      </a:r>
                      <a:r>
                        <a:rPr lang="en-GB" sz="1000" b="1" i="0" kern="1200" dirty="0">
                          <a:solidFill>
                            <a:schemeClr val="bg1"/>
                          </a:solidFill>
                          <a:latin typeface="Gilroy SemiBold" pitchFamily="2" charset="77"/>
                          <a:ea typeface="+mn-ea"/>
                          <a:cs typeface="+mn-cs"/>
                        </a:rPr>
                        <a:t> via </a:t>
                      </a:r>
                      <a:r>
                        <a:rPr lang="en-GB" sz="1000" b="1" i="0" kern="1200" dirty="0" err="1">
                          <a:solidFill>
                            <a:schemeClr val="bg1"/>
                          </a:solidFill>
                          <a:latin typeface="Gilroy SemiBold" pitchFamily="2" charset="77"/>
                          <a:ea typeface="+mn-ea"/>
                          <a:cs typeface="+mn-cs"/>
                        </a:rPr>
                        <a:t>Unsplash</a:t>
                      </a:r>
                      <a:endParaRPr lang="en-GB" sz="1000" b="1" i="0" kern="1200" dirty="0">
                        <a:solidFill>
                          <a:schemeClr val="bg1"/>
                        </a:solidFill>
                        <a:latin typeface="Gilroy SemiBold" pitchFamily="2" charset="77"/>
                        <a:ea typeface="+mn-ea"/>
                        <a:cs typeface="+mn-cs"/>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681913553"/>
                  </a:ext>
                </a:extLst>
              </a:tr>
              <a:tr h="158231">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520176359"/>
                  </a:ext>
                </a:extLst>
              </a:tr>
              <a:tr h="19794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047100944"/>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144886447"/>
                  </a:ext>
                </a:extLst>
              </a:tr>
              <a:tr h="0">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826290543"/>
                  </a:ext>
                </a:extLst>
              </a:tr>
              <a:tr h="290707">
                <a:tc>
                  <a:txBody>
                    <a:bodyPr/>
                    <a:lstStyle/>
                    <a:p>
                      <a:pPr algn="l"/>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l" defTabSz="228600" rtl="0" eaLnBrk="1" fontAlgn="auto" latinLnBrk="0" hangingPunct="1">
                        <a:lnSpc>
                          <a:spcPct val="100000"/>
                        </a:lnSpc>
                        <a:spcBef>
                          <a:spcPts val="0"/>
                        </a:spcBef>
                        <a:spcAft>
                          <a:spcPts val="0"/>
                        </a:spcAft>
                        <a:buClrTx/>
                        <a:buSzTx/>
                        <a:buFontTx/>
                        <a:buNone/>
                        <a:tabLst/>
                        <a:defRPr/>
                      </a:pPr>
                      <a:endParaRPr lang="en-US" sz="1000" b="1" i="0" dirty="0">
                        <a:solidFill>
                          <a:schemeClr val="bg1"/>
                        </a:solidFill>
                        <a:latin typeface="Gilroy SemiBold" pitchFamily="2" charset="77"/>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076484960"/>
                  </a:ext>
                </a:extLst>
              </a:tr>
            </a:tbl>
          </a:graphicData>
        </a:graphic>
      </p:graphicFrame>
      <p:pic>
        <p:nvPicPr>
          <p:cNvPr id="15" name="Picture 14">
            <a:extLst>
              <a:ext uri="{FF2B5EF4-FFF2-40B4-BE49-F238E27FC236}">
                <a16:creationId xmlns:a16="http://schemas.microsoft.com/office/drawing/2014/main" id="{32A4EB42-237E-5947-A159-3E542598004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143" y="-1"/>
            <a:ext cx="12192000" cy="6858000"/>
          </a:xfrm>
          <a:prstGeom prst="rect">
            <a:avLst/>
          </a:prstGeom>
        </p:spPr>
      </p:pic>
      <p:sp>
        <p:nvSpPr>
          <p:cNvPr id="7" name="TextBox 6">
            <a:extLst>
              <a:ext uri="{FF2B5EF4-FFF2-40B4-BE49-F238E27FC236}">
                <a16:creationId xmlns:a16="http://schemas.microsoft.com/office/drawing/2014/main" id="{20C0A2D1-11C3-7441-B8E9-1A6C22EE17B6}"/>
              </a:ext>
            </a:extLst>
          </p:cNvPr>
          <p:cNvSpPr txBox="1"/>
          <p:nvPr/>
        </p:nvSpPr>
        <p:spPr>
          <a:xfrm>
            <a:off x="574554" y="902812"/>
            <a:ext cx="4400026" cy="606287"/>
          </a:xfrm>
          <a:prstGeom prst="rect">
            <a:avLst/>
          </a:prstGeom>
          <a:noFill/>
        </p:spPr>
        <p:txBody>
          <a:bodyPr wrap="square" rtlCol="0">
            <a:spAutoFit/>
          </a:bodyPr>
          <a:lstStyle/>
          <a:p>
            <a:r>
              <a:rPr lang="en-US" sz="3200" b="1">
                <a:solidFill>
                  <a:srgbClr val="004A6C"/>
                </a:solidFill>
                <a:latin typeface="Gilroy Black" pitchFamily="2" charset="77"/>
              </a:rPr>
              <a:t>Image credits</a:t>
            </a:r>
          </a:p>
        </p:txBody>
      </p:sp>
      <p:sp>
        <p:nvSpPr>
          <p:cNvPr id="16" name="TextBox 15">
            <a:extLst>
              <a:ext uri="{FF2B5EF4-FFF2-40B4-BE49-F238E27FC236}">
                <a16:creationId xmlns:a16="http://schemas.microsoft.com/office/drawing/2014/main" id="{2911A11B-B2DC-1C40-9A41-7D46D28D1AF4}"/>
              </a:ext>
            </a:extLst>
          </p:cNvPr>
          <p:cNvSpPr txBox="1"/>
          <p:nvPr/>
        </p:nvSpPr>
        <p:spPr>
          <a:xfrm>
            <a:off x="665137" y="6078960"/>
            <a:ext cx="4010558" cy="307777"/>
          </a:xfrm>
          <a:prstGeom prst="rect">
            <a:avLst/>
          </a:prstGeom>
          <a:noFill/>
        </p:spPr>
        <p:txBody>
          <a:bodyPr wrap="square" rtlCol="0">
            <a:spAutoFit/>
          </a:bodyPr>
          <a:lstStyle/>
          <a:p>
            <a:r>
              <a:rPr lang="en-US" sz="1400" dirty="0">
                <a:solidFill>
                  <a:schemeClr val="bg1"/>
                </a:solidFill>
                <a:latin typeface="Gilroy Medium" pitchFamily="2" charset="77"/>
              </a:rPr>
              <a:t>All other images are courtesy of Encounter Edu</a:t>
            </a:r>
          </a:p>
        </p:txBody>
      </p:sp>
      <p:pic>
        <p:nvPicPr>
          <p:cNvPr id="17" name="Picture 16" descr="Icon&#10;&#10;Description automatically generated">
            <a:extLst>
              <a:ext uri="{FF2B5EF4-FFF2-40B4-BE49-F238E27FC236}">
                <a16:creationId xmlns:a16="http://schemas.microsoft.com/office/drawing/2014/main" id="{5A8049A9-CC55-1D4B-80C3-95B50B43A6E9}"/>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726185" y="4915833"/>
            <a:ext cx="1452800" cy="1046641"/>
          </a:xfrm>
          <a:prstGeom prst="rect">
            <a:avLst/>
          </a:prstGeom>
        </p:spPr>
      </p:pic>
      <p:pic>
        <p:nvPicPr>
          <p:cNvPr id="18" name="Picture 17" descr="Icon&#10;&#10;Description automatically generated">
            <a:extLst>
              <a:ext uri="{FF2B5EF4-FFF2-40B4-BE49-F238E27FC236}">
                <a16:creationId xmlns:a16="http://schemas.microsoft.com/office/drawing/2014/main" id="{BAF801EF-7DF3-F048-8469-309A71A2DC4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07617" y="5564280"/>
            <a:ext cx="753392" cy="646331"/>
          </a:xfrm>
          <a:prstGeom prst="rect">
            <a:avLst/>
          </a:prstGeom>
        </p:spPr>
      </p:pic>
      <p:pic>
        <p:nvPicPr>
          <p:cNvPr id="19" name="Picture 18">
            <a:extLst>
              <a:ext uri="{FF2B5EF4-FFF2-40B4-BE49-F238E27FC236}">
                <a16:creationId xmlns:a16="http://schemas.microsoft.com/office/drawing/2014/main" id="{B1257456-A0B5-6442-B7A5-1CD19902DD88}"/>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rot="17964606">
            <a:off x="6051591" y="549652"/>
            <a:ext cx="1431971" cy="1530445"/>
          </a:xfrm>
          <a:prstGeom prst="rect">
            <a:avLst/>
          </a:prstGeom>
        </p:spPr>
      </p:pic>
      <p:pic>
        <p:nvPicPr>
          <p:cNvPr id="20" name="Picture 19" descr="Icon&#10;&#10;Description automatically generated">
            <a:extLst>
              <a:ext uri="{FF2B5EF4-FFF2-40B4-BE49-F238E27FC236}">
                <a16:creationId xmlns:a16="http://schemas.microsoft.com/office/drawing/2014/main" id="{ACD18851-2063-AF45-A663-E3570E46DBB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151295" y="1454194"/>
            <a:ext cx="753392" cy="646331"/>
          </a:xfrm>
          <a:prstGeom prst="rect">
            <a:avLst/>
          </a:prstGeom>
        </p:spPr>
      </p:pic>
      <p:pic>
        <p:nvPicPr>
          <p:cNvPr id="21" name="Picture 20">
            <a:extLst>
              <a:ext uri="{FF2B5EF4-FFF2-40B4-BE49-F238E27FC236}">
                <a16:creationId xmlns:a16="http://schemas.microsoft.com/office/drawing/2014/main" id="{FC0A3AE3-4C80-3A47-810B-D33620C7AE2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rot="19877251">
            <a:off x="7921360" y="2817250"/>
            <a:ext cx="1421755" cy="1515452"/>
          </a:xfrm>
          <a:prstGeom prst="rect">
            <a:avLst/>
          </a:prstGeom>
        </p:spPr>
      </p:pic>
      <p:pic>
        <p:nvPicPr>
          <p:cNvPr id="22" name="Picture 21" descr="Icon&#10;&#10;Description automatically generated">
            <a:extLst>
              <a:ext uri="{FF2B5EF4-FFF2-40B4-BE49-F238E27FC236}">
                <a16:creationId xmlns:a16="http://schemas.microsoft.com/office/drawing/2014/main" id="{8269EB8F-062B-1644-A570-290DEC1A30B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8315553">
            <a:off x="7409076" y="3207865"/>
            <a:ext cx="753392" cy="646331"/>
          </a:xfrm>
          <a:prstGeom prst="rect">
            <a:avLst/>
          </a:prstGeom>
        </p:spPr>
      </p:pic>
    </p:spTree>
    <p:extLst>
      <p:ext uri="{BB962C8B-B14F-4D97-AF65-F5344CB8AC3E}">
        <p14:creationId xmlns:p14="http://schemas.microsoft.com/office/powerpoint/2010/main" val="27181916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2AA9CB2-AA5F-2E41-8215-33126D30FFD5}"/>
              </a:ext>
            </a:extLst>
          </p:cNvPr>
          <p:cNvPicPr>
            <a:picLocks noChangeAspect="1"/>
          </p:cNvPicPr>
          <p:nvPr/>
        </p:nvPicPr>
        <p:blipFill>
          <a:blip r:embed="rId3"/>
          <a:stretch>
            <a:fillRect/>
          </a:stretch>
        </p:blipFill>
        <p:spPr>
          <a:xfrm>
            <a:off x="0" y="0"/>
            <a:ext cx="12192000" cy="6858000"/>
          </a:xfrm>
          <a:prstGeom prst="rect">
            <a:avLst/>
          </a:prstGeom>
        </p:spPr>
      </p:pic>
      <p:sp>
        <p:nvSpPr>
          <p:cNvPr id="14" name="Rectangle 13">
            <a:extLst>
              <a:ext uri="{FF2B5EF4-FFF2-40B4-BE49-F238E27FC236}">
                <a16:creationId xmlns:a16="http://schemas.microsoft.com/office/drawing/2014/main" id="{57FD6437-51D1-FA46-AF2C-C7FD6E5081B0}"/>
              </a:ext>
            </a:extLst>
          </p:cNvPr>
          <p:cNvSpPr/>
          <p:nvPr/>
        </p:nvSpPr>
        <p:spPr>
          <a:xfrm>
            <a:off x="1578819" y="2287447"/>
            <a:ext cx="4055789" cy="830997"/>
          </a:xfrm>
          <a:prstGeom prst="rect">
            <a:avLst/>
          </a:prstGeom>
        </p:spPr>
        <p:txBody>
          <a:bodyPr wrap="square" lIns="91440" tIns="45720" rIns="91440" bIns="45720" anchor="t">
            <a:spAutoFit/>
          </a:bodyPr>
          <a:lstStyle/>
          <a:p>
            <a:r>
              <a:rPr lang="en-US" sz="2400" b="1" dirty="0">
                <a:solidFill>
                  <a:schemeClr val="bg1"/>
                </a:solidFill>
                <a:latin typeface="Century Gothic"/>
              </a:rPr>
              <a:t>Κατα</a:t>
            </a:r>
            <a:r>
              <a:rPr lang="en-US" sz="2400" b="1" dirty="0" err="1">
                <a:solidFill>
                  <a:schemeClr val="bg1"/>
                </a:solidFill>
                <a:latin typeface="Century Gothic"/>
              </a:rPr>
              <a:t>νοούμε</a:t>
            </a:r>
            <a:r>
              <a:rPr lang="en-US" sz="2400" b="1" dirty="0">
                <a:solidFill>
                  <a:schemeClr val="bg1"/>
                </a:solidFill>
                <a:latin typeface="Century Gothic"/>
              </a:rPr>
              <a:t> </a:t>
            </a:r>
            <a:r>
              <a:rPr lang="en-US" sz="2400" b="1" dirty="0" err="1">
                <a:solidFill>
                  <a:schemeClr val="bg1"/>
                </a:solidFill>
                <a:latin typeface="Century Gothic"/>
              </a:rPr>
              <a:t>τι</a:t>
            </a:r>
            <a:r>
              <a:rPr lang="en-US" sz="2400" b="1" dirty="0">
                <a:solidFill>
                  <a:schemeClr val="bg1"/>
                </a:solidFill>
                <a:latin typeface="Century Gothic"/>
              </a:rPr>
              <a:t> </a:t>
            </a:r>
            <a:r>
              <a:rPr lang="en-US" sz="2400" b="1" dirty="0" err="1">
                <a:solidFill>
                  <a:schemeClr val="bg1"/>
                </a:solidFill>
                <a:latin typeface="Century Gothic"/>
              </a:rPr>
              <a:t>σημ</a:t>
            </a:r>
            <a:r>
              <a:rPr lang="en-US" sz="2400" b="1" dirty="0">
                <a:solidFill>
                  <a:schemeClr val="bg1"/>
                </a:solidFill>
                <a:latin typeface="Century Gothic"/>
              </a:rPr>
              <a:t>α</a:t>
            </a:r>
            <a:r>
              <a:rPr lang="en-US" sz="2400" b="1" dirty="0" err="1">
                <a:solidFill>
                  <a:schemeClr val="bg1"/>
                </a:solidFill>
                <a:latin typeface="Century Gothic"/>
              </a:rPr>
              <a:t>ίνουν</a:t>
            </a:r>
            <a:r>
              <a:rPr lang="en-US" sz="2400" b="1" dirty="0">
                <a:solidFill>
                  <a:schemeClr val="bg1"/>
                </a:solidFill>
                <a:latin typeface="Century Gothic"/>
              </a:rPr>
              <a:t> τα 3Ε+3Α</a:t>
            </a:r>
            <a:endParaRPr lang="en-US" dirty="0">
              <a:solidFill>
                <a:schemeClr val="bg1"/>
              </a:solidFill>
            </a:endParaRPr>
          </a:p>
        </p:txBody>
      </p:sp>
      <p:sp>
        <p:nvSpPr>
          <p:cNvPr id="16" name="Rectangle 15">
            <a:extLst>
              <a:ext uri="{FF2B5EF4-FFF2-40B4-BE49-F238E27FC236}">
                <a16:creationId xmlns:a16="http://schemas.microsoft.com/office/drawing/2014/main" id="{947CE0DC-081F-7A4A-BDD2-B8076F82B942}"/>
              </a:ext>
            </a:extLst>
          </p:cNvPr>
          <p:cNvSpPr/>
          <p:nvPr/>
        </p:nvSpPr>
        <p:spPr>
          <a:xfrm>
            <a:off x="7541336" y="1985372"/>
            <a:ext cx="4125598" cy="1200329"/>
          </a:xfrm>
          <a:prstGeom prst="rect">
            <a:avLst/>
          </a:prstGeom>
        </p:spPr>
        <p:txBody>
          <a:bodyPr wrap="square" lIns="91440" tIns="45720" rIns="91440" bIns="45720" anchor="t">
            <a:spAutoFit/>
          </a:bodyPr>
          <a:lstStyle/>
          <a:p>
            <a:r>
              <a:rPr lang="en-US" sz="2400" b="1" dirty="0" err="1">
                <a:solidFill>
                  <a:schemeClr val="bg1"/>
                </a:solidFill>
                <a:latin typeface="Century Gothic"/>
              </a:rPr>
              <a:t>Κάνουμε</a:t>
            </a:r>
            <a:r>
              <a:rPr lang="en-US" sz="2400" b="1" dirty="0">
                <a:solidFill>
                  <a:schemeClr val="bg1"/>
                </a:solidFill>
                <a:latin typeface="Century Gothic"/>
              </a:rPr>
              <a:t> </a:t>
            </a:r>
            <a:r>
              <a:rPr lang="en-US" sz="2400" b="1" dirty="0" err="1">
                <a:solidFill>
                  <a:schemeClr val="bg1"/>
                </a:solidFill>
                <a:latin typeface="Century Gothic"/>
              </a:rPr>
              <a:t>έν</a:t>
            </a:r>
            <a:r>
              <a:rPr lang="en-US" sz="2400" b="1" dirty="0">
                <a:solidFill>
                  <a:schemeClr val="bg1"/>
                </a:solidFill>
                <a:latin typeface="Century Gothic"/>
              </a:rPr>
              <a:t>α κα</a:t>
            </a:r>
            <a:r>
              <a:rPr lang="en-US" sz="2400" b="1" dirty="0" err="1">
                <a:solidFill>
                  <a:schemeClr val="bg1"/>
                </a:solidFill>
                <a:latin typeface="Century Gothic"/>
              </a:rPr>
              <a:t>λλιτεχνικό</a:t>
            </a:r>
            <a:r>
              <a:rPr lang="en-US" sz="2400" b="1" dirty="0">
                <a:solidFill>
                  <a:schemeClr val="bg1"/>
                </a:solidFill>
                <a:latin typeface="Century Gothic"/>
              </a:rPr>
              <a:t> π</a:t>
            </a:r>
            <a:r>
              <a:rPr lang="en-US" sz="2400" b="1" dirty="0" err="1">
                <a:solidFill>
                  <a:schemeClr val="bg1"/>
                </a:solidFill>
                <a:latin typeface="Century Gothic"/>
              </a:rPr>
              <a:t>ρότζεκτ</a:t>
            </a:r>
            <a:r>
              <a:rPr lang="en-US" sz="2400" b="1" dirty="0">
                <a:solidFill>
                  <a:schemeClr val="bg1"/>
                </a:solidFill>
                <a:latin typeface="Century Gothic"/>
              </a:rPr>
              <a:t> </a:t>
            </a:r>
            <a:r>
              <a:rPr lang="en-US" sz="2400" b="1" dirty="0" err="1">
                <a:solidFill>
                  <a:schemeClr val="bg1"/>
                </a:solidFill>
                <a:latin typeface="Century Gothic"/>
              </a:rPr>
              <a:t>γι</a:t>
            </a:r>
            <a:r>
              <a:rPr lang="en-US" sz="2400" b="1" dirty="0">
                <a:solidFill>
                  <a:schemeClr val="bg1"/>
                </a:solidFill>
                <a:latin typeface="Century Gothic"/>
              </a:rPr>
              <a:t>α </a:t>
            </a:r>
            <a:r>
              <a:rPr lang="en-US" sz="2400" b="1" dirty="0" err="1">
                <a:solidFill>
                  <a:schemeClr val="bg1"/>
                </a:solidFill>
                <a:latin typeface="Century Gothic"/>
              </a:rPr>
              <a:t>τη</a:t>
            </a:r>
            <a:r>
              <a:rPr lang="en-US" sz="2400" b="1" dirty="0">
                <a:solidFill>
                  <a:schemeClr val="bg1"/>
                </a:solidFill>
                <a:latin typeface="Century Gothic"/>
              </a:rPr>
              <a:t> θα</a:t>
            </a:r>
            <a:r>
              <a:rPr lang="en-US" sz="2400" b="1" dirty="0" err="1">
                <a:solidFill>
                  <a:schemeClr val="bg1"/>
                </a:solidFill>
                <a:latin typeface="Century Gothic"/>
              </a:rPr>
              <a:t>λάσσι</a:t>
            </a:r>
            <a:r>
              <a:rPr lang="en-US" sz="2400" b="1" dirty="0">
                <a:solidFill>
                  <a:schemeClr val="bg1"/>
                </a:solidFill>
                <a:latin typeface="Century Gothic"/>
              </a:rPr>
              <a:t>α </a:t>
            </a:r>
            <a:r>
              <a:rPr lang="en-US" sz="2400" b="1" dirty="0" err="1">
                <a:solidFill>
                  <a:schemeClr val="bg1"/>
                </a:solidFill>
                <a:latin typeface="Century Gothic"/>
              </a:rPr>
              <a:t>ρύ</a:t>
            </a:r>
            <a:r>
              <a:rPr lang="en-US" sz="2400" b="1" dirty="0">
                <a:solidFill>
                  <a:schemeClr val="bg1"/>
                </a:solidFill>
                <a:latin typeface="Century Gothic"/>
              </a:rPr>
              <a:t>πα</a:t>
            </a:r>
            <a:r>
              <a:rPr lang="en-US" sz="2400" b="1" dirty="0" err="1">
                <a:solidFill>
                  <a:schemeClr val="bg1"/>
                </a:solidFill>
                <a:latin typeface="Century Gothic"/>
              </a:rPr>
              <a:t>νση</a:t>
            </a:r>
            <a:endParaRPr lang="en-US" dirty="0" err="1">
              <a:solidFill>
                <a:schemeClr val="bg1"/>
              </a:solidFill>
            </a:endParaRPr>
          </a:p>
        </p:txBody>
      </p:sp>
      <p:sp>
        <p:nvSpPr>
          <p:cNvPr id="24" name="Rectangle 23">
            <a:extLst>
              <a:ext uri="{FF2B5EF4-FFF2-40B4-BE49-F238E27FC236}">
                <a16:creationId xmlns:a16="http://schemas.microsoft.com/office/drawing/2014/main" id="{FA6D8A67-7835-6347-8684-807561328A0B}"/>
              </a:ext>
            </a:extLst>
          </p:cNvPr>
          <p:cNvSpPr/>
          <p:nvPr/>
        </p:nvSpPr>
        <p:spPr>
          <a:xfrm>
            <a:off x="645363" y="3246289"/>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820A55B9-A2AE-604B-8460-BDD4765F9856}"/>
              </a:ext>
            </a:extLst>
          </p:cNvPr>
          <p:cNvSpPr/>
          <p:nvPr/>
        </p:nvSpPr>
        <p:spPr>
          <a:xfrm>
            <a:off x="644404" y="4585681"/>
            <a:ext cx="578110" cy="570451"/>
          </a:xfrm>
          <a:prstGeom prst="rect">
            <a:avLst/>
          </a:prstGeom>
          <a:solidFill>
            <a:srgbClr val="0090D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B9F50FBB-0269-4543-AC0F-554217A64100}"/>
              </a:ext>
            </a:extLst>
          </p:cNvPr>
          <p:cNvSpPr/>
          <p:nvPr/>
        </p:nvSpPr>
        <p:spPr>
          <a:xfrm>
            <a:off x="678351" y="2335400"/>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54485E06-AD02-5F4E-B8CF-E686B1A41200}"/>
              </a:ext>
            </a:extLst>
          </p:cNvPr>
          <p:cNvSpPr/>
          <p:nvPr/>
        </p:nvSpPr>
        <p:spPr>
          <a:xfrm>
            <a:off x="757540" y="2325038"/>
            <a:ext cx="273908" cy="523220"/>
          </a:xfrm>
          <a:prstGeom prst="rect">
            <a:avLst/>
          </a:prstGeom>
        </p:spPr>
        <p:txBody>
          <a:bodyPr wrap="square">
            <a:spAutoFit/>
          </a:bodyPr>
          <a:lstStyle/>
          <a:p>
            <a:r>
              <a:rPr lang="en-US" sz="2800" b="1">
                <a:solidFill>
                  <a:srgbClr val="004A6C"/>
                </a:solidFill>
                <a:latin typeface="Gilroy Bold" pitchFamily="2" charset="77"/>
              </a:rPr>
              <a:t>1 </a:t>
            </a:r>
            <a:endParaRPr lang="en-US" sz="2800">
              <a:solidFill>
                <a:srgbClr val="004A6C"/>
              </a:solidFill>
            </a:endParaRPr>
          </a:p>
        </p:txBody>
      </p:sp>
      <p:sp>
        <p:nvSpPr>
          <p:cNvPr id="44" name="Oval 43">
            <a:extLst>
              <a:ext uri="{FF2B5EF4-FFF2-40B4-BE49-F238E27FC236}">
                <a16:creationId xmlns:a16="http://schemas.microsoft.com/office/drawing/2014/main" id="{7B2ABC9F-74D1-5D48-B9DD-7A6919B19C07}"/>
              </a:ext>
            </a:extLst>
          </p:cNvPr>
          <p:cNvSpPr/>
          <p:nvPr/>
        </p:nvSpPr>
        <p:spPr>
          <a:xfrm>
            <a:off x="6700650" y="2391314"/>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E0C5B1FB-DFF3-0D49-814E-E1669CD484D9}"/>
              </a:ext>
            </a:extLst>
          </p:cNvPr>
          <p:cNvSpPr/>
          <p:nvPr/>
        </p:nvSpPr>
        <p:spPr>
          <a:xfrm>
            <a:off x="6774323" y="2380952"/>
            <a:ext cx="201624" cy="523220"/>
          </a:xfrm>
          <a:prstGeom prst="rect">
            <a:avLst/>
          </a:prstGeom>
        </p:spPr>
        <p:txBody>
          <a:bodyPr wrap="square">
            <a:spAutoFit/>
          </a:bodyPr>
          <a:lstStyle/>
          <a:p>
            <a:r>
              <a:rPr lang="en-US" sz="2800" b="1" dirty="0">
                <a:solidFill>
                  <a:srgbClr val="004A6C"/>
                </a:solidFill>
                <a:latin typeface="Gilroy Bold" pitchFamily="2" charset="77"/>
              </a:rPr>
              <a:t>3 </a:t>
            </a:r>
            <a:endParaRPr lang="en-US" sz="2800" dirty="0">
              <a:solidFill>
                <a:srgbClr val="004A6C"/>
              </a:solidFill>
            </a:endParaRPr>
          </a:p>
        </p:txBody>
      </p:sp>
      <p:sp>
        <p:nvSpPr>
          <p:cNvPr id="48" name="Rectangle 47">
            <a:extLst>
              <a:ext uri="{FF2B5EF4-FFF2-40B4-BE49-F238E27FC236}">
                <a16:creationId xmlns:a16="http://schemas.microsoft.com/office/drawing/2014/main" id="{1D44FC11-76D0-A249-8E35-44758408CAD0}"/>
              </a:ext>
            </a:extLst>
          </p:cNvPr>
          <p:cNvSpPr/>
          <p:nvPr/>
        </p:nvSpPr>
        <p:spPr>
          <a:xfrm>
            <a:off x="1547355" y="3867640"/>
            <a:ext cx="4107857" cy="830997"/>
          </a:xfrm>
          <a:prstGeom prst="rect">
            <a:avLst/>
          </a:prstGeom>
        </p:spPr>
        <p:txBody>
          <a:bodyPr wrap="square" lIns="91440" tIns="45720" rIns="91440" bIns="45720" anchor="t">
            <a:spAutoFit/>
          </a:bodyPr>
          <a:lstStyle/>
          <a:p>
            <a:r>
              <a:rPr lang="en-US" sz="2400" b="1" dirty="0" err="1">
                <a:solidFill>
                  <a:schemeClr val="bg1"/>
                </a:solidFill>
                <a:latin typeface="Century Gothic"/>
              </a:rPr>
              <a:t>Εξηγούμε</a:t>
            </a:r>
            <a:r>
              <a:rPr lang="en-US" sz="2400" b="1" dirty="0">
                <a:solidFill>
                  <a:schemeClr val="bg1"/>
                </a:solidFill>
                <a:latin typeface="Century Gothic"/>
              </a:rPr>
              <a:t> π</a:t>
            </a:r>
            <a:r>
              <a:rPr lang="en-US" sz="2400" b="1" dirty="0" err="1">
                <a:solidFill>
                  <a:schemeClr val="bg1"/>
                </a:solidFill>
                <a:latin typeface="Century Gothic"/>
              </a:rPr>
              <a:t>ώς</a:t>
            </a:r>
            <a:r>
              <a:rPr lang="en-US" sz="2400" b="1" dirty="0">
                <a:solidFill>
                  <a:schemeClr val="bg1"/>
                </a:solidFill>
                <a:latin typeface="Century Gothic"/>
              </a:rPr>
              <a:t> να </a:t>
            </a:r>
            <a:r>
              <a:rPr lang="en-US" sz="2400" b="1" dirty="0" err="1">
                <a:solidFill>
                  <a:schemeClr val="bg1"/>
                </a:solidFill>
                <a:latin typeface="Century Gothic"/>
              </a:rPr>
              <a:t>εφ</a:t>
            </a:r>
            <a:r>
              <a:rPr lang="en-US" sz="2400" b="1" dirty="0">
                <a:solidFill>
                  <a:schemeClr val="bg1"/>
                </a:solidFill>
                <a:latin typeface="Century Gothic"/>
              </a:rPr>
              <a:t>α</a:t>
            </a:r>
            <a:r>
              <a:rPr lang="en-US" sz="2400" b="1" dirty="0" err="1">
                <a:solidFill>
                  <a:schemeClr val="bg1"/>
                </a:solidFill>
                <a:latin typeface="Century Gothic"/>
              </a:rPr>
              <a:t>ρμόσουμε</a:t>
            </a:r>
            <a:r>
              <a:rPr lang="en-US" sz="2400" b="1" dirty="0">
                <a:solidFill>
                  <a:schemeClr val="bg1"/>
                </a:solidFill>
                <a:latin typeface="Century Gothic"/>
              </a:rPr>
              <a:t> τα 3Ε+3Α</a:t>
            </a:r>
            <a:endParaRPr lang="en-US" dirty="0">
              <a:solidFill>
                <a:schemeClr val="bg1"/>
              </a:solidFill>
            </a:endParaRPr>
          </a:p>
        </p:txBody>
      </p:sp>
      <p:sp>
        <p:nvSpPr>
          <p:cNvPr id="51" name="Oval 50">
            <a:extLst>
              <a:ext uri="{FF2B5EF4-FFF2-40B4-BE49-F238E27FC236}">
                <a16:creationId xmlns:a16="http://schemas.microsoft.com/office/drawing/2014/main" id="{D2F36E10-1CC6-F644-8215-29B5F7874191}"/>
              </a:ext>
            </a:extLst>
          </p:cNvPr>
          <p:cNvSpPr/>
          <p:nvPr/>
        </p:nvSpPr>
        <p:spPr>
          <a:xfrm>
            <a:off x="679310" y="3950426"/>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Rectangle 51">
            <a:extLst>
              <a:ext uri="{FF2B5EF4-FFF2-40B4-BE49-F238E27FC236}">
                <a16:creationId xmlns:a16="http://schemas.microsoft.com/office/drawing/2014/main" id="{F41AA9E7-AA0E-D342-A809-3583BED2504F}"/>
              </a:ext>
            </a:extLst>
          </p:cNvPr>
          <p:cNvSpPr/>
          <p:nvPr/>
        </p:nvSpPr>
        <p:spPr>
          <a:xfrm>
            <a:off x="758499" y="3940064"/>
            <a:ext cx="273908" cy="523220"/>
          </a:xfrm>
          <a:prstGeom prst="rect">
            <a:avLst/>
          </a:prstGeom>
        </p:spPr>
        <p:txBody>
          <a:bodyPr wrap="square">
            <a:spAutoFit/>
          </a:bodyPr>
          <a:lstStyle/>
          <a:p>
            <a:r>
              <a:rPr lang="en-US" sz="2800" b="1">
                <a:solidFill>
                  <a:srgbClr val="004A6C"/>
                </a:solidFill>
                <a:latin typeface="Gilroy Bold" pitchFamily="2" charset="77"/>
              </a:rPr>
              <a:t>2 </a:t>
            </a:r>
            <a:endParaRPr lang="en-US" sz="2800">
              <a:solidFill>
                <a:srgbClr val="004A6C"/>
              </a:solidFill>
            </a:endParaRPr>
          </a:p>
        </p:txBody>
      </p:sp>
      <p:pic>
        <p:nvPicPr>
          <p:cNvPr id="71" name="Picture 70">
            <a:extLst>
              <a:ext uri="{FF2B5EF4-FFF2-40B4-BE49-F238E27FC236}">
                <a16:creationId xmlns:a16="http://schemas.microsoft.com/office/drawing/2014/main" id="{06570C4D-09B4-4446-AE3F-30C145622749}"/>
              </a:ext>
            </a:extLst>
          </p:cNvPr>
          <p:cNvPicPr>
            <a:picLocks noChangeAspect="1"/>
          </p:cNvPicPr>
          <p:nvPr/>
        </p:nvPicPr>
        <p:blipFill>
          <a:blip r:embed="rId4"/>
          <a:stretch>
            <a:fillRect/>
          </a:stretch>
        </p:blipFill>
        <p:spPr>
          <a:xfrm rot="8737780">
            <a:off x="4144168" y="5947960"/>
            <a:ext cx="368300" cy="241300"/>
          </a:xfrm>
          <a:prstGeom prst="rect">
            <a:avLst/>
          </a:prstGeom>
        </p:spPr>
      </p:pic>
      <p:pic>
        <p:nvPicPr>
          <p:cNvPr id="6" name="Picture 5" descr="Icon&#10;&#10;Description automatically generated">
            <a:extLst>
              <a:ext uri="{FF2B5EF4-FFF2-40B4-BE49-F238E27FC236}">
                <a16:creationId xmlns:a16="http://schemas.microsoft.com/office/drawing/2014/main" id="{97351D80-99AE-4D45-B694-F91CAC65C003}"/>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800088" y="5076053"/>
            <a:ext cx="1452800" cy="1046641"/>
          </a:xfrm>
          <a:prstGeom prst="rect">
            <a:avLst/>
          </a:prstGeom>
        </p:spPr>
      </p:pic>
      <p:pic>
        <p:nvPicPr>
          <p:cNvPr id="10" name="Picture 9" descr="Icon&#10;&#10;Description automatically generated">
            <a:extLst>
              <a:ext uri="{FF2B5EF4-FFF2-40B4-BE49-F238E27FC236}">
                <a16:creationId xmlns:a16="http://schemas.microsoft.com/office/drawing/2014/main" id="{D0659B90-A139-E940-B797-60C41842DDAE}"/>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081520" y="5724500"/>
            <a:ext cx="753392" cy="646331"/>
          </a:xfrm>
          <a:prstGeom prst="rect">
            <a:avLst/>
          </a:prstGeom>
        </p:spPr>
      </p:pic>
      <p:pic>
        <p:nvPicPr>
          <p:cNvPr id="15" name="Picture 14" descr="Shape, icon, arrow&#10;&#10;Description automatically generated">
            <a:extLst>
              <a:ext uri="{FF2B5EF4-FFF2-40B4-BE49-F238E27FC236}">
                <a16:creationId xmlns:a16="http://schemas.microsoft.com/office/drawing/2014/main" id="{758FAF19-C01B-0946-8DEE-9A9A39EB666A}"/>
              </a:ext>
            </a:extLst>
          </p:cNvPr>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4325965" y="4703544"/>
            <a:ext cx="1518918" cy="1623371"/>
          </a:xfrm>
          <a:prstGeom prst="rect">
            <a:avLst/>
          </a:prstGeom>
        </p:spPr>
      </p:pic>
      <p:pic>
        <p:nvPicPr>
          <p:cNvPr id="20" name="Picture 19" descr="Icon&#10;&#10;Description automatically generated">
            <a:extLst>
              <a:ext uri="{FF2B5EF4-FFF2-40B4-BE49-F238E27FC236}">
                <a16:creationId xmlns:a16="http://schemas.microsoft.com/office/drawing/2014/main" id="{5D1732E0-5CC5-CD4E-8240-0F84A3F684C7}"/>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487757" y="703502"/>
            <a:ext cx="1785598" cy="1105174"/>
          </a:xfrm>
          <a:prstGeom prst="rect">
            <a:avLst/>
          </a:prstGeom>
        </p:spPr>
      </p:pic>
      <p:pic>
        <p:nvPicPr>
          <p:cNvPr id="53" name="Picture 52" descr="Icon&#10;&#10;Description automatically generated">
            <a:extLst>
              <a:ext uri="{FF2B5EF4-FFF2-40B4-BE49-F238E27FC236}">
                <a16:creationId xmlns:a16="http://schemas.microsoft.com/office/drawing/2014/main" id="{32161610-4C27-764A-BD99-3124FF05F8AC}"/>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8126097">
            <a:off x="6556115" y="589817"/>
            <a:ext cx="753392" cy="646331"/>
          </a:xfrm>
          <a:prstGeom prst="rect">
            <a:avLst/>
          </a:prstGeom>
        </p:spPr>
      </p:pic>
      <p:grpSp>
        <p:nvGrpSpPr>
          <p:cNvPr id="26" name="Group 25">
            <a:extLst>
              <a:ext uri="{FF2B5EF4-FFF2-40B4-BE49-F238E27FC236}">
                <a16:creationId xmlns:a16="http://schemas.microsoft.com/office/drawing/2014/main" id="{D80A95D6-A20A-B24E-BE7F-4FC59B25F058}"/>
              </a:ext>
            </a:extLst>
          </p:cNvPr>
          <p:cNvGrpSpPr/>
          <p:nvPr/>
        </p:nvGrpSpPr>
        <p:grpSpPr>
          <a:xfrm>
            <a:off x="351151" y="1843461"/>
            <a:ext cx="1187355" cy="1490503"/>
            <a:chOff x="351151" y="1843461"/>
            <a:chExt cx="1187355" cy="1490503"/>
          </a:xfrm>
        </p:grpSpPr>
        <p:pic>
          <p:nvPicPr>
            <p:cNvPr id="25" name="Picture 24" descr="Icon&#10;&#10;Description automatically generated">
              <a:extLst>
                <a:ext uri="{FF2B5EF4-FFF2-40B4-BE49-F238E27FC236}">
                  <a16:creationId xmlns:a16="http://schemas.microsoft.com/office/drawing/2014/main" id="{FF55D3B8-EC0A-CE44-B034-288206154D01}"/>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3" name="Picture 72" descr="Icon&#10;&#10;Description automatically generated">
              <a:extLst>
                <a:ext uri="{FF2B5EF4-FFF2-40B4-BE49-F238E27FC236}">
                  <a16:creationId xmlns:a16="http://schemas.microsoft.com/office/drawing/2014/main" id="{B8D78793-BF67-4F4A-B8DF-EBC9965D5456}"/>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74" name="Group 73">
            <a:extLst>
              <a:ext uri="{FF2B5EF4-FFF2-40B4-BE49-F238E27FC236}">
                <a16:creationId xmlns:a16="http://schemas.microsoft.com/office/drawing/2014/main" id="{F773FDD1-BA1E-E946-967D-CEF7A65A5577}"/>
              </a:ext>
            </a:extLst>
          </p:cNvPr>
          <p:cNvGrpSpPr/>
          <p:nvPr/>
        </p:nvGrpSpPr>
        <p:grpSpPr>
          <a:xfrm>
            <a:off x="352110" y="3460778"/>
            <a:ext cx="1187355" cy="1490503"/>
            <a:chOff x="351151" y="1843461"/>
            <a:chExt cx="1187355" cy="1490503"/>
          </a:xfrm>
        </p:grpSpPr>
        <p:pic>
          <p:nvPicPr>
            <p:cNvPr id="75" name="Picture 74" descr="Icon&#10;&#10;Description automatically generated">
              <a:extLst>
                <a:ext uri="{FF2B5EF4-FFF2-40B4-BE49-F238E27FC236}">
                  <a16:creationId xmlns:a16="http://schemas.microsoft.com/office/drawing/2014/main" id="{74017E07-CA4B-EC4F-8CFA-BA8374A33525}"/>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76" name="Picture 75" descr="Icon&#10;&#10;Description automatically generated">
              <a:extLst>
                <a:ext uri="{FF2B5EF4-FFF2-40B4-BE49-F238E27FC236}">
                  <a16:creationId xmlns:a16="http://schemas.microsoft.com/office/drawing/2014/main" id="{6B222664-0BD0-CC4A-861C-27BC52A5BE53}"/>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grpSp>
        <p:nvGrpSpPr>
          <p:cNvPr id="101" name="Group 100">
            <a:extLst>
              <a:ext uri="{FF2B5EF4-FFF2-40B4-BE49-F238E27FC236}">
                <a16:creationId xmlns:a16="http://schemas.microsoft.com/office/drawing/2014/main" id="{88EB63AD-A7BF-054F-AF10-969A5DC20C06}"/>
              </a:ext>
            </a:extLst>
          </p:cNvPr>
          <p:cNvGrpSpPr/>
          <p:nvPr/>
        </p:nvGrpSpPr>
        <p:grpSpPr>
          <a:xfrm>
            <a:off x="6358270" y="1918931"/>
            <a:ext cx="1187355" cy="1490503"/>
            <a:chOff x="351151" y="1843461"/>
            <a:chExt cx="1187355" cy="1490503"/>
          </a:xfrm>
        </p:grpSpPr>
        <p:pic>
          <p:nvPicPr>
            <p:cNvPr id="102" name="Picture 101" descr="Icon&#10;&#10;Description automatically generated">
              <a:extLst>
                <a:ext uri="{FF2B5EF4-FFF2-40B4-BE49-F238E27FC236}">
                  <a16:creationId xmlns:a16="http://schemas.microsoft.com/office/drawing/2014/main" id="{DC5FE2D6-A3F2-9049-8C60-0B9767A3395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103" name="Picture 102" descr="Icon&#10;&#10;Description automatically generated">
              <a:extLst>
                <a:ext uri="{FF2B5EF4-FFF2-40B4-BE49-F238E27FC236}">
                  <a16:creationId xmlns:a16="http://schemas.microsoft.com/office/drawing/2014/main" id="{8844823B-A316-3440-A9CC-DF773668696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9" name="Rectangle 38">
            <a:extLst>
              <a:ext uri="{FF2B5EF4-FFF2-40B4-BE49-F238E27FC236}">
                <a16:creationId xmlns:a16="http://schemas.microsoft.com/office/drawing/2014/main" id="{E015DC11-E29C-7B41-ADFF-8204FA20961B}"/>
              </a:ext>
            </a:extLst>
          </p:cNvPr>
          <p:cNvSpPr/>
          <p:nvPr/>
        </p:nvSpPr>
        <p:spPr>
          <a:xfrm>
            <a:off x="7543018" y="3815979"/>
            <a:ext cx="3878787" cy="830997"/>
          </a:xfrm>
          <a:prstGeom prst="rect">
            <a:avLst/>
          </a:prstGeom>
        </p:spPr>
        <p:txBody>
          <a:bodyPr wrap="square" lIns="91440" tIns="45720" rIns="91440" bIns="45720" anchor="t">
            <a:spAutoFit/>
          </a:bodyPr>
          <a:lstStyle/>
          <a:p>
            <a:r>
              <a:rPr lang="en-US" sz="2400" b="1" dirty="0" err="1">
                <a:solidFill>
                  <a:schemeClr val="bg1"/>
                </a:solidFill>
                <a:latin typeface="Century Gothic"/>
              </a:rPr>
              <a:t>Μοιρ</a:t>
            </a:r>
            <a:r>
              <a:rPr lang="en-US" sz="2400" b="1" dirty="0">
                <a:solidFill>
                  <a:schemeClr val="bg1"/>
                </a:solidFill>
                <a:latin typeface="Century Gothic"/>
              </a:rPr>
              <a:t>α</a:t>
            </a:r>
            <a:r>
              <a:rPr lang="en-US" sz="2400" b="1" dirty="0" err="1">
                <a:solidFill>
                  <a:schemeClr val="bg1"/>
                </a:solidFill>
                <a:latin typeface="Century Gothic"/>
              </a:rPr>
              <a:t>ζόμ</a:t>
            </a:r>
            <a:r>
              <a:rPr lang="en-US" sz="2400" b="1" dirty="0">
                <a:solidFill>
                  <a:schemeClr val="bg1"/>
                </a:solidFill>
                <a:latin typeface="Century Gothic"/>
              </a:rPr>
              <a:t>α</a:t>
            </a:r>
            <a:r>
              <a:rPr lang="en-US" sz="2400" b="1" dirty="0" err="1">
                <a:solidFill>
                  <a:schemeClr val="bg1"/>
                </a:solidFill>
                <a:latin typeface="Century Gothic"/>
              </a:rPr>
              <a:t>στε</a:t>
            </a:r>
            <a:r>
              <a:rPr lang="en-US" sz="2400" b="1" dirty="0">
                <a:solidFill>
                  <a:schemeClr val="bg1"/>
                </a:solidFill>
                <a:latin typeface="Century Gothic"/>
              </a:rPr>
              <a:t> </a:t>
            </a:r>
            <a:r>
              <a:rPr lang="en-US" sz="2400" b="1" dirty="0" err="1">
                <a:solidFill>
                  <a:schemeClr val="bg1"/>
                </a:solidFill>
                <a:latin typeface="Century Gothic"/>
              </a:rPr>
              <a:t>τις</a:t>
            </a:r>
            <a:r>
              <a:rPr lang="en-US" sz="2400" b="1" dirty="0">
                <a:solidFill>
                  <a:schemeClr val="bg1"/>
                </a:solidFill>
                <a:latin typeface="Century Gothic"/>
              </a:rPr>
              <a:t> </a:t>
            </a:r>
            <a:r>
              <a:rPr lang="en-US" sz="2400" b="1" dirty="0" err="1">
                <a:solidFill>
                  <a:schemeClr val="bg1"/>
                </a:solidFill>
                <a:latin typeface="Century Gothic"/>
              </a:rPr>
              <a:t>γνώσεις</a:t>
            </a:r>
            <a:r>
              <a:rPr lang="en-US" sz="2400" b="1" dirty="0">
                <a:solidFill>
                  <a:schemeClr val="bg1"/>
                </a:solidFill>
                <a:latin typeface="Century Gothic"/>
              </a:rPr>
              <a:t> μας </a:t>
            </a:r>
            <a:r>
              <a:rPr lang="en-US" sz="2400" b="1" dirty="0" err="1">
                <a:solidFill>
                  <a:schemeClr val="bg1"/>
                </a:solidFill>
                <a:latin typeface="Century Gothic"/>
              </a:rPr>
              <a:t>με</a:t>
            </a:r>
            <a:r>
              <a:rPr lang="en-US" sz="2400" b="1" dirty="0">
                <a:solidFill>
                  <a:schemeClr val="bg1"/>
                </a:solidFill>
                <a:latin typeface="Century Gothic"/>
              </a:rPr>
              <a:t> </a:t>
            </a:r>
            <a:r>
              <a:rPr lang="en-US" sz="2400" b="1" dirty="0" err="1">
                <a:solidFill>
                  <a:schemeClr val="bg1"/>
                </a:solidFill>
                <a:latin typeface="Century Gothic"/>
              </a:rPr>
              <a:t>άλλους</a:t>
            </a:r>
            <a:endParaRPr lang="en-US" dirty="0" err="1">
              <a:solidFill>
                <a:schemeClr val="bg1"/>
              </a:solidFill>
            </a:endParaRPr>
          </a:p>
        </p:txBody>
      </p:sp>
      <p:sp>
        <p:nvSpPr>
          <p:cNvPr id="40" name="Oval 39">
            <a:extLst>
              <a:ext uri="{FF2B5EF4-FFF2-40B4-BE49-F238E27FC236}">
                <a16:creationId xmlns:a16="http://schemas.microsoft.com/office/drawing/2014/main" id="{3EDC73DB-6045-5D48-A0B9-53F483C01DD1}"/>
              </a:ext>
            </a:extLst>
          </p:cNvPr>
          <p:cNvSpPr/>
          <p:nvPr/>
        </p:nvSpPr>
        <p:spPr>
          <a:xfrm>
            <a:off x="6686795" y="4000955"/>
            <a:ext cx="510215" cy="510215"/>
          </a:xfrm>
          <a:prstGeom prst="ellipse">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949E23FA-DAC8-8D4A-99FA-AF5F2A794C8B}"/>
              </a:ext>
            </a:extLst>
          </p:cNvPr>
          <p:cNvSpPr/>
          <p:nvPr/>
        </p:nvSpPr>
        <p:spPr>
          <a:xfrm>
            <a:off x="6760468" y="3990593"/>
            <a:ext cx="201624" cy="523220"/>
          </a:xfrm>
          <a:prstGeom prst="rect">
            <a:avLst/>
          </a:prstGeom>
        </p:spPr>
        <p:txBody>
          <a:bodyPr wrap="square">
            <a:spAutoFit/>
          </a:bodyPr>
          <a:lstStyle/>
          <a:p>
            <a:r>
              <a:rPr lang="en-US" sz="2800" b="1" dirty="0">
                <a:solidFill>
                  <a:srgbClr val="004A6C"/>
                </a:solidFill>
                <a:latin typeface="Gilroy Bold" pitchFamily="2" charset="77"/>
              </a:rPr>
              <a:t>4 </a:t>
            </a:r>
            <a:endParaRPr lang="en-US" sz="2800" dirty="0">
              <a:solidFill>
                <a:srgbClr val="004A6C"/>
              </a:solidFill>
            </a:endParaRPr>
          </a:p>
        </p:txBody>
      </p:sp>
      <p:grpSp>
        <p:nvGrpSpPr>
          <p:cNvPr id="42" name="Group 41">
            <a:extLst>
              <a:ext uri="{FF2B5EF4-FFF2-40B4-BE49-F238E27FC236}">
                <a16:creationId xmlns:a16="http://schemas.microsoft.com/office/drawing/2014/main" id="{1BBBC553-EA33-D249-AE3D-24EAEE830DA6}"/>
              </a:ext>
            </a:extLst>
          </p:cNvPr>
          <p:cNvGrpSpPr/>
          <p:nvPr/>
        </p:nvGrpSpPr>
        <p:grpSpPr>
          <a:xfrm>
            <a:off x="6358270" y="3528572"/>
            <a:ext cx="1187355" cy="1490503"/>
            <a:chOff x="351151" y="1843461"/>
            <a:chExt cx="1187355" cy="1490503"/>
          </a:xfrm>
        </p:grpSpPr>
        <p:pic>
          <p:nvPicPr>
            <p:cNvPr id="43" name="Picture 42" descr="Icon&#10;&#10;Description automatically generated">
              <a:extLst>
                <a:ext uri="{FF2B5EF4-FFF2-40B4-BE49-F238E27FC236}">
                  <a16:creationId xmlns:a16="http://schemas.microsoft.com/office/drawing/2014/main" id="{1DE1194F-820E-E44A-88DF-0757008ED0E0}"/>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61976" y="1843461"/>
              <a:ext cx="1176530" cy="735936"/>
            </a:xfrm>
            <a:prstGeom prst="rect">
              <a:avLst/>
            </a:prstGeom>
          </p:spPr>
        </p:pic>
        <p:pic>
          <p:nvPicPr>
            <p:cNvPr id="46" name="Picture 45" descr="Icon&#10;&#10;Description automatically generated">
              <a:extLst>
                <a:ext uri="{FF2B5EF4-FFF2-40B4-BE49-F238E27FC236}">
                  <a16:creationId xmlns:a16="http://schemas.microsoft.com/office/drawing/2014/main" id="{A44AE0FD-3512-A34B-8523-E0FB32A13A0B}"/>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0800000">
              <a:off x="351151" y="2598028"/>
              <a:ext cx="1176530" cy="735936"/>
            </a:xfrm>
            <a:prstGeom prst="rect">
              <a:avLst/>
            </a:prstGeom>
          </p:spPr>
        </p:pic>
      </p:grpSp>
      <p:sp>
        <p:nvSpPr>
          <p:cNvPr id="37" name="Rectangle 36">
            <a:extLst>
              <a:ext uri="{FF2B5EF4-FFF2-40B4-BE49-F238E27FC236}">
                <a16:creationId xmlns:a16="http://schemas.microsoft.com/office/drawing/2014/main" id="{EDEB7D3D-7801-466F-86D7-5D4B4592DD1A}"/>
              </a:ext>
            </a:extLst>
          </p:cNvPr>
          <p:cNvSpPr/>
          <p:nvPr/>
        </p:nvSpPr>
        <p:spPr>
          <a:xfrm>
            <a:off x="-543" y="5890330"/>
            <a:ext cx="3867912" cy="655438"/>
          </a:xfrm>
          <a:custGeom>
            <a:avLst/>
            <a:gdLst>
              <a:gd name="connsiteX0" fmla="*/ 0 w 3867912"/>
              <a:gd name="connsiteY0" fmla="*/ 0 h 655438"/>
              <a:gd name="connsiteX1" fmla="*/ 644652 w 3867912"/>
              <a:gd name="connsiteY1" fmla="*/ 0 h 655438"/>
              <a:gd name="connsiteX2" fmla="*/ 1211946 w 3867912"/>
              <a:gd name="connsiteY2" fmla="*/ 0 h 655438"/>
              <a:gd name="connsiteX3" fmla="*/ 1856598 w 3867912"/>
              <a:gd name="connsiteY3" fmla="*/ 0 h 655438"/>
              <a:gd name="connsiteX4" fmla="*/ 2385212 w 3867912"/>
              <a:gd name="connsiteY4" fmla="*/ 0 h 655438"/>
              <a:gd name="connsiteX5" fmla="*/ 2952506 w 3867912"/>
              <a:gd name="connsiteY5" fmla="*/ 0 h 655438"/>
              <a:gd name="connsiteX6" fmla="*/ 3867912 w 3867912"/>
              <a:gd name="connsiteY6" fmla="*/ 0 h 655438"/>
              <a:gd name="connsiteX7" fmla="*/ 3867912 w 3867912"/>
              <a:gd name="connsiteY7" fmla="*/ 655438 h 655438"/>
              <a:gd name="connsiteX8" fmla="*/ 3223260 w 3867912"/>
              <a:gd name="connsiteY8" fmla="*/ 655438 h 655438"/>
              <a:gd name="connsiteX9" fmla="*/ 2694645 w 3867912"/>
              <a:gd name="connsiteY9" fmla="*/ 655438 h 655438"/>
              <a:gd name="connsiteX10" fmla="*/ 2088672 w 3867912"/>
              <a:gd name="connsiteY10" fmla="*/ 655438 h 655438"/>
              <a:gd name="connsiteX11" fmla="*/ 1444020 w 3867912"/>
              <a:gd name="connsiteY11" fmla="*/ 655438 h 655438"/>
              <a:gd name="connsiteX12" fmla="*/ 760689 w 3867912"/>
              <a:gd name="connsiteY12" fmla="*/ 655438 h 655438"/>
              <a:gd name="connsiteX13" fmla="*/ 0 w 3867912"/>
              <a:gd name="connsiteY13" fmla="*/ 655438 h 655438"/>
              <a:gd name="connsiteX14" fmla="*/ 0 w 3867912"/>
              <a:gd name="connsiteY14" fmla="*/ 0 h 655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67912" h="655438" fill="none" extrusionOk="0">
                <a:moveTo>
                  <a:pt x="0" y="0"/>
                </a:moveTo>
                <a:cubicBezTo>
                  <a:pt x="304966" y="17630"/>
                  <a:pt x="428237" y="4067"/>
                  <a:pt x="644652" y="0"/>
                </a:cubicBezTo>
                <a:cubicBezTo>
                  <a:pt x="861067" y="-4067"/>
                  <a:pt x="931804" y="8855"/>
                  <a:pt x="1211946" y="0"/>
                </a:cubicBezTo>
                <a:cubicBezTo>
                  <a:pt x="1492088" y="-8855"/>
                  <a:pt x="1640184" y="-11648"/>
                  <a:pt x="1856598" y="0"/>
                </a:cubicBezTo>
                <a:cubicBezTo>
                  <a:pt x="2073012" y="11648"/>
                  <a:pt x="2169763" y="-23699"/>
                  <a:pt x="2385212" y="0"/>
                </a:cubicBezTo>
                <a:cubicBezTo>
                  <a:pt x="2600661" y="23699"/>
                  <a:pt x="2694055" y="-8483"/>
                  <a:pt x="2952506" y="0"/>
                </a:cubicBezTo>
                <a:cubicBezTo>
                  <a:pt x="3210957" y="8483"/>
                  <a:pt x="3635340" y="13141"/>
                  <a:pt x="3867912" y="0"/>
                </a:cubicBezTo>
                <a:cubicBezTo>
                  <a:pt x="3853222" y="313551"/>
                  <a:pt x="3856115" y="350580"/>
                  <a:pt x="3867912" y="655438"/>
                </a:cubicBezTo>
                <a:cubicBezTo>
                  <a:pt x="3564722" y="644729"/>
                  <a:pt x="3444526" y="675864"/>
                  <a:pt x="3223260" y="655438"/>
                </a:cubicBezTo>
                <a:cubicBezTo>
                  <a:pt x="3001994" y="635012"/>
                  <a:pt x="2856885" y="659866"/>
                  <a:pt x="2694645" y="655438"/>
                </a:cubicBezTo>
                <a:cubicBezTo>
                  <a:pt x="2532406" y="651010"/>
                  <a:pt x="2284208" y="654234"/>
                  <a:pt x="2088672" y="655438"/>
                </a:cubicBezTo>
                <a:cubicBezTo>
                  <a:pt x="1893136" y="656642"/>
                  <a:pt x="1653115" y="667245"/>
                  <a:pt x="1444020" y="655438"/>
                </a:cubicBezTo>
                <a:cubicBezTo>
                  <a:pt x="1234925" y="643631"/>
                  <a:pt x="975588" y="665453"/>
                  <a:pt x="760689" y="655438"/>
                </a:cubicBezTo>
                <a:cubicBezTo>
                  <a:pt x="545790" y="645423"/>
                  <a:pt x="164960" y="627624"/>
                  <a:pt x="0" y="655438"/>
                </a:cubicBezTo>
                <a:cubicBezTo>
                  <a:pt x="3567" y="352459"/>
                  <a:pt x="19913" y="219679"/>
                  <a:pt x="0" y="0"/>
                </a:cubicBezTo>
                <a:close/>
              </a:path>
              <a:path w="3867912" h="655438" stroke="0" extrusionOk="0">
                <a:moveTo>
                  <a:pt x="0" y="0"/>
                </a:moveTo>
                <a:cubicBezTo>
                  <a:pt x="183675" y="9605"/>
                  <a:pt x="273320" y="13848"/>
                  <a:pt x="528615" y="0"/>
                </a:cubicBezTo>
                <a:cubicBezTo>
                  <a:pt x="783911" y="-13848"/>
                  <a:pt x="845610" y="8863"/>
                  <a:pt x="1057229" y="0"/>
                </a:cubicBezTo>
                <a:cubicBezTo>
                  <a:pt x="1268848" y="-8863"/>
                  <a:pt x="1470169" y="-11004"/>
                  <a:pt x="1585844" y="0"/>
                </a:cubicBezTo>
                <a:cubicBezTo>
                  <a:pt x="1701520" y="11004"/>
                  <a:pt x="2021876" y="-19991"/>
                  <a:pt x="2191817" y="0"/>
                </a:cubicBezTo>
                <a:cubicBezTo>
                  <a:pt x="2361758" y="19991"/>
                  <a:pt x="2633079" y="-5786"/>
                  <a:pt x="2759111" y="0"/>
                </a:cubicBezTo>
                <a:cubicBezTo>
                  <a:pt x="2885143" y="5786"/>
                  <a:pt x="3612714" y="-26552"/>
                  <a:pt x="3867912" y="0"/>
                </a:cubicBezTo>
                <a:cubicBezTo>
                  <a:pt x="3900621" y="164502"/>
                  <a:pt x="3887195" y="454625"/>
                  <a:pt x="3867912" y="655438"/>
                </a:cubicBezTo>
                <a:cubicBezTo>
                  <a:pt x="3676924" y="648058"/>
                  <a:pt x="3538098" y="668107"/>
                  <a:pt x="3261939" y="655438"/>
                </a:cubicBezTo>
                <a:cubicBezTo>
                  <a:pt x="2985780" y="642769"/>
                  <a:pt x="2691541" y="661443"/>
                  <a:pt x="2539929" y="655438"/>
                </a:cubicBezTo>
                <a:cubicBezTo>
                  <a:pt x="2388317" y="649434"/>
                  <a:pt x="2113460" y="625366"/>
                  <a:pt x="1895277" y="655438"/>
                </a:cubicBezTo>
                <a:cubicBezTo>
                  <a:pt x="1677094" y="685510"/>
                  <a:pt x="1386170" y="650368"/>
                  <a:pt x="1211946" y="655438"/>
                </a:cubicBezTo>
                <a:cubicBezTo>
                  <a:pt x="1037722" y="660508"/>
                  <a:pt x="860610" y="665551"/>
                  <a:pt x="567294" y="655438"/>
                </a:cubicBezTo>
                <a:cubicBezTo>
                  <a:pt x="273978" y="645325"/>
                  <a:pt x="122230" y="672945"/>
                  <a:pt x="0" y="655438"/>
                </a:cubicBezTo>
                <a:cubicBezTo>
                  <a:pt x="9731" y="371596"/>
                  <a:pt x="-22308" y="220296"/>
                  <a:pt x="0" y="0"/>
                </a:cubicBezTo>
                <a:close/>
              </a:path>
            </a:pathLst>
          </a:custGeom>
          <a:solidFill>
            <a:srgbClr val="214A69"/>
          </a:solidFill>
          <a:ln>
            <a:solidFill>
              <a:srgbClr val="214A69"/>
            </a:solidFill>
            <a:extLst>
              <a:ext uri="{C807C97D-BFC1-408E-A445-0C87EB9F89A2}">
                <ask:lineSketchStyleProps xmlns:ask="http://schemas.microsoft.com/office/drawing/2018/sketchyshapes" sd="3888845737">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 name="TextBox 37">
            <a:extLst>
              <a:ext uri="{FF2B5EF4-FFF2-40B4-BE49-F238E27FC236}">
                <a16:creationId xmlns:a16="http://schemas.microsoft.com/office/drawing/2014/main" id="{87C0994B-3F98-3445-A5B9-9F08364DB173}"/>
              </a:ext>
            </a:extLst>
          </p:cNvPr>
          <p:cNvSpPr txBox="1"/>
          <p:nvPr/>
        </p:nvSpPr>
        <p:spPr>
          <a:xfrm>
            <a:off x="45959" y="909676"/>
            <a:ext cx="5148296" cy="58477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l-GR" sz="3200" b="1" dirty="0">
                <a:solidFill>
                  <a:srgbClr val="004A6C"/>
                </a:solidFill>
                <a:latin typeface="Century Gothic"/>
              </a:rPr>
              <a:t>Στόχοι του μαθήματος</a:t>
            </a:r>
            <a:endParaRPr lang="en-US" sz="3200" dirty="0">
              <a:solidFill>
                <a:srgbClr val="000000"/>
              </a:solidFill>
              <a:latin typeface="Century Gothic"/>
            </a:endParaRPr>
          </a:p>
        </p:txBody>
      </p:sp>
      <p:pic>
        <p:nvPicPr>
          <p:cNvPr id="5" name="Picture 4" descr="A black and white text&#10;&#10;Description automatically generated">
            <a:extLst>
              <a:ext uri="{FF2B5EF4-FFF2-40B4-BE49-F238E27FC236}">
                <a16:creationId xmlns:a16="http://schemas.microsoft.com/office/drawing/2014/main" id="{91D02534-A6F6-8896-159A-698F65CE5E20}"/>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515560" y="5913895"/>
            <a:ext cx="3114675" cy="609600"/>
          </a:xfrm>
          <a:prstGeom prst="rect">
            <a:avLst/>
          </a:prstGeom>
        </p:spPr>
      </p:pic>
    </p:spTree>
    <p:extLst>
      <p:ext uri="{BB962C8B-B14F-4D97-AF65-F5344CB8AC3E}">
        <p14:creationId xmlns:p14="http://schemas.microsoft.com/office/powerpoint/2010/main" val="74846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ypewriter&#10;&#10;Description automatically generated">
            <a:extLst>
              <a:ext uri="{FF2B5EF4-FFF2-40B4-BE49-F238E27FC236}">
                <a16:creationId xmlns:a16="http://schemas.microsoft.com/office/drawing/2014/main" id="{2A059840-566C-F441-8629-4D53F2C716D5}"/>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214860" cy="6881405"/>
          </a:xfrm>
          <a:prstGeom prst="rect">
            <a:avLst/>
          </a:prstGeom>
        </p:spPr>
      </p:pic>
      <p:sp>
        <p:nvSpPr>
          <p:cNvPr id="39" name="Rectangle 38">
            <a:extLst>
              <a:ext uri="{FF2B5EF4-FFF2-40B4-BE49-F238E27FC236}">
                <a16:creationId xmlns:a16="http://schemas.microsoft.com/office/drawing/2014/main" id="{FEAEDD45-6916-8848-8723-9B2C27D41ECC}"/>
              </a:ext>
            </a:extLst>
          </p:cNvPr>
          <p:cNvSpPr/>
          <p:nvPr/>
        </p:nvSpPr>
        <p:spPr>
          <a:xfrm>
            <a:off x="7620" y="0"/>
            <a:ext cx="12192000" cy="6881405"/>
          </a:xfrm>
          <a:prstGeom prst="rect">
            <a:avLst/>
          </a:prstGeom>
          <a:solidFill>
            <a:srgbClr val="0090D4">
              <a:alpha val="5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0135AB48-64E2-0A47-9026-3F2AD5DBC8D5}"/>
              </a:ext>
            </a:extLst>
          </p:cNvPr>
          <p:cNvSpPr/>
          <p:nvPr/>
        </p:nvSpPr>
        <p:spPr>
          <a:xfrm>
            <a:off x="525745" y="2423482"/>
            <a:ext cx="4186359" cy="84360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96A07E27-2CC2-0849-A711-63CC28648F2F}"/>
              </a:ext>
            </a:extLst>
          </p:cNvPr>
          <p:cNvSpPr/>
          <p:nvPr/>
        </p:nvSpPr>
        <p:spPr>
          <a:xfrm>
            <a:off x="659494" y="2440579"/>
            <a:ext cx="3892412"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Αν</a:t>
            </a:r>
            <a:r>
              <a:rPr lang="en-US" sz="4400" b="1" dirty="0">
                <a:solidFill>
                  <a:srgbClr val="004A6C"/>
                </a:solidFill>
                <a:latin typeface="Century Gothic"/>
              </a:rPr>
              <a:t>α</a:t>
            </a:r>
            <a:r>
              <a:rPr lang="en-US" sz="4400" b="1" dirty="0" err="1">
                <a:solidFill>
                  <a:srgbClr val="004A6C"/>
                </a:solidFill>
                <a:latin typeface="Century Gothic"/>
              </a:rPr>
              <a:t>κυκλώνω</a:t>
            </a:r>
          </a:p>
        </p:txBody>
      </p:sp>
      <p:pic>
        <p:nvPicPr>
          <p:cNvPr id="3" name="Picture 2">
            <a:extLst>
              <a:ext uri="{FF2B5EF4-FFF2-40B4-BE49-F238E27FC236}">
                <a16:creationId xmlns:a16="http://schemas.microsoft.com/office/drawing/2014/main" id="{5F9BE9A2-723D-1C42-9BC7-7EE359D9BB0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14" t="-255"/>
          <a:stretch/>
        </p:blipFill>
        <p:spPr>
          <a:xfrm>
            <a:off x="9144" y="5606"/>
            <a:ext cx="11445643" cy="2206946"/>
          </a:xfrm>
          <a:prstGeom prst="rect">
            <a:avLst/>
          </a:prstGeom>
        </p:spPr>
      </p:pic>
      <p:sp>
        <p:nvSpPr>
          <p:cNvPr id="30" name="Rectangle 29">
            <a:extLst>
              <a:ext uri="{FF2B5EF4-FFF2-40B4-BE49-F238E27FC236}">
                <a16:creationId xmlns:a16="http://schemas.microsoft.com/office/drawing/2014/main" id="{A504990A-6837-FF42-BABF-860F3B1EC508}"/>
              </a:ext>
            </a:extLst>
          </p:cNvPr>
          <p:cNvSpPr/>
          <p:nvPr/>
        </p:nvSpPr>
        <p:spPr>
          <a:xfrm>
            <a:off x="8314572" y="3601759"/>
            <a:ext cx="2956819" cy="801267"/>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7597CEAB-F79D-B743-8FDA-78BEF82AA20E}"/>
              </a:ext>
            </a:extLst>
          </p:cNvPr>
          <p:cNvSpPr/>
          <p:nvPr/>
        </p:nvSpPr>
        <p:spPr>
          <a:xfrm>
            <a:off x="8312654" y="3583579"/>
            <a:ext cx="2929007"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Ελ</a:t>
            </a:r>
            <a:r>
              <a:rPr lang="en-US" sz="4400" b="1" dirty="0">
                <a:solidFill>
                  <a:srgbClr val="004A6C"/>
                </a:solidFill>
                <a:latin typeface="Century Gothic"/>
              </a:rPr>
              <a:t>α</a:t>
            </a:r>
            <a:r>
              <a:rPr lang="en-US" sz="4400" b="1" dirty="0" err="1">
                <a:solidFill>
                  <a:srgbClr val="004A6C"/>
                </a:solidFill>
                <a:latin typeface="Century Gothic"/>
              </a:rPr>
              <a:t>ττώνω</a:t>
            </a:r>
            <a:endParaRPr lang="en-US" dirty="0" err="1"/>
          </a:p>
        </p:txBody>
      </p:sp>
      <p:sp>
        <p:nvSpPr>
          <p:cNvPr id="2" name="Rectangle 1">
            <a:extLst>
              <a:ext uri="{FF2B5EF4-FFF2-40B4-BE49-F238E27FC236}">
                <a16:creationId xmlns:a16="http://schemas.microsoft.com/office/drawing/2014/main" id="{08127DDA-C213-B34C-8D58-244B183AC214}"/>
              </a:ext>
            </a:extLst>
          </p:cNvPr>
          <p:cNvSpPr/>
          <p:nvPr/>
        </p:nvSpPr>
        <p:spPr>
          <a:xfrm>
            <a:off x="-3783292" y="-1406970"/>
            <a:ext cx="6096000" cy="769441"/>
          </a:xfrm>
          <a:prstGeom prst="rect">
            <a:avLst/>
          </a:prstGeom>
        </p:spPr>
        <p:txBody>
          <a:bodyPr>
            <a:spAutoFit/>
          </a:bodyPr>
          <a:lstStyle/>
          <a:p>
            <a:r>
              <a:rPr lang="en-US" sz="4400" b="1" dirty="0">
                <a:solidFill>
                  <a:srgbClr val="004A6C"/>
                </a:solidFill>
                <a:latin typeface="Gilroy Bold" pitchFamily="2" charset="77"/>
              </a:rPr>
              <a:t> </a:t>
            </a:r>
          </a:p>
        </p:txBody>
      </p:sp>
      <p:sp>
        <p:nvSpPr>
          <p:cNvPr id="16" name="Rectangle 15">
            <a:extLst>
              <a:ext uri="{FF2B5EF4-FFF2-40B4-BE49-F238E27FC236}">
                <a16:creationId xmlns:a16="http://schemas.microsoft.com/office/drawing/2014/main" id="{33030E28-C48C-C141-AE0D-92763C4EFF1E}"/>
              </a:ext>
            </a:extLst>
          </p:cNvPr>
          <p:cNvSpPr/>
          <p:nvPr/>
        </p:nvSpPr>
        <p:spPr>
          <a:xfrm>
            <a:off x="5220230" y="2416426"/>
            <a:ext cx="5593509" cy="81537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64684575-AF47-6C4A-86F7-C5A620F630D4}"/>
              </a:ext>
            </a:extLst>
          </p:cNvPr>
          <p:cNvSpPr/>
          <p:nvPr/>
        </p:nvSpPr>
        <p:spPr>
          <a:xfrm>
            <a:off x="5246535" y="2454690"/>
            <a:ext cx="5540299" cy="769441"/>
          </a:xfrm>
          <a:prstGeom prst="rect">
            <a:avLst/>
          </a:prstGeom>
        </p:spPr>
        <p:txBody>
          <a:bodyPr wrap="none" lIns="91440" tIns="45720" rIns="91440" bIns="45720" anchor="t">
            <a:spAutoFit/>
          </a:bodyPr>
          <a:lstStyle/>
          <a:p>
            <a:r>
              <a:rPr lang="en-US" sz="4400" b="1" dirty="0">
                <a:solidFill>
                  <a:srgbClr val="004A6C"/>
                </a:solidFill>
                <a:latin typeface="Century Gothic"/>
              </a:rPr>
              <a:t>Επανα</a:t>
            </a:r>
            <a:r>
              <a:rPr lang="en-US" sz="4400" b="1" dirty="0" err="1">
                <a:solidFill>
                  <a:srgbClr val="004A6C"/>
                </a:solidFill>
                <a:latin typeface="Century Gothic"/>
              </a:rPr>
              <a:t>χρησιμο</a:t>
            </a:r>
            <a:r>
              <a:rPr lang="en-US" sz="4400" b="1" dirty="0">
                <a:solidFill>
                  <a:srgbClr val="004A6C"/>
                </a:solidFill>
                <a:latin typeface="Century Gothic"/>
              </a:rPr>
              <a:t>π</a:t>
            </a:r>
            <a:r>
              <a:rPr lang="en-US" sz="4400" b="1" dirty="0" err="1">
                <a:solidFill>
                  <a:srgbClr val="004A6C"/>
                </a:solidFill>
                <a:latin typeface="Century Gothic"/>
              </a:rPr>
              <a:t>οιώ</a:t>
            </a:r>
            <a:endParaRPr lang="en-US" dirty="0" err="1"/>
          </a:p>
        </p:txBody>
      </p:sp>
      <p:sp>
        <p:nvSpPr>
          <p:cNvPr id="18" name="Rectangle 17">
            <a:extLst>
              <a:ext uri="{FF2B5EF4-FFF2-40B4-BE49-F238E27FC236}">
                <a16:creationId xmlns:a16="http://schemas.microsoft.com/office/drawing/2014/main" id="{8347AE67-56A7-BC4D-A01C-4E8B5A90573D}"/>
              </a:ext>
            </a:extLst>
          </p:cNvPr>
          <p:cNvSpPr/>
          <p:nvPr/>
        </p:nvSpPr>
        <p:spPr>
          <a:xfrm>
            <a:off x="520608" y="3583867"/>
            <a:ext cx="3323708" cy="85065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959A3ADD-3365-5E4C-BE63-E12F6E3AFA65}"/>
              </a:ext>
            </a:extLst>
          </p:cNvPr>
          <p:cNvSpPr/>
          <p:nvPr/>
        </p:nvSpPr>
        <p:spPr>
          <a:xfrm>
            <a:off x="589246" y="3644595"/>
            <a:ext cx="3241593" cy="769441"/>
          </a:xfrm>
          <a:prstGeom prst="rect">
            <a:avLst/>
          </a:prstGeom>
        </p:spPr>
        <p:txBody>
          <a:bodyPr wrap="none" lIns="91440" tIns="45720" rIns="91440" bIns="45720" anchor="t">
            <a:spAutoFit/>
          </a:bodyPr>
          <a:lstStyle/>
          <a:p>
            <a:r>
              <a:rPr lang="en-US" sz="4400" b="1" dirty="0" err="1">
                <a:solidFill>
                  <a:srgbClr val="004A6C"/>
                </a:solidFill>
                <a:latin typeface="Century Gothic"/>
              </a:rPr>
              <a:t>Αν</a:t>
            </a:r>
            <a:r>
              <a:rPr lang="en-US" sz="4400" b="1" dirty="0">
                <a:solidFill>
                  <a:srgbClr val="004A6C"/>
                </a:solidFill>
                <a:latin typeface="Century Gothic"/>
              </a:rPr>
              <a:t>α</a:t>
            </a:r>
            <a:r>
              <a:rPr lang="en-US" sz="4400" b="1" dirty="0" err="1">
                <a:solidFill>
                  <a:srgbClr val="004A6C"/>
                </a:solidFill>
                <a:latin typeface="Century Gothic"/>
              </a:rPr>
              <a:t>θεωρώ</a:t>
            </a:r>
            <a:endParaRPr lang="en-US" dirty="0" err="1"/>
          </a:p>
        </p:txBody>
      </p:sp>
      <p:sp>
        <p:nvSpPr>
          <p:cNvPr id="20" name="Rectangle 19">
            <a:extLst>
              <a:ext uri="{FF2B5EF4-FFF2-40B4-BE49-F238E27FC236}">
                <a16:creationId xmlns:a16="http://schemas.microsoft.com/office/drawing/2014/main" id="{D3AAC93E-6B61-C74F-87F0-4CE487423D7A}"/>
              </a:ext>
            </a:extLst>
          </p:cNvPr>
          <p:cNvSpPr/>
          <p:nvPr/>
        </p:nvSpPr>
        <p:spPr>
          <a:xfrm>
            <a:off x="4036759" y="3605032"/>
            <a:ext cx="3974232" cy="815378"/>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B382B12-450B-7948-9982-97F6E5C9598B}"/>
              </a:ext>
            </a:extLst>
          </p:cNvPr>
          <p:cNvSpPr/>
          <p:nvPr/>
        </p:nvSpPr>
        <p:spPr>
          <a:xfrm>
            <a:off x="4119507" y="3630483"/>
            <a:ext cx="3849131" cy="769441"/>
          </a:xfrm>
          <a:prstGeom prst="rect">
            <a:avLst/>
          </a:prstGeom>
        </p:spPr>
        <p:txBody>
          <a:bodyPr wrap="none" lIns="91440" tIns="45720" rIns="91440" bIns="45720" anchor="t">
            <a:spAutoFit/>
          </a:bodyPr>
          <a:lstStyle/>
          <a:p>
            <a:r>
              <a:rPr lang="en-US" sz="4400" b="1" dirty="0">
                <a:solidFill>
                  <a:srgbClr val="004A6C"/>
                </a:solidFill>
                <a:latin typeface="Century Gothic"/>
              </a:rPr>
              <a:t>Επ</a:t>
            </a:r>
            <a:r>
              <a:rPr lang="en-US" sz="4400" b="1" dirty="0" err="1">
                <a:solidFill>
                  <a:srgbClr val="004A6C"/>
                </a:solidFill>
                <a:latin typeface="Century Gothic"/>
              </a:rPr>
              <a:t>ιδιορθώνω</a:t>
            </a:r>
            <a:endParaRPr lang="en-US" dirty="0" err="1"/>
          </a:p>
        </p:txBody>
      </p:sp>
      <p:sp>
        <p:nvSpPr>
          <p:cNvPr id="5" name="TextBox 30">
            <a:extLst>
              <a:ext uri="{FF2B5EF4-FFF2-40B4-BE49-F238E27FC236}">
                <a16:creationId xmlns:a16="http://schemas.microsoft.com/office/drawing/2014/main" id="{9A3FA59B-D8B1-7D47-9013-44B6108BB1AA}"/>
              </a:ext>
            </a:extLst>
          </p:cNvPr>
          <p:cNvSpPr txBox="1"/>
          <p:nvPr/>
        </p:nvSpPr>
        <p:spPr>
          <a:xfrm>
            <a:off x="553960" y="902813"/>
            <a:ext cx="3756596" cy="584775"/>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3200" b="1" dirty="0">
                <a:solidFill>
                  <a:srgbClr val="004A6C"/>
                </a:solidFill>
                <a:latin typeface="Century Gothic"/>
              </a:rPr>
              <a:t>Βα</a:t>
            </a:r>
            <a:r>
              <a:rPr lang="en-US" sz="3200" b="1" dirty="0" err="1">
                <a:solidFill>
                  <a:srgbClr val="004A6C"/>
                </a:solidFill>
                <a:latin typeface="Century Gothic"/>
              </a:rPr>
              <a:t>σικό</a:t>
            </a:r>
            <a:r>
              <a:rPr lang="en-US" sz="3200" b="1" dirty="0">
                <a:solidFill>
                  <a:srgbClr val="004A6C"/>
                </a:solidFill>
                <a:latin typeface="Century Gothic"/>
              </a:rPr>
              <a:t> </a:t>
            </a:r>
            <a:r>
              <a:rPr lang="en-US" sz="3200" b="1" dirty="0" err="1">
                <a:solidFill>
                  <a:srgbClr val="004A6C"/>
                </a:solidFill>
                <a:latin typeface="Century Gothic"/>
              </a:rPr>
              <a:t>Λεξιλόγιο</a:t>
            </a:r>
            <a:endParaRPr lang="en-US" dirty="0" err="1">
              <a:latin typeface="Century Gothic"/>
            </a:endParaRPr>
          </a:p>
        </p:txBody>
      </p:sp>
      <p:pic>
        <p:nvPicPr>
          <p:cNvPr id="7" name="Picture 6" descr="A black and white text&#10;&#10;Description automatically generated">
            <a:extLst>
              <a:ext uri="{FF2B5EF4-FFF2-40B4-BE49-F238E27FC236}">
                <a16:creationId xmlns:a16="http://schemas.microsoft.com/office/drawing/2014/main" id="{88040313-1E5F-AD9F-91D8-56CDCBA326B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17702" y="5880806"/>
            <a:ext cx="3000375" cy="571500"/>
          </a:xfrm>
          <a:prstGeom prst="rect">
            <a:avLst/>
          </a:prstGeom>
        </p:spPr>
      </p:pic>
    </p:spTree>
    <p:extLst>
      <p:ext uri="{BB962C8B-B14F-4D97-AF65-F5344CB8AC3E}">
        <p14:creationId xmlns:p14="http://schemas.microsoft.com/office/powerpoint/2010/main" val="15394441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05BDE-3DDC-1442-8496-6DDE693DAE0A}"/>
              </a:ext>
            </a:extLst>
          </p:cNvPr>
          <p:cNvSpPr>
            <a:spLocks noGrp="1"/>
          </p:cNvSpPr>
          <p:nvPr>
            <p:ph type="title"/>
          </p:nvPr>
        </p:nvSpPr>
        <p:spPr/>
        <p:txBody>
          <a:bodyPr/>
          <a:lstStyle/>
          <a:p>
            <a:endParaRPr lang="en-US"/>
          </a:p>
        </p:txBody>
      </p:sp>
      <p:sp>
        <p:nvSpPr>
          <p:cNvPr id="4" name="Rectangle 3">
            <a:extLst>
              <a:ext uri="{FF2B5EF4-FFF2-40B4-BE49-F238E27FC236}">
                <a16:creationId xmlns:a16="http://schemas.microsoft.com/office/drawing/2014/main" id="{5183CF7D-1599-3D40-B9E1-FA9F0ED1F2BD}"/>
              </a:ext>
            </a:extLst>
          </p:cNvPr>
          <p:cNvSpPr/>
          <p:nvPr/>
        </p:nvSpPr>
        <p:spPr>
          <a:xfrm>
            <a:off x="0" y="0"/>
            <a:ext cx="12192000" cy="6858000"/>
          </a:xfrm>
          <a:prstGeom prst="rect">
            <a:avLst/>
          </a:prstGeom>
          <a:solidFill>
            <a:srgbClr val="FAB5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B66DF09E-CE5E-224B-9D92-939CF255430E}"/>
              </a:ext>
            </a:extLst>
          </p:cNvPr>
          <p:cNvPicPr>
            <a:picLocks noChangeAspect="1"/>
          </p:cNvPicPr>
          <p:nvPr/>
        </p:nvPicPr>
        <p:blipFill>
          <a:blip r:embed="rId3"/>
          <a:stretch>
            <a:fillRect/>
          </a:stretch>
        </p:blipFill>
        <p:spPr>
          <a:xfrm>
            <a:off x="353138" y="2790312"/>
            <a:ext cx="1379798" cy="1128926"/>
          </a:xfrm>
          <a:prstGeom prst="rect">
            <a:avLst/>
          </a:prstGeom>
        </p:spPr>
      </p:pic>
      <p:pic>
        <p:nvPicPr>
          <p:cNvPr id="6" name="Picture 5">
            <a:extLst>
              <a:ext uri="{FF2B5EF4-FFF2-40B4-BE49-F238E27FC236}">
                <a16:creationId xmlns:a16="http://schemas.microsoft.com/office/drawing/2014/main" id="{C4158109-7D23-9748-A2D0-C2C8B1095D05}"/>
              </a:ext>
            </a:extLst>
          </p:cNvPr>
          <p:cNvPicPr>
            <a:picLocks noChangeAspect="1"/>
          </p:cNvPicPr>
          <p:nvPr/>
        </p:nvPicPr>
        <p:blipFill>
          <a:blip r:embed="rId4"/>
          <a:stretch>
            <a:fillRect/>
          </a:stretch>
        </p:blipFill>
        <p:spPr>
          <a:xfrm>
            <a:off x="2621977" y="2734389"/>
            <a:ext cx="1156801" cy="1170738"/>
          </a:xfrm>
          <a:prstGeom prst="rect">
            <a:avLst/>
          </a:prstGeom>
        </p:spPr>
      </p:pic>
      <p:pic>
        <p:nvPicPr>
          <p:cNvPr id="7" name="Picture 6">
            <a:extLst>
              <a:ext uri="{FF2B5EF4-FFF2-40B4-BE49-F238E27FC236}">
                <a16:creationId xmlns:a16="http://schemas.microsoft.com/office/drawing/2014/main" id="{9C3CC33B-77CC-D84F-A7E6-6C64447C97DE}"/>
              </a:ext>
            </a:extLst>
          </p:cNvPr>
          <p:cNvPicPr>
            <a:picLocks noChangeAspect="1"/>
          </p:cNvPicPr>
          <p:nvPr/>
        </p:nvPicPr>
        <p:blipFill>
          <a:blip r:embed="rId5"/>
          <a:stretch>
            <a:fillRect/>
          </a:stretch>
        </p:blipFill>
        <p:spPr>
          <a:xfrm>
            <a:off x="4427929" y="2783082"/>
            <a:ext cx="1114989" cy="1114989"/>
          </a:xfrm>
          <a:prstGeom prst="rect">
            <a:avLst/>
          </a:prstGeom>
        </p:spPr>
      </p:pic>
      <p:pic>
        <p:nvPicPr>
          <p:cNvPr id="8" name="Picture 7">
            <a:extLst>
              <a:ext uri="{FF2B5EF4-FFF2-40B4-BE49-F238E27FC236}">
                <a16:creationId xmlns:a16="http://schemas.microsoft.com/office/drawing/2014/main" id="{8B226216-E063-7E4E-BF83-69F8627A3265}"/>
              </a:ext>
            </a:extLst>
          </p:cNvPr>
          <p:cNvPicPr>
            <a:picLocks noChangeAspect="1"/>
          </p:cNvPicPr>
          <p:nvPr/>
        </p:nvPicPr>
        <p:blipFill>
          <a:blip r:embed="rId6"/>
          <a:stretch>
            <a:fillRect/>
          </a:stretch>
        </p:blipFill>
        <p:spPr>
          <a:xfrm>
            <a:off x="6197975" y="2699633"/>
            <a:ext cx="1198613" cy="1226487"/>
          </a:xfrm>
          <a:prstGeom prst="rect">
            <a:avLst/>
          </a:prstGeom>
        </p:spPr>
      </p:pic>
      <p:pic>
        <p:nvPicPr>
          <p:cNvPr id="9" name="Picture 8">
            <a:extLst>
              <a:ext uri="{FF2B5EF4-FFF2-40B4-BE49-F238E27FC236}">
                <a16:creationId xmlns:a16="http://schemas.microsoft.com/office/drawing/2014/main" id="{59EF3A3C-33F8-B442-9D37-CA046EB6DC67}"/>
              </a:ext>
            </a:extLst>
          </p:cNvPr>
          <p:cNvPicPr>
            <a:picLocks noChangeAspect="1"/>
          </p:cNvPicPr>
          <p:nvPr/>
        </p:nvPicPr>
        <p:blipFill>
          <a:blip r:embed="rId7"/>
          <a:stretch>
            <a:fillRect/>
          </a:stretch>
        </p:blipFill>
        <p:spPr>
          <a:xfrm>
            <a:off x="8236239" y="2720451"/>
            <a:ext cx="1198613" cy="1184675"/>
          </a:xfrm>
          <a:prstGeom prst="rect">
            <a:avLst/>
          </a:prstGeom>
        </p:spPr>
      </p:pic>
      <p:pic>
        <p:nvPicPr>
          <p:cNvPr id="10" name="Picture 9">
            <a:extLst>
              <a:ext uri="{FF2B5EF4-FFF2-40B4-BE49-F238E27FC236}">
                <a16:creationId xmlns:a16="http://schemas.microsoft.com/office/drawing/2014/main" id="{82FA9468-6B15-E74C-91A3-D9189E5177FA}"/>
              </a:ext>
            </a:extLst>
          </p:cNvPr>
          <p:cNvPicPr>
            <a:picLocks noChangeAspect="1"/>
          </p:cNvPicPr>
          <p:nvPr/>
        </p:nvPicPr>
        <p:blipFill>
          <a:blip r:embed="rId8"/>
          <a:stretch>
            <a:fillRect/>
          </a:stretch>
        </p:blipFill>
        <p:spPr>
          <a:xfrm>
            <a:off x="10262702" y="2664702"/>
            <a:ext cx="1296174" cy="1240425"/>
          </a:xfrm>
          <a:prstGeom prst="rect">
            <a:avLst/>
          </a:prstGeom>
        </p:spPr>
      </p:pic>
      <p:pic>
        <p:nvPicPr>
          <p:cNvPr id="12" name="Picture 11">
            <a:extLst>
              <a:ext uri="{FF2B5EF4-FFF2-40B4-BE49-F238E27FC236}">
                <a16:creationId xmlns:a16="http://schemas.microsoft.com/office/drawing/2014/main" id="{F1F8BE3C-F475-ED4F-BFF8-41CA28F11F82}"/>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r="-14"/>
          <a:stretch/>
        </p:blipFill>
        <p:spPr>
          <a:xfrm>
            <a:off x="0" y="0"/>
            <a:ext cx="12193707" cy="1905002"/>
          </a:xfrm>
          <a:prstGeom prst="rect">
            <a:avLst/>
          </a:prstGeom>
        </p:spPr>
      </p:pic>
      <p:sp>
        <p:nvSpPr>
          <p:cNvPr id="13" name="TextBox 12">
            <a:extLst>
              <a:ext uri="{FF2B5EF4-FFF2-40B4-BE49-F238E27FC236}">
                <a16:creationId xmlns:a16="http://schemas.microsoft.com/office/drawing/2014/main" id="{A2FF3D8D-A93E-6945-AA00-721218D77FD6}"/>
              </a:ext>
            </a:extLst>
          </p:cNvPr>
          <p:cNvSpPr txBox="1"/>
          <p:nvPr/>
        </p:nvSpPr>
        <p:spPr>
          <a:xfrm>
            <a:off x="574554" y="902813"/>
            <a:ext cx="3173084"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Τα 3Ε + 3Α</a:t>
            </a:r>
            <a:endParaRPr lang="en-US" dirty="0"/>
          </a:p>
        </p:txBody>
      </p:sp>
      <p:sp>
        <p:nvSpPr>
          <p:cNvPr id="15" name="Rectangle 14">
            <a:extLst>
              <a:ext uri="{FF2B5EF4-FFF2-40B4-BE49-F238E27FC236}">
                <a16:creationId xmlns:a16="http://schemas.microsoft.com/office/drawing/2014/main" id="{850C430C-C6D1-3049-B5E7-35C3D795027B}"/>
              </a:ext>
            </a:extLst>
          </p:cNvPr>
          <p:cNvSpPr/>
          <p:nvPr/>
        </p:nvSpPr>
        <p:spPr>
          <a:xfrm>
            <a:off x="280540" y="4358179"/>
            <a:ext cx="1922549"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85647955-E844-F54A-945F-D8122D832E50}"/>
              </a:ext>
            </a:extLst>
          </p:cNvPr>
          <p:cNvSpPr/>
          <p:nvPr/>
        </p:nvSpPr>
        <p:spPr>
          <a:xfrm>
            <a:off x="350569" y="4468778"/>
            <a:ext cx="1854995"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Αν</a:t>
            </a:r>
            <a:r>
              <a:rPr lang="en-US" sz="2400" b="1" dirty="0">
                <a:solidFill>
                  <a:srgbClr val="004A6C"/>
                </a:solidFill>
                <a:latin typeface="Century Gothic"/>
              </a:rPr>
              <a:t>α</a:t>
            </a:r>
            <a:r>
              <a:rPr lang="en-US" sz="2400" b="1" dirty="0" err="1">
                <a:solidFill>
                  <a:srgbClr val="004A6C"/>
                </a:solidFill>
                <a:latin typeface="Century Gothic"/>
              </a:rPr>
              <a:t>θεωρώ</a:t>
            </a:r>
            <a:endParaRPr lang="en-US" dirty="0" err="1"/>
          </a:p>
        </p:txBody>
      </p:sp>
      <p:sp>
        <p:nvSpPr>
          <p:cNvPr id="17" name="Rectangle 16">
            <a:extLst>
              <a:ext uri="{FF2B5EF4-FFF2-40B4-BE49-F238E27FC236}">
                <a16:creationId xmlns:a16="http://schemas.microsoft.com/office/drawing/2014/main" id="{554380F4-4D4E-F544-B5C3-705680716FC6}"/>
              </a:ext>
            </a:extLst>
          </p:cNvPr>
          <p:cNvSpPr/>
          <p:nvPr/>
        </p:nvSpPr>
        <p:spPr>
          <a:xfrm>
            <a:off x="2364297" y="4358179"/>
            <a:ext cx="1657003"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B09E40D9-AF11-8E43-927B-CDDB8A729A5D}"/>
              </a:ext>
            </a:extLst>
          </p:cNvPr>
          <p:cNvSpPr/>
          <p:nvPr/>
        </p:nvSpPr>
        <p:spPr>
          <a:xfrm>
            <a:off x="2387053" y="4468778"/>
            <a:ext cx="1628972"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Αρνούμ</a:t>
            </a:r>
            <a:r>
              <a:rPr lang="en-US" sz="2400" b="1" dirty="0">
                <a:solidFill>
                  <a:srgbClr val="004A6C"/>
                </a:solidFill>
                <a:latin typeface="Century Gothic"/>
              </a:rPr>
              <a:t>αι</a:t>
            </a:r>
            <a:endParaRPr lang="en-US" dirty="0"/>
          </a:p>
        </p:txBody>
      </p:sp>
      <p:sp>
        <p:nvSpPr>
          <p:cNvPr id="19" name="Rectangle 18">
            <a:extLst>
              <a:ext uri="{FF2B5EF4-FFF2-40B4-BE49-F238E27FC236}">
                <a16:creationId xmlns:a16="http://schemas.microsoft.com/office/drawing/2014/main" id="{F5FFA38B-9673-E840-A259-7EF971721F26}"/>
              </a:ext>
            </a:extLst>
          </p:cNvPr>
          <p:cNvSpPr/>
          <p:nvPr/>
        </p:nvSpPr>
        <p:spPr>
          <a:xfrm>
            <a:off x="4176734" y="4358179"/>
            <a:ext cx="1621881"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82E3352F-CB63-6748-BED1-53809EFDD106}"/>
              </a:ext>
            </a:extLst>
          </p:cNvPr>
          <p:cNvSpPr/>
          <p:nvPr/>
        </p:nvSpPr>
        <p:spPr>
          <a:xfrm>
            <a:off x="4197375" y="4468779"/>
            <a:ext cx="1735922" cy="461665"/>
          </a:xfrm>
          <a:prstGeom prst="rect">
            <a:avLst/>
          </a:prstGeom>
        </p:spPr>
        <p:txBody>
          <a:bodyPr wrap="square" lIns="91440" tIns="45720" rIns="91440" bIns="45720" anchor="t">
            <a:spAutoFit/>
          </a:bodyPr>
          <a:lstStyle/>
          <a:p>
            <a:r>
              <a:rPr lang="en-US" sz="2400" b="1" dirty="0" err="1">
                <a:solidFill>
                  <a:srgbClr val="004A6C"/>
                </a:solidFill>
                <a:latin typeface="Century Gothic"/>
              </a:rPr>
              <a:t>Ελ</a:t>
            </a:r>
            <a:r>
              <a:rPr lang="en-US" sz="2400" b="1" dirty="0">
                <a:solidFill>
                  <a:srgbClr val="004A6C"/>
                </a:solidFill>
                <a:latin typeface="Century Gothic"/>
              </a:rPr>
              <a:t>α</a:t>
            </a:r>
            <a:r>
              <a:rPr lang="en-US" sz="2400" b="1" dirty="0" err="1">
                <a:solidFill>
                  <a:srgbClr val="004A6C"/>
                </a:solidFill>
                <a:latin typeface="Century Gothic"/>
              </a:rPr>
              <a:t>ττώνω</a:t>
            </a:r>
            <a:endParaRPr lang="en-US" dirty="0" err="1"/>
          </a:p>
        </p:txBody>
      </p:sp>
      <p:sp>
        <p:nvSpPr>
          <p:cNvPr id="21" name="Rectangle 20">
            <a:extLst>
              <a:ext uri="{FF2B5EF4-FFF2-40B4-BE49-F238E27FC236}">
                <a16:creationId xmlns:a16="http://schemas.microsoft.com/office/drawing/2014/main" id="{840A9AAB-630C-8942-B314-6BC4793457DA}"/>
              </a:ext>
            </a:extLst>
          </p:cNvPr>
          <p:cNvSpPr/>
          <p:nvPr/>
        </p:nvSpPr>
        <p:spPr>
          <a:xfrm>
            <a:off x="5951977" y="4358179"/>
            <a:ext cx="1692500" cy="943919"/>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4803DF65-2ECB-CF4F-9E02-675EB5AE6892}"/>
              </a:ext>
            </a:extLst>
          </p:cNvPr>
          <p:cNvSpPr/>
          <p:nvPr/>
        </p:nvSpPr>
        <p:spPr>
          <a:xfrm>
            <a:off x="5930182" y="4384112"/>
            <a:ext cx="1822014" cy="830997"/>
          </a:xfrm>
          <a:prstGeom prst="rect">
            <a:avLst/>
          </a:prstGeom>
        </p:spPr>
        <p:txBody>
          <a:bodyPr wrap="square" lIns="91440" tIns="45720" rIns="91440" bIns="45720" anchor="t">
            <a:spAutoFit/>
          </a:bodyPr>
          <a:lstStyle/>
          <a:p>
            <a:r>
              <a:rPr lang="en-US" sz="2400" b="1" dirty="0">
                <a:solidFill>
                  <a:srgbClr val="004A6C"/>
                </a:solidFill>
                <a:latin typeface="Century Gothic"/>
              </a:rPr>
              <a:t>Επανα</a:t>
            </a:r>
            <a:r>
              <a:rPr lang="en-US" sz="2400" b="1" dirty="0" err="1">
                <a:solidFill>
                  <a:srgbClr val="004A6C"/>
                </a:solidFill>
                <a:latin typeface="Century Gothic"/>
              </a:rPr>
              <a:t>χρη-σιμο</a:t>
            </a:r>
            <a:r>
              <a:rPr lang="en-US" sz="2400" b="1" dirty="0">
                <a:solidFill>
                  <a:srgbClr val="004A6C"/>
                </a:solidFill>
                <a:latin typeface="Century Gothic"/>
              </a:rPr>
              <a:t>π</a:t>
            </a:r>
            <a:r>
              <a:rPr lang="en-US" sz="2400" b="1" dirty="0" err="1">
                <a:solidFill>
                  <a:srgbClr val="004A6C"/>
                </a:solidFill>
                <a:latin typeface="Century Gothic"/>
              </a:rPr>
              <a:t>οιώ</a:t>
            </a:r>
            <a:endParaRPr lang="en-US" dirty="0" err="1"/>
          </a:p>
        </p:txBody>
      </p:sp>
      <p:pic>
        <p:nvPicPr>
          <p:cNvPr id="34" name="Picture 33" descr="A picture containing text&#10;&#10;Description automatically generated">
            <a:extLst>
              <a:ext uri="{FF2B5EF4-FFF2-40B4-BE49-F238E27FC236}">
                <a16:creationId xmlns:a16="http://schemas.microsoft.com/office/drawing/2014/main" id="{2498DF99-65C7-4CC1-A46E-0967265BB1E6}"/>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0" y="5715000"/>
            <a:ext cx="4162788" cy="1143002"/>
          </a:xfrm>
          <a:prstGeom prst="rect">
            <a:avLst/>
          </a:prstGeom>
        </p:spPr>
      </p:pic>
      <p:sp>
        <p:nvSpPr>
          <p:cNvPr id="23" name="Rectangle 22">
            <a:extLst>
              <a:ext uri="{FF2B5EF4-FFF2-40B4-BE49-F238E27FC236}">
                <a16:creationId xmlns:a16="http://schemas.microsoft.com/office/drawing/2014/main" id="{6623B2F9-B401-AA49-A757-5299EB6106D5}"/>
              </a:ext>
            </a:extLst>
          </p:cNvPr>
          <p:cNvSpPr/>
          <p:nvPr/>
        </p:nvSpPr>
        <p:spPr>
          <a:xfrm>
            <a:off x="7811949" y="4358179"/>
            <a:ext cx="2046420"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C2B8E35B-A7A1-794B-BCE9-FB5615380119}"/>
              </a:ext>
            </a:extLst>
          </p:cNvPr>
          <p:cNvSpPr/>
          <p:nvPr/>
        </p:nvSpPr>
        <p:spPr>
          <a:xfrm>
            <a:off x="7754978" y="4468778"/>
            <a:ext cx="2209259" cy="461665"/>
          </a:xfrm>
          <a:prstGeom prst="rect">
            <a:avLst/>
          </a:prstGeom>
        </p:spPr>
        <p:txBody>
          <a:bodyPr wrap="none" lIns="91440" tIns="45720" rIns="91440" bIns="45720" anchor="t">
            <a:spAutoFit/>
          </a:bodyPr>
          <a:lstStyle/>
          <a:p>
            <a:r>
              <a:rPr lang="en-US" sz="2400" b="1" dirty="0" err="1">
                <a:solidFill>
                  <a:srgbClr val="004A6C"/>
                </a:solidFill>
                <a:latin typeface="Century Gothic"/>
              </a:rPr>
              <a:t>Αν</a:t>
            </a:r>
            <a:r>
              <a:rPr lang="en-US" sz="2400" b="1" dirty="0">
                <a:solidFill>
                  <a:srgbClr val="004A6C"/>
                </a:solidFill>
                <a:latin typeface="Century Gothic"/>
              </a:rPr>
              <a:t>α</a:t>
            </a:r>
            <a:r>
              <a:rPr lang="en-US" sz="2400" b="1" dirty="0" err="1">
                <a:solidFill>
                  <a:srgbClr val="004A6C"/>
                </a:solidFill>
                <a:latin typeface="Century Gothic"/>
              </a:rPr>
              <a:t>κυκλώνω</a:t>
            </a:r>
            <a:endParaRPr lang="en-US" dirty="0" err="1"/>
          </a:p>
        </p:txBody>
      </p:sp>
      <p:sp>
        <p:nvSpPr>
          <p:cNvPr id="25" name="Rectangle 24">
            <a:extLst>
              <a:ext uri="{FF2B5EF4-FFF2-40B4-BE49-F238E27FC236}">
                <a16:creationId xmlns:a16="http://schemas.microsoft.com/office/drawing/2014/main" id="{34765133-D8D6-9E4A-BED9-B509B3C539F1}"/>
              </a:ext>
            </a:extLst>
          </p:cNvPr>
          <p:cNvSpPr/>
          <p:nvPr/>
        </p:nvSpPr>
        <p:spPr>
          <a:xfrm>
            <a:off x="10029868" y="4358179"/>
            <a:ext cx="2079342" cy="682865"/>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2BD2E5E7-27B8-094C-A167-F2DEF518BBCE}"/>
              </a:ext>
            </a:extLst>
          </p:cNvPr>
          <p:cNvSpPr/>
          <p:nvPr/>
        </p:nvSpPr>
        <p:spPr>
          <a:xfrm>
            <a:off x="10008176" y="4468778"/>
            <a:ext cx="2186817" cy="461665"/>
          </a:xfrm>
          <a:prstGeom prst="rect">
            <a:avLst/>
          </a:prstGeom>
        </p:spPr>
        <p:txBody>
          <a:bodyPr wrap="none" lIns="91440" tIns="45720" rIns="91440" bIns="45720" anchor="t">
            <a:spAutoFit/>
          </a:bodyPr>
          <a:lstStyle/>
          <a:p>
            <a:r>
              <a:rPr lang="en-US" sz="2400" b="1" dirty="0">
                <a:solidFill>
                  <a:srgbClr val="004A6C"/>
                </a:solidFill>
                <a:latin typeface="Century Gothic"/>
              </a:rPr>
              <a:t>Επ</a:t>
            </a:r>
            <a:r>
              <a:rPr lang="en-US" sz="2400" b="1" dirty="0" err="1">
                <a:solidFill>
                  <a:srgbClr val="004A6C"/>
                </a:solidFill>
                <a:latin typeface="Century Gothic"/>
              </a:rPr>
              <a:t>ιδιορθώνω</a:t>
            </a:r>
            <a:endParaRPr lang="en-US" dirty="0" err="1"/>
          </a:p>
        </p:txBody>
      </p:sp>
    </p:spTree>
    <p:extLst>
      <p:ext uri="{BB962C8B-B14F-4D97-AF65-F5344CB8AC3E}">
        <p14:creationId xmlns:p14="http://schemas.microsoft.com/office/powerpoint/2010/main" val="11766782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8" name="Picture 7" descr="A picture containing colorful&#10;&#10;Description automatically generated">
            <a:extLst>
              <a:ext uri="{FF2B5EF4-FFF2-40B4-BE49-F238E27FC236}">
                <a16:creationId xmlns:a16="http://schemas.microsoft.com/office/drawing/2014/main" id="{539BBEE7-D9F9-9744-AFE2-AEAB4435CB08}"/>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70698" y="0"/>
            <a:ext cx="7821302" cy="6853185"/>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574553" y="902813"/>
            <a:ext cx="3684949"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Τα 3Ε: </a:t>
            </a:r>
            <a:r>
              <a:rPr lang="en-US" sz="3200" b="1" dirty="0" err="1">
                <a:solidFill>
                  <a:srgbClr val="0090D4"/>
                </a:solidFill>
                <a:latin typeface="Century Gothic"/>
              </a:rPr>
              <a:t>Ελ</a:t>
            </a:r>
            <a:r>
              <a:rPr lang="en-US" sz="3200" b="1" dirty="0">
                <a:solidFill>
                  <a:srgbClr val="0090D4"/>
                </a:solidFill>
                <a:latin typeface="Century Gothic"/>
              </a:rPr>
              <a:t>α</a:t>
            </a:r>
            <a:r>
              <a:rPr lang="en-US" sz="3200" b="1" dirty="0" err="1">
                <a:solidFill>
                  <a:srgbClr val="0090D4"/>
                </a:solidFill>
                <a:latin typeface="Century Gothic"/>
              </a:rPr>
              <a:t>ττώνω</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83268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673682" y="2547783"/>
            <a:ext cx="3927054" cy="2677656"/>
          </a:xfrm>
          <a:prstGeom prst="rect">
            <a:avLst/>
          </a:prstGeom>
        </p:spPr>
        <p:txBody>
          <a:bodyPr wrap="square" lIns="91440" tIns="45720" rIns="91440" bIns="45720" anchor="t">
            <a:spAutoFit/>
          </a:bodyPr>
          <a:lstStyle/>
          <a:p>
            <a:r>
              <a:rPr lang="en-US" sz="2400" dirty="0" err="1">
                <a:solidFill>
                  <a:srgbClr val="004A6C"/>
                </a:solidFill>
                <a:latin typeface="Century Gothic"/>
              </a:rPr>
              <a:t>Ελάττωσε</a:t>
            </a:r>
            <a:r>
              <a:rPr lang="en-US" sz="2400" dirty="0">
                <a:solidFill>
                  <a:srgbClr val="004A6C"/>
                </a:solidFill>
                <a:latin typeface="Century Gothic"/>
              </a:rPr>
              <a:t> </a:t>
            </a:r>
            <a:r>
              <a:rPr lang="en-US" sz="2400" dirty="0" err="1">
                <a:solidFill>
                  <a:srgbClr val="004A6C"/>
                </a:solidFill>
                <a:latin typeface="Century Gothic"/>
              </a:rPr>
              <a:t>την</a:t>
            </a:r>
            <a:r>
              <a:rPr lang="en-US" sz="2400" dirty="0">
                <a:solidFill>
                  <a:srgbClr val="004A6C"/>
                </a:solidFill>
                <a:latin typeface="Century Gothic"/>
              </a:rPr>
              <a:t> π</a:t>
            </a:r>
            <a:r>
              <a:rPr lang="en-US" sz="2400" dirty="0" err="1">
                <a:solidFill>
                  <a:srgbClr val="004A6C"/>
                </a:solidFill>
                <a:latin typeface="Century Gothic"/>
              </a:rPr>
              <a:t>οσότητ</a:t>
            </a:r>
            <a:r>
              <a:rPr lang="en-US" sz="2400" dirty="0">
                <a:solidFill>
                  <a:srgbClr val="004A6C"/>
                </a:solidFill>
                <a:latin typeface="Century Gothic"/>
              </a:rPr>
              <a:t>α πλα</a:t>
            </a:r>
            <a:r>
              <a:rPr lang="en-US" sz="2400" dirty="0" err="1">
                <a:solidFill>
                  <a:srgbClr val="004A6C"/>
                </a:solidFill>
                <a:latin typeface="Century Gothic"/>
              </a:rPr>
              <a:t>στικού</a:t>
            </a:r>
            <a:r>
              <a:rPr lang="en-US" sz="2400" dirty="0">
                <a:solidFill>
                  <a:srgbClr val="004A6C"/>
                </a:solidFill>
                <a:latin typeface="Century Gothic"/>
              </a:rPr>
              <a:t> π</a:t>
            </a:r>
            <a:r>
              <a:rPr lang="en-US" sz="2400" dirty="0" err="1">
                <a:solidFill>
                  <a:srgbClr val="004A6C"/>
                </a:solidFill>
                <a:latin typeface="Century Gothic"/>
              </a:rPr>
              <a:t>ου</a:t>
            </a:r>
            <a:r>
              <a:rPr lang="en-US" sz="2400" dirty="0">
                <a:solidFill>
                  <a:srgbClr val="004A6C"/>
                </a:solidFill>
                <a:latin typeface="Century Gothic"/>
              </a:rPr>
              <a:t> α</a:t>
            </a:r>
            <a:r>
              <a:rPr lang="en-US" sz="2400" dirty="0" err="1">
                <a:solidFill>
                  <a:srgbClr val="004A6C"/>
                </a:solidFill>
                <a:latin typeface="Century Gothic"/>
              </a:rPr>
              <a:t>γοράζεις</a:t>
            </a:r>
            <a:r>
              <a:rPr lang="en-US" sz="2400" dirty="0">
                <a:solidFill>
                  <a:srgbClr val="004A6C"/>
                </a:solidFill>
                <a:latin typeface="Century Gothic"/>
              </a:rPr>
              <a:t> ή </a:t>
            </a:r>
            <a:r>
              <a:rPr lang="en-US" sz="2400" dirty="0" err="1">
                <a:solidFill>
                  <a:srgbClr val="004A6C"/>
                </a:solidFill>
                <a:latin typeface="Century Gothic"/>
              </a:rPr>
              <a:t>χρησιμο</a:t>
            </a:r>
            <a:r>
              <a:rPr lang="en-US" sz="2400" dirty="0">
                <a:solidFill>
                  <a:srgbClr val="004A6C"/>
                </a:solidFill>
                <a:latin typeface="Century Gothic"/>
              </a:rPr>
              <a:t>π</a:t>
            </a:r>
            <a:r>
              <a:rPr lang="en-US" sz="2400" dirty="0" err="1">
                <a:solidFill>
                  <a:srgbClr val="004A6C"/>
                </a:solidFill>
                <a:latin typeface="Century Gothic"/>
              </a:rPr>
              <a:t>οιείς</a:t>
            </a:r>
            <a:r>
              <a:rPr lang="en-US" sz="2400" dirty="0">
                <a:solidFill>
                  <a:srgbClr val="004A6C"/>
                </a:solidFill>
                <a:latin typeface="Century Gothic"/>
              </a:rPr>
              <a:t>.</a:t>
            </a:r>
            <a:endParaRPr lang="en-US" sz="2400" dirty="0"/>
          </a:p>
          <a:p>
            <a:endParaRPr lang="en-US" sz="2400" dirty="0">
              <a:solidFill>
                <a:srgbClr val="004A6C"/>
              </a:solidFill>
              <a:latin typeface="Century Gothic"/>
            </a:endParaRPr>
          </a:p>
          <a:p>
            <a:r>
              <a:rPr lang="en-US" sz="2400" dirty="0" err="1">
                <a:solidFill>
                  <a:srgbClr val="004A6C"/>
                </a:solidFill>
                <a:latin typeface="Century Gothic"/>
              </a:rPr>
              <a:t>Πώς</a:t>
            </a:r>
            <a:r>
              <a:rPr lang="en-US" sz="2400" dirty="0">
                <a:solidFill>
                  <a:srgbClr val="004A6C"/>
                </a:solidFill>
                <a:latin typeface="Century Gothic"/>
              </a:rPr>
              <a:t> μπ</a:t>
            </a:r>
            <a:r>
              <a:rPr lang="en-US" sz="2400" dirty="0" err="1">
                <a:solidFill>
                  <a:srgbClr val="004A6C"/>
                </a:solidFill>
                <a:latin typeface="Century Gothic"/>
              </a:rPr>
              <a:t>ορείς</a:t>
            </a:r>
            <a:r>
              <a:rPr lang="en-US" sz="2400" dirty="0">
                <a:solidFill>
                  <a:srgbClr val="004A6C"/>
                </a:solidFill>
                <a:latin typeface="Century Gothic"/>
              </a:rPr>
              <a:t> να </a:t>
            </a:r>
            <a:r>
              <a:rPr lang="en-US" sz="2400" dirty="0" err="1">
                <a:solidFill>
                  <a:srgbClr val="004A6C"/>
                </a:solidFill>
                <a:latin typeface="Century Gothic"/>
              </a:rPr>
              <a:t>το</a:t>
            </a:r>
            <a:r>
              <a:rPr lang="en-US" sz="2400" dirty="0">
                <a:solidFill>
                  <a:srgbClr val="004A6C"/>
                </a:solidFill>
                <a:latin typeface="Century Gothic"/>
              </a:rPr>
              <a:t> </a:t>
            </a:r>
            <a:r>
              <a:rPr lang="en-US" sz="2400" dirty="0" err="1">
                <a:solidFill>
                  <a:srgbClr val="004A6C"/>
                </a:solidFill>
                <a:latin typeface="Century Gothic"/>
              </a:rPr>
              <a:t>κάνεις</a:t>
            </a:r>
            <a:r>
              <a:rPr lang="en-US" sz="2400" dirty="0">
                <a:solidFill>
                  <a:srgbClr val="004A6C"/>
                </a:solidFill>
                <a:latin typeface="Century Gothic"/>
              </a:rPr>
              <a:t> α</a:t>
            </a:r>
            <a:r>
              <a:rPr lang="en-US" sz="2400" dirty="0" err="1">
                <a:solidFill>
                  <a:srgbClr val="004A6C"/>
                </a:solidFill>
                <a:latin typeface="Century Gothic"/>
              </a:rPr>
              <a:t>υτό</a:t>
            </a:r>
            <a:r>
              <a:rPr lang="en-US" sz="2400" dirty="0">
                <a:solidFill>
                  <a:srgbClr val="004A6C"/>
                </a:solidFill>
                <a:latin typeface="Century Gothic"/>
              </a:rPr>
              <a:t>;</a:t>
            </a:r>
            <a:endParaRPr lang="en-US" sz="2400" dirty="0"/>
          </a:p>
        </p:txBody>
      </p:sp>
      <p:pic>
        <p:nvPicPr>
          <p:cNvPr id="22" name="Picture 21">
            <a:extLst>
              <a:ext uri="{FF2B5EF4-FFF2-40B4-BE49-F238E27FC236}">
                <a16:creationId xmlns:a16="http://schemas.microsoft.com/office/drawing/2014/main" id="{EF818517-5FDF-6D44-B2AE-9734FF09C91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747805" flipH="1">
            <a:off x="4651867" y="5098393"/>
            <a:ext cx="659737" cy="771121"/>
          </a:xfrm>
          <a:prstGeom prst="rect">
            <a:avLst/>
          </a:prstGeom>
        </p:spPr>
      </p:pic>
      <p:pic>
        <p:nvPicPr>
          <p:cNvPr id="23" name="Picture 22">
            <a:extLst>
              <a:ext uri="{FF2B5EF4-FFF2-40B4-BE49-F238E27FC236}">
                <a16:creationId xmlns:a16="http://schemas.microsoft.com/office/drawing/2014/main" id="{1C3AC8B8-75D4-CA40-9EA1-6E9926DFAAB5}"/>
              </a:ext>
            </a:extLst>
          </p:cNvPr>
          <p:cNvPicPr>
            <a:picLocks noChangeAspect="1"/>
          </p:cNvPicPr>
          <p:nvPr/>
        </p:nvPicPr>
        <p:blipFill>
          <a:blip r:embed="rId7"/>
          <a:stretch>
            <a:fillRect/>
          </a:stretch>
        </p:blipFill>
        <p:spPr>
          <a:xfrm>
            <a:off x="2805525" y="5425809"/>
            <a:ext cx="1114989" cy="1114989"/>
          </a:xfrm>
          <a:prstGeom prst="rect">
            <a:avLst/>
          </a:prstGeom>
        </p:spPr>
      </p:pic>
      <p:pic>
        <p:nvPicPr>
          <p:cNvPr id="3" name="Picture 2" descr="A bowl of fruits&#10;&#10;Description automatically generated with low confidence">
            <a:extLst>
              <a:ext uri="{FF2B5EF4-FFF2-40B4-BE49-F238E27FC236}">
                <a16:creationId xmlns:a16="http://schemas.microsoft.com/office/drawing/2014/main" id="{7A4B605E-DE2A-0141-B5FE-9CEA78BF6DE1}"/>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370699" y="-1"/>
            <a:ext cx="7821302" cy="6858001"/>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96987D47-A41D-8B17-BB01-FC901299FAA5}"/>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0" y="6081888"/>
            <a:ext cx="2815177" cy="776114"/>
          </a:xfrm>
          <a:prstGeom prst="rect">
            <a:avLst/>
          </a:prstGeom>
        </p:spPr>
      </p:pic>
    </p:spTree>
    <p:extLst>
      <p:ext uri="{BB962C8B-B14F-4D97-AF65-F5344CB8AC3E}">
        <p14:creationId xmlns:p14="http://schemas.microsoft.com/office/powerpoint/2010/main" val="4105757576"/>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7" name="Picture 6" descr="Icon&#10;&#10;Description automatically generated">
            <a:extLst>
              <a:ext uri="{FF2B5EF4-FFF2-40B4-BE49-F238E27FC236}">
                <a16:creationId xmlns:a16="http://schemas.microsoft.com/office/drawing/2014/main" id="{1B908D46-7567-F146-94AD-B6957BAE07C7}"/>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91890" y="1"/>
            <a:ext cx="7800110" cy="6858000"/>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207664" y="634702"/>
            <a:ext cx="4178838" cy="1077218"/>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Τα 3Ε: </a:t>
            </a:r>
            <a:r>
              <a:rPr lang="en-US" sz="3200" b="1" dirty="0">
                <a:solidFill>
                  <a:srgbClr val="0090D4"/>
                </a:solidFill>
                <a:latin typeface="Century Gothic"/>
              </a:rPr>
              <a:t>Επανα</a:t>
            </a:r>
            <a:r>
              <a:rPr lang="en-US" sz="3200" b="1" dirty="0" err="1">
                <a:solidFill>
                  <a:srgbClr val="0090D4"/>
                </a:solidFill>
                <a:latin typeface="Century Gothic"/>
              </a:rPr>
              <a:t>χρησιμο</a:t>
            </a:r>
            <a:r>
              <a:rPr lang="en-US" sz="3200" b="1" dirty="0">
                <a:solidFill>
                  <a:srgbClr val="0090D4"/>
                </a:solidFill>
                <a:latin typeface="Century Gothic"/>
              </a:rPr>
              <a:t>π</a:t>
            </a:r>
            <a:r>
              <a:rPr lang="en-US" sz="3200" b="1" dirty="0" err="1">
                <a:solidFill>
                  <a:srgbClr val="0090D4"/>
                </a:solidFill>
                <a:latin typeface="Century Gothic"/>
              </a:rPr>
              <a:t>οιώ</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65629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673681" y="2576006"/>
            <a:ext cx="3933851" cy="2308324"/>
          </a:xfrm>
          <a:prstGeom prst="rect">
            <a:avLst/>
          </a:prstGeom>
        </p:spPr>
        <p:txBody>
          <a:bodyPr wrap="square" lIns="91440" tIns="45720" rIns="91440" bIns="45720" anchor="t">
            <a:spAutoFit/>
          </a:bodyPr>
          <a:lstStyle/>
          <a:p>
            <a:r>
              <a:rPr lang="en-US" sz="2400" dirty="0">
                <a:solidFill>
                  <a:srgbClr val="004A6C"/>
                </a:solidFill>
                <a:latin typeface="Century Gothic"/>
              </a:rPr>
              <a:t>Επανα</a:t>
            </a:r>
            <a:r>
              <a:rPr lang="en-US" sz="2400" dirty="0" err="1">
                <a:solidFill>
                  <a:srgbClr val="004A6C"/>
                </a:solidFill>
                <a:latin typeface="Century Gothic"/>
              </a:rPr>
              <a:t>χρησιμο</a:t>
            </a:r>
            <a:r>
              <a:rPr lang="en-US" sz="2400" dirty="0">
                <a:solidFill>
                  <a:srgbClr val="004A6C"/>
                </a:solidFill>
                <a:latin typeface="Century Gothic"/>
              </a:rPr>
              <a:t>π</a:t>
            </a:r>
            <a:r>
              <a:rPr lang="en-US" sz="2400" dirty="0" err="1">
                <a:solidFill>
                  <a:srgbClr val="004A6C"/>
                </a:solidFill>
                <a:latin typeface="Century Gothic"/>
              </a:rPr>
              <a:t>οίησε</a:t>
            </a:r>
            <a:r>
              <a:rPr lang="en-US" sz="2400" dirty="0">
                <a:solidFill>
                  <a:srgbClr val="004A6C"/>
                </a:solidFill>
                <a:latin typeface="Century Gothic"/>
              </a:rPr>
              <a:t> πλα</a:t>
            </a:r>
            <a:r>
              <a:rPr lang="en-US" sz="2400" dirty="0" err="1">
                <a:solidFill>
                  <a:srgbClr val="004A6C"/>
                </a:solidFill>
                <a:latin typeface="Century Gothic"/>
              </a:rPr>
              <a:t>στικές</a:t>
            </a:r>
            <a:r>
              <a:rPr lang="en-US" sz="2400" dirty="0">
                <a:solidFill>
                  <a:srgbClr val="004A6C"/>
                </a:solidFill>
                <a:latin typeface="Century Gothic"/>
              </a:rPr>
              <a:t> σα</a:t>
            </a:r>
            <a:r>
              <a:rPr lang="en-US" sz="2400" dirty="0" err="1">
                <a:solidFill>
                  <a:srgbClr val="004A6C"/>
                </a:solidFill>
                <a:latin typeface="Century Gothic"/>
              </a:rPr>
              <a:t>κούλες</a:t>
            </a:r>
            <a:r>
              <a:rPr lang="en-US" sz="2400" dirty="0">
                <a:solidFill>
                  <a:srgbClr val="004A6C"/>
                </a:solidFill>
                <a:latin typeface="Century Gothic"/>
              </a:rPr>
              <a:t> και </a:t>
            </a:r>
            <a:r>
              <a:rPr lang="en-US" sz="2400" dirty="0" err="1">
                <a:solidFill>
                  <a:srgbClr val="004A6C"/>
                </a:solidFill>
                <a:latin typeface="Century Gothic"/>
              </a:rPr>
              <a:t>δοχεί</a:t>
            </a:r>
            <a:r>
              <a:rPr lang="en-US" sz="2400" dirty="0">
                <a:solidFill>
                  <a:srgbClr val="004A6C"/>
                </a:solidFill>
                <a:latin typeface="Century Gothic"/>
              </a:rPr>
              <a:t>α.</a:t>
            </a:r>
            <a:endParaRPr lang="en-US" sz="2400" dirty="0"/>
          </a:p>
          <a:p>
            <a:endParaRPr lang="en-US" sz="2400" dirty="0">
              <a:solidFill>
                <a:srgbClr val="004A6C"/>
              </a:solidFill>
              <a:latin typeface="Century Gothic"/>
            </a:endParaRPr>
          </a:p>
          <a:p>
            <a:r>
              <a:rPr lang="en-US" sz="2400" dirty="0" err="1">
                <a:solidFill>
                  <a:srgbClr val="004A6C"/>
                </a:solidFill>
                <a:latin typeface="Century Gothic"/>
              </a:rPr>
              <a:t>Πώς</a:t>
            </a:r>
            <a:r>
              <a:rPr lang="en-US" sz="2400" dirty="0">
                <a:solidFill>
                  <a:srgbClr val="004A6C"/>
                </a:solidFill>
                <a:latin typeface="Century Gothic"/>
              </a:rPr>
              <a:t> μπ</a:t>
            </a:r>
            <a:r>
              <a:rPr lang="en-US" sz="2400" dirty="0" err="1">
                <a:solidFill>
                  <a:srgbClr val="004A6C"/>
                </a:solidFill>
                <a:latin typeface="Century Gothic"/>
              </a:rPr>
              <a:t>ορείς</a:t>
            </a:r>
            <a:r>
              <a:rPr lang="en-US" sz="2400" dirty="0">
                <a:solidFill>
                  <a:srgbClr val="004A6C"/>
                </a:solidFill>
                <a:latin typeface="Century Gothic"/>
              </a:rPr>
              <a:t> να </a:t>
            </a:r>
            <a:r>
              <a:rPr lang="en-US" sz="2400" dirty="0" err="1">
                <a:solidFill>
                  <a:srgbClr val="004A6C"/>
                </a:solidFill>
                <a:latin typeface="Century Gothic"/>
              </a:rPr>
              <a:t>το</a:t>
            </a:r>
            <a:r>
              <a:rPr lang="en-US" sz="2400" dirty="0">
                <a:solidFill>
                  <a:srgbClr val="004A6C"/>
                </a:solidFill>
                <a:latin typeface="Century Gothic"/>
              </a:rPr>
              <a:t> </a:t>
            </a:r>
            <a:r>
              <a:rPr lang="en-US" sz="2400" dirty="0" err="1">
                <a:solidFill>
                  <a:srgbClr val="004A6C"/>
                </a:solidFill>
                <a:latin typeface="Century Gothic"/>
              </a:rPr>
              <a:t>κάνεις</a:t>
            </a:r>
            <a:r>
              <a:rPr lang="en-US" sz="2400" dirty="0">
                <a:solidFill>
                  <a:srgbClr val="004A6C"/>
                </a:solidFill>
                <a:latin typeface="Century Gothic"/>
              </a:rPr>
              <a:t> α</a:t>
            </a:r>
            <a:r>
              <a:rPr lang="en-US" sz="2400" dirty="0" err="1">
                <a:solidFill>
                  <a:srgbClr val="004A6C"/>
                </a:solidFill>
                <a:latin typeface="Century Gothic"/>
              </a:rPr>
              <a:t>υτό</a:t>
            </a:r>
            <a:r>
              <a:rPr lang="en-US" sz="2400" dirty="0">
                <a:solidFill>
                  <a:srgbClr val="004A6C"/>
                </a:solidFill>
                <a:latin typeface="Century Gothic"/>
              </a:rPr>
              <a:t>;</a:t>
            </a:r>
            <a:endParaRPr lang="en-US" sz="2400" dirty="0"/>
          </a:p>
        </p:txBody>
      </p:sp>
      <p:pic>
        <p:nvPicPr>
          <p:cNvPr id="14" name="Picture 13">
            <a:extLst>
              <a:ext uri="{FF2B5EF4-FFF2-40B4-BE49-F238E27FC236}">
                <a16:creationId xmlns:a16="http://schemas.microsoft.com/office/drawing/2014/main" id="{FFD0376C-9524-C24C-8FA3-065F3D8656BF}"/>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747805" flipH="1">
            <a:off x="4560145" y="4893782"/>
            <a:ext cx="659737" cy="771121"/>
          </a:xfrm>
          <a:prstGeom prst="rect">
            <a:avLst/>
          </a:prstGeom>
        </p:spPr>
      </p:pic>
      <p:pic>
        <p:nvPicPr>
          <p:cNvPr id="16" name="Picture 15">
            <a:extLst>
              <a:ext uri="{FF2B5EF4-FFF2-40B4-BE49-F238E27FC236}">
                <a16:creationId xmlns:a16="http://schemas.microsoft.com/office/drawing/2014/main" id="{E2060118-E23A-6E40-9C11-F6D1889FC1B7}"/>
              </a:ext>
            </a:extLst>
          </p:cNvPr>
          <p:cNvPicPr>
            <a:picLocks noChangeAspect="1"/>
          </p:cNvPicPr>
          <p:nvPr/>
        </p:nvPicPr>
        <p:blipFill>
          <a:blip r:embed="rId7"/>
          <a:stretch>
            <a:fillRect/>
          </a:stretch>
        </p:blipFill>
        <p:spPr>
          <a:xfrm>
            <a:off x="3274675" y="5207457"/>
            <a:ext cx="853037" cy="872875"/>
          </a:xfrm>
          <a:prstGeom prst="rect">
            <a:avLst/>
          </a:prstGeom>
        </p:spPr>
      </p:pic>
      <p:pic>
        <p:nvPicPr>
          <p:cNvPr id="3" name="Picture 2" descr="A picture containing person, indoor&#10;&#10;Description automatically generated">
            <a:extLst>
              <a:ext uri="{FF2B5EF4-FFF2-40B4-BE49-F238E27FC236}">
                <a16:creationId xmlns:a16="http://schemas.microsoft.com/office/drawing/2014/main" id="{04AF3C53-2003-EE47-8921-72C490731D53}"/>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384204" y="0"/>
            <a:ext cx="7800110" cy="6858000"/>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1586461C-3352-824F-898D-0B5F2D4781E1}"/>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0" y="6081888"/>
            <a:ext cx="2815177" cy="776114"/>
          </a:xfrm>
          <a:prstGeom prst="rect">
            <a:avLst/>
          </a:prstGeom>
        </p:spPr>
      </p:pic>
    </p:spTree>
    <p:extLst>
      <p:ext uri="{BB962C8B-B14F-4D97-AF65-F5344CB8AC3E}">
        <p14:creationId xmlns:p14="http://schemas.microsoft.com/office/powerpoint/2010/main" val="3030070080"/>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574553" y="902813"/>
            <a:ext cx="3981283"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Τα 3Ε: </a:t>
            </a:r>
            <a:r>
              <a:rPr lang="en-US" sz="3200" b="1" dirty="0">
                <a:solidFill>
                  <a:srgbClr val="0090D4"/>
                </a:solidFill>
                <a:latin typeface="Century Gothic"/>
              </a:rPr>
              <a:t>Επ</a:t>
            </a:r>
            <a:r>
              <a:rPr lang="en-US" sz="3200" b="1" dirty="0" err="1">
                <a:solidFill>
                  <a:srgbClr val="0090D4"/>
                </a:solidFill>
                <a:latin typeface="Century Gothic"/>
              </a:rPr>
              <a:t>ιδιόρθωσε</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683360"/>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680737" y="2568950"/>
            <a:ext cx="4004665" cy="2308324"/>
          </a:xfrm>
          <a:prstGeom prst="rect">
            <a:avLst/>
          </a:prstGeom>
        </p:spPr>
        <p:txBody>
          <a:bodyPr wrap="square" lIns="91440" tIns="45720" rIns="91440" bIns="45720" anchor="t">
            <a:spAutoFit/>
          </a:bodyPr>
          <a:lstStyle/>
          <a:p>
            <a:r>
              <a:rPr lang="en-US" sz="2400" dirty="0">
                <a:solidFill>
                  <a:srgbClr val="004A6C"/>
                </a:solidFill>
                <a:latin typeface="Century Gothic"/>
              </a:rPr>
              <a:t>Επ</a:t>
            </a:r>
            <a:r>
              <a:rPr lang="en-US" sz="2400" dirty="0" err="1">
                <a:solidFill>
                  <a:srgbClr val="004A6C"/>
                </a:solidFill>
                <a:latin typeface="Century Gothic"/>
              </a:rPr>
              <a:t>ιδιορθώσε</a:t>
            </a:r>
            <a:r>
              <a:rPr lang="en-US" sz="2400" dirty="0">
                <a:solidFill>
                  <a:srgbClr val="004A6C"/>
                </a:solidFill>
                <a:latin typeface="Century Gothic"/>
              </a:rPr>
              <a:t> π</a:t>
            </a:r>
            <a:r>
              <a:rPr lang="en-US" sz="2400" dirty="0" err="1">
                <a:solidFill>
                  <a:srgbClr val="004A6C"/>
                </a:solidFill>
                <a:latin typeface="Century Gothic"/>
              </a:rPr>
              <a:t>ράγμ</a:t>
            </a:r>
            <a:r>
              <a:rPr lang="en-US" sz="2400" dirty="0">
                <a:solidFill>
                  <a:srgbClr val="004A6C"/>
                </a:solidFill>
                <a:latin typeface="Century Gothic"/>
              </a:rPr>
              <a:t>ατα π</a:t>
            </a:r>
            <a:r>
              <a:rPr lang="en-US" sz="2400" dirty="0" err="1">
                <a:solidFill>
                  <a:srgbClr val="004A6C"/>
                </a:solidFill>
                <a:latin typeface="Century Gothic"/>
              </a:rPr>
              <a:t>ου</a:t>
            </a:r>
            <a:r>
              <a:rPr lang="en-US" sz="2400" dirty="0">
                <a:solidFill>
                  <a:srgbClr val="004A6C"/>
                </a:solidFill>
                <a:latin typeface="Century Gothic"/>
              </a:rPr>
              <a:t> </a:t>
            </a:r>
            <a:r>
              <a:rPr lang="en-US" sz="2400" dirty="0" err="1">
                <a:solidFill>
                  <a:srgbClr val="004A6C"/>
                </a:solidFill>
                <a:latin typeface="Century Gothic"/>
              </a:rPr>
              <a:t>έχουν</a:t>
            </a:r>
            <a:r>
              <a:rPr lang="en-US" sz="2400" dirty="0">
                <a:solidFill>
                  <a:srgbClr val="004A6C"/>
                </a:solidFill>
                <a:latin typeface="Century Gothic"/>
              </a:rPr>
              <a:t> χα</a:t>
            </a:r>
            <a:r>
              <a:rPr lang="en-US" sz="2400" dirty="0" err="1">
                <a:solidFill>
                  <a:srgbClr val="004A6C"/>
                </a:solidFill>
                <a:latin typeface="Century Gothic"/>
              </a:rPr>
              <a:t>λάσει</a:t>
            </a:r>
            <a:r>
              <a:rPr lang="en-US" sz="2400" dirty="0">
                <a:solidFill>
                  <a:srgbClr val="004A6C"/>
                </a:solidFill>
                <a:latin typeface="Century Gothic"/>
              </a:rPr>
              <a:t> α</a:t>
            </a:r>
            <a:r>
              <a:rPr lang="en-US" sz="2400" dirty="0" err="1">
                <a:solidFill>
                  <a:srgbClr val="004A6C"/>
                </a:solidFill>
                <a:latin typeface="Century Gothic"/>
              </a:rPr>
              <a:t>ντί</a:t>
            </a:r>
            <a:r>
              <a:rPr lang="en-US" sz="2400" dirty="0">
                <a:solidFill>
                  <a:srgbClr val="004A6C"/>
                </a:solidFill>
                <a:latin typeface="Century Gothic"/>
              </a:rPr>
              <a:t> να α</a:t>
            </a:r>
            <a:r>
              <a:rPr lang="en-US" sz="2400" dirty="0" err="1">
                <a:solidFill>
                  <a:srgbClr val="004A6C"/>
                </a:solidFill>
                <a:latin typeface="Century Gothic"/>
              </a:rPr>
              <a:t>γοράσεις</a:t>
            </a:r>
            <a:r>
              <a:rPr lang="en-US" sz="2400" dirty="0">
                <a:solidFill>
                  <a:srgbClr val="004A6C"/>
                </a:solidFill>
                <a:latin typeface="Century Gothic"/>
              </a:rPr>
              <a:t> </a:t>
            </a:r>
            <a:r>
              <a:rPr lang="en-US" sz="2400" dirty="0" err="1">
                <a:solidFill>
                  <a:srgbClr val="004A6C"/>
                </a:solidFill>
                <a:latin typeface="Century Gothic"/>
              </a:rPr>
              <a:t>κάτι</a:t>
            </a:r>
            <a:r>
              <a:rPr lang="en-US" sz="2400" dirty="0">
                <a:solidFill>
                  <a:srgbClr val="004A6C"/>
                </a:solidFill>
                <a:latin typeface="Century Gothic"/>
              </a:rPr>
              <a:t> </a:t>
            </a:r>
            <a:r>
              <a:rPr lang="en-US" sz="2400" dirty="0" err="1">
                <a:solidFill>
                  <a:srgbClr val="004A6C"/>
                </a:solidFill>
                <a:latin typeface="Century Gothic"/>
              </a:rPr>
              <a:t>νέο</a:t>
            </a:r>
            <a:r>
              <a:rPr lang="en-US" sz="2400" dirty="0">
                <a:solidFill>
                  <a:srgbClr val="004A6C"/>
                </a:solidFill>
                <a:latin typeface="Century Gothic"/>
              </a:rPr>
              <a:t>.​
</a:t>
            </a:r>
            <a:r>
              <a:rPr lang="en-US" sz="2400" dirty="0" err="1">
                <a:solidFill>
                  <a:srgbClr val="004A6C"/>
                </a:solidFill>
                <a:latin typeface="Century Gothic"/>
              </a:rPr>
              <a:t>Πώς</a:t>
            </a:r>
            <a:r>
              <a:rPr lang="en-US" sz="2400" dirty="0">
                <a:solidFill>
                  <a:srgbClr val="004A6C"/>
                </a:solidFill>
                <a:latin typeface="Century Gothic"/>
              </a:rPr>
              <a:t> μπ</a:t>
            </a:r>
            <a:r>
              <a:rPr lang="en-US" sz="2400" dirty="0" err="1">
                <a:solidFill>
                  <a:srgbClr val="004A6C"/>
                </a:solidFill>
                <a:latin typeface="Century Gothic"/>
              </a:rPr>
              <a:t>ορείς</a:t>
            </a:r>
            <a:r>
              <a:rPr lang="en-US" sz="2400" dirty="0">
                <a:solidFill>
                  <a:srgbClr val="004A6C"/>
                </a:solidFill>
                <a:latin typeface="Century Gothic"/>
              </a:rPr>
              <a:t> να </a:t>
            </a:r>
            <a:r>
              <a:rPr lang="en-US" sz="2400" dirty="0" err="1">
                <a:solidFill>
                  <a:srgbClr val="004A6C"/>
                </a:solidFill>
                <a:latin typeface="Century Gothic"/>
              </a:rPr>
              <a:t>το</a:t>
            </a:r>
            <a:r>
              <a:rPr lang="en-US" sz="2400" dirty="0">
                <a:solidFill>
                  <a:srgbClr val="004A6C"/>
                </a:solidFill>
                <a:latin typeface="Century Gothic"/>
              </a:rPr>
              <a:t> </a:t>
            </a:r>
            <a:r>
              <a:rPr lang="en-US" sz="2400" dirty="0" err="1">
                <a:solidFill>
                  <a:srgbClr val="004A6C"/>
                </a:solidFill>
                <a:latin typeface="Century Gothic"/>
              </a:rPr>
              <a:t>κάνεις</a:t>
            </a:r>
            <a:r>
              <a:rPr lang="en-US" sz="2400" dirty="0">
                <a:solidFill>
                  <a:srgbClr val="004A6C"/>
                </a:solidFill>
                <a:latin typeface="Century Gothic"/>
              </a:rPr>
              <a:t> α</a:t>
            </a:r>
            <a:r>
              <a:rPr lang="en-US" sz="2400" dirty="0" err="1">
                <a:solidFill>
                  <a:srgbClr val="004A6C"/>
                </a:solidFill>
                <a:latin typeface="Century Gothic"/>
              </a:rPr>
              <a:t>υτό</a:t>
            </a:r>
            <a:r>
              <a:rPr lang="en-US" sz="2400" dirty="0">
                <a:solidFill>
                  <a:srgbClr val="004A6C"/>
                </a:solidFill>
                <a:latin typeface="Century Gothic"/>
              </a:rPr>
              <a:t>;</a:t>
            </a:r>
            <a:endParaRPr lang="en-US" sz="2400" dirty="0"/>
          </a:p>
        </p:txBody>
      </p:sp>
      <p:pic>
        <p:nvPicPr>
          <p:cNvPr id="12" name="Picture 11">
            <a:extLst>
              <a:ext uri="{FF2B5EF4-FFF2-40B4-BE49-F238E27FC236}">
                <a16:creationId xmlns:a16="http://schemas.microsoft.com/office/drawing/2014/main" id="{57C07E3B-DB7B-FA40-B197-31083183C0CA}"/>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7747805" flipH="1">
            <a:off x="4503637" y="5087426"/>
            <a:ext cx="659737" cy="771121"/>
          </a:xfrm>
          <a:prstGeom prst="rect">
            <a:avLst/>
          </a:prstGeom>
        </p:spPr>
      </p:pic>
      <p:pic>
        <p:nvPicPr>
          <p:cNvPr id="16" name="Picture 15">
            <a:extLst>
              <a:ext uri="{FF2B5EF4-FFF2-40B4-BE49-F238E27FC236}">
                <a16:creationId xmlns:a16="http://schemas.microsoft.com/office/drawing/2014/main" id="{C9103315-5A89-0640-9A48-48D2E195E2D0}"/>
              </a:ext>
            </a:extLst>
          </p:cNvPr>
          <p:cNvPicPr>
            <a:picLocks noChangeAspect="1"/>
          </p:cNvPicPr>
          <p:nvPr/>
        </p:nvPicPr>
        <p:blipFill>
          <a:blip r:embed="rId6"/>
          <a:stretch>
            <a:fillRect/>
          </a:stretch>
        </p:blipFill>
        <p:spPr>
          <a:xfrm>
            <a:off x="3282962" y="4877680"/>
            <a:ext cx="1043283" cy="998411"/>
          </a:xfrm>
          <a:prstGeom prst="rect">
            <a:avLst/>
          </a:prstGeom>
        </p:spPr>
      </p:pic>
      <p:pic>
        <p:nvPicPr>
          <p:cNvPr id="6" name="Picture 5">
            <a:extLst>
              <a:ext uri="{FF2B5EF4-FFF2-40B4-BE49-F238E27FC236}">
                <a16:creationId xmlns:a16="http://schemas.microsoft.com/office/drawing/2014/main" id="{78131962-0277-E84C-AFBA-29469F8DD2C0}"/>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4391888" y="0"/>
            <a:ext cx="7800112" cy="6858000"/>
          </a:xfrm>
          <a:prstGeom prst="rect">
            <a:avLst/>
          </a:prstGeom>
        </p:spPr>
      </p:pic>
      <p:pic>
        <p:nvPicPr>
          <p:cNvPr id="5" name="Picture 4" descr="A picture containing person&#10;&#10;Description automatically generated">
            <a:extLst>
              <a:ext uri="{FF2B5EF4-FFF2-40B4-BE49-F238E27FC236}">
                <a16:creationId xmlns:a16="http://schemas.microsoft.com/office/drawing/2014/main" id="{8EB194A1-5322-F14B-8703-27E76347B149}"/>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4355931" y="0"/>
            <a:ext cx="7836069" cy="6858000"/>
          </a:xfrm>
          <a:prstGeom prst="rect">
            <a:avLst/>
          </a:prstGeom>
        </p:spPr>
      </p:pic>
      <p:pic>
        <p:nvPicPr>
          <p:cNvPr id="7" name="Picture 6" descr="A picture containing text&#10;&#10;Description automatically generated">
            <a:extLst>
              <a:ext uri="{FF2B5EF4-FFF2-40B4-BE49-F238E27FC236}">
                <a16:creationId xmlns:a16="http://schemas.microsoft.com/office/drawing/2014/main" id="{DF3ACD87-F574-1BD4-74D2-AA2514E3B204}"/>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0" y="6081888"/>
            <a:ext cx="2815177" cy="776114"/>
          </a:xfrm>
          <a:prstGeom prst="rect">
            <a:avLst/>
          </a:prstGeom>
        </p:spPr>
      </p:pic>
    </p:spTree>
    <p:extLst>
      <p:ext uri="{BB962C8B-B14F-4D97-AF65-F5344CB8AC3E}">
        <p14:creationId xmlns:p14="http://schemas.microsoft.com/office/powerpoint/2010/main" val="3383725861"/>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8" name="Picture 7" descr="A picture containing plate, table, food, egg&#10;&#10;Description automatically generated">
            <a:extLst>
              <a:ext uri="{FF2B5EF4-FFF2-40B4-BE49-F238E27FC236}">
                <a16:creationId xmlns:a16="http://schemas.microsoft.com/office/drawing/2014/main" id="{34BFD855-DF52-B64B-ADFF-368648769AE0}"/>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91889" y="0"/>
            <a:ext cx="7800111" cy="6857999"/>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574553" y="902813"/>
            <a:ext cx="3769616"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Τα 3Α: </a:t>
            </a:r>
            <a:r>
              <a:rPr lang="en-US" sz="3200" b="1" dirty="0" err="1">
                <a:solidFill>
                  <a:srgbClr val="0090D4"/>
                </a:solidFill>
                <a:latin typeface="Century Gothic"/>
              </a:rPr>
              <a:t>Αρνούμ</a:t>
            </a:r>
            <a:r>
              <a:rPr lang="en-US" sz="3200" b="1" dirty="0">
                <a:solidFill>
                  <a:srgbClr val="0090D4"/>
                </a:solidFill>
                <a:latin typeface="Century Gothic"/>
              </a:rPr>
              <a:t>αι</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584583"/>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772459" y="2576006"/>
            <a:ext cx="3726777" cy="2308324"/>
          </a:xfrm>
          <a:prstGeom prst="rect">
            <a:avLst/>
          </a:prstGeom>
        </p:spPr>
        <p:txBody>
          <a:bodyPr wrap="square" lIns="91440" tIns="45720" rIns="91440" bIns="45720" anchor="t">
            <a:spAutoFit/>
          </a:bodyPr>
          <a:lstStyle/>
          <a:p>
            <a:r>
              <a:rPr lang="en-US" sz="2400" dirty="0" err="1">
                <a:solidFill>
                  <a:srgbClr val="004A6C"/>
                </a:solidFill>
                <a:latin typeface="Century Gothic"/>
              </a:rPr>
              <a:t>Πες</a:t>
            </a:r>
            <a:r>
              <a:rPr lang="en-US" sz="2400" dirty="0">
                <a:solidFill>
                  <a:srgbClr val="004A6C"/>
                </a:solidFill>
                <a:latin typeface="Century Gothic"/>
              </a:rPr>
              <a:t> "</a:t>
            </a:r>
            <a:r>
              <a:rPr lang="en-US" sz="2400" dirty="0" err="1">
                <a:solidFill>
                  <a:srgbClr val="004A6C"/>
                </a:solidFill>
                <a:latin typeface="Century Gothic"/>
              </a:rPr>
              <a:t>όχι</a:t>
            </a:r>
            <a:r>
              <a:rPr lang="en-US" sz="2400" dirty="0">
                <a:solidFill>
                  <a:srgbClr val="004A6C"/>
                </a:solidFill>
                <a:latin typeface="Century Gothic"/>
              </a:rPr>
              <a:t>" </a:t>
            </a:r>
            <a:r>
              <a:rPr lang="en-US" sz="2400" dirty="0" err="1">
                <a:solidFill>
                  <a:srgbClr val="004A6C"/>
                </a:solidFill>
                <a:latin typeface="Century Gothic"/>
              </a:rPr>
              <a:t>σε</a:t>
            </a:r>
            <a:r>
              <a:rPr lang="en-US" sz="2400" dirty="0">
                <a:solidFill>
                  <a:srgbClr val="004A6C"/>
                </a:solidFill>
                <a:latin typeface="Century Gothic"/>
              </a:rPr>
              <a:t> </a:t>
            </a:r>
            <a:r>
              <a:rPr lang="en-US" sz="2400" dirty="0" err="1">
                <a:solidFill>
                  <a:srgbClr val="004A6C"/>
                </a:solidFill>
                <a:latin typeface="Century Gothic"/>
              </a:rPr>
              <a:t>άσκο</a:t>
            </a:r>
            <a:r>
              <a:rPr lang="en-US" sz="2400" dirty="0">
                <a:solidFill>
                  <a:srgbClr val="004A6C"/>
                </a:solidFill>
                <a:latin typeface="Century Gothic"/>
              </a:rPr>
              <a:t>πα πλα</a:t>
            </a:r>
            <a:r>
              <a:rPr lang="en-US" sz="2400" dirty="0" err="1">
                <a:solidFill>
                  <a:srgbClr val="004A6C"/>
                </a:solidFill>
                <a:latin typeface="Century Gothic"/>
              </a:rPr>
              <a:t>στικά</a:t>
            </a:r>
            <a:r>
              <a:rPr lang="en-US" sz="2400" dirty="0">
                <a:solidFill>
                  <a:srgbClr val="004A6C"/>
                </a:solidFill>
                <a:latin typeface="Century Gothic"/>
              </a:rPr>
              <a:t>.</a:t>
            </a:r>
          </a:p>
          <a:p>
            <a:endParaRPr lang="en-US" sz="2400" dirty="0">
              <a:solidFill>
                <a:srgbClr val="004A6C"/>
              </a:solidFill>
              <a:latin typeface="Century Gothic"/>
            </a:endParaRPr>
          </a:p>
          <a:p>
            <a:r>
              <a:rPr lang="en-US" sz="2400" dirty="0" err="1">
                <a:solidFill>
                  <a:srgbClr val="004A6C"/>
                </a:solidFill>
                <a:latin typeface="Century Gothic"/>
              </a:rPr>
              <a:t>Τι</a:t>
            </a:r>
            <a:r>
              <a:rPr lang="en-US" sz="2400" dirty="0">
                <a:solidFill>
                  <a:srgbClr val="004A6C"/>
                </a:solidFill>
                <a:latin typeface="Century Gothic"/>
              </a:rPr>
              <a:t> θα μπ</a:t>
            </a:r>
            <a:r>
              <a:rPr lang="en-US" sz="2400" dirty="0" err="1">
                <a:solidFill>
                  <a:srgbClr val="004A6C"/>
                </a:solidFill>
                <a:latin typeface="Century Gothic"/>
              </a:rPr>
              <a:t>ορούσες</a:t>
            </a:r>
            <a:r>
              <a:rPr lang="en-US" sz="2400" dirty="0">
                <a:solidFill>
                  <a:srgbClr val="004A6C"/>
                </a:solidFill>
                <a:latin typeface="Century Gothic"/>
              </a:rPr>
              <a:t> να </a:t>
            </a:r>
            <a:r>
              <a:rPr lang="en-US" sz="2400" dirty="0" err="1">
                <a:solidFill>
                  <a:srgbClr val="004A6C"/>
                </a:solidFill>
                <a:latin typeface="Century Gothic"/>
              </a:rPr>
              <a:t>χρησιμο</a:t>
            </a:r>
            <a:r>
              <a:rPr lang="en-US" sz="2400" dirty="0">
                <a:solidFill>
                  <a:srgbClr val="004A6C"/>
                </a:solidFill>
                <a:latin typeface="Century Gothic"/>
              </a:rPr>
              <a:t>π</a:t>
            </a:r>
            <a:r>
              <a:rPr lang="en-US" sz="2400" dirty="0" err="1">
                <a:solidFill>
                  <a:srgbClr val="004A6C"/>
                </a:solidFill>
                <a:latin typeface="Century Gothic"/>
              </a:rPr>
              <a:t>οιήσεις</a:t>
            </a:r>
            <a:r>
              <a:rPr lang="en-US" sz="2400" dirty="0">
                <a:solidFill>
                  <a:srgbClr val="004A6C"/>
                </a:solidFill>
                <a:latin typeface="Century Gothic"/>
              </a:rPr>
              <a:t> α</a:t>
            </a:r>
            <a:r>
              <a:rPr lang="en-US" sz="2400" dirty="0" err="1">
                <a:solidFill>
                  <a:srgbClr val="004A6C"/>
                </a:solidFill>
                <a:latin typeface="Century Gothic"/>
              </a:rPr>
              <a:t>ντί</a:t>
            </a:r>
            <a:r>
              <a:rPr lang="en-US" sz="2400" dirty="0">
                <a:solidFill>
                  <a:srgbClr val="004A6C"/>
                </a:solidFill>
                <a:latin typeface="Century Gothic"/>
              </a:rPr>
              <a:t> </a:t>
            </a:r>
            <a:r>
              <a:rPr lang="en-US" sz="2400" dirty="0" err="1">
                <a:solidFill>
                  <a:srgbClr val="004A6C"/>
                </a:solidFill>
                <a:latin typeface="Century Gothic"/>
              </a:rPr>
              <a:t>γι</a:t>
            </a:r>
            <a:r>
              <a:rPr lang="en-US" sz="2400" dirty="0">
                <a:solidFill>
                  <a:srgbClr val="004A6C"/>
                </a:solidFill>
                <a:latin typeface="Century Gothic"/>
              </a:rPr>
              <a:t>α πλα</a:t>
            </a:r>
            <a:r>
              <a:rPr lang="en-US" sz="2400" dirty="0" err="1">
                <a:solidFill>
                  <a:srgbClr val="004A6C"/>
                </a:solidFill>
                <a:latin typeface="Century Gothic"/>
              </a:rPr>
              <a:t>στικό</a:t>
            </a:r>
            <a:r>
              <a:rPr lang="en-US" sz="2400" dirty="0">
                <a:solidFill>
                  <a:srgbClr val="004A6C"/>
                </a:solidFill>
                <a:latin typeface="Century Gothic"/>
              </a:rPr>
              <a:t>; </a:t>
            </a:r>
            <a:endParaRPr lang="en-US"/>
          </a:p>
        </p:txBody>
      </p:sp>
      <p:pic>
        <p:nvPicPr>
          <p:cNvPr id="12" name="Picture 11">
            <a:extLst>
              <a:ext uri="{FF2B5EF4-FFF2-40B4-BE49-F238E27FC236}">
                <a16:creationId xmlns:a16="http://schemas.microsoft.com/office/drawing/2014/main" id="{57C07E3B-DB7B-FA40-B197-31083183C0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6193503" flipH="1">
            <a:off x="4626309" y="5206933"/>
            <a:ext cx="659737" cy="771121"/>
          </a:xfrm>
          <a:prstGeom prst="rect">
            <a:avLst/>
          </a:prstGeom>
        </p:spPr>
      </p:pic>
      <p:pic>
        <p:nvPicPr>
          <p:cNvPr id="13" name="Picture 12">
            <a:extLst>
              <a:ext uri="{FF2B5EF4-FFF2-40B4-BE49-F238E27FC236}">
                <a16:creationId xmlns:a16="http://schemas.microsoft.com/office/drawing/2014/main" id="{8A36B09F-934D-DC47-9035-3D1FD595DBEC}"/>
              </a:ext>
            </a:extLst>
          </p:cNvPr>
          <p:cNvPicPr>
            <a:picLocks noChangeAspect="1"/>
          </p:cNvPicPr>
          <p:nvPr/>
        </p:nvPicPr>
        <p:blipFill>
          <a:blip r:embed="rId7"/>
          <a:stretch>
            <a:fillRect/>
          </a:stretch>
        </p:blipFill>
        <p:spPr>
          <a:xfrm>
            <a:off x="3046102" y="4831089"/>
            <a:ext cx="1156801" cy="1170738"/>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BF9BAE08-D99B-4DFC-B45F-2D67F4D2CB82}"/>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001436" y="259546"/>
            <a:ext cx="12192000" cy="6858000"/>
          </a:xfrm>
          <a:prstGeom prst="rect">
            <a:avLst/>
          </a:prstGeom>
        </p:spPr>
      </p:pic>
      <p:pic>
        <p:nvPicPr>
          <p:cNvPr id="5" name="Picture 4" descr="A picture containing text&#10;&#10;Description automatically generated">
            <a:extLst>
              <a:ext uri="{FF2B5EF4-FFF2-40B4-BE49-F238E27FC236}">
                <a16:creationId xmlns:a16="http://schemas.microsoft.com/office/drawing/2014/main" id="{B9875598-BC81-A04C-0F76-2E91C5165B01}"/>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0" y="6081888"/>
            <a:ext cx="2815177" cy="776114"/>
          </a:xfrm>
          <a:prstGeom prst="rect">
            <a:avLst/>
          </a:prstGeom>
        </p:spPr>
      </p:pic>
    </p:spTree>
    <p:extLst>
      <p:ext uri="{BB962C8B-B14F-4D97-AF65-F5344CB8AC3E}">
        <p14:creationId xmlns:p14="http://schemas.microsoft.com/office/powerpoint/2010/main" val="3145981778"/>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descr="Icon&#10;&#10;Description automatically generated">
            <a:extLst>
              <a:ext uri="{FF2B5EF4-FFF2-40B4-BE49-F238E27FC236}">
                <a16:creationId xmlns:a16="http://schemas.microsoft.com/office/drawing/2014/main" id="{AC038AA9-A7DB-BF46-BE5B-7F39B41C8C56}"/>
              </a:ext>
            </a:extLst>
          </p:cNvPr>
          <p:cNvPicPr>
            <a:picLocks noChangeAspect="1"/>
          </p:cNvPicPr>
          <p:nvPr/>
        </p:nvPicPr>
        <p:blipFill>
          <a:blip r:embed="rId4"/>
          <a:stretch>
            <a:fillRect/>
          </a:stretch>
        </p:blipFill>
        <p:spPr>
          <a:xfrm>
            <a:off x="0" y="0"/>
            <a:ext cx="12192000" cy="6858000"/>
          </a:xfrm>
          <a:prstGeom prst="rect">
            <a:avLst/>
          </a:prstGeom>
        </p:spPr>
      </p:pic>
      <p:pic>
        <p:nvPicPr>
          <p:cNvPr id="5" name="Picture 4" descr="A picture containing person&#10;&#10;Description automatically generated">
            <a:extLst>
              <a:ext uri="{FF2B5EF4-FFF2-40B4-BE49-F238E27FC236}">
                <a16:creationId xmlns:a16="http://schemas.microsoft.com/office/drawing/2014/main" id="{08DAB889-B5DF-AD41-ADF3-AC2AA512058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4391889" y="0"/>
            <a:ext cx="7800111" cy="6858000"/>
          </a:xfrm>
          <a:prstGeom prst="rect">
            <a:avLst/>
          </a:prstGeom>
        </p:spPr>
      </p:pic>
      <p:sp>
        <p:nvSpPr>
          <p:cNvPr id="15" name="TextBox 14">
            <a:extLst>
              <a:ext uri="{FF2B5EF4-FFF2-40B4-BE49-F238E27FC236}">
                <a16:creationId xmlns:a16="http://schemas.microsoft.com/office/drawing/2014/main" id="{BE7BD928-4038-0549-B3A5-66123DAF38BD}"/>
              </a:ext>
            </a:extLst>
          </p:cNvPr>
          <p:cNvSpPr txBox="1"/>
          <p:nvPr/>
        </p:nvSpPr>
        <p:spPr>
          <a:xfrm>
            <a:off x="242942" y="874591"/>
            <a:ext cx="4277616" cy="584775"/>
          </a:xfrm>
          <a:prstGeom prst="rect">
            <a:avLst/>
          </a:prstGeom>
          <a:noFill/>
        </p:spPr>
        <p:txBody>
          <a:bodyPr wrap="square" lIns="91440" tIns="45720" rIns="91440" bIns="45720" rtlCol="0" anchor="t">
            <a:spAutoFit/>
          </a:bodyPr>
          <a:lstStyle/>
          <a:p>
            <a:r>
              <a:rPr lang="en-US" sz="3200" b="1" dirty="0">
                <a:solidFill>
                  <a:srgbClr val="004A6C"/>
                </a:solidFill>
                <a:latin typeface="Century Gothic"/>
              </a:rPr>
              <a:t>Τα 3Α: </a:t>
            </a:r>
            <a:r>
              <a:rPr lang="en-US" sz="3200" b="1" dirty="0" err="1">
                <a:solidFill>
                  <a:srgbClr val="0090D4"/>
                </a:solidFill>
                <a:latin typeface="Century Gothic"/>
              </a:rPr>
              <a:t>Αν</a:t>
            </a:r>
            <a:r>
              <a:rPr lang="en-US" sz="3200" b="1" dirty="0">
                <a:solidFill>
                  <a:srgbClr val="0090D4"/>
                </a:solidFill>
                <a:latin typeface="Century Gothic"/>
              </a:rPr>
              <a:t>α</a:t>
            </a:r>
            <a:r>
              <a:rPr lang="en-US" sz="3200" b="1" dirty="0" err="1">
                <a:solidFill>
                  <a:srgbClr val="0090D4"/>
                </a:solidFill>
                <a:latin typeface="Century Gothic"/>
              </a:rPr>
              <a:t>θεωρώ</a:t>
            </a:r>
          </a:p>
        </p:txBody>
      </p:sp>
      <p:sp>
        <p:nvSpPr>
          <p:cNvPr id="17" name="Rectangle 16">
            <a:extLst>
              <a:ext uri="{FF2B5EF4-FFF2-40B4-BE49-F238E27FC236}">
                <a16:creationId xmlns:a16="http://schemas.microsoft.com/office/drawing/2014/main" id="{D3E0D89C-3AF7-824E-B91E-0072E74C3878}"/>
              </a:ext>
            </a:extLst>
          </p:cNvPr>
          <p:cNvSpPr/>
          <p:nvPr/>
        </p:nvSpPr>
        <p:spPr>
          <a:xfrm>
            <a:off x="568472" y="2403311"/>
            <a:ext cx="4142073" cy="2570471"/>
          </a:xfrm>
          <a:prstGeom prst="rect">
            <a:avLst/>
          </a:prstGeom>
          <a:solidFill>
            <a:srgbClr val="F9F6E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15DD2A8-B930-4E46-AB2D-B5F88C104C95}"/>
              </a:ext>
            </a:extLst>
          </p:cNvPr>
          <p:cNvSpPr/>
          <p:nvPr/>
        </p:nvSpPr>
        <p:spPr>
          <a:xfrm>
            <a:off x="751292" y="2505450"/>
            <a:ext cx="3934109" cy="2308324"/>
          </a:xfrm>
          <a:prstGeom prst="rect">
            <a:avLst/>
          </a:prstGeom>
        </p:spPr>
        <p:txBody>
          <a:bodyPr wrap="square" lIns="91440" tIns="45720" rIns="91440" bIns="45720" anchor="t">
            <a:spAutoFit/>
          </a:bodyPr>
          <a:lstStyle/>
          <a:p>
            <a:r>
              <a:rPr lang="en-US" sz="2400" dirty="0">
                <a:solidFill>
                  <a:srgbClr val="004A6C"/>
                </a:solidFill>
                <a:latin typeface="Century Gothic"/>
              </a:rPr>
              <a:t>Ξανα</a:t>
            </a:r>
            <a:r>
              <a:rPr lang="en-US" sz="2400" dirty="0" err="1">
                <a:solidFill>
                  <a:srgbClr val="004A6C"/>
                </a:solidFill>
                <a:latin typeface="Century Gothic"/>
              </a:rPr>
              <a:t>σκέψου</a:t>
            </a:r>
            <a:r>
              <a:rPr lang="en-US" sz="2400" dirty="0">
                <a:solidFill>
                  <a:srgbClr val="004A6C"/>
                </a:solidFill>
                <a:latin typeface="Century Gothic"/>
              </a:rPr>
              <a:t> </a:t>
            </a:r>
            <a:r>
              <a:rPr lang="en-US" sz="2400" dirty="0" err="1">
                <a:solidFill>
                  <a:srgbClr val="004A6C"/>
                </a:solidFill>
                <a:latin typeface="Century Gothic"/>
              </a:rPr>
              <a:t>τι</a:t>
            </a:r>
            <a:r>
              <a:rPr lang="en-US" sz="2400" dirty="0">
                <a:solidFill>
                  <a:srgbClr val="004A6C"/>
                </a:solidFill>
                <a:latin typeface="Century Gothic"/>
              </a:rPr>
              <a:t> </a:t>
            </a:r>
            <a:r>
              <a:rPr lang="en-US" sz="2400" dirty="0" err="1">
                <a:solidFill>
                  <a:srgbClr val="004A6C"/>
                </a:solidFill>
                <a:latin typeface="Century Gothic"/>
              </a:rPr>
              <a:t>κάνεις</a:t>
            </a:r>
            <a:r>
              <a:rPr lang="en-US" sz="2400" dirty="0">
                <a:solidFill>
                  <a:srgbClr val="004A6C"/>
                </a:solidFill>
                <a:latin typeface="Century Gothic"/>
              </a:rPr>
              <a:t>
</a:t>
            </a:r>
            <a:r>
              <a:rPr lang="en-US" sz="2400" dirty="0" err="1">
                <a:solidFill>
                  <a:srgbClr val="004A6C"/>
                </a:solidFill>
                <a:latin typeface="Century Gothic"/>
              </a:rPr>
              <a:t>με</a:t>
            </a:r>
            <a:r>
              <a:rPr lang="en-US" sz="2400" dirty="0">
                <a:solidFill>
                  <a:srgbClr val="004A6C"/>
                </a:solidFill>
                <a:latin typeface="Century Gothic"/>
              </a:rPr>
              <a:t> τα </a:t>
            </a:r>
            <a:r>
              <a:rPr lang="en-US" sz="2400" dirty="0" err="1">
                <a:solidFill>
                  <a:srgbClr val="004A6C"/>
                </a:solidFill>
                <a:latin typeface="Century Gothic"/>
              </a:rPr>
              <a:t>δικά</a:t>
            </a:r>
            <a:r>
              <a:rPr lang="en-US" sz="2400" dirty="0">
                <a:solidFill>
                  <a:srgbClr val="004A6C"/>
                </a:solidFill>
                <a:latin typeface="Century Gothic"/>
              </a:rPr>
              <a:t> </a:t>
            </a:r>
            <a:r>
              <a:rPr lang="en-US" sz="2400" dirty="0" err="1">
                <a:solidFill>
                  <a:srgbClr val="004A6C"/>
                </a:solidFill>
                <a:latin typeface="Century Gothic"/>
              </a:rPr>
              <a:t>σου</a:t>
            </a:r>
            <a:r>
              <a:rPr lang="en-US" sz="2400" dirty="0">
                <a:solidFill>
                  <a:srgbClr val="004A6C"/>
                </a:solidFill>
                <a:latin typeface="Century Gothic"/>
              </a:rPr>
              <a:t>
πλα</a:t>
            </a:r>
            <a:r>
              <a:rPr lang="en-US" sz="2400" dirty="0" err="1">
                <a:solidFill>
                  <a:srgbClr val="004A6C"/>
                </a:solidFill>
                <a:latin typeface="Century Gothic"/>
              </a:rPr>
              <a:t>στικά</a:t>
            </a:r>
            <a:r>
              <a:rPr lang="en-US" sz="2400" dirty="0">
                <a:solidFill>
                  <a:srgbClr val="004A6C"/>
                </a:solidFill>
                <a:latin typeface="Century Gothic"/>
              </a:rPr>
              <a:t> </a:t>
            </a:r>
            <a:r>
              <a:rPr lang="en-US" sz="2400" dirty="0" err="1">
                <a:solidFill>
                  <a:srgbClr val="004A6C"/>
                </a:solidFill>
                <a:latin typeface="Century Gothic"/>
              </a:rPr>
              <a:t>σκου</a:t>
            </a:r>
            <a:r>
              <a:rPr lang="en-US" sz="2400" dirty="0">
                <a:solidFill>
                  <a:srgbClr val="004A6C"/>
                </a:solidFill>
                <a:latin typeface="Century Gothic"/>
              </a:rPr>
              <a:t>π</a:t>
            </a:r>
            <a:r>
              <a:rPr lang="en-US" sz="2400" dirty="0" err="1">
                <a:solidFill>
                  <a:srgbClr val="004A6C"/>
                </a:solidFill>
                <a:latin typeface="Century Gothic"/>
              </a:rPr>
              <a:t>ίδι</a:t>
            </a:r>
            <a:r>
              <a:rPr lang="en-US" sz="2400" dirty="0">
                <a:solidFill>
                  <a:srgbClr val="004A6C"/>
                </a:solidFill>
                <a:latin typeface="Century Gothic"/>
              </a:rPr>
              <a:t>α.
</a:t>
            </a:r>
            <a:r>
              <a:rPr lang="en-US" sz="2400" dirty="0" err="1">
                <a:solidFill>
                  <a:srgbClr val="004A6C"/>
                </a:solidFill>
                <a:latin typeface="Century Gothic"/>
              </a:rPr>
              <a:t>Πώς</a:t>
            </a:r>
            <a:r>
              <a:rPr lang="en-US" sz="2400" dirty="0">
                <a:solidFill>
                  <a:srgbClr val="004A6C"/>
                </a:solidFill>
                <a:latin typeface="Century Gothic"/>
              </a:rPr>
              <a:t> μπ</a:t>
            </a:r>
            <a:r>
              <a:rPr lang="en-US" sz="2400" dirty="0" err="1">
                <a:solidFill>
                  <a:srgbClr val="004A6C"/>
                </a:solidFill>
                <a:latin typeface="Century Gothic"/>
              </a:rPr>
              <a:t>ορείς</a:t>
            </a:r>
            <a:r>
              <a:rPr lang="en-US" sz="2400" dirty="0">
                <a:solidFill>
                  <a:srgbClr val="004A6C"/>
                </a:solidFill>
                <a:latin typeface="Century Gothic"/>
              </a:rPr>
              <a:t> να </a:t>
            </a:r>
            <a:r>
              <a:rPr lang="en-US" sz="2400" dirty="0" err="1">
                <a:solidFill>
                  <a:srgbClr val="004A6C"/>
                </a:solidFill>
                <a:latin typeface="Century Gothic"/>
              </a:rPr>
              <a:t>το</a:t>
            </a:r>
            <a:r>
              <a:rPr lang="en-US" sz="2400" dirty="0">
                <a:solidFill>
                  <a:srgbClr val="004A6C"/>
                </a:solidFill>
                <a:latin typeface="Century Gothic"/>
              </a:rPr>
              <a:t> </a:t>
            </a:r>
            <a:r>
              <a:rPr lang="en-US" sz="2400" dirty="0" err="1">
                <a:solidFill>
                  <a:srgbClr val="004A6C"/>
                </a:solidFill>
                <a:latin typeface="Century Gothic"/>
              </a:rPr>
              <a:t>κάνεις</a:t>
            </a:r>
            <a:r>
              <a:rPr lang="en-US" sz="2400" dirty="0">
                <a:solidFill>
                  <a:srgbClr val="004A6C"/>
                </a:solidFill>
                <a:latin typeface="Century Gothic"/>
              </a:rPr>
              <a:t> α</a:t>
            </a:r>
            <a:r>
              <a:rPr lang="en-US" sz="2400" dirty="0" err="1">
                <a:solidFill>
                  <a:srgbClr val="004A6C"/>
                </a:solidFill>
                <a:latin typeface="Century Gothic"/>
              </a:rPr>
              <a:t>υτό</a:t>
            </a:r>
            <a:r>
              <a:rPr lang="en-US" sz="2400" dirty="0">
                <a:solidFill>
                  <a:srgbClr val="004A6C"/>
                </a:solidFill>
                <a:latin typeface="Century Gothic"/>
              </a:rPr>
              <a:t>;</a:t>
            </a:r>
            <a:endParaRPr lang="en-US" sz="2400" dirty="0"/>
          </a:p>
        </p:txBody>
      </p:sp>
      <p:pic>
        <p:nvPicPr>
          <p:cNvPr id="12" name="Picture 11">
            <a:extLst>
              <a:ext uri="{FF2B5EF4-FFF2-40B4-BE49-F238E27FC236}">
                <a16:creationId xmlns:a16="http://schemas.microsoft.com/office/drawing/2014/main" id="{57C07E3B-DB7B-FA40-B197-31083183C0CA}"/>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747805" flipH="1">
            <a:off x="4376701" y="5088247"/>
            <a:ext cx="659737" cy="771121"/>
          </a:xfrm>
          <a:prstGeom prst="rect">
            <a:avLst/>
          </a:prstGeom>
        </p:spPr>
      </p:pic>
      <p:pic>
        <p:nvPicPr>
          <p:cNvPr id="14" name="Picture 13">
            <a:extLst>
              <a:ext uri="{FF2B5EF4-FFF2-40B4-BE49-F238E27FC236}">
                <a16:creationId xmlns:a16="http://schemas.microsoft.com/office/drawing/2014/main" id="{CB354E96-8E7F-4142-90E4-7F257D8C9A56}"/>
              </a:ext>
            </a:extLst>
          </p:cNvPr>
          <p:cNvPicPr>
            <a:picLocks noChangeAspect="1"/>
          </p:cNvPicPr>
          <p:nvPr/>
        </p:nvPicPr>
        <p:blipFill>
          <a:blip r:embed="rId7"/>
          <a:stretch>
            <a:fillRect/>
          </a:stretch>
        </p:blipFill>
        <p:spPr>
          <a:xfrm>
            <a:off x="2917966" y="5072130"/>
            <a:ext cx="1126121" cy="921372"/>
          </a:xfrm>
          <a:prstGeom prst="rect">
            <a:avLst/>
          </a:prstGeom>
        </p:spPr>
      </p:pic>
      <p:pic>
        <p:nvPicPr>
          <p:cNvPr id="7" name="Picture 6" descr="Icon&#10;&#10;Description automatically generated">
            <a:extLst>
              <a:ext uri="{FF2B5EF4-FFF2-40B4-BE49-F238E27FC236}">
                <a16:creationId xmlns:a16="http://schemas.microsoft.com/office/drawing/2014/main" id="{DAC62CE2-D471-0F44-952E-3279446FB53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7540266" y="374074"/>
            <a:ext cx="1256550" cy="1368136"/>
          </a:xfrm>
          <a:prstGeom prst="rect">
            <a:avLst/>
          </a:prstGeom>
        </p:spPr>
      </p:pic>
      <p:pic>
        <p:nvPicPr>
          <p:cNvPr id="3" name="Picture 2" descr="A picture containing text&#10;&#10;Description automatically generated">
            <a:extLst>
              <a:ext uri="{FF2B5EF4-FFF2-40B4-BE49-F238E27FC236}">
                <a16:creationId xmlns:a16="http://schemas.microsoft.com/office/drawing/2014/main" id="{D9F3E09C-8CFC-9728-EE19-84D37ADBD824}"/>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0" y="6081888"/>
            <a:ext cx="2815177" cy="776114"/>
          </a:xfrm>
          <a:prstGeom prst="rect">
            <a:avLst/>
          </a:prstGeom>
        </p:spPr>
      </p:pic>
    </p:spTree>
    <p:extLst>
      <p:ext uri="{BB962C8B-B14F-4D97-AF65-F5344CB8AC3E}">
        <p14:creationId xmlns:p14="http://schemas.microsoft.com/office/powerpoint/2010/main" val="2243922307"/>
      </p:ext>
    </p:extLst>
  </p:cSld>
  <p:clrMapOvr>
    <a:overrideClrMapping bg1="lt1" tx1="dk1" bg2="lt2" tx2="dk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Flow_SignoffStatus xmlns="764ce334-4dea-4cda-96fd-5a46cc3154a2" xsi:nil="true"/>
    <TaxCatchAll xmlns="edf7c51f-8958-4cb5-b692-975806f17f35" xsi:nil="true"/>
    <lcf76f155ced4ddcb4097134ff3c332f xmlns="764ce334-4dea-4cda-96fd-5a46cc3154a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DF3CADEC272EC47A0E7F131D361E962" ma:contentTypeVersion="19" ma:contentTypeDescription="Create a new document." ma:contentTypeScope="" ma:versionID="ca89567eb3d7597ff4dafff1cc2834f2">
  <xsd:schema xmlns:xsd="http://www.w3.org/2001/XMLSchema" xmlns:xs="http://www.w3.org/2001/XMLSchema" xmlns:p="http://schemas.microsoft.com/office/2006/metadata/properties" xmlns:ns2="764ce334-4dea-4cda-96fd-5a46cc3154a2" xmlns:ns3="edf7c51f-8958-4cb5-b692-975806f17f35" targetNamespace="http://schemas.microsoft.com/office/2006/metadata/properties" ma:root="true" ma:fieldsID="6036ee9a4dfbea1b2f42013792becada" ns2:_="" ns3:_="">
    <xsd:import namespace="764ce334-4dea-4cda-96fd-5a46cc3154a2"/>
    <xsd:import namespace="edf7c51f-8958-4cb5-b692-975806f17f35"/>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MediaServiceAutoKeyPoints" minOccurs="0"/>
                <xsd:element ref="ns2:MediaServiceKeyPoints" minOccurs="0"/>
                <xsd:element ref="ns2:_Flow_SignoffStatu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64ce334-4dea-4cda-96fd-5a46cc3154a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_Flow_SignoffStatus" ma:index="20" nillable="true" ma:displayName="Sign-off status" ma:internalName="Sign_x002d_off_x0020_status">
      <xsd:simpleType>
        <xsd:restriction base="dms:Text"/>
      </xsd:simpleType>
    </xsd:element>
    <xsd:element name="MediaLengthInSeconds" ma:index="21" nillable="true" ma:displayName="Length (seconds)" ma:internalName="MediaLengthInSeconds" ma:readOnly="true">
      <xsd:simpleType>
        <xsd:restriction base="dms:Unknown"/>
      </xsd:simpleType>
    </xsd:element>
    <xsd:element name="lcf76f155ced4ddcb4097134ff3c332f" ma:index="23" nillable="true" ma:taxonomy="true" ma:internalName="lcf76f155ced4ddcb4097134ff3c332f" ma:taxonomyFieldName="MediaServiceImageTags" ma:displayName="Image Tags" ma:readOnly="false" ma:fieldId="{5cf76f15-5ced-4ddc-b409-7134ff3c332f}" ma:taxonomyMulti="true" ma:sspId="99affbd4-4267-4163-968f-31649eba30c7"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df7c51f-8958-4cb5-b692-975806f17f35"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TaxCatchAll" ma:index="24" nillable="true" ma:displayName="Taxonomy Catch All Column" ma:hidden="true" ma:list="{12c46cc1-e504-45ce-b475-70eb2bc32c3b}" ma:internalName="TaxCatchAll" ma:showField="CatchAllData" ma:web="edf7c51f-8958-4cb5-b692-975806f17f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7FB9D79-E3BA-4F63-80CE-63BAD07BAA45}">
  <ds:schemaRefs>
    <ds:schemaRef ds:uri="http://schemas.microsoft.com/office/2006/documentManagement/types"/>
    <ds:schemaRef ds:uri="http://purl.org/dc/elements/1.1/"/>
    <ds:schemaRef ds:uri="edf7c51f-8958-4cb5-b692-975806f17f35"/>
    <ds:schemaRef ds:uri="http://schemas.microsoft.com/office/infopath/2007/PartnerControls"/>
    <ds:schemaRef ds:uri="http://schemas.openxmlformats.org/package/2006/metadata/core-properties"/>
    <ds:schemaRef ds:uri="http://www.w3.org/XML/1998/namespace"/>
    <ds:schemaRef ds:uri="http://schemas.microsoft.com/office/2006/metadata/properties"/>
    <ds:schemaRef ds:uri="http://purl.org/dc/terms/"/>
    <ds:schemaRef ds:uri="764ce334-4dea-4cda-96fd-5a46cc3154a2"/>
    <ds:schemaRef ds:uri="http://purl.org/dc/dcmitype/"/>
  </ds:schemaRefs>
</ds:datastoreItem>
</file>

<file path=customXml/itemProps2.xml><?xml version="1.0" encoding="utf-8"?>
<ds:datastoreItem xmlns:ds="http://schemas.openxmlformats.org/officeDocument/2006/customXml" ds:itemID="{8A951429-3706-4C0E-86E9-E1CFE1522A2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64ce334-4dea-4cda-96fd-5a46cc3154a2"/>
    <ds:schemaRef ds:uri="edf7c51f-8958-4cb5-b692-975806f17f35"/>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40C6264-D9B2-4627-A979-5FE1A9F1261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771</Words>
  <Application>Microsoft Office PowerPoint</Application>
  <PresentationFormat>Widescreen</PresentationFormat>
  <Paragraphs>124</Paragraphs>
  <Slides>15</Slides>
  <Notes>15</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15</vt:i4>
      </vt:variant>
    </vt:vector>
  </HeadingPairs>
  <TitlesOfParts>
    <vt:vector size="24" baseType="lpstr">
      <vt:lpstr>Arial</vt:lpstr>
      <vt:lpstr>Calibri</vt:lpstr>
      <vt:lpstr>Calibri Light</vt:lpstr>
      <vt:lpstr>Century Gothic</vt:lpstr>
      <vt:lpstr>Gilroy Black</vt:lpstr>
      <vt:lpstr>Gilroy Bold</vt:lpstr>
      <vt:lpstr>Gilroy Medium</vt:lpstr>
      <vt:lpstr>Gilroy SemiBold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Adam</dc:creator>
  <cp:lastModifiedBy>Marina Grissin</cp:lastModifiedBy>
  <cp:revision>313</cp:revision>
  <dcterms:created xsi:type="dcterms:W3CDTF">2021-08-19T08:20:23Z</dcterms:created>
  <dcterms:modified xsi:type="dcterms:W3CDTF">2024-07-16T14:36:56Z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0x0101008DF3CADEC272EC47A0E7F131D361E962</vt:lpwstr>
  </property>
  <property fmtid="{D5CDD505-2E9C-101B-9397-08002B2CF9AE}" pid="3" name="MediaServiceImageTags">
    <vt:lpwstr/>
  </property>
</Properties>
</file>