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heme/themeOverride1.xml" ContentType="application/vnd.openxmlformats-officedocument.themeOverride+xml"/>
  <Override PartName="/ppt/notesSlides/notesSlide2.xml" ContentType="application/vnd.openxmlformats-officedocument.presentationml.notesSlide+xml"/>
  <Override PartName="/ppt/theme/themeOverride2.xml" ContentType="application/vnd.openxmlformats-officedocument.themeOverride+xml"/>
  <Override PartName="/ppt/notesSlides/notesSlide3.xml" ContentType="application/vnd.openxmlformats-officedocument.presentationml.notesSlide+xml"/>
  <Override PartName="/ppt/theme/themeOverride3.xml" ContentType="application/vnd.openxmlformats-officedocument.themeOverride+xml"/>
  <Override PartName="/ppt/notesSlides/notesSlide4.xml" ContentType="application/vnd.openxmlformats-officedocument.presentationml.notesSlide+xml"/>
  <Override PartName="/ppt/theme/themeOverride4.xml" ContentType="application/vnd.openxmlformats-officedocument.themeOverride+xml"/>
  <Override PartName="/ppt/notesSlides/notesSlide5.xml" ContentType="application/vnd.openxmlformats-officedocument.presentationml.notesSlide+xml"/>
  <Override PartName="/ppt/theme/themeOverride5.xml" ContentType="application/vnd.openxmlformats-officedocument.themeOverride+xml"/>
  <Override PartName="/ppt/notesSlides/notesSlide6.xml" ContentType="application/vnd.openxmlformats-officedocument.presentationml.notesSlide+xml"/>
  <Override PartName="/ppt/theme/themeOverride6.xml" ContentType="application/vnd.openxmlformats-officedocument.themeOverride+xml"/>
  <Override PartName="/ppt/notesSlides/notesSlide7.xml" ContentType="application/vnd.openxmlformats-officedocument.presentationml.notesSlide+xml"/>
  <Override PartName="/ppt/theme/themeOverride7.xml" ContentType="application/vnd.openxmlformats-officedocument.themeOverr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23"/>
  </p:notesMasterIdLst>
  <p:sldIdLst>
    <p:sldId id="295" r:id="rId5"/>
    <p:sldId id="257" r:id="rId6"/>
    <p:sldId id="258" r:id="rId7"/>
    <p:sldId id="277" r:id="rId8"/>
    <p:sldId id="284" r:id="rId9"/>
    <p:sldId id="285" r:id="rId10"/>
    <p:sldId id="287" r:id="rId11"/>
    <p:sldId id="286" r:id="rId12"/>
    <p:sldId id="289" r:id="rId13"/>
    <p:sldId id="288" r:id="rId14"/>
    <p:sldId id="276" r:id="rId15"/>
    <p:sldId id="291" r:id="rId16"/>
    <p:sldId id="292" r:id="rId17"/>
    <p:sldId id="293" r:id="rId18"/>
    <p:sldId id="294" r:id="rId19"/>
    <p:sldId id="273" r:id="rId20"/>
    <p:sldId id="262" r:id="rId21"/>
    <p:sldId id="274"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rah Duffy" initials="SD" lastIdx="23" clrIdx="0">
    <p:extLst>
      <p:ext uri="{19B8F6BF-5375-455C-9EA6-DF929625EA0E}">
        <p15:presenceInfo xmlns:p15="http://schemas.microsoft.com/office/powerpoint/2012/main" userId="S::sarah@commonseas.com::ca92ddb4-4620-4127-97b1-8232d187080b" providerId="AD"/>
      </p:ext>
    </p:extLst>
  </p:cmAuthor>
  <p:cmAuthor id="2" name="Becky Root" initials="BR" lastIdx="4" clrIdx="1">
    <p:extLst>
      <p:ext uri="{19B8F6BF-5375-455C-9EA6-DF929625EA0E}">
        <p15:presenceInfo xmlns:p15="http://schemas.microsoft.com/office/powerpoint/2012/main" userId="S::becky@commonseas.com::aae79a8e-4f34-44f0-938a-d9bdbc43ff7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9F6ED"/>
    <a:srgbClr val="004A6C"/>
    <a:srgbClr val="0090D4"/>
    <a:srgbClr val="FAB546"/>
    <a:srgbClr val="44BDA9"/>
    <a:srgbClr val="EA502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5266"/>
    <p:restoredTop sz="71680" autoAdjust="0"/>
  </p:normalViewPr>
  <p:slideViewPr>
    <p:cSldViewPr snapToGrid="0" snapToObjects="1">
      <p:cViewPr varScale="1">
        <p:scale>
          <a:sx n="63" d="100"/>
          <a:sy n="63" d="100"/>
        </p:scale>
        <p:origin x="1362" y="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56BE03B-1F2B-2A4E-85D5-4A94C00D2210}" type="datetimeFigureOut">
              <a:rPr lang="en-US" smtClean="0"/>
              <a:t>7/16/2024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9DB4481-7055-C944-BF5F-CDA050E8C921}" type="slidenum">
              <a:rPr lang="en-US" smtClean="0"/>
              <a:t>‹#›</a:t>
            </a:fld>
            <a:endParaRPr lang="en-US"/>
          </a:p>
        </p:txBody>
      </p:sp>
    </p:spTree>
    <p:extLst>
      <p:ext uri="{BB962C8B-B14F-4D97-AF65-F5344CB8AC3E}">
        <p14:creationId xmlns:p14="http://schemas.microsoft.com/office/powerpoint/2010/main" val="41594602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 dirty="0"/>
              <a:t>Θα μπορούσατε είτε να δώσετε στους μαθητές τη σημασία αυτών των λέξεων ή θα μπορούσατε να κάνετε μια σύντομη δραστηριότητα μαζί τους στην/πριν από την έναρξη του μαθήματος, αν έχετε χρόνο. 
Ρύπανση – η παρουσία μιας ουσίας στο περιβάλλον που είναι επιβλαβής ή δηλητηριώδης
Τοξίνη - μια επιβλαβής ή δηλητηριώδης ουσία σε έναν ζωντανό οργανισμό
Κατάποση - τρώω/καταπίνω
Καταναλωτισμός – η ιδέα ότι οι άνθρωποι πρέπει να αγοράζουν συνεχώς νέα προϊόντα και ότι αυτός είναι ένας επιθυμητός στόχος.</a:t>
            </a:r>
          </a:p>
        </p:txBody>
      </p:sp>
      <p:sp>
        <p:nvSpPr>
          <p:cNvPr id="4" name="Slide Number Placeholder 3"/>
          <p:cNvSpPr>
            <a:spLocks noGrp="1"/>
          </p:cNvSpPr>
          <p:nvPr>
            <p:ph type="sldNum" sz="quarter" idx="5"/>
          </p:nvPr>
        </p:nvSpPr>
        <p:spPr/>
        <p:txBody>
          <a:bodyPr/>
          <a:lstStyle/>
          <a:p>
            <a:fld id="{C9DB4481-7055-C944-BF5F-CDA050E8C921}" type="slidenum">
              <a:rPr lang="en-US" smtClean="0"/>
              <a:t>3</a:t>
            </a:fld>
            <a:endParaRPr lang="en-US"/>
          </a:p>
        </p:txBody>
      </p:sp>
    </p:spTree>
    <p:extLst>
      <p:ext uri="{BB962C8B-B14F-4D97-AF65-F5344CB8AC3E}">
        <p14:creationId xmlns:p14="http://schemas.microsoft.com/office/powerpoint/2010/main" val="261850277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 dirty="0">
                <a:solidFill>
                  <a:srgbClr val="13123A"/>
                </a:solidFill>
              </a:rPr>
              <a:t>Ζητήστε από τους μαθητές να εξετάσουν τις προοπτικές του μιας ποικιλίας ατόμων που επηρεάζονται από το ζήτημα των πλαστικών</a:t>
            </a:r>
            <a:r>
              <a:rPr lang="el" b="0" i="0" u="none" strike="noStrike" baseline="0" dirty="0">
                <a:solidFill>
                  <a:srgbClr val="13123A"/>
                </a:solidFill>
              </a:rPr>
              <a:t>. </a:t>
            </a:r>
            <a:endParaRPr lang="el" dirty="0">
              <a:solidFill>
                <a:srgbClr val="000000"/>
              </a:solidFill>
            </a:endParaRPr>
          </a:p>
          <a:p>
            <a:r>
              <a:rPr lang="el" dirty="0">
                <a:solidFill>
                  <a:srgbClr val="13123A"/>
                </a:solidFill>
              </a:rPr>
              <a:t>Ξεκινήστε με τους μαθητές να μοιράζονται πώς πιστεύουν πως την παραγωγή πλαστικού</a:t>
            </a:r>
            <a:r>
              <a:rPr lang="el" b="0" i="0" u="none" strike="noStrike" baseline="0" dirty="0">
                <a:solidFill>
                  <a:srgbClr val="13123A"/>
                </a:solidFill>
              </a:rPr>
              <a:t>,</a:t>
            </a:r>
            <a:r>
              <a:rPr lang="el" dirty="0">
                <a:solidFill>
                  <a:srgbClr val="13123A"/>
                </a:solidFill>
              </a:rPr>
              <a:t>​ η κατανάλωση και η ρύπανση ενδέχεται να επηρεάζει διαφορετικούς ανθρώπους και διαφορετικές χώρες με διαφορετικούς τρόπους πριν προχωρήσετε στις κάρτες προφίλ</a:t>
            </a:r>
            <a:r>
              <a:rPr lang="el" b="0" i="0" u="none" strike="noStrike" baseline="0" dirty="0">
                <a:solidFill>
                  <a:srgbClr val="13123A"/>
                </a:solidFill>
              </a:rPr>
              <a:t>.</a:t>
            </a:r>
            <a:endParaRPr lang="el" dirty="0">
              <a:cs typeface="Calibri"/>
            </a:endParaRPr>
          </a:p>
        </p:txBody>
      </p:sp>
      <p:sp>
        <p:nvSpPr>
          <p:cNvPr id="4" name="Slide Number Placeholder 3"/>
          <p:cNvSpPr>
            <a:spLocks noGrp="1"/>
          </p:cNvSpPr>
          <p:nvPr>
            <p:ph type="sldNum" sz="quarter" idx="5"/>
          </p:nvPr>
        </p:nvSpPr>
        <p:spPr/>
        <p:txBody>
          <a:bodyPr/>
          <a:lstStyle/>
          <a:p>
            <a:fld id="{C9DB4481-7055-C944-BF5F-CDA050E8C921}" type="slidenum">
              <a:rPr lang="en-US" smtClean="0"/>
              <a:t>12</a:t>
            </a:fld>
            <a:endParaRPr lang="en-US"/>
          </a:p>
        </p:txBody>
      </p:sp>
    </p:spTree>
    <p:extLst>
      <p:ext uri="{BB962C8B-B14F-4D97-AF65-F5344CB8AC3E}">
        <p14:creationId xmlns:p14="http://schemas.microsoft.com/office/powerpoint/2010/main" val="30469329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 dirty="0"/>
              <a:t>Μπορείτε να εκτυπώσετε και να κόψετε τις κάρτες προφίλ από το Φύλλο μαθητή 6 ή απλώς να χρησιμοποιήσετε τα προφίλ που εμφανίζονται στην οθόνη και να τα αφήσετε ανοιχτά κατά τη διάρκεια της δραστηριότητας. Ίσως αξίζει να παρουσιάσετε κάθε προφίλ ως τάξη προτού επιλέξουν οι ομάδες, ώστε να έχουν όλες μια καλή κατανόηση των διαφορετικών τοποθεσιών και θέσεων εργασίας που υπάρχουν σε κάθε κάρτα. 
Εξηγήστε στους μαθητές ότι θα πρέπει να εξετάσουν πώς το άτομο στην κάρτα προφίλ τους μπορεί να επηρεαστεί από την πλαστική ρύπανση. Τι συγκεκριμένο πρόβλημα αντιμετωπίζει αυτό το άτομο λόγω του πλαστικού και τι λύσεις θα μπορούσε να προσφέρει στα προβλήματα; Ενθαρρύνετε τις ομάδες να σκεφτούν πολλούς διαφορετικούς τύπους λύσεων, για παράδειγμα, αλλαγές που θα μπορούσαν να γίνουν σε ατομικό επίπεδο, ως κοινότητα, ως χώρα, ως επιχείρηση ή παγκόσμιες αλλαγές που θα μπορούσαν/θα έπρεπε να γίνουν.​
Μόλις το συζητήσουν ως ομάδα, θα χρειαστεί να ετοιμάσουν ένα σύντομο θεατρικό για να το μοιραστούν με την τάξη.​
1 μαθητής πρέπει να παίξει το ρόλο του ατόμου στην κάρτα προφίλ. Θα πρέπει να εξηγήσουν ποιοι είναι, από πού είναι, τι κάνουν και τι προβλήματα αντιμετωπίζουν λόγω της κατανάλωσης πλαστικού και της ρύπανσης. «Παρακαλώ βοηθήστε!».
Η υπόλοιπη ομάδα θα λειτουργήσει ως κοινότητα συμβούλων: θα προσφέρει συμβουλές στον μαθητή που παίζει το ρόλο του ατόμου στην κάρτα προφίλ για το πώς θα μπορούσε να λυθεί το πρόβλημά του. Κάθε μαθητής θα πρέπει να προσπαθήσει να προσφέρει τουλάχιστον μία συμβουλή για αλλαγές που θα μπορούσαν να γίνουν και, ως ομάδα, οι συμβουλές πρέπει να κυμαίνονται από το ατομικό επίπεδο μέχρι το παγκόσμιο επίπεδο.​
Ζητήστε από τις ομάδες να μοιραστούν το θεατρικό που έχουν δουλέψει με την τάξη</a:t>
            </a:r>
            <a:r>
              <a:rPr lang="el" b="0" i="0" u="none" strike="noStrike" baseline="0" dirty="0"/>
              <a:t>. </a:t>
            </a:r>
            <a:r>
              <a:rPr lang="el" dirty="0"/>
              <a:t>Ενθαρρύνετέ τα να μοιραστούν τις σκέψεις τους και συναισθήματα για την παρουσίαση κάθε ομάδας</a:t>
            </a:r>
            <a:r>
              <a:rPr lang="el" b="0" i="0" u="none" strike="noStrike" baseline="0" dirty="0"/>
              <a:t>.</a:t>
            </a:r>
            <a:endParaRPr lang="el" dirty="0"/>
          </a:p>
        </p:txBody>
      </p:sp>
      <p:sp>
        <p:nvSpPr>
          <p:cNvPr id="4" name="Slide Number Placeholder 3"/>
          <p:cNvSpPr>
            <a:spLocks noGrp="1"/>
          </p:cNvSpPr>
          <p:nvPr>
            <p:ph type="sldNum" sz="quarter" idx="5"/>
          </p:nvPr>
        </p:nvSpPr>
        <p:spPr/>
        <p:txBody>
          <a:bodyPr/>
          <a:lstStyle/>
          <a:p>
            <a:fld id="{C9DB4481-7055-C944-BF5F-CDA050E8C921}" type="slidenum">
              <a:rPr lang="en-US" smtClean="0"/>
              <a:t>13</a:t>
            </a:fld>
            <a:endParaRPr lang="en-US"/>
          </a:p>
        </p:txBody>
      </p:sp>
    </p:spTree>
    <p:extLst>
      <p:ext uri="{BB962C8B-B14F-4D97-AF65-F5344CB8AC3E}">
        <p14:creationId xmlns:p14="http://schemas.microsoft.com/office/powerpoint/2010/main" val="185167422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 dirty="0">
                <a:solidFill>
                  <a:srgbClr val="13123A"/>
                </a:solidFill>
              </a:rPr>
              <a:t>Το τελευταίο βήμα σε αυτό το μάθημα ζητά από τους μαθητές να αναλογιστούν τους​ στόχους βιώσιμης ανάπτυξης και πώς σχετίζονται με το θέμα της θαλάσσιας πλαστικής ρύπανσης</a:t>
            </a:r>
            <a:r>
              <a:rPr lang="el" b="0" i="0" u="none" strike="noStrike" baseline="0" dirty="0">
                <a:solidFill>
                  <a:srgbClr val="13123A"/>
                </a:solidFill>
              </a:rPr>
              <a:t>.</a:t>
            </a:r>
            <a:r>
              <a:rPr lang="el" dirty="0">
                <a:solidFill>
                  <a:srgbClr val="13123A"/>
                </a:solidFill>
              </a:rPr>
              <a:t>
Οι μαθητές εξετάζουν τους Στόχους Βιώσιμης Ανάπτυξης στη διαφάνεια και συζητούν​ στο πλαίσιο αυτών που έχουν μάθει το σημερινό μάθημα</a:t>
            </a:r>
            <a:r>
              <a:rPr lang="el" b="0" i="0" u="none" strike="noStrike" baseline="0" dirty="0">
                <a:solidFill>
                  <a:srgbClr val="13123A"/>
                </a:solidFill>
              </a:rPr>
              <a:t>. </a:t>
            </a:r>
            <a:r>
              <a:rPr lang="el" dirty="0">
                <a:solidFill>
                  <a:srgbClr val="13123A"/>
                </a:solidFill>
              </a:rPr>
              <a:t>Για παράδειγμα, οι μαθητές θα πρέπει να δουν έναν σύνδεσμο μεταξύ της «ζωής κάτω από το νερό» και του ζητήματος των πλαστικών</a:t>
            </a:r>
            <a:r>
              <a:rPr lang="el" b="0" i="0" u="none" strike="noStrike" baseline="0" dirty="0">
                <a:solidFill>
                  <a:srgbClr val="13123A"/>
                </a:solidFill>
              </a:rPr>
              <a:t>, </a:t>
            </a:r>
            <a:r>
              <a:rPr lang="el" dirty="0">
                <a:solidFill>
                  <a:srgbClr val="13123A"/>
                </a:solidFill>
              </a:rPr>
              <a:t>αλλά μπορεί να απαιτήσει κάποια καθοδήγηση ως προς το πώς «αξιοπρεπή εργασία και η οικονομική ανάπτυξη» θα μπορούσε να επηρεαστεί</a:t>
            </a:r>
            <a:r>
              <a:rPr lang="el" b="0" i="0" u="none" strike="noStrike" baseline="0" dirty="0">
                <a:solidFill>
                  <a:srgbClr val="13123A"/>
                </a:solidFill>
              </a:rPr>
              <a:t>.</a:t>
            </a:r>
            <a:endParaRPr lang="el" dirty="0"/>
          </a:p>
        </p:txBody>
      </p:sp>
      <p:sp>
        <p:nvSpPr>
          <p:cNvPr id="4" name="Slide Number Placeholder 3"/>
          <p:cNvSpPr>
            <a:spLocks noGrp="1"/>
          </p:cNvSpPr>
          <p:nvPr>
            <p:ph type="sldNum" sz="quarter" idx="5"/>
          </p:nvPr>
        </p:nvSpPr>
        <p:spPr/>
        <p:txBody>
          <a:bodyPr/>
          <a:lstStyle/>
          <a:p>
            <a:fld id="{C9DB4481-7055-C944-BF5F-CDA050E8C921}" type="slidenum">
              <a:rPr lang="en-US" smtClean="0"/>
              <a:t>14</a:t>
            </a:fld>
            <a:endParaRPr lang="en-US"/>
          </a:p>
        </p:txBody>
      </p:sp>
    </p:spTree>
    <p:extLst>
      <p:ext uri="{BB962C8B-B14F-4D97-AF65-F5344CB8AC3E}">
        <p14:creationId xmlns:p14="http://schemas.microsoft.com/office/powerpoint/2010/main" val="13584149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9DB4481-7055-C944-BF5F-CDA050E8C921}" type="slidenum">
              <a:rPr lang="en-US" smtClean="0"/>
              <a:t>15</a:t>
            </a:fld>
            <a:endParaRPr lang="en-US"/>
          </a:p>
        </p:txBody>
      </p:sp>
    </p:spTree>
    <p:extLst>
      <p:ext uri="{BB962C8B-B14F-4D97-AF65-F5344CB8AC3E}">
        <p14:creationId xmlns:p14="http://schemas.microsoft.com/office/powerpoint/2010/main" val="365313436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br>
              <a:rPr lang="en-US"/>
            </a:br>
            <a:br>
              <a:rPr lang="en-US"/>
            </a:br>
            <a:endParaRPr lang="en-US"/>
          </a:p>
          <a:p>
            <a:endParaRPr lang="en-US"/>
          </a:p>
        </p:txBody>
      </p:sp>
      <p:sp>
        <p:nvSpPr>
          <p:cNvPr id="4" name="Slide Number Placeholder 3"/>
          <p:cNvSpPr>
            <a:spLocks noGrp="1"/>
          </p:cNvSpPr>
          <p:nvPr>
            <p:ph type="sldNum" sz="quarter" idx="5"/>
          </p:nvPr>
        </p:nvSpPr>
        <p:spPr/>
        <p:txBody>
          <a:bodyPr/>
          <a:lstStyle/>
          <a:p>
            <a:fld id="{C9DB4481-7055-C944-BF5F-CDA050E8C921}" type="slidenum">
              <a:rPr lang="en-US" smtClean="0"/>
              <a:t>16</a:t>
            </a:fld>
            <a:endParaRPr lang="en-US"/>
          </a:p>
        </p:txBody>
      </p:sp>
    </p:spTree>
    <p:extLst>
      <p:ext uri="{BB962C8B-B14F-4D97-AF65-F5344CB8AC3E}">
        <p14:creationId xmlns:p14="http://schemas.microsoft.com/office/powerpoint/2010/main" val="300246705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https://encounteredu.com/steam-activities/potato-stamp-wrapping-paper</a:t>
            </a:r>
          </a:p>
        </p:txBody>
      </p:sp>
      <p:sp>
        <p:nvSpPr>
          <p:cNvPr id="4" name="Slide Number Placeholder 3"/>
          <p:cNvSpPr>
            <a:spLocks noGrp="1"/>
          </p:cNvSpPr>
          <p:nvPr>
            <p:ph type="sldNum" sz="quarter" idx="5"/>
          </p:nvPr>
        </p:nvSpPr>
        <p:spPr/>
        <p:txBody>
          <a:bodyPr/>
          <a:lstStyle/>
          <a:p>
            <a:fld id="{C9DB4481-7055-C944-BF5F-CDA050E8C921}" type="slidenum">
              <a:rPr lang="en-US" smtClean="0"/>
              <a:t>17</a:t>
            </a:fld>
            <a:endParaRPr lang="en-US"/>
          </a:p>
        </p:txBody>
      </p:sp>
    </p:spTree>
    <p:extLst>
      <p:ext uri="{BB962C8B-B14F-4D97-AF65-F5344CB8AC3E}">
        <p14:creationId xmlns:p14="http://schemas.microsoft.com/office/powerpoint/2010/main" val="20638780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 dirty="0"/>
              <a:t>Ενθαρρύνετε τους μαθητές να σκεφτούν τι μπορεί να αντιπροσωπεύει καθένα από αυτά τα σύμβολα/εικόνες και πώς θα μπορούσαν να μας βοηθήσουν να εξηγήσουμε την επιρροή του πλαστικού στις θάλασσες.
Μην αφιερώσετε πολύ χρόνο στις διαφάνειες 4-10: οι μαθητές θα πρέπει να είναι σε θέση να ανακαλέσουν πολλές από αυτές τις πληροφορίες από προηγούμενα μαθήματα, γι' αυτό επικεντρωθείτε στην προσπάθεια να τους ενθαρρύνετε να κάνουν συνδέσμους μεταξύ των διαφορετικών πτυχών της μάθησής τους και να διατυπώσουν πώς αισθάνονται για αυτό το θέμα . </a:t>
            </a:r>
            <a:r>
              <a:rPr lang="el" b="0" i="0" u="none" strike="noStrike" baseline="0" dirty="0"/>
              <a:t>,</a:t>
            </a:r>
            <a:r>
              <a:rPr lang="el" dirty="0"/>
              <a:t>
-αντίκτυπο στην θάλασσα από τη γεώτρηση για ορυκτά καύσιμα, μέσω των
-χημικών ουσιών που εμπλέκονται στην παραγωγή</a:t>
            </a:r>
            <a:r>
              <a:rPr lang="el" b="0" i="0" u="none" strike="noStrike" baseline="0" dirty="0"/>
              <a:t>, </a:t>
            </a:r>
            <a:r>
              <a:rPr lang="el" dirty="0"/>
              <a:t>μέσω της </a:t>
            </a:r>
            <a:endParaRPr lang="en-US" dirty="0"/>
          </a:p>
          <a:p>
            <a:r>
              <a:rPr lang="el" dirty="0"/>
              <a:t>-κουλτούρας μας για απόρριψη προϊόντων/απορριμμάτων και
-τις </a:t>
            </a:r>
            <a:r>
              <a:rPr lang="el" dirty="0" err="1"/>
              <a:t>μικροΐνες</a:t>
            </a:r>
            <a:r>
              <a:rPr lang="el" dirty="0"/>
              <a:t> και </a:t>
            </a:r>
            <a:r>
              <a:rPr lang="el" dirty="0" err="1"/>
              <a:t>μικροσφαιρίδια</a:t>
            </a:r>
            <a:r>
              <a:rPr lang="el" dirty="0"/>
              <a:t>​ ρούχων και καλλυντικών που καταλήγουν στις αποχετεύσεις μας</a:t>
            </a:r>
            <a:endParaRPr lang="en-US" dirty="0"/>
          </a:p>
          <a:p>
            <a:r>
              <a:rPr lang="el"/>
              <a:t>-η καύση του πλαστικού απελευθερώνει βλαβερές τοξίνες</a:t>
            </a:r>
            <a:endParaRPr lang="en-US" dirty="0"/>
          </a:p>
          <a:p>
            <a:r>
              <a:rPr lang="el" dirty="0"/>
              <a:t>-και στο τέλος φτάνει πάντα στην θάλασσα
Μετά από κάθε διαφάνεια ενθαρρύνετε τους μαθητές να μοιραστούν τις δικές τους σκέψεις για όσα έμαθαν</a:t>
            </a:r>
            <a:endParaRPr lang="en-US" dirty="0">
              <a:cs typeface="Calibri" panose="020F0502020204030204"/>
            </a:endParaRPr>
          </a:p>
          <a:p>
            <a:endParaRPr lang="en-US" dirty="0"/>
          </a:p>
        </p:txBody>
      </p:sp>
      <p:sp>
        <p:nvSpPr>
          <p:cNvPr id="4" name="Slide Number Placeholder 3"/>
          <p:cNvSpPr>
            <a:spLocks noGrp="1"/>
          </p:cNvSpPr>
          <p:nvPr>
            <p:ph type="sldNum" sz="quarter" idx="5"/>
          </p:nvPr>
        </p:nvSpPr>
        <p:spPr/>
        <p:txBody>
          <a:bodyPr/>
          <a:lstStyle/>
          <a:p>
            <a:fld id="{C9DB4481-7055-C944-BF5F-CDA050E8C921}" type="slidenum">
              <a:rPr lang="en-US" smtClean="0"/>
              <a:t>4</a:t>
            </a:fld>
            <a:endParaRPr lang="en-US"/>
          </a:p>
        </p:txBody>
      </p:sp>
    </p:spTree>
    <p:extLst>
      <p:ext uri="{BB962C8B-B14F-4D97-AF65-F5344CB8AC3E}">
        <p14:creationId xmlns:p14="http://schemas.microsoft.com/office/powerpoint/2010/main" val="19211423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l" dirty="0"/>
              <a:t>Εξηγήστε στους μαθητές ότι τα ορυκτά καύσιμα όπως το πετρέλαιο πρέπει να εξαχθούν από το έδαφος και στη συνέχεια να μεταφερθούν σε διαφορετικές τοποθεσίες για να υποστούν επεξεργασία και να μετατραπούν σε πλαστικό. Ενθαρρύνετέ τους να σκεφτούν τους κινδύνους τόσο της γεώτρησης για πετρέλαιο όσο και της μεταφοράς του σε όλο τον κόσμο. Πώς θα μπορούσαν οι ωκεανοί μας να επηρεαστούν από αυτά τα πράγματα; Εάν δεν το προτείνουν οι ίδιοι, τότε εξηγήστε τους ότι μπορεί να υπάρχουν (και συχνά υπάρχουν) πετρελαιοκηλίδες που μολύνουν τη θάλασσα και θέτουν σε κίνδυνο τους οργανισμούς που ζουν σε αυτήν. Θα μπορούσατε επίσης να εξηγήσετε ότι λίγο πετρέλαιο εξάγεται κάτω από τη θάλασσα και ότι οι αγωγοί που χρησιμοποιούνται μπορεί μερικές φορές να σκάσουν, προκαλώντας πάλι να χυθεί στη θάλασσα - θα μπορούσατε να χρησιμοποιήσετε την εικόνα της τεράστιας φωτιάς στη μέση του ωκεανού για να δείξετε πόσο καταστροφικό μπορεί να είναι αυτό.</a:t>
            </a:r>
          </a:p>
        </p:txBody>
      </p:sp>
      <p:sp>
        <p:nvSpPr>
          <p:cNvPr id="4" name="Slide Number Placeholder 3"/>
          <p:cNvSpPr>
            <a:spLocks noGrp="1"/>
          </p:cNvSpPr>
          <p:nvPr>
            <p:ph type="sldNum" sz="quarter" idx="5"/>
          </p:nvPr>
        </p:nvSpPr>
        <p:spPr/>
        <p:txBody>
          <a:bodyPr/>
          <a:lstStyle/>
          <a:p>
            <a:fld id="{C9DB4481-7055-C944-BF5F-CDA050E8C921}" type="slidenum">
              <a:rPr lang="en-US" smtClean="0"/>
              <a:t>5</a:t>
            </a:fld>
            <a:endParaRPr lang="en-US"/>
          </a:p>
        </p:txBody>
      </p:sp>
    </p:spTree>
    <p:extLst>
      <p:ext uri="{BB962C8B-B14F-4D97-AF65-F5344CB8AC3E}">
        <p14:creationId xmlns:p14="http://schemas.microsoft.com/office/powerpoint/2010/main" val="12005027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l" dirty="0"/>
              <a:t>Εξηγήστε στους μαθητές ότι τα ορυκτά καύσιμα όπως το πετρέλαιο πρέπει να εξαχθούν από το έδαφος και στη συνέχεια να μεταφερθούν σε διαφορετικές τοποθεσίες για να υποστούν επεξεργασία και να μετατραπούν σε πλαστικό. Ενθαρρύνετέ τους να σκεφτούν τους κινδύνους τόσο της γεώτρησης για πετρέλαιο όσο και της μεταφοράς του σε όλο τον κόσμο. Πώς θα μπορούσαν οι ωκεανοί μας να επηρεαστούν από αυτά τα πράγματα; Εάν δεν το προτείνουν οι ίδιοι, τότε εξηγήστε τους ότι μπορεί να υπάρχουν (και συχνά υπάρχουν) πετρελαιοκηλίδες που μολύνουν τη θάλασσα και θέτουν σε κίνδυνο τους οργανισμούς που ζουν σε αυτήν. Θα μπορούσατε επίσης να εξηγήσετε ότι λίγο πετρέλαιο εξάγεται κάτω από τη θάλασσα και ότι οι αγωγοί που χρησιμοποιούνται μπορεί μερικές φορές να σκάσουν, προκαλώντας πάλι να χυθεί στη θάλασσα - θα μπορούσατε να χρησιμοποιήσετε την εικόνα της τεράστιας φωτιάς στη μέση του ωκεανού για να δείξετε πόσο καταστροφικό μπορεί να είναι αυτό.</a:t>
            </a:r>
          </a:p>
        </p:txBody>
      </p:sp>
      <p:sp>
        <p:nvSpPr>
          <p:cNvPr id="4" name="Slide Number Placeholder 3"/>
          <p:cNvSpPr>
            <a:spLocks noGrp="1"/>
          </p:cNvSpPr>
          <p:nvPr>
            <p:ph type="sldNum" sz="quarter" idx="5"/>
          </p:nvPr>
        </p:nvSpPr>
        <p:spPr/>
        <p:txBody>
          <a:bodyPr/>
          <a:lstStyle/>
          <a:p>
            <a:fld id="{C9DB4481-7055-C944-BF5F-CDA050E8C921}" type="slidenum">
              <a:rPr lang="en-US" smtClean="0"/>
              <a:t>6</a:t>
            </a:fld>
            <a:endParaRPr lang="en-US"/>
          </a:p>
        </p:txBody>
      </p:sp>
    </p:spTree>
    <p:extLst>
      <p:ext uri="{BB962C8B-B14F-4D97-AF65-F5344CB8AC3E}">
        <p14:creationId xmlns:p14="http://schemas.microsoft.com/office/powerpoint/2010/main" val="20726598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 dirty="0"/>
              <a:t>Βοηθήστε τους μαθητές να σκεφτούν πώς ο καταναλωτισμός και η κουλτούρα των σκουπιδιών κυριαρχεί στη ζωή μας σήμερα, ειδικά σε χώρες του παγκόσμιου Βορρά (όπως η Ελλάδα). Χρησιμοποιήστε παραδείγματα όπως τα </a:t>
            </a:r>
            <a:r>
              <a:rPr lang="el" dirty="0" err="1"/>
              <a:t>smartphones</a:t>
            </a:r>
            <a:r>
              <a:rPr lang="el" dirty="0"/>
              <a:t>, η μόδα και τα παιχνίδια για να κάνετε τους μαθητές να σχετίζονται πλήρως με το ζήτημα. Ζητήστε τους να σκεφτούν πώς αυτό μπορεί να εκδηλωθεί διαφορετικά με βάση τη γεωγραφία, δηλαδή οι άνθρωποι που ζουν σε ανεπτυγμένες χώρες είναι πιο πιθανό να είναι αυτοί που καταναλώνουν περισσότερο, ενώ η παραγωγή των περισσότερων προϊόντων που "πετάγονται" πραγματοποιείται στον παγκόσμιο νότο, με τους ανθρώπους που τα παράγουν συχνά να πληρώνονται μισθούς φτώχειας. Οι φτωχότερες χώρες έχουν επίσης λιγότερους πόρους για να μπορέσουν να αντιμετωπίσουν τις επιπτώσεις της ρύπανσης κ.λπ. Ενθαρρύνετέ τις να μοιραστούν τις σκέψεις και τα συναισθήματά τους σχετικά με αυτό.</a:t>
            </a:r>
            <a:endParaRPr lang="en-US" dirty="0"/>
          </a:p>
        </p:txBody>
      </p:sp>
      <p:sp>
        <p:nvSpPr>
          <p:cNvPr id="4" name="Slide Number Placeholder 3"/>
          <p:cNvSpPr>
            <a:spLocks noGrp="1"/>
          </p:cNvSpPr>
          <p:nvPr>
            <p:ph type="sldNum" sz="quarter" idx="5"/>
          </p:nvPr>
        </p:nvSpPr>
        <p:spPr/>
        <p:txBody>
          <a:bodyPr/>
          <a:lstStyle/>
          <a:p>
            <a:fld id="{C9DB4481-7055-C944-BF5F-CDA050E8C921}" type="slidenum">
              <a:rPr lang="en-US" smtClean="0"/>
              <a:t>7</a:t>
            </a:fld>
            <a:endParaRPr lang="en-US"/>
          </a:p>
        </p:txBody>
      </p:sp>
    </p:spTree>
    <p:extLst>
      <p:ext uri="{BB962C8B-B14F-4D97-AF65-F5344CB8AC3E}">
        <p14:creationId xmlns:p14="http://schemas.microsoft.com/office/powerpoint/2010/main" val="6861150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C9DB4481-7055-C944-BF5F-CDA050E8C921}" type="slidenum">
              <a:rPr lang="en-US" smtClean="0"/>
              <a:t>8</a:t>
            </a:fld>
            <a:endParaRPr lang="en-US"/>
          </a:p>
        </p:txBody>
      </p:sp>
    </p:spTree>
    <p:extLst>
      <p:ext uri="{BB962C8B-B14F-4D97-AF65-F5344CB8AC3E}">
        <p14:creationId xmlns:p14="http://schemas.microsoft.com/office/powerpoint/2010/main" val="1650426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C9DB4481-7055-C944-BF5F-CDA050E8C921}" type="slidenum">
              <a:rPr lang="en-US" smtClean="0"/>
              <a:t>9</a:t>
            </a:fld>
            <a:endParaRPr lang="en-US"/>
          </a:p>
        </p:txBody>
      </p:sp>
    </p:spTree>
    <p:extLst>
      <p:ext uri="{BB962C8B-B14F-4D97-AF65-F5344CB8AC3E}">
        <p14:creationId xmlns:p14="http://schemas.microsoft.com/office/powerpoint/2010/main" val="29412654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 dirty="0"/>
              <a:t>Βάλτε τους μαθητές να κάνουν έναν σύνδεσμο με τον εαυτό τους με το τελευταίο σημείο σχετικά με την τροφική αλυσίδα. Αν κάποια ψάρια καταπιούν πλαστικό και εμείς τρώμε ψάρι, τι θα μπορούσαμε να φάμε τελικά;​</a:t>
            </a:r>
            <a:endParaRPr lang="en-US" dirty="0"/>
          </a:p>
          <a:p>
            <a:endParaRPr lang="en-US" dirty="0"/>
          </a:p>
        </p:txBody>
      </p:sp>
      <p:sp>
        <p:nvSpPr>
          <p:cNvPr id="4" name="Slide Number Placeholder 3"/>
          <p:cNvSpPr>
            <a:spLocks noGrp="1"/>
          </p:cNvSpPr>
          <p:nvPr>
            <p:ph type="sldNum" sz="quarter" idx="5"/>
          </p:nvPr>
        </p:nvSpPr>
        <p:spPr/>
        <p:txBody>
          <a:bodyPr/>
          <a:lstStyle/>
          <a:p>
            <a:fld id="{C9DB4481-7055-C944-BF5F-CDA050E8C921}" type="slidenum">
              <a:rPr lang="en-US" smtClean="0"/>
              <a:t>10</a:t>
            </a:fld>
            <a:endParaRPr lang="en-US"/>
          </a:p>
        </p:txBody>
      </p:sp>
    </p:spTree>
    <p:extLst>
      <p:ext uri="{BB962C8B-B14F-4D97-AF65-F5344CB8AC3E}">
        <p14:creationId xmlns:p14="http://schemas.microsoft.com/office/powerpoint/2010/main" val="1018373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 dirty="0">
                <a:sym typeface="Calibri"/>
              </a:rPr>
              <a:t>Ζητήστε τους να συζητήσουν τις βασικές ερωτήσεις στην </a:t>
            </a:r>
            <a:r>
              <a:rPr lang="el" b="1" dirty="0">
                <a:sym typeface="Calibri"/>
              </a:rPr>
              <a:t>Σελίδα Μαθητή 6α </a:t>
            </a:r>
            <a:r>
              <a:rPr lang="el" kern="1200" dirty="0">
                <a:effectLst/>
                <a:sym typeface="Calibri"/>
              </a:rPr>
              <a:t>(</a:t>
            </a:r>
            <a:r>
              <a:rPr lang="el" dirty="0">
                <a:sym typeface="Calibri"/>
              </a:rPr>
              <a:t>και σε αυτήν τη διαφάνεια</a:t>
            </a:r>
            <a:r>
              <a:rPr lang="el" kern="1200" dirty="0">
                <a:effectLst/>
                <a:sym typeface="Calibri"/>
              </a:rPr>
              <a:t>) </a:t>
            </a:r>
            <a:r>
              <a:rPr lang="el" dirty="0">
                <a:sym typeface="Calibri"/>
              </a:rPr>
              <a:t>σε σχέση με τις πληροφορίες στη μελέτη περίπτωσης τους</a:t>
            </a:r>
            <a:r>
              <a:rPr lang="el" kern="1200" dirty="0">
                <a:effectLst/>
                <a:sym typeface="Calibri"/>
              </a:rPr>
              <a:t>. </a:t>
            </a:r>
            <a:r>
              <a:rPr lang="el" dirty="0">
                <a:sym typeface="Calibri"/>
              </a:rPr>
              <a:t>Βεβαιωθείτε ότι οι διάφορες ομάδες είναι έτοιμες να μοιραστούν το θέμα της μελέτης περίπτωσής τους και ποιες ήταν οι σκέψεις τους για αυτήν</a:t>
            </a:r>
            <a:r>
              <a:rPr lang="el" kern="1200" dirty="0">
                <a:effectLst/>
                <a:sym typeface="Calibri"/>
              </a:rPr>
              <a:t>. </a:t>
            </a:r>
            <a:r>
              <a:rPr lang="el" dirty="0">
                <a:sym typeface="Calibri"/>
              </a:rPr>
              <a:t>Ενθαρρύνετε μια ολόκληρη τάξη να μοιραστεί τις σκέψεις και τα συναισθήματά της και για τις </a:t>
            </a:r>
            <a:r>
              <a:rPr lang="el" kern="1200" dirty="0">
                <a:effectLst/>
                <a:sym typeface="Calibri"/>
              </a:rPr>
              <a:t>3</a:t>
            </a:r>
            <a:r>
              <a:rPr lang="el" dirty="0">
                <a:sym typeface="Calibri"/>
              </a:rPr>
              <a:t>  μελέτες, αφού το μοιραστεί κάθε ομάδα</a:t>
            </a:r>
            <a:r>
              <a:rPr lang="el" kern="1200" dirty="0">
                <a:effectLst/>
                <a:sym typeface="Calibri"/>
              </a:rPr>
              <a:t>.</a:t>
            </a:r>
            <a:endParaRPr lang="el" dirty="0">
              <a:sym typeface="Calibri"/>
            </a:endParaRPr>
          </a:p>
          <a:p>
            <a:br>
              <a:rPr lang="en-US" dirty="0">
                <a:sym typeface="Calibri"/>
              </a:rPr>
            </a:br>
            <a:endParaRPr lang="en-US" dirty="0">
              <a:sym typeface="Calibri"/>
            </a:endParaRPr>
          </a:p>
          <a:p>
            <a:endParaRPr lang="en-GB" dirty="0">
              <a:effectLst/>
              <a:cs typeface="Calibri"/>
            </a:endParaRPr>
          </a:p>
          <a:p>
            <a:endParaRPr lang="en-GB" dirty="0">
              <a:effectLst/>
            </a:endParaRPr>
          </a:p>
        </p:txBody>
      </p:sp>
      <p:sp>
        <p:nvSpPr>
          <p:cNvPr id="4" name="Slide Number Placeholder 3"/>
          <p:cNvSpPr>
            <a:spLocks noGrp="1"/>
          </p:cNvSpPr>
          <p:nvPr>
            <p:ph type="sldNum" sz="quarter" idx="5"/>
          </p:nvPr>
        </p:nvSpPr>
        <p:spPr/>
        <p:txBody>
          <a:bodyPr/>
          <a:lstStyle/>
          <a:p>
            <a:fld id="{C9DB4481-7055-C944-BF5F-CDA050E8C921}" type="slidenum">
              <a:rPr lang="en-US" smtClean="0"/>
              <a:t>11</a:t>
            </a:fld>
            <a:endParaRPr lang="en-US"/>
          </a:p>
        </p:txBody>
      </p:sp>
    </p:spTree>
    <p:extLst>
      <p:ext uri="{BB962C8B-B14F-4D97-AF65-F5344CB8AC3E}">
        <p14:creationId xmlns:p14="http://schemas.microsoft.com/office/powerpoint/2010/main" val="20502259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184070-4140-1A4E-B9F5-BD9454BD87C5}"/>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780D4B0F-109A-C840-901B-C373782375B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6F9FA954-AEA9-B14E-AF6D-B75B25712409}"/>
              </a:ext>
            </a:extLst>
          </p:cNvPr>
          <p:cNvSpPr>
            <a:spLocks noGrp="1"/>
          </p:cNvSpPr>
          <p:nvPr>
            <p:ph type="dt" sz="half" idx="10"/>
          </p:nvPr>
        </p:nvSpPr>
        <p:spPr/>
        <p:txBody>
          <a:bodyPr/>
          <a:lstStyle/>
          <a:p>
            <a:fld id="{7D55437E-0F0A-4645-A0B8-CC1476C0C3C0}" type="datetimeFigureOut">
              <a:rPr lang="en-US" smtClean="0"/>
              <a:t>7/16/2024</a:t>
            </a:fld>
            <a:endParaRPr lang="en-US"/>
          </a:p>
        </p:txBody>
      </p:sp>
      <p:sp>
        <p:nvSpPr>
          <p:cNvPr id="5" name="Footer Placeholder 4">
            <a:extLst>
              <a:ext uri="{FF2B5EF4-FFF2-40B4-BE49-F238E27FC236}">
                <a16:creationId xmlns:a16="http://schemas.microsoft.com/office/drawing/2014/main" id="{5B1A6355-7E9B-0B4B-9F7F-B27982AA3EB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7A0FAB5-44ED-A94B-BF2C-BB1187E187AF}"/>
              </a:ext>
            </a:extLst>
          </p:cNvPr>
          <p:cNvSpPr>
            <a:spLocks noGrp="1"/>
          </p:cNvSpPr>
          <p:nvPr>
            <p:ph type="sldNum" sz="quarter" idx="12"/>
          </p:nvPr>
        </p:nvSpPr>
        <p:spPr/>
        <p:txBody>
          <a:bodyPr/>
          <a:lstStyle/>
          <a:p>
            <a:fld id="{A6917936-E1CA-C644-828F-4F90970B9803}" type="slidenum">
              <a:rPr lang="en-US" smtClean="0"/>
              <a:t>‹#›</a:t>
            </a:fld>
            <a:endParaRPr lang="en-US"/>
          </a:p>
        </p:txBody>
      </p:sp>
    </p:spTree>
    <p:extLst>
      <p:ext uri="{BB962C8B-B14F-4D97-AF65-F5344CB8AC3E}">
        <p14:creationId xmlns:p14="http://schemas.microsoft.com/office/powerpoint/2010/main" val="8206091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362CD0-96A9-104D-AF3A-6AEDDB65ED73}"/>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0D8BB7C5-7E14-0848-8C15-56CE0ABF13C5}"/>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9BB2EE3F-F79D-B344-9B42-2A848CBCC768}"/>
              </a:ext>
            </a:extLst>
          </p:cNvPr>
          <p:cNvSpPr>
            <a:spLocks noGrp="1"/>
          </p:cNvSpPr>
          <p:nvPr>
            <p:ph type="dt" sz="half" idx="10"/>
          </p:nvPr>
        </p:nvSpPr>
        <p:spPr/>
        <p:txBody>
          <a:bodyPr/>
          <a:lstStyle/>
          <a:p>
            <a:fld id="{7D55437E-0F0A-4645-A0B8-CC1476C0C3C0}" type="datetimeFigureOut">
              <a:rPr lang="en-US" smtClean="0"/>
              <a:t>7/16/2024</a:t>
            </a:fld>
            <a:endParaRPr lang="en-US"/>
          </a:p>
        </p:txBody>
      </p:sp>
      <p:sp>
        <p:nvSpPr>
          <p:cNvPr id="5" name="Footer Placeholder 4">
            <a:extLst>
              <a:ext uri="{FF2B5EF4-FFF2-40B4-BE49-F238E27FC236}">
                <a16:creationId xmlns:a16="http://schemas.microsoft.com/office/drawing/2014/main" id="{E45670DD-1469-3342-AEF7-9B76985BA68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738536E-00AC-7C44-8B51-53317CA04B88}"/>
              </a:ext>
            </a:extLst>
          </p:cNvPr>
          <p:cNvSpPr>
            <a:spLocks noGrp="1"/>
          </p:cNvSpPr>
          <p:nvPr>
            <p:ph type="sldNum" sz="quarter" idx="12"/>
          </p:nvPr>
        </p:nvSpPr>
        <p:spPr/>
        <p:txBody>
          <a:bodyPr/>
          <a:lstStyle/>
          <a:p>
            <a:fld id="{A6917936-E1CA-C644-828F-4F90970B9803}" type="slidenum">
              <a:rPr lang="en-US" smtClean="0"/>
              <a:t>‹#›</a:t>
            </a:fld>
            <a:endParaRPr lang="en-US"/>
          </a:p>
        </p:txBody>
      </p:sp>
    </p:spTree>
    <p:extLst>
      <p:ext uri="{BB962C8B-B14F-4D97-AF65-F5344CB8AC3E}">
        <p14:creationId xmlns:p14="http://schemas.microsoft.com/office/powerpoint/2010/main" val="29076692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A27D87B-B11B-714D-A3B5-E855D7ED50F7}"/>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3276766A-292A-7D45-8B5B-6DFADE17A24C}"/>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E41B0034-A1B7-9A45-8D47-7B47CC762DB8}"/>
              </a:ext>
            </a:extLst>
          </p:cNvPr>
          <p:cNvSpPr>
            <a:spLocks noGrp="1"/>
          </p:cNvSpPr>
          <p:nvPr>
            <p:ph type="dt" sz="half" idx="10"/>
          </p:nvPr>
        </p:nvSpPr>
        <p:spPr/>
        <p:txBody>
          <a:bodyPr/>
          <a:lstStyle/>
          <a:p>
            <a:fld id="{7D55437E-0F0A-4645-A0B8-CC1476C0C3C0}" type="datetimeFigureOut">
              <a:rPr lang="en-US" smtClean="0"/>
              <a:t>7/16/2024</a:t>
            </a:fld>
            <a:endParaRPr lang="en-US"/>
          </a:p>
        </p:txBody>
      </p:sp>
      <p:sp>
        <p:nvSpPr>
          <p:cNvPr id="5" name="Footer Placeholder 4">
            <a:extLst>
              <a:ext uri="{FF2B5EF4-FFF2-40B4-BE49-F238E27FC236}">
                <a16:creationId xmlns:a16="http://schemas.microsoft.com/office/drawing/2014/main" id="{DCC8C26C-5AE0-5E44-94F5-57F1ED31D14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175ADDA-CA80-7C43-8CCB-CD5CD94E49C6}"/>
              </a:ext>
            </a:extLst>
          </p:cNvPr>
          <p:cNvSpPr>
            <a:spLocks noGrp="1"/>
          </p:cNvSpPr>
          <p:nvPr>
            <p:ph type="sldNum" sz="quarter" idx="12"/>
          </p:nvPr>
        </p:nvSpPr>
        <p:spPr/>
        <p:txBody>
          <a:bodyPr/>
          <a:lstStyle/>
          <a:p>
            <a:fld id="{A6917936-E1CA-C644-828F-4F90970B9803}" type="slidenum">
              <a:rPr lang="en-US" smtClean="0"/>
              <a:t>‹#›</a:t>
            </a:fld>
            <a:endParaRPr lang="en-US"/>
          </a:p>
        </p:txBody>
      </p:sp>
    </p:spTree>
    <p:extLst>
      <p:ext uri="{BB962C8B-B14F-4D97-AF65-F5344CB8AC3E}">
        <p14:creationId xmlns:p14="http://schemas.microsoft.com/office/powerpoint/2010/main" val="22195053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42ECDF-0EEC-5742-A8C0-38CF4368FC69}"/>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64C1678D-A0DE-9F4F-9AE7-14EC25C8DAB4}"/>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7A420A1-A459-EF45-883D-EB7C4C38B438}"/>
              </a:ext>
            </a:extLst>
          </p:cNvPr>
          <p:cNvSpPr>
            <a:spLocks noGrp="1"/>
          </p:cNvSpPr>
          <p:nvPr>
            <p:ph type="dt" sz="half" idx="10"/>
          </p:nvPr>
        </p:nvSpPr>
        <p:spPr/>
        <p:txBody>
          <a:bodyPr/>
          <a:lstStyle/>
          <a:p>
            <a:fld id="{7D55437E-0F0A-4645-A0B8-CC1476C0C3C0}" type="datetimeFigureOut">
              <a:rPr lang="en-US" smtClean="0"/>
              <a:t>7/16/2024</a:t>
            </a:fld>
            <a:endParaRPr lang="en-US"/>
          </a:p>
        </p:txBody>
      </p:sp>
      <p:sp>
        <p:nvSpPr>
          <p:cNvPr id="5" name="Footer Placeholder 4">
            <a:extLst>
              <a:ext uri="{FF2B5EF4-FFF2-40B4-BE49-F238E27FC236}">
                <a16:creationId xmlns:a16="http://schemas.microsoft.com/office/drawing/2014/main" id="{C3BC253B-A35A-A448-A570-928C26BB633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5D781DA-990B-2F4B-9605-EEE9F2C104DB}"/>
              </a:ext>
            </a:extLst>
          </p:cNvPr>
          <p:cNvSpPr>
            <a:spLocks noGrp="1"/>
          </p:cNvSpPr>
          <p:nvPr>
            <p:ph type="sldNum" sz="quarter" idx="12"/>
          </p:nvPr>
        </p:nvSpPr>
        <p:spPr/>
        <p:txBody>
          <a:bodyPr/>
          <a:lstStyle/>
          <a:p>
            <a:fld id="{A6917936-E1CA-C644-828F-4F90970B9803}" type="slidenum">
              <a:rPr lang="en-US" smtClean="0"/>
              <a:t>‹#›</a:t>
            </a:fld>
            <a:endParaRPr lang="en-US"/>
          </a:p>
        </p:txBody>
      </p:sp>
    </p:spTree>
    <p:extLst>
      <p:ext uri="{BB962C8B-B14F-4D97-AF65-F5344CB8AC3E}">
        <p14:creationId xmlns:p14="http://schemas.microsoft.com/office/powerpoint/2010/main" val="4552049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DFD2FE-CAD0-F04D-A461-131421450D24}"/>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D3193729-9CA6-614D-9776-CFD8438B0B5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29A64095-1336-C241-8491-FC048F5019EA}"/>
              </a:ext>
            </a:extLst>
          </p:cNvPr>
          <p:cNvSpPr>
            <a:spLocks noGrp="1"/>
          </p:cNvSpPr>
          <p:nvPr>
            <p:ph type="dt" sz="half" idx="10"/>
          </p:nvPr>
        </p:nvSpPr>
        <p:spPr/>
        <p:txBody>
          <a:bodyPr/>
          <a:lstStyle/>
          <a:p>
            <a:fld id="{7D55437E-0F0A-4645-A0B8-CC1476C0C3C0}" type="datetimeFigureOut">
              <a:rPr lang="en-US" smtClean="0"/>
              <a:t>7/16/2024</a:t>
            </a:fld>
            <a:endParaRPr lang="en-US"/>
          </a:p>
        </p:txBody>
      </p:sp>
      <p:sp>
        <p:nvSpPr>
          <p:cNvPr id="5" name="Footer Placeholder 4">
            <a:extLst>
              <a:ext uri="{FF2B5EF4-FFF2-40B4-BE49-F238E27FC236}">
                <a16:creationId xmlns:a16="http://schemas.microsoft.com/office/drawing/2014/main" id="{C15FB0B4-CF10-3E49-A0F2-C7797125461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63AF445-D4E4-CA46-A8C1-38AD3B165F57}"/>
              </a:ext>
            </a:extLst>
          </p:cNvPr>
          <p:cNvSpPr>
            <a:spLocks noGrp="1"/>
          </p:cNvSpPr>
          <p:nvPr>
            <p:ph type="sldNum" sz="quarter" idx="12"/>
          </p:nvPr>
        </p:nvSpPr>
        <p:spPr/>
        <p:txBody>
          <a:bodyPr/>
          <a:lstStyle/>
          <a:p>
            <a:fld id="{A6917936-E1CA-C644-828F-4F90970B9803}" type="slidenum">
              <a:rPr lang="en-US" smtClean="0"/>
              <a:t>‹#›</a:t>
            </a:fld>
            <a:endParaRPr lang="en-US"/>
          </a:p>
        </p:txBody>
      </p:sp>
    </p:spTree>
    <p:extLst>
      <p:ext uri="{BB962C8B-B14F-4D97-AF65-F5344CB8AC3E}">
        <p14:creationId xmlns:p14="http://schemas.microsoft.com/office/powerpoint/2010/main" val="25371626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876EE9-DE65-8248-BE64-F75B5E90144A}"/>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EA75B853-3C22-4544-A961-45382EE8DF94}"/>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CC697B0C-493F-3941-88D6-024D2E3D76D5}"/>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ED86AE39-C0D6-3644-AECF-FF8ABEDE7A0A}"/>
              </a:ext>
            </a:extLst>
          </p:cNvPr>
          <p:cNvSpPr>
            <a:spLocks noGrp="1"/>
          </p:cNvSpPr>
          <p:nvPr>
            <p:ph type="dt" sz="half" idx="10"/>
          </p:nvPr>
        </p:nvSpPr>
        <p:spPr/>
        <p:txBody>
          <a:bodyPr/>
          <a:lstStyle/>
          <a:p>
            <a:fld id="{7D55437E-0F0A-4645-A0B8-CC1476C0C3C0}" type="datetimeFigureOut">
              <a:rPr lang="en-US" smtClean="0"/>
              <a:t>7/16/2024</a:t>
            </a:fld>
            <a:endParaRPr lang="en-US"/>
          </a:p>
        </p:txBody>
      </p:sp>
      <p:sp>
        <p:nvSpPr>
          <p:cNvPr id="6" name="Footer Placeholder 5">
            <a:extLst>
              <a:ext uri="{FF2B5EF4-FFF2-40B4-BE49-F238E27FC236}">
                <a16:creationId xmlns:a16="http://schemas.microsoft.com/office/drawing/2014/main" id="{DA1829EE-1261-2B4C-9AD0-3B66D880874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886DC16-91E2-054E-A857-6C3855934FEF}"/>
              </a:ext>
            </a:extLst>
          </p:cNvPr>
          <p:cNvSpPr>
            <a:spLocks noGrp="1"/>
          </p:cNvSpPr>
          <p:nvPr>
            <p:ph type="sldNum" sz="quarter" idx="12"/>
          </p:nvPr>
        </p:nvSpPr>
        <p:spPr/>
        <p:txBody>
          <a:bodyPr/>
          <a:lstStyle/>
          <a:p>
            <a:fld id="{A6917936-E1CA-C644-828F-4F90970B9803}" type="slidenum">
              <a:rPr lang="en-US" smtClean="0"/>
              <a:t>‹#›</a:t>
            </a:fld>
            <a:endParaRPr lang="en-US"/>
          </a:p>
        </p:txBody>
      </p:sp>
    </p:spTree>
    <p:extLst>
      <p:ext uri="{BB962C8B-B14F-4D97-AF65-F5344CB8AC3E}">
        <p14:creationId xmlns:p14="http://schemas.microsoft.com/office/powerpoint/2010/main" val="22823194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F98117-6187-9F4F-868A-605A6E5619FF}"/>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6775496F-E7E8-3941-B07A-5D2DAB4C266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CA39F1A0-1895-284A-B98F-9A8BB2B5B724}"/>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A5F74487-A560-A448-8D24-EB0D62AD571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6F883039-BEE5-E24A-93CA-142CA6080576}"/>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DA3FD70B-7766-254E-BEDB-9F35D003D029}"/>
              </a:ext>
            </a:extLst>
          </p:cNvPr>
          <p:cNvSpPr>
            <a:spLocks noGrp="1"/>
          </p:cNvSpPr>
          <p:nvPr>
            <p:ph type="dt" sz="half" idx="10"/>
          </p:nvPr>
        </p:nvSpPr>
        <p:spPr/>
        <p:txBody>
          <a:bodyPr/>
          <a:lstStyle/>
          <a:p>
            <a:fld id="{7D55437E-0F0A-4645-A0B8-CC1476C0C3C0}" type="datetimeFigureOut">
              <a:rPr lang="en-US" smtClean="0"/>
              <a:t>7/16/2024</a:t>
            </a:fld>
            <a:endParaRPr lang="en-US"/>
          </a:p>
        </p:txBody>
      </p:sp>
      <p:sp>
        <p:nvSpPr>
          <p:cNvPr id="8" name="Footer Placeholder 7">
            <a:extLst>
              <a:ext uri="{FF2B5EF4-FFF2-40B4-BE49-F238E27FC236}">
                <a16:creationId xmlns:a16="http://schemas.microsoft.com/office/drawing/2014/main" id="{733CF061-D733-3943-9062-68C005B9AB09}"/>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911711E-C5E7-E24C-A849-DC3A4EF626EE}"/>
              </a:ext>
            </a:extLst>
          </p:cNvPr>
          <p:cNvSpPr>
            <a:spLocks noGrp="1"/>
          </p:cNvSpPr>
          <p:nvPr>
            <p:ph type="sldNum" sz="quarter" idx="12"/>
          </p:nvPr>
        </p:nvSpPr>
        <p:spPr/>
        <p:txBody>
          <a:bodyPr/>
          <a:lstStyle/>
          <a:p>
            <a:fld id="{A6917936-E1CA-C644-828F-4F90970B9803}" type="slidenum">
              <a:rPr lang="en-US" smtClean="0"/>
              <a:t>‹#›</a:t>
            </a:fld>
            <a:endParaRPr lang="en-US"/>
          </a:p>
        </p:txBody>
      </p:sp>
    </p:spTree>
    <p:extLst>
      <p:ext uri="{BB962C8B-B14F-4D97-AF65-F5344CB8AC3E}">
        <p14:creationId xmlns:p14="http://schemas.microsoft.com/office/powerpoint/2010/main" val="5395115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F1CF18-5B1F-E347-9D4E-2007EF0CD3C7}"/>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E0F4183D-05B8-8F44-A9E4-5EEAF7E7D49E}"/>
              </a:ext>
            </a:extLst>
          </p:cNvPr>
          <p:cNvSpPr>
            <a:spLocks noGrp="1"/>
          </p:cNvSpPr>
          <p:nvPr>
            <p:ph type="dt" sz="half" idx="10"/>
          </p:nvPr>
        </p:nvSpPr>
        <p:spPr/>
        <p:txBody>
          <a:bodyPr/>
          <a:lstStyle/>
          <a:p>
            <a:fld id="{7D55437E-0F0A-4645-A0B8-CC1476C0C3C0}" type="datetimeFigureOut">
              <a:rPr lang="en-US" smtClean="0"/>
              <a:t>7/16/2024</a:t>
            </a:fld>
            <a:endParaRPr lang="en-US"/>
          </a:p>
        </p:txBody>
      </p:sp>
      <p:sp>
        <p:nvSpPr>
          <p:cNvPr id="4" name="Footer Placeholder 3">
            <a:extLst>
              <a:ext uri="{FF2B5EF4-FFF2-40B4-BE49-F238E27FC236}">
                <a16:creationId xmlns:a16="http://schemas.microsoft.com/office/drawing/2014/main" id="{DEB1C9D7-FB5D-6540-967B-37714EAFDA6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07ECC3E-533E-EE42-9098-2809BE6A0FA0}"/>
              </a:ext>
            </a:extLst>
          </p:cNvPr>
          <p:cNvSpPr>
            <a:spLocks noGrp="1"/>
          </p:cNvSpPr>
          <p:nvPr>
            <p:ph type="sldNum" sz="quarter" idx="12"/>
          </p:nvPr>
        </p:nvSpPr>
        <p:spPr/>
        <p:txBody>
          <a:bodyPr/>
          <a:lstStyle/>
          <a:p>
            <a:fld id="{A6917936-E1CA-C644-828F-4F90970B9803}" type="slidenum">
              <a:rPr lang="en-US" smtClean="0"/>
              <a:t>‹#›</a:t>
            </a:fld>
            <a:endParaRPr lang="en-US"/>
          </a:p>
        </p:txBody>
      </p:sp>
    </p:spTree>
    <p:extLst>
      <p:ext uri="{BB962C8B-B14F-4D97-AF65-F5344CB8AC3E}">
        <p14:creationId xmlns:p14="http://schemas.microsoft.com/office/powerpoint/2010/main" val="33681617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C078CDE-7361-E349-A458-472DCF6CB4F5}"/>
              </a:ext>
            </a:extLst>
          </p:cNvPr>
          <p:cNvSpPr>
            <a:spLocks noGrp="1"/>
          </p:cNvSpPr>
          <p:nvPr>
            <p:ph type="dt" sz="half" idx="10"/>
          </p:nvPr>
        </p:nvSpPr>
        <p:spPr/>
        <p:txBody>
          <a:bodyPr/>
          <a:lstStyle/>
          <a:p>
            <a:fld id="{7D55437E-0F0A-4645-A0B8-CC1476C0C3C0}" type="datetimeFigureOut">
              <a:rPr lang="en-US" smtClean="0"/>
              <a:t>7/16/2024</a:t>
            </a:fld>
            <a:endParaRPr lang="en-US"/>
          </a:p>
        </p:txBody>
      </p:sp>
      <p:sp>
        <p:nvSpPr>
          <p:cNvPr id="3" name="Footer Placeholder 2">
            <a:extLst>
              <a:ext uri="{FF2B5EF4-FFF2-40B4-BE49-F238E27FC236}">
                <a16:creationId xmlns:a16="http://schemas.microsoft.com/office/drawing/2014/main" id="{559D96CA-2ADA-FF4D-AEA8-2FCC1B37E46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EC8F37E-E278-C640-A8F4-22631B2F4EC1}"/>
              </a:ext>
            </a:extLst>
          </p:cNvPr>
          <p:cNvSpPr>
            <a:spLocks noGrp="1"/>
          </p:cNvSpPr>
          <p:nvPr>
            <p:ph type="sldNum" sz="quarter" idx="12"/>
          </p:nvPr>
        </p:nvSpPr>
        <p:spPr/>
        <p:txBody>
          <a:bodyPr/>
          <a:lstStyle/>
          <a:p>
            <a:fld id="{A6917936-E1CA-C644-828F-4F90970B9803}" type="slidenum">
              <a:rPr lang="en-US" smtClean="0"/>
              <a:t>‹#›</a:t>
            </a:fld>
            <a:endParaRPr lang="en-US"/>
          </a:p>
        </p:txBody>
      </p:sp>
    </p:spTree>
    <p:extLst>
      <p:ext uri="{BB962C8B-B14F-4D97-AF65-F5344CB8AC3E}">
        <p14:creationId xmlns:p14="http://schemas.microsoft.com/office/powerpoint/2010/main" val="22247806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77A5D3-FB85-264C-8E16-E2A094A011BF}"/>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3CA2F808-2F08-9446-B366-01C48E79A13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3CD68618-AE4C-1149-A196-7BD9F1CFC4F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C0C98F20-F401-404C-931B-374732C6597C}"/>
              </a:ext>
            </a:extLst>
          </p:cNvPr>
          <p:cNvSpPr>
            <a:spLocks noGrp="1"/>
          </p:cNvSpPr>
          <p:nvPr>
            <p:ph type="dt" sz="half" idx="10"/>
          </p:nvPr>
        </p:nvSpPr>
        <p:spPr/>
        <p:txBody>
          <a:bodyPr/>
          <a:lstStyle/>
          <a:p>
            <a:fld id="{7D55437E-0F0A-4645-A0B8-CC1476C0C3C0}" type="datetimeFigureOut">
              <a:rPr lang="en-US" smtClean="0"/>
              <a:t>7/16/2024</a:t>
            </a:fld>
            <a:endParaRPr lang="en-US"/>
          </a:p>
        </p:txBody>
      </p:sp>
      <p:sp>
        <p:nvSpPr>
          <p:cNvPr id="6" name="Footer Placeholder 5">
            <a:extLst>
              <a:ext uri="{FF2B5EF4-FFF2-40B4-BE49-F238E27FC236}">
                <a16:creationId xmlns:a16="http://schemas.microsoft.com/office/drawing/2014/main" id="{413D4897-544F-6145-9E87-8C51B2590FA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CD8076F-C643-2E40-9FC1-77C622C71A72}"/>
              </a:ext>
            </a:extLst>
          </p:cNvPr>
          <p:cNvSpPr>
            <a:spLocks noGrp="1"/>
          </p:cNvSpPr>
          <p:nvPr>
            <p:ph type="sldNum" sz="quarter" idx="12"/>
          </p:nvPr>
        </p:nvSpPr>
        <p:spPr/>
        <p:txBody>
          <a:bodyPr/>
          <a:lstStyle/>
          <a:p>
            <a:fld id="{A6917936-E1CA-C644-828F-4F90970B9803}" type="slidenum">
              <a:rPr lang="en-US" smtClean="0"/>
              <a:t>‹#›</a:t>
            </a:fld>
            <a:endParaRPr lang="en-US"/>
          </a:p>
        </p:txBody>
      </p:sp>
    </p:spTree>
    <p:extLst>
      <p:ext uri="{BB962C8B-B14F-4D97-AF65-F5344CB8AC3E}">
        <p14:creationId xmlns:p14="http://schemas.microsoft.com/office/powerpoint/2010/main" val="18742876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1BCE2B-8B9B-2347-AAE8-5E05F85E08D0}"/>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5DA968DC-5904-1542-88E8-89E856932EB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72202C5-E330-DD47-B0CD-F5ED59556E4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A3B9055D-50A3-4249-8805-47A532B31DD7}"/>
              </a:ext>
            </a:extLst>
          </p:cNvPr>
          <p:cNvSpPr>
            <a:spLocks noGrp="1"/>
          </p:cNvSpPr>
          <p:nvPr>
            <p:ph type="dt" sz="half" idx="10"/>
          </p:nvPr>
        </p:nvSpPr>
        <p:spPr/>
        <p:txBody>
          <a:bodyPr/>
          <a:lstStyle/>
          <a:p>
            <a:fld id="{7D55437E-0F0A-4645-A0B8-CC1476C0C3C0}" type="datetimeFigureOut">
              <a:rPr lang="en-US" smtClean="0"/>
              <a:t>7/16/2024</a:t>
            </a:fld>
            <a:endParaRPr lang="en-US"/>
          </a:p>
        </p:txBody>
      </p:sp>
      <p:sp>
        <p:nvSpPr>
          <p:cNvPr id="6" name="Footer Placeholder 5">
            <a:extLst>
              <a:ext uri="{FF2B5EF4-FFF2-40B4-BE49-F238E27FC236}">
                <a16:creationId xmlns:a16="http://schemas.microsoft.com/office/drawing/2014/main" id="{D6C6BCE9-4D96-154A-B470-15455C707FD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17D3174-7061-BC43-977A-96300E8D76DA}"/>
              </a:ext>
            </a:extLst>
          </p:cNvPr>
          <p:cNvSpPr>
            <a:spLocks noGrp="1"/>
          </p:cNvSpPr>
          <p:nvPr>
            <p:ph type="sldNum" sz="quarter" idx="12"/>
          </p:nvPr>
        </p:nvSpPr>
        <p:spPr/>
        <p:txBody>
          <a:bodyPr/>
          <a:lstStyle/>
          <a:p>
            <a:fld id="{A6917936-E1CA-C644-828F-4F90970B9803}" type="slidenum">
              <a:rPr lang="en-US" smtClean="0"/>
              <a:t>‹#›</a:t>
            </a:fld>
            <a:endParaRPr lang="en-US"/>
          </a:p>
        </p:txBody>
      </p:sp>
    </p:spTree>
    <p:extLst>
      <p:ext uri="{BB962C8B-B14F-4D97-AF65-F5344CB8AC3E}">
        <p14:creationId xmlns:p14="http://schemas.microsoft.com/office/powerpoint/2010/main" val="26023728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009CEE6-F7BB-AD45-B0F8-DE0813858CF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92BDBC69-E607-9F4D-A291-3919159B444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0ABBC24-78F7-0840-87C9-9E4FC683D75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55437E-0F0A-4645-A0B8-CC1476C0C3C0}" type="datetimeFigureOut">
              <a:rPr lang="en-US" smtClean="0"/>
              <a:t>7/16/2024</a:t>
            </a:fld>
            <a:endParaRPr lang="en-US"/>
          </a:p>
        </p:txBody>
      </p:sp>
      <p:sp>
        <p:nvSpPr>
          <p:cNvPr id="5" name="Footer Placeholder 4">
            <a:extLst>
              <a:ext uri="{FF2B5EF4-FFF2-40B4-BE49-F238E27FC236}">
                <a16:creationId xmlns:a16="http://schemas.microsoft.com/office/drawing/2014/main" id="{593D9436-E850-B548-B8CA-06EECD16F97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19E1035D-198C-EC47-B257-A3F84702734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6917936-E1CA-C644-828F-4F90970B9803}" type="slidenum">
              <a:rPr lang="en-US" smtClean="0"/>
              <a:t>‹#›</a:t>
            </a:fld>
            <a:endParaRPr lang="en-US"/>
          </a:p>
        </p:txBody>
      </p:sp>
    </p:spTree>
    <p:extLst>
      <p:ext uri="{BB962C8B-B14F-4D97-AF65-F5344CB8AC3E}">
        <p14:creationId xmlns:p14="http://schemas.microsoft.com/office/powerpoint/2010/main" val="661569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8.xml"/><Relationship Id="rId7" Type="http://schemas.openxmlformats.org/officeDocument/2006/relationships/image" Target="../media/image17.png"/><Relationship Id="rId2" Type="http://schemas.openxmlformats.org/officeDocument/2006/relationships/slideLayout" Target="../slideLayouts/slideLayout2.xml"/><Relationship Id="rId1" Type="http://schemas.openxmlformats.org/officeDocument/2006/relationships/themeOverride" Target="../theme/themeOverride7.xml"/><Relationship Id="rId6" Type="http://schemas.openxmlformats.org/officeDocument/2006/relationships/image" Target="../media/image16.png"/><Relationship Id="rId5" Type="http://schemas.openxmlformats.org/officeDocument/2006/relationships/image" Target="../media/image23.jpeg"/><Relationship Id="rId4" Type="http://schemas.openxmlformats.org/officeDocument/2006/relationships/image" Target="../media/image15.jpeg"/></Relationships>
</file>

<file path=ppt/slides/_rels/slide11.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12.xml.rels><?xml version="1.0" encoding="UTF-8" standalone="yes"?>
<Relationships xmlns="http://schemas.openxmlformats.org/package/2006/relationships"><Relationship Id="rId3" Type="http://schemas.openxmlformats.org/officeDocument/2006/relationships/image" Target="../media/image24.jpg"/><Relationship Id="rId7"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13.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14.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15.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33.png"/></Relationships>
</file>

<file path=ppt/slides/_rels/slide16.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34.jpeg"/><Relationship Id="rId7" Type="http://schemas.openxmlformats.org/officeDocument/2006/relationships/image" Target="../media/image36.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10.png"/><Relationship Id="rId4" Type="http://schemas.openxmlformats.org/officeDocument/2006/relationships/image" Target="../media/image35.png"/></Relationships>
</file>

<file path=ppt/slides/_rels/slide17.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37.jpg"/><Relationship Id="rId7"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39.emf"/><Relationship Id="rId5" Type="http://schemas.openxmlformats.org/officeDocument/2006/relationships/image" Target="../media/image38.jpeg"/><Relationship Id="rId4" Type="http://schemas.openxmlformats.org/officeDocument/2006/relationships/hyperlink" Target="https://encounteredu.com/steam-activities/potato-stamp-wrapping-paper" TargetMode="External"/><Relationship Id="rId9" Type="http://schemas.openxmlformats.org/officeDocument/2006/relationships/image" Target="../media/image2.png"/></Relationships>
</file>

<file path=ppt/slides/_rels/slide18.xml.rels><?xml version="1.0" encoding="UTF-8" standalone="yes"?>
<Relationships xmlns="http://schemas.openxmlformats.org/package/2006/relationships"><Relationship Id="rId3" Type="http://schemas.openxmlformats.org/officeDocument/2006/relationships/image" Target="../media/image41.png"/><Relationship Id="rId7" Type="http://schemas.openxmlformats.org/officeDocument/2006/relationships/image" Target="../media/image43.png"/><Relationship Id="rId2" Type="http://schemas.openxmlformats.org/officeDocument/2006/relationships/image" Target="../media/image40.jpeg"/><Relationship Id="rId1" Type="http://schemas.openxmlformats.org/officeDocument/2006/relationships/slideLayout" Target="../slideLayouts/slideLayout2.xml"/><Relationship Id="rId6" Type="http://schemas.openxmlformats.org/officeDocument/2006/relationships/image" Target="../media/image42.png"/><Relationship Id="rId5" Type="http://schemas.openxmlformats.org/officeDocument/2006/relationships/image" Target="../media/image4.png"/><Relationship Id="rId4" Type="http://schemas.openxmlformats.org/officeDocument/2006/relationships/image" Target="../media/image8.png"/></Relationships>
</file>

<file path=ppt/slides/_rels/slide2.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7.emf"/><Relationship Id="rId7" Type="http://schemas.openxmlformats.org/officeDocument/2006/relationships/image" Target="../media/image10.png"/><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4.png"/><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3.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hemeOverride" Target="../theme/themeOverride1.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jpe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3.xml"/><Relationship Id="rId7" Type="http://schemas.openxmlformats.org/officeDocument/2006/relationships/image" Target="../media/image17.png"/><Relationship Id="rId2" Type="http://schemas.openxmlformats.org/officeDocument/2006/relationships/slideLayout" Target="../slideLayouts/slideLayout2.xml"/><Relationship Id="rId1" Type="http://schemas.openxmlformats.org/officeDocument/2006/relationships/themeOverride" Target="../theme/themeOverride2.xml"/><Relationship Id="rId6" Type="http://schemas.openxmlformats.org/officeDocument/2006/relationships/image" Target="../media/image18.jpeg"/><Relationship Id="rId5" Type="http://schemas.openxmlformats.org/officeDocument/2006/relationships/image" Target="../media/image16.png"/><Relationship Id="rId4" Type="http://schemas.openxmlformats.org/officeDocument/2006/relationships/image" Target="../media/image15.jpe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4.xml"/><Relationship Id="rId7" Type="http://schemas.openxmlformats.org/officeDocument/2006/relationships/image" Target="../media/image17.png"/><Relationship Id="rId2" Type="http://schemas.openxmlformats.org/officeDocument/2006/relationships/slideLayout" Target="../slideLayouts/slideLayout2.xml"/><Relationship Id="rId1" Type="http://schemas.openxmlformats.org/officeDocument/2006/relationships/themeOverride" Target="../theme/themeOverride3.xml"/><Relationship Id="rId6" Type="http://schemas.openxmlformats.org/officeDocument/2006/relationships/image" Target="../media/image19.jpeg"/><Relationship Id="rId5" Type="http://schemas.openxmlformats.org/officeDocument/2006/relationships/image" Target="../media/image16.png"/><Relationship Id="rId4" Type="http://schemas.openxmlformats.org/officeDocument/2006/relationships/image" Target="../media/image15.jpe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5.xml"/><Relationship Id="rId7" Type="http://schemas.openxmlformats.org/officeDocument/2006/relationships/image" Target="../media/image17.png"/><Relationship Id="rId2" Type="http://schemas.openxmlformats.org/officeDocument/2006/relationships/slideLayout" Target="../slideLayouts/slideLayout2.xml"/><Relationship Id="rId1" Type="http://schemas.openxmlformats.org/officeDocument/2006/relationships/themeOverride" Target="../theme/themeOverride4.xml"/><Relationship Id="rId6" Type="http://schemas.openxmlformats.org/officeDocument/2006/relationships/image" Target="../media/image20.jpeg"/><Relationship Id="rId5" Type="http://schemas.openxmlformats.org/officeDocument/2006/relationships/image" Target="../media/image16.png"/><Relationship Id="rId4" Type="http://schemas.openxmlformats.org/officeDocument/2006/relationships/image" Target="../media/image15.jpe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6.xml"/><Relationship Id="rId7" Type="http://schemas.openxmlformats.org/officeDocument/2006/relationships/image" Target="../media/image17.png"/><Relationship Id="rId2" Type="http://schemas.openxmlformats.org/officeDocument/2006/relationships/slideLayout" Target="../slideLayouts/slideLayout2.xml"/><Relationship Id="rId1" Type="http://schemas.openxmlformats.org/officeDocument/2006/relationships/themeOverride" Target="../theme/themeOverride5.xml"/><Relationship Id="rId6" Type="http://schemas.openxmlformats.org/officeDocument/2006/relationships/image" Target="../media/image16.png"/><Relationship Id="rId5" Type="http://schemas.openxmlformats.org/officeDocument/2006/relationships/image" Target="../media/image21.jpeg"/><Relationship Id="rId4" Type="http://schemas.openxmlformats.org/officeDocument/2006/relationships/image" Target="../media/image15.jpe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7.xml"/><Relationship Id="rId7" Type="http://schemas.openxmlformats.org/officeDocument/2006/relationships/image" Target="../media/image17.png"/><Relationship Id="rId2" Type="http://schemas.openxmlformats.org/officeDocument/2006/relationships/slideLayout" Target="../slideLayouts/slideLayout2.xml"/><Relationship Id="rId1" Type="http://schemas.openxmlformats.org/officeDocument/2006/relationships/themeOverride" Target="../theme/themeOverride6.xml"/><Relationship Id="rId6" Type="http://schemas.openxmlformats.org/officeDocument/2006/relationships/image" Target="../media/image16.png"/><Relationship Id="rId5" Type="http://schemas.openxmlformats.org/officeDocument/2006/relationships/image" Target="../media/image22.jpeg"/><Relationship Id="rId4" Type="http://schemas.openxmlformats.org/officeDocument/2006/relationships/image" Target="../media/image15.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4" name="Content Placeholder 3" descr="A white object on a beach&#10;&#10;Description automatically generated">
            <a:extLst>
              <a:ext uri="{FF2B5EF4-FFF2-40B4-BE49-F238E27FC236}">
                <a16:creationId xmlns:a16="http://schemas.microsoft.com/office/drawing/2014/main" id="{4F9F540E-CC32-1A4E-F431-DC4984D73E38}"/>
              </a:ext>
            </a:extLst>
          </p:cNvPr>
          <p:cNvPicPr>
            <a:picLocks noGrp="1" noChangeAspect="1"/>
          </p:cNvPicPr>
          <p:nvPr>
            <p:ph idx="1"/>
          </p:nvPr>
        </p:nvPicPr>
        <p:blipFill rotWithShape="1">
          <a:blip r:embed="rId2" cstate="email">
            <a:extLst>
              <a:ext uri="{28A0092B-C50C-407E-A947-70E740481C1C}">
                <a14:useLocalDpi xmlns:a14="http://schemas.microsoft.com/office/drawing/2010/main"/>
              </a:ext>
            </a:extLst>
          </a:blip>
          <a:srcRect/>
          <a:stretch/>
        </p:blipFill>
        <p:spPr>
          <a:xfrm>
            <a:off x="20" y="1282"/>
            <a:ext cx="12191980" cy="6856718"/>
          </a:xfrm>
          <a:prstGeom prst="rect">
            <a:avLst/>
          </a:prstGeom>
          <a:ln>
            <a:solidFill>
              <a:srgbClr val="4472C4"/>
            </a:solidFill>
          </a:ln>
          <a:effectLst/>
        </p:spPr>
      </p:pic>
      <p:sp>
        <p:nvSpPr>
          <p:cNvPr id="5" name="TextBox 6">
            <a:extLst>
              <a:ext uri="{FF2B5EF4-FFF2-40B4-BE49-F238E27FC236}">
                <a16:creationId xmlns:a16="http://schemas.microsoft.com/office/drawing/2014/main" id="{04715FE6-5B40-C30A-5D9C-6CC690114CF1}"/>
              </a:ext>
            </a:extLst>
          </p:cNvPr>
          <p:cNvSpPr txBox="1"/>
          <p:nvPr/>
        </p:nvSpPr>
        <p:spPr>
          <a:xfrm>
            <a:off x="608421" y="1326146"/>
            <a:ext cx="5685093" cy="2585323"/>
          </a:xfrm>
          <a:prstGeom prst="rect">
            <a:avLst/>
          </a:prstGeom>
          <a:noFill/>
        </p:spPr>
        <p:txBody>
          <a:bodyPr wrap="square" lIns="91440" tIns="45720" rIns="91440" bIns="4572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5400" b="1" err="1">
                <a:solidFill>
                  <a:srgbClr val="FFFFFF"/>
                </a:solidFill>
                <a:latin typeface="Century Gothic"/>
                <a:cs typeface="Calibri"/>
              </a:rPr>
              <a:t>Τι</a:t>
            </a:r>
            <a:r>
              <a:rPr lang="en-US" sz="5400" b="1" dirty="0">
                <a:solidFill>
                  <a:srgbClr val="FFFFFF"/>
                </a:solidFill>
                <a:latin typeface="Century Gothic"/>
                <a:cs typeface="Calibri"/>
              </a:rPr>
              <a:t> επιπ</a:t>
            </a:r>
            <a:r>
              <a:rPr lang="en-US" sz="5400" b="1" err="1">
                <a:solidFill>
                  <a:srgbClr val="FFFFFF"/>
                </a:solidFill>
                <a:latin typeface="Century Gothic"/>
                <a:cs typeface="Calibri"/>
              </a:rPr>
              <a:t>τώσεις</a:t>
            </a:r>
            <a:r>
              <a:rPr lang="en-US" sz="5400" b="1" dirty="0">
                <a:solidFill>
                  <a:srgbClr val="FFFFFF"/>
                </a:solidFill>
                <a:latin typeface="Century Gothic"/>
                <a:cs typeface="Calibri"/>
              </a:rPr>
              <a:t> μπ</a:t>
            </a:r>
            <a:r>
              <a:rPr lang="en-US" sz="5400" b="1" err="1">
                <a:solidFill>
                  <a:srgbClr val="FFFFFF"/>
                </a:solidFill>
                <a:latin typeface="Century Gothic"/>
                <a:cs typeface="Calibri"/>
              </a:rPr>
              <a:t>ορεί</a:t>
            </a:r>
            <a:r>
              <a:rPr lang="en-US" sz="5400" b="1" dirty="0">
                <a:solidFill>
                  <a:srgbClr val="FFFFFF"/>
                </a:solidFill>
                <a:latin typeface="Century Gothic"/>
                <a:cs typeface="Calibri"/>
              </a:rPr>
              <a:t> να </a:t>
            </a:r>
            <a:r>
              <a:rPr lang="en-US" sz="5400" b="1" err="1">
                <a:solidFill>
                  <a:srgbClr val="FFFFFF"/>
                </a:solidFill>
                <a:latin typeface="Century Gothic"/>
                <a:cs typeface="Calibri"/>
              </a:rPr>
              <a:t>έχει</a:t>
            </a:r>
            <a:r>
              <a:rPr lang="en-US" sz="5400" b="1" dirty="0">
                <a:solidFill>
                  <a:srgbClr val="FFFFFF"/>
                </a:solidFill>
                <a:latin typeface="Century Gothic"/>
                <a:cs typeface="Calibri"/>
              </a:rPr>
              <a:t> </a:t>
            </a:r>
            <a:r>
              <a:rPr lang="en-US" sz="5400" b="1" err="1">
                <a:solidFill>
                  <a:srgbClr val="FFFFFF"/>
                </a:solidFill>
                <a:latin typeface="Century Gothic"/>
                <a:cs typeface="Calibri"/>
              </a:rPr>
              <a:t>το</a:t>
            </a:r>
            <a:r>
              <a:rPr lang="en-US" sz="5400" b="1" dirty="0">
                <a:solidFill>
                  <a:srgbClr val="FFFFFF"/>
                </a:solidFill>
                <a:latin typeface="Century Gothic"/>
                <a:cs typeface="Calibri"/>
              </a:rPr>
              <a:t> πλα</a:t>
            </a:r>
            <a:r>
              <a:rPr lang="en-US" sz="5400" b="1" err="1">
                <a:solidFill>
                  <a:srgbClr val="FFFFFF"/>
                </a:solidFill>
                <a:latin typeface="Century Gothic"/>
                <a:cs typeface="Calibri"/>
              </a:rPr>
              <a:t>στικό</a:t>
            </a:r>
            <a:r>
              <a:rPr lang="en-US" sz="5400" b="1" dirty="0">
                <a:solidFill>
                  <a:srgbClr val="FFFFFF"/>
                </a:solidFill>
                <a:latin typeface="Century Gothic"/>
                <a:cs typeface="Calibri"/>
              </a:rPr>
              <a:t>;</a:t>
            </a:r>
            <a:endParaRPr lang="en-US" sz="5400" dirty="0"/>
          </a:p>
        </p:txBody>
      </p:sp>
      <p:sp>
        <p:nvSpPr>
          <p:cNvPr id="6" name="TextBox 13">
            <a:extLst>
              <a:ext uri="{FF2B5EF4-FFF2-40B4-BE49-F238E27FC236}">
                <a16:creationId xmlns:a16="http://schemas.microsoft.com/office/drawing/2014/main" id="{27C1207A-A88E-0C94-877E-43AD17224971}"/>
              </a:ext>
            </a:extLst>
          </p:cNvPr>
          <p:cNvSpPr txBox="1"/>
          <p:nvPr/>
        </p:nvSpPr>
        <p:spPr>
          <a:xfrm>
            <a:off x="608421" y="682679"/>
            <a:ext cx="2732093" cy="646331"/>
          </a:xfrm>
          <a:prstGeom prst="rect">
            <a:avLst/>
          </a:prstGeom>
          <a:noFill/>
        </p:spPr>
        <p:txBody>
          <a:bodyPr wrap="square" lIns="91440" tIns="45720" rIns="91440" bIns="4572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3600" b="1" dirty="0" err="1">
                <a:solidFill>
                  <a:srgbClr val="FAB546"/>
                </a:solidFill>
                <a:latin typeface="Century Gothic"/>
                <a:ea typeface="Calibri"/>
                <a:cs typeface="Calibri"/>
              </a:rPr>
              <a:t>Μάθημ</a:t>
            </a:r>
            <a:r>
              <a:rPr lang="en-US" sz="3600" b="1" dirty="0">
                <a:solidFill>
                  <a:srgbClr val="FAB546"/>
                </a:solidFill>
                <a:latin typeface="Century Gothic"/>
                <a:ea typeface="Calibri"/>
                <a:cs typeface="Calibri"/>
              </a:rPr>
              <a:t>α 6</a:t>
            </a:r>
          </a:p>
        </p:txBody>
      </p:sp>
      <p:sp>
        <p:nvSpPr>
          <p:cNvPr id="7" name="Rectangle 6">
            <a:extLst>
              <a:ext uri="{FF2B5EF4-FFF2-40B4-BE49-F238E27FC236}">
                <a16:creationId xmlns:a16="http://schemas.microsoft.com/office/drawing/2014/main" id="{2E146DF8-6D6E-4CC2-0D1C-01744F27EAC5}"/>
              </a:ext>
            </a:extLst>
          </p:cNvPr>
          <p:cNvSpPr/>
          <p:nvPr/>
        </p:nvSpPr>
        <p:spPr>
          <a:xfrm>
            <a:off x="605399" y="4048045"/>
            <a:ext cx="1777999" cy="516466"/>
          </a:xfrm>
          <a:prstGeom prst="rect">
            <a:avLst/>
          </a:prstGeom>
          <a:solidFill>
            <a:srgbClr val="FAB546"/>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2400" b="1" dirty="0" err="1">
                <a:latin typeface="Century Gothic"/>
                <a:ea typeface="Calibri"/>
                <a:cs typeface="Calibri"/>
              </a:rPr>
              <a:t>Μέρος</a:t>
            </a:r>
            <a:r>
              <a:rPr lang="en-US" sz="2400" b="1" dirty="0">
                <a:latin typeface="Century Gothic"/>
                <a:ea typeface="Calibri"/>
                <a:cs typeface="Calibri"/>
              </a:rPr>
              <a:t> 2</a:t>
            </a:r>
            <a:endParaRPr lang="en-US" sz="2400" b="1" dirty="0">
              <a:latin typeface="Century Gothic"/>
            </a:endParaRPr>
          </a:p>
        </p:txBody>
      </p:sp>
      <p:pic>
        <p:nvPicPr>
          <p:cNvPr id="14" name="Picture 13" descr="Text&#10;&#10;Description automatically generated with low confidence">
            <a:extLst>
              <a:ext uri="{FF2B5EF4-FFF2-40B4-BE49-F238E27FC236}">
                <a16:creationId xmlns:a16="http://schemas.microsoft.com/office/drawing/2014/main" id="{17DFB7CF-12E6-8D9A-74D6-547D62520AC9}"/>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117" y="5679016"/>
            <a:ext cx="4076700" cy="1181100"/>
          </a:xfrm>
          <a:prstGeom prst="rect">
            <a:avLst/>
          </a:prstGeom>
        </p:spPr>
      </p:pic>
      <p:pic>
        <p:nvPicPr>
          <p:cNvPr id="16" name="Picture 15" descr="Icon&#10;&#10;Description automatically generated">
            <a:extLst>
              <a:ext uri="{FF2B5EF4-FFF2-40B4-BE49-F238E27FC236}">
                <a16:creationId xmlns:a16="http://schemas.microsoft.com/office/drawing/2014/main" id="{4DA312DD-EAD0-0603-0191-C8479CB823BE}"/>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4260000">
            <a:off x="4899025" y="1139825"/>
            <a:ext cx="752475" cy="647700"/>
          </a:xfrm>
          <a:prstGeom prst="rect">
            <a:avLst/>
          </a:prstGeom>
        </p:spPr>
      </p:pic>
      <p:pic>
        <p:nvPicPr>
          <p:cNvPr id="20" name="Picture 19" descr="Icon&#10;&#10;Description automatically generated">
            <a:extLst>
              <a:ext uri="{FF2B5EF4-FFF2-40B4-BE49-F238E27FC236}">
                <a16:creationId xmlns:a16="http://schemas.microsoft.com/office/drawing/2014/main" id="{75BA32BF-F5D8-3D1C-E51E-AEACDA3F026C}"/>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2295921" y="4562576"/>
            <a:ext cx="753392" cy="646331"/>
          </a:xfrm>
          <a:prstGeom prst="rect">
            <a:avLst/>
          </a:prstGeom>
        </p:spPr>
      </p:pic>
      <p:pic>
        <p:nvPicPr>
          <p:cNvPr id="22" name="Picture 21" descr="A white splatter on a black background&#10;&#10;Description automatically generated">
            <a:extLst>
              <a:ext uri="{FF2B5EF4-FFF2-40B4-BE49-F238E27FC236}">
                <a16:creationId xmlns:a16="http://schemas.microsoft.com/office/drawing/2014/main" id="{D9B31A0F-39CC-2E65-9D21-21A443BCF8D9}"/>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rot="2630890">
            <a:off x="9275347" y="2676282"/>
            <a:ext cx="1534497" cy="1512808"/>
          </a:xfrm>
          <a:prstGeom prst="rect">
            <a:avLst/>
          </a:prstGeom>
        </p:spPr>
      </p:pic>
    </p:spTree>
    <p:extLst>
      <p:ext uri="{BB962C8B-B14F-4D97-AF65-F5344CB8AC3E}">
        <p14:creationId xmlns:p14="http://schemas.microsoft.com/office/powerpoint/2010/main" val="26913205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5" name="Picture 4" descr="Icon&#10;&#10;Description automatically generated">
            <a:extLst>
              <a:ext uri="{FF2B5EF4-FFF2-40B4-BE49-F238E27FC236}">
                <a16:creationId xmlns:a16="http://schemas.microsoft.com/office/drawing/2014/main" id="{19ECC8F6-3EB8-D84E-B6DE-3D9F7FEA5423}"/>
              </a:ext>
            </a:extLst>
          </p:cNvPr>
          <p:cNvPicPr>
            <a:picLocks noChangeAspect="1"/>
          </p:cNvPicPr>
          <p:nvPr/>
        </p:nvPicPr>
        <p:blipFill>
          <a:blip r:embed="rId4"/>
          <a:stretch>
            <a:fillRect/>
          </a:stretch>
        </p:blipFill>
        <p:spPr>
          <a:xfrm>
            <a:off x="0" y="0"/>
            <a:ext cx="12192000" cy="6858000"/>
          </a:xfrm>
          <a:prstGeom prst="rect">
            <a:avLst/>
          </a:prstGeom>
        </p:spPr>
      </p:pic>
      <p:sp>
        <p:nvSpPr>
          <p:cNvPr id="16" name="Rectangle 15">
            <a:extLst>
              <a:ext uri="{FF2B5EF4-FFF2-40B4-BE49-F238E27FC236}">
                <a16:creationId xmlns:a16="http://schemas.microsoft.com/office/drawing/2014/main" id="{986C9C1A-CBC4-304F-BD3C-0D6690CDEFA3}"/>
              </a:ext>
            </a:extLst>
          </p:cNvPr>
          <p:cNvSpPr/>
          <p:nvPr/>
        </p:nvSpPr>
        <p:spPr>
          <a:xfrm>
            <a:off x="5345945" y="568603"/>
            <a:ext cx="5297136" cy="3178706"/>
          </a:xfrm>
          <a:prstGeom prst="rect">
            <a:avLst/>
          </a:prstGeom>
          <a:solidFill>
            <a:srgbClr val="F9F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19967401-B05D-7049-AEA9-BF082DDA60A5}"/>
              </a:ext>
            </a:extLst>
          </p:cNvPr>
          <p:cNvSpPr/>
          <p:nvPr/>
        </p:nvSpPr>
        <p:spPr>
          <a:xfrm>
            <a:off x="5344448" y="734389"/>
            <a:ext cx="4854563" cy="2862322"/>
          </a:xfrm>
          <a:prstGeom prst="rect">
            <a:avLst/>
          </a:prstGeom>
        </p:spPr>
        <p:txBody>
          <a:bodyPr wrap="square" lIns="91440" tIns="45720" rIns="91440" bIns="45720" anchor="t">
            <a:spAutoFit/>
          </a:bodyPr>
          <a:lstStyle/>
          <a:p>
            <a:pPr marL="285750" indent="-285750">
              <a:buFont typeface="Arial" panose="020B0604020202020204" pitchFamily="34" charset="0"/>
              <a:buChar char="•"/>
            </a:pPr>
            <a:r>
              <a:rPr lang="en-US" dirty="0" err="1">
                <a:solidFill>
                  <a:srgbClr val="004A6C"/>
                </a:solidFill>
                <a:latin typeface="Century Gothic"/>
              </a:rPr>
              <a:t>Το</a:t>
            </a:r>
            <a:r>
              <a:rPr lang="en-US" dirty="0">
                <a:solidFill>
                  <a:srgbClr val="004A6C"/>
                </a:solidFill>
                <a:latin typeface="Century Gothic"/>
              </a:rPr>
              <a:t> </a:t>
            </a:r>
            <a:r>
              <a:rPr lang="en-US" dirty="0" err="1">
                <a:solidFill>
                  <a:srgbClr val="004A6C"/>
                </a:solidFill>
                <a:latin typeface="Century Gothic"/>
              </a:rPr>
              <a:t>μη</a:t>
            </a:r>
            <a:r>
              <a:rPr lang="en-US" dirty="0">
                <a:solidFill>
                  <a:srgbClr val="004A6C"/>
                </a:solidFill>
                <a:latin typeface="Century Gothic"/>
              </a:rPr>
              <a:t> ανα</a:t>
            </a:r>
            <a:r>
              <a:rPr lang="en-US" dirty="0" err="1">
                <a:solidFill>
                  <a:srgbClr val="004A6C"/>
                </a:solidFill>
                <a:latin typeface="Century Gothic"/>
              </a:rPr>
              <a:t>κυκλωμένο</a:t>
            </a:r>
            <a:r>
              <a:rPr lang="en-US" dirty="0">
                <a:solidFill>
                  <a:srgbClr val="004A6C"/>
                </a:solidFill>
                <a:latin typeface="Century Gothic"/>
              </a:rPr>
              <a:t> πλα</a:t>
            </a:r>
            <a:r>
              <a:rPr lang="en-US" dirty="0" err="1">
                <a:solidFill>
                  <a:srgbClr val="004A6C"/>
                </a:solidFill>
                <a:latin typeface="Century Gothic"/>
              </a:rPr>
              <a:t>στικό</a:t>
            </a:r>
            <a:r>
              <a:rPr lang="en-US" dirty="0">
                <a:solidFill>
                  <a:srgbClr val="004A6C"/>
                </a:solidFill>
                <a:latin typeface="Century Gothic"/>
              </a:rPr>
              <a:t> μπ</a:t>
            </a:r>
            <a:r>
              <a:rPr lang="en-US" dirty="0" err="1">
                <a:solidFill>
                  <a:srgbClr val="004A6C"/>
                </a:solidFill>
                <a:latin typeface="Century Gothic"/>
              </a:rPr>
              <a:t>ορεί</a:t>
            </a:r>
            <a:r>
              <a:rPr lang="en-US" dirty="0">
                <a:solidFill>
                  <a:srgbClr val="004A6C"/>
                </a:solidFill>
                <a:latin typeface="Century Gothic"/>
              </a:rPr>
              <a:t> να κατα</a:t>
            </a:r>
            <a:r>
              <a:rPr lang="en-US" dirty="0" err="1">
                <a:solidFill>
                  <a:srgbClr val="004A6C"/>
                </a:solidFill>
                <a:latin typeface="Century Gothic"/>
              </a:rPr>
              <a:t>λήξει</a:t>
            </a:r>
            <a:r>
              <a:rPr lang="en-US" dirty="0">
                <a:solidFill>
                  <a:srgbClr val="004A6C"/>
                </a:solidFill>
                <a:latin typeface="Century Gothic"/>
              </a:rPr>
              <a:t> </a:t>
            </a:r>
            <a:r>
              <a:rPr lang="en-US" dirty="0" err="1">
                <a:solidFill>
                  <a:srgbClr val="004A6C"/>
                </a:solidFill>
                <a:latin typeface="Century Gothic"/>
              </a:rPr>
              <a:t>στον</a:t>
            </a:r>
            <a:r>
              <a:rPr lang="en-US" dirty="0">
                <a:solidFill>
                  <a:srgbClr val="004A6C"/>
                </a:solidFill>
                <a:latin typeface="Century Gothic"/>
              </a:rPr>
              <a:t> </a:t>
            </a:r>
            <a:r>
              <a:rPr lang="en-US" dirty="0" err="1">
                <a:solidFill>
                  <a:srgbClr val="004A6C"/>
                </a:solidFill>
                <a:latin typeface="Century Gothic"/>
              </a:rPr>
              <a:t>ωκε</a:t>
            </a:r>
            <a:r>
              <a:rPr lang="en-US" dirty="0">
                <a:solidFill>
                  <a:srgbClr val="004A6C"/>
                </a:solidFill>
                <a:latin typeface="Century Gothic"/>
              </a:rPr>
              <a:t>α</a:t>
            </a:r>
            <a:r>
              <a:rPr lang="en-US" dirty="0" err="1">
                <a:solidFill>
                  <a:srgbClr val="004A6C"/>
                </a:solidFill>
                <a:latin typeface="Century Gothic"/>
              </a:rPr>
              <a:t>νό</a:t>
            </a:r>
            <a:r>
              <a:rPr lang="en-US" dirty="0">
                <a:solidFill>
                  <a:srgbClr val="004A6C"/>
                </a:solidFill>
                <a:latin typeface="Century Gothic"/>
              </a:rPr>
              <a:t> όπ</a:t>
            </a:r>
            <a:r>
              <a:rPr lang="en-US" dirty="0" err="1">
                <a:solidFill>
                  <a:srgbClr val="004A6C"/>
                </a:solidFill>
                <a:latin typeface="Century Gothic"/>
              </a:rPr>
              <a:t>ου</a:t>
            </a:r>
            <a:r>
              <a:rPr lang="en-US" dirty="0">
                <a:solidFill>
                  <a:srgbClr val="004A6C"/>
                </a:solidFill>
                <a:latin typeface="Century Gothic"/>
              </a:rPr>
              <a:t> τα </a:t>
            </a:r>
            <a:r>
              <a:rPr lang="en-US" dirty="0" err="1">
                <a:solidFill>
                  <a:srgbClr val="004A6C"/>
                </a:solidFill>
                <a:latin typeface="Century Gothic"/>
              </a:rPr>
              <a:t>ρεύμ</a:t>
            </a:r>
            <a:r>
              <a:rPr lang="en-US" dirty="0">
                <a:solidFill>
                  <a:srgbClr val="004A6C"/>
                </a:solidFill>
                <a:latin typeface="Century Gothic"/>
              </a:rPr>
              <a:t>ατα </a:t>
            </a:r>
            <a:r>
              <a:rPr lang="en-US" dirty="0" err="1">
                <a:solidFill>
                  <a:srgbClr val="004A6C"/>
                </a:solidFill>
                <a:latin typeface="Century Gothic"/>
              </a:rPr>
              <a:t>το</a:t>
            </a:r>
            <a:r>
              <a:rPr lang="en-US" dirty="0">
                <a:solidFill>
                  <a:srgbClr val="004A6C"/>
                </a:solidFill>
                <a:latin typeface="Century Gothic"/>
              </a:rPr>
              <a:t> </a:t>
            </a:r>
            <a:r>
              <a:rPr lang="en-US" dirty="0" err="1">
                <a:solidFill>
                  <a:srgbClr val="004A6C"/>
                </a:solidFill>
                <a:latin typeface="Century Gothic"/>
              </a:rPr>
              <a:t>μετ</a:t>
            </a:r>
            <a:r>
              <a:rPr lang="en-US" dirty="0">
                <a:solidFill>
                  <a:srgbClr val="004A6C"/>
                </a:solidFill>
                <a:latin typeface="Century Gothic"/>
              </a:rPr>
              <a:t>α</a:t>
            </a:r>
            <a:r>
              <a:rPr lang="en-US" dirty="0" err="1">
                <a:solidFill>
                  <a:srgbClr val="004A6C"/>
                </a:solidFill>
                <a:latin typeface="Century Gothic"/>
              </a:rPr>
              <a:t>κινηνεί</a:t>
            </a:r>
            <a:r>
              <a:rPr lang="en-US" dirty="0">
                <a:solidFill>
                  <a:srgbClr val="004A6C"/>
                </a:solidFill>
                <a:latin typeface="Century Gothic"/>
              </a:rPr>
              <a:t> </a:t>
            </a:r>
            <a:r>
              <a:rPr lang="en-US" dirty="0" err="1">
                <a:solidFill>
                  <a:srgbClr val="004A6C"/>
                </a:solidFill>
                <a:latin typeface="Century Gothic"/>
              </a:rPr>
              <a:t>σε</a:t>
            </a:r>
            <a:r>
              <a:rPr lang="en-US" dirty="0">
                <a:solidFill>
                  <a:srgbClr val="004A6C"/>
                </a:solidFill>
                <a:latin typeface="Century Gothic"/>
              </a:rPr>
              <a:t> </a:t>
            </a:r>
            <a:r>
              <a:rPr lang="en-US" dirty="0" err="1">
                <a:solidFill>
                  <a:srgbClr val="004A6C"/>
                </a:solidFill>
                <a:latin typeface="Century Gothic"/>
              </a:rPr>
              <a:t>όλο</a:t>
            </a:r>
            <a:r>
              <a:rPr lang="en-US" dirty="0">
                <a:solidFill>
                  <a:srgbClr val="004A6C"/>
                </a:solidFill>
                <a:latin typeface="Century Gothic"/>
              </a:rPr>
              <a:t> </a:t>
            </a:r>
            <a:r>
              <a:rPr lang="en-US" dirty="0" err="1">
                <a:solidFill>
                  <a:srgbClr val="004A6C"/>
                </a:solidFill>
                <a:latin typeface="Century Gothic"/>
              </a:rPr>
              <a:t>τον</a:t>
            </a:r>
            <a:r>
              <a:rPr lang="en-US" dirty="0">
                <a:solidFill>
                  <a:srgbClr val="004A6C"/>
                </a:solidFill>
                <a:latin typeface="Century Gothic"/>
              </a:rPr>
              <a:t> </a:t>
            </a:r>
            <a:r>
              <a:rPr lang="en-US" dirty="0" err="1">
                <a:solidFill>
                  <a:srgbClr val="004A6C"/>
                </a:solidFill>
                <a:latin typeface="Century Gothic"/>
              </a:rPr>
              <a:t>κόσμο</a:t>
            </a:r>
            <a:r>
              <a:rPr lang="en-US" dirty="0">
                <a:solidFill>
                  <a:srgbClr val="004A6C"/>
                </a:solidFill>
                <a:latin typeface="Century Gothic"/>
              </a:rPr>
              <a:t>.</a:t>
            </a:r>
            <a:endParaRPr lang="en-US" dirty="0">
              <a:solidFill>
                <a:srgbClr val="000000"/>
              </a:solidFill>
              <a:latin typeface="Century Gothic"/>
            </a:endParaRPr>
          </a:p>
          <a:p>
            <a:pPr marL="285750" indent="-285750">
              <a:buFont typeface="Arial" panose="020B0604020202020204" pitchFamily="34" charset="0"/>
              <a:buChar char="•"/>
            </a:pPr>
            <a:r>
              <a:rPr lang="en-US" dirty="0" err="1">
                <a:solidFill>
                  <a:srgbClr val="004A6C"/>
                </a:solidFill>
                <a:latin typeface="Century Gothic"/>
              </a:rPr>
              <a:t>Το</a:t>
            </a:r>
            <a:r>
              <a:rPr lang="en-US" dirty="0">
                <a:solidFill>
                  <a:srgbClr val="004A6C"/>
                </a:solidFill>
                <a:latin typeface="Century Gothic"/>
              </a:rPr>
              <a:t> πλα</a:t>
            </a:r>
            <a:r>
              <a:rPr lang="en-US" dirty="0" err="1">
                <a:solidFill>
                  <a:srgbClr val="004A6C"/>
                </a:solidFill>
                <a:latin typeface="Century Gothic"/>
              </a:rPr>
              <a:t>στικό</a:t>
            </a:r>
            <a:r>
              <a:rPr lang="en-US" dirty="0">
                <a:solidFill>
                  <a:srgbClr val="004A6C"/>
                </a:solidFill>
                <a:latin typeface="Century Gothic"/>
              </a:rPr>
              <a:t> </a:t>
            </a:r>
            <a:r>
              <a:rPr lang="en-US" dirty="0" err="1">
                <a:solidFill>
                  <a:srgbClr val="004A6C"/>
                </a:solidFill>
                <a:latin typeface="Century Gothic"/>
              </a:rPr>
              <a:t>στους</a:t>
            </a:r>
            <a:r>
              <a:rPr lang="en-US" dirty="0">
                <a:solidFill>
                  <a:srgbClr val="004A6C"/>
                </a:solidFill>
                <a:latin typeface="Century Gothic"/>
              </a:rPr>
              <a:t> </a:t>
            </a:r>
            <a:r>
              <a:rPr lang="en-US" dirty="0" err="1">
                <a:solidFill>
                  <a:srgbClr val="004A6C"/>
                </a:solidFill>
                <a:latin typeface="Century Gothic"/>
              </a:rPr>
              <a:t>ωκε</a:t>
            </a:r>
            <a:r>
              <a:rPr lang="en-US" dirty="0">
                <a:solidFill>
                  <a:srgbClr val="004A6C"/>
                </a:solidFill>
                <a:latin typeface="Century Gothic"/>
              </a:rPr>
              <a:t>α</a:t>
            </a:r>
            <a:r>
              <a:rPr lang="en-US" dirty="0" err="1">
                <a:solidFill>
                  <a:srgbClr val="004A6C"/>
                </a:solidFill>
                <a:latin typeface="Century Gothic"/>
              </a:rPr>
              <a:t>νούς</a:t>
            </a:r>
            <a:r>
              <a:rPr lang="en-US" dirty="0">
                <a:solidFill>
                  <a:srgbClr val="004A6C"/>
                </a:solidFill>
                <a:latin typeface="Century Gothic"/>
              </a:rPr>
              <a:t>
μπ</a:t>
            </a:r>
            <a:r>
              <a:rPr lang="en-US" dirty="0" err="1">
                <a:solidFill>
                  <a:srgbClr val="004A6C"/>
                </a:solidFill>
                <a:latin typeface="Century Gothic"/>
              </a:rPr>
              <a:t>ορεί</a:t>
            </a:r>
            <a:r>
              <a:rPr lang="en-US" dirty="0">
                <a:solidFill>
                  <a:srgbClr val="004A6C"/>
                </a:solidFill>
                <a:latin typeface="Century Gothic"/>
              </a:rPr>
              <a:t> να πια</a:t>
            </a:r>
            <a:r>
              <a:rPr lang="en-US" dirty="0" err="1">
                <a:solidFill>
                  <a:srgbClr val="004A6C"/>
                </a:solidFill>
                <a:latin typeface="Century Gothic"/>
              </a:rPr>
              <a:t>στεί</a:t>
            </a:r>
            <a:r>
              <a:rPr lang="en-US" dirty="0">
                <a:solidFill>
                  <a:srgbClr val="004A6C"/>
                </a:solidFill>
                <a:latin typeface="Century Gothic"/>
              </a:rPr>
              <a:t> </a:t>
            </a:r>
            <a:r>
              <a:rPr lang="en-US" dirty="0" err="1">
                <a:solidFill>
                  <a:srgbClr val="004A6C"/>
                </a:solidFill>
                <a:latin typeface="Century Gothic"/>
              </a:rPr>
              <a:t>σε</a:t>
            </a:r>
            <a:r>
              <a:rPr lang="en-US" dirty="0">
                <a:solidFill>
                  <a:srgbClr val="004A6C"/>
                </a:solidFill>
                <a:latin typeface="Century Gothic"/>
              </a:rPr>
              <a:t> </a:t>
            </a:r>
            <a:r>
              <a:rPr lang="en-US" dirty="0" err="1">
                <a:solidFill>
                  <a:srgbClr val="004A6C"/>
                </a:solidFill>
                <a:latin typeface="Century Gothic"/>
              </a:rPr>
              <a:t>στρό</a:t>
            </a:r>
            <a:r>
              <a:rPr lang="en-US" dirty="0">
                <a:solidFill>
                  <a:srgbClr val="004A6C"/>
                </a:solidFill>
                <a:latin typeface="Century Gothic"/>
              </a:rPr>
              <a:t>β</a:t>
            </a:r>
            <a:r>
              <a:rPr lang="en-US" dirty="0" err="1">
                <a:solidFill>
                  <a:srgbClr val="004A6C"/>
                </a:solidFill>
                <a:latin typeface="Century Gothic"/>
              </a:rPr>
              <a:t>ιλους</a:t>
            </a:r>
          </a:p>
          <a:p>
            <a:pPr marL="285750" indent="-285750">
              <a:buFont typeface="Arial" panose="020B0604020202020204" pitchFamily="34" charset="0"/>
              <a:buChar char="•"/>
            </a:pPr>
            <a:r>
              <a:rPr lang="en-US" dirty="0">
                <a:solidFill>
                  <a:srgbClr val="004A6C"/>
                </a:solidFill>
                <a:latin typeface="Century Gothic"/>
              </a:rPr>
              <a:t>Η θα</a:t>
            </a:r>
            <a:r>
              <a:rPr lang="en-US" dirty="0" err="1">
                <a:solidFill>
                  <a:srgbClr val="004A6C"/>
                </a:solidFill>
                <a:latin typeface="Century Gothic"/>
              </a:rPr>
              <a:t>λάσσι</a:t>
            </a:r>
            <a:r>
              <a:rPr lang="en-US" dirty="0">
                <a:solidFill>
                  <a:srgbClr val="004A6C"/>
                </a:solidFill>
                <a:latin typeface="Century Gothic"/>
              </a:rPr>
              <a:t>α </a:t>
            </a:r>
            <a:r>
              <a:rPr lang="en-US" dirty="0" err="1">
                <a:solidFill>
                  <a:srgbClr val="004A6C"/>
                </a:solidFill>
                <a:latin typeface="Century Gothic"/>
              </a:rPr>
              <a:t>ζωή</a:t>
            </a:r>
            <a:r>
              <a:rPr lang="en-US" dirty="0">
                <a:solidFill>
                  <a:srgbClr val="004A6C"/>
                </a:solidFill>
                <a:latin typeface="Century Gothic"/>
              </a:rPr>
              <a:t> </a:t>
            </a:r>
            <a:r>
              <a:rPr lang="en-US" dirty="0" err="1">
                <a:solidFill>
                  <a:srgbClr val="004A6C"/>
                </a:solidFill>
                <a:latin typeface="Century Gothic"/>
              </a:rPr>
              <a:t>συχνά</a:t>
            </a:r>
            <a:r>
              <a:rPr lang="en-US" dirty="0">
                <a:solidFill>
                  <a:srgbClr val="004A6C"/>
                </a:solidFill>
                <a:latin typeface="Century Gothic"/>
              </a:rPr>
              <a:t> μπ</a:t>
            </a:r>
            <a:r>
              <a:rPr lang="en-US" dirty="0" err="1">
                <a:solidFill>
                  <a:srgbClr val="004A6C"/>
                </a:solidFill>
                <a:latin typeface="Century Gothic"/>
              </a:rPr>
              <a:t>ερδεύει</a:t>
            </a:r>
            <a:r>
              <a:rPr lang="en-US" dirty="0">
                <a:solidFill>
                  <a:srgbClr val="004A6C"/>
                </a:solidFill>
                <a:latin typeface="Century Gothic"/>
              </a:rPr>
              <a:t> πλα</a:t>
            </a:r>
            <a:r>
              <a:rPr lang="en-US" dirty="0" err="1">
                <a:solidFill>
                  <a:srgbClr val="004A6C"/>
                </a:solidFill>
                <a:latin typeface="Century Gothic"/>
              </a:rPr>
              <a:t>στικά</a:t>
            </a:r>
            <a:r>
              <a:rPr lang="en-US" dirty="0">
                <a:solidFill>
                  <a:srgbClr val="004A6C"/>
                </a:solidFill>
                <a:latin typeface="Century Gothic"/>
              </a:rPr>
              <a:t> α</a:t>
            </a:r>
            <a:r>
              <a:rPr lang="en-US" dirty="0" err="1">
                <a:solidFill>
                  <a:srgbClr val="004A6C"/>
                </a:solidFill>
                <a:latin typeface="Century Gothic"/>
              </a:rPr>
              <a:t>ντικείμεν</a:t>
            </a:r>
            <a:r>
              <a:rPr lang="en-US" dirty="0">
                <a:solidFill>
                  <a:srgbClr val="004A6C"/>
                </a:solidFill>
                <a:latin typeface="Century Gothic"/>
              </a:rPr>
              <a:t>α </a:t>
            </a:r>
            <a:r>
              <a:rPr lang="en-US" dirty="0" err="1">
                <a:solidFill>
                  <a:srgbClr val="004A6C"/>
                </a:solidFill>
                <a:latin typeface="Century Gothic"/>
              </a:rPr>
              <a:t>γι</a:t>
            </a:r>
            <a:r>
              <a:rPr lang="en-US" dirty="0">
                <a:solidFill>
                  <a:srgbClr val="004A6C"/>
                </a:solidFill>
                <a:latin typeface="Century Gothic"/>
              </a:rPr>
              <a:t>α φα</a:t>
            </a:r>
            <a:r>
              <a:rPr lang="en-US" dirty="0" err="1">
                <a:solidFill>
                  <a:srgbClr val="004A6C"/>
                </a:solidFill>
                <a:latin typeface="Century Gothic"/>
              </a:rPr>
              <a:t>γητό</a:t>
            </a:r>
            <a:r>
              <a:rPr lang="en-US" dirty="0">
                <a:solidFill>
                  <a:srgbClr val="004A6C"/>
                </a:solidFill>
                <a:latin typeface="Century Gothic"/>
              </a:rPr>
              <a:t> και τα καταπ</a:t>
            </a:r>
            <a:r>
              <a:rPr lang="en-US" dirty="0" err="1">
                <a:solidFill>
                  <a:srgbClr val="004A6C"/>
                </a:solidFill>
                <a:latin typeface="Century Gothic"/>
              </a:rPr>
              <a:t>ίνει</a:t>
            </a:r>
            <a:r>
              <a:rPr lang="en-US" dirty="0">
                <a:solidFill>
                  <a:srgbClr val="004A6C"/>
                </a:solidFill>
                <a:latin typeface="Century Gothic"/>
              </a:rPr>
              <a:t>. </a:t>
            </a:r>
            <a:r>
              <a:rPr lang="en-US" dirty="0" err="1">
                <a:solidFill>
                  <a:srgbClr val="004A6C"/>
                </a:solidFill>
                <a:latin typeface="Century Gothic"/>
              </a:rPr>
              <a:t>Αυτό</a:t>
            </a:r>
            <a:r>
              <a:rPr lang="en-US" dirty="0">
                <a:solidFill>
                  <a:srgbClr val="004A6C"/>
                </a:solidFill>
                <a:latin typeface="Century Gothic"/>
              </a:rPr>
              <a:t> </a:t>
            </a:r>
            <a:r>
              <a:rPr lang="en-US" dirty="0" err="1">
                <a:solidFill>
                  <a:srgbClr val="004A6C"/>
                </a:solidFill>
                <a:latin typeface="Century Gothic"/>
              </a:rPr>
              <a:t>μολύνει</a:t>
            </a:r>
            <a:r>
              <a:rPr lang="en-US" dirty="0">
                <a:solidFill>
                  <a:srgbClr val="004A6C"/>
                </a:solidFill>
                <a:latin typeface="Century Gothic"/>
              </a:rPr>
              <a:t> </a:t>
            </a:r>
            <a:r>
              <a:rPr lang="en-US" dirty="0" err="1">
                <a:solidFill>
                  <a:srgbClr val="004A6C"/>
                </a:solidFill>
                <a:latin typeface="Century Gothic"/>
              </a:rPr>
              <a:t>την</a:t>
            </a:r>
            <a:r>
              <a:rPr lang="en-US" dirty="0">
                <a:solidFill>
                  <a:srgbClr val="004A6C"/>
                </a:solidFill>
                <a:latin typeface="Century Gothic"/>
              </a:rPr>
              <a:t> υπ</a:t>
            </a:r>
            <a:r>
              <a:rPr lang="en-US" dirty="0" err="1">
                <a:solidFill>
                  <a:srgbClr val="004A6C"/>
                </a:solidFill>
                <a:latin typeface="Century Gothic"/>
              </a:rPr>
              <a:t>όλοι</a:t>
            </a:r>
            <a:r>
              <a:rPr lang="en-US" dirty="0">
                <a:solidFill>
                  <a:srgbClr val="004A6C"/>
                </a:solidFill>
                <a:latin typeface="Century Gothic"/>
              </a:rPr>
              <a:t>πη </a:t>
            </a:r>
            <a:r>
              <a:rPr lang="en-US" dirty="0" err="1">
                <a:solidFill>
                  <a:srgbClr val="004A6C"/>
                </a:solidFill>
                <a:latin typeface="Century Gothic"/>
              </a:rPr>
              <a:t>τροφική</a:t>
            </a:r>
            <a:r>
              <a:rPr lang="en-US" dirty="0">
                <a:solidFill>
                  <a:srgbClr val="004A6C"/>
                </a:solidFill>
                <a:latin typeface="Century Gothic"/>
              </a:rPr>
              <a:t> α</a:t>
            </a:r>
            <a:r>
              <a:rPr lang="en-US" dirty="0" err="1">
                <a:solidFill>
                  <a:srgbClr val="004A6C"/>
                </a:solidFill>
                <a:latin typeface="Century Gothic"/>
              </a:rPr>
              <a:t>λυσίδ</a:t>
            </a:r>
            <a:r>
              <a:rPr lang="en-US" dirty="0">
                <a:solidFill>
                  <a:srgbClr val="004A6C"/>
                </a:solidFill>
                <a:latin typeface="Century Gothic"/>
              </a:rPr>
              <a:t>α.</a:t>
            </a:r>
            <a:endParaRPr lang="en-US">
              <a:latin typeface="Century Gothic"/>
            </a:endParaRPr>
          </a:p>
        </p:txBody>
      </p:sp>
      <p:pic>
        <p:nvPicPr>
          <p:cNvPr id="20" name="Picture 19" descr="A picture containing floor, indoor&#10;&#10;Description automatically generated">
            <a:extLst>
              <a:ext uri="{FF2B5EF4-FFF2-40B4-BE49-F238E27FC236}">
                <a16:creationId xmlns:a16="http://schemas.microsoft.com/office/drawing/2014/main" id="{03D5E386-E50C-6C4D-90AF-C8AEF6C9070D}"/>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rot="403123">
            <a:off x="9977449" y="669302"/>
            <a:ext cx="2116232" cy="1856362"/>
          </a:xfrm>
          <a:prstGeom prst="rect">
            <a:avLst/>
          </a:prstGeom>
          <a:ln w="57150">
            <a:solidFill>
              <a:srgbClr val="F9F6ED"/>
            </a:solidFill>
          </a:ln>
        </p:spPr>
      </p:pic>
      <p:sp>
        <p:nvSpPr>
          <p:cNvPr id="9" name="Oval 8">
            <a:extLst>
              <a:ext uri="{FF2B5EF4-FFF2-40B4-BE49-F238E27FC236}">
                <a16:creationId xmlns:a16="http://schemas.microsoft.com/office/drawing/2014/main" id="{860B8B23-BB65-3443-B9D6-2427EA42298F}"/>
              </a:ext>
            </a:extLst>
          </p:cNvPr>
          <p:cNvSpPr/>
          <p:nvPr/>
        </p:nvSpPr>
        <p:spPr>
          <a:xfrm>
            <a:off x="9802597" y="3744041"/>
            <a:ext cx="1642754" cy="1642754"/>
          </a:xfrm>
          <a:prstGeom prst="ellipse">
            <a:avLst/>
          </a:prstGeom>
          <a:solidFill>
            <a:srgbClr val="44BD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8" name="Picture 17" descr="A picture containing text&#10;&#10;Description automatically generated">
            <a:extLst>
              <a:ext uri="{FF2B5EF4-FFF2-40B4-BE49-F238E27FC236}">
                <a16:creationId xmlns:a16="http://schemas.microsoft.com/office/drawing/2014/main" id="{0F5679C3-EBA4-C74D-B834-9E7EA963B021}"/>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822003" y="2385115"/>
            <a:ext cx="10405239" cy="3173229"/>
          </a:xfrm>
          <a:prstGeom prst="rect">
            <a:avLst/>
          </a:prstGeom>
        </p:spPr>
      </p:pic>
      <p:sp>
        <p:nvSpPr>
          <p:cNvPr id="4" name="TextBox 3">
            <a:extLst>
              <a:ext uri="{FF2B5EF4-FFF2-40B4-BE49-F238E27FC236}">
                <a16:creationId xmlns:a16="http://schemas.microsoft.com/office/drawing/2014/main" id="{CFCFAF6D-23F3-684B-C57B-080B540A381B}"/>
              </a:ext>
            </a:extLst>
          </p:cNvPr>
          <p:cNvSpPr txBox="1"/>
          <p:nvPr/>
        </p:nvSpPr>
        <p:spPr>
          <a:xfrm>
            <a:off x="205676" y="777059"/>
            <a:ext cx="4287829" cy="830997"/>
          </a:xfrm>
          <a:prstGeom prst="rect">
            <a:avLst/>
          </a:prstGeom>
          <a:noFill/>
        </p:spPr>
        <p:txBody>
          <a:bodyPr wrap="square" lIns="91440" tIns="45720" rIns="91440" bIns="45720" rtlCol="0" anchor="t">
            <a:spAutoFit/>
          </a:bodyPr>
          <a:lstStyle/>
          <a:p>
            <a:r>
              <a:rPr lang="en-US" sz="2400" b="1" dirty="0" err="1">
                <a:solidFill>
                  <a:srgbClr val="004A6C"/>
                </a:solidFill>
                <a:latin typeface="Century Gothic"/>
              </a:rPr>
              <a:t>Πώς</a:t>
            </a:r>
            <a:r>
              <a:rPr lang="en-US" sz="2400" b="1" dirty="0">
                <a:solidFill>
                  <a:srgbClr val="004A6C"/>
                </a:solidFill>
                <a:latin typeface="Century Gothic"/>
              </a:rPr>
              <a:t> επ</a:t>
            </a:r>
            <a:r>
              <a:rPr lang="en-US" sz="2400" b="1" dirty="0" err="1">
                <a:solidFill>
                  <a:srgbClr val="004A6C"/>
                </a:solidFill>
                <a:latin typeface="Century Gothic"/>
              </a:rPr>
              <a:t>ιρρεάζει</a:t>
            </a:r>
            <a:r>
              <a:rPr lang="en-US" sz="2400" b="1" dirty="0">
                <a:solidFill>
                  <a:srgbClr val="004A6C"/>
                </a:solidFill>
                <a:latin typeface="Century Gothic"/>
              </a:rPr>
              <a:t> </a:t>
            </a:r>
            <a:r>
              <a:rPr lang="en-US" sz="2400" b="1" dirty="0" err="1">
                <a:solidFill>
                  <a:srgbClr val="004A6C"/>
                </a:solidFill>
                <a:latin typeface="Century Gothic"/>
              </a:rPr>
              <a:t>το</a:t>
            </a:r>
            <a:r>
              <a:rPr lang="en-US" sz="2400" b="1" dirty="0">
                <a:solidFill>
                  <a:srgbClr val="004A6C"/>
                </a:solidFill>
                <a:latin typeface="Century Gothic"/>
              </a:rPr>
              <a:t> πλα</a:t>
            </a:r>
            <a:r>
              <a:rPr lang="en-US" sz="2400" b="1" dirty="0" err="1">
                <a:solidFill>
                  <a:srgbClr val="004A6C"/>
                </a:solidFill>
                <a:latin typeface="Century Gothic"/>
              </a:rPr>
              <a:t>στικό</a:t>
            </a:r>
            <a:r>
              <a:rPr lang="en-US" sz="2400" b="1" dirty="0">
                <a:solidFill>
                  <a:srgbClr val="004A6C"/>
                </a:solidFill>
                <a:latin typeface="Century Gothic"/>
              </a:rPr>
              <a:t> </a:t>
            </a:r>
            <a:r>
              <a:rPr lang="en-US" sz="2400" b="1" dirty="0" err="1">
                <a:solidFill>
                  <a:srgbClr val="0090D4"/>
                </a:solidFill>
                <a:latin typeface="Century Gothic"/>
              </a:rPr>
              <a:t>τις</a:t>
            </a:r>
            <a:r>
              <a:rPr lang="en-US" sz="2400" b="1" dirty="0">
                <a:solidFill>
                  <a:srgbClr val="0090D4"/>
                </a:solidFill>
                <a:latin typeface="Century Gothic"/>
              </a:rPr>
              <a:t> </a:t>
            </a:r>
            <a:r>
              <a:rPr lang="en-US" sz="2400" b="1" dirty="0" err="1">
                <a:solidFill>
                  <a:srgbClr val="0090D4"/>
                </a:solidFill>
                <a:latin typeface="Century Gothic"/>
              </a:rPr>
              <a:t>θάλ</a:t>
            </a:r>
            <a:r>
              <a:rPr lang="en-US" sz="2400" b="1" dirty="0">
                <a:solidFill>
                  <a:srgbClr val="0090D4"/>
                </a:solidFill>
                <a:latin typeface="Century Gothic"/>
              </a:rPr>
              <a:t>α</a:t>
            </a:r>
            <a:r>
              <a:rPr lang="en-US" sz="2400" b="1" dirty="0" err="1">
                <a:solidFill>
                  <a:srgbClr val="0090D4"/>
                </a:solidFill>
                <a:latin typeface="Century Gothic"/>
              </a:rPr>
              <a:t>σσες</a:t>
            </a:r>
          </a:p>
        </p:txBody>
      </p:sp>
      <p:pic>
        <p:nvPicPr>
          <p:cNvPr id="8" name="Picture 7" descr="A picture containing text&#10;&#10;Description automatically generated">
            <a:extLst>
              <a:ext uri="{FF2B5EF4-FFF2-40B4-BE49-F238E27FC236}">
                <a16:creationId xmlns:a16="http://schemas.microsoft.com/office/drawing/2014/main" id="{CDDA3F54-9AB5-3525-5C4C-F5ED2B97F10B}"/>
              </a:ext>
            </a:extLst>
          </p:cNvPr>
          <p:cNvPicPr>
            <a:picLocks noChangeAspect="1"/>
          </p:cNvPicPr>
          <p:nvPr/>
        </p:nvPicPr>
        <p:blipFill rotWithShape="1">
          <a:blip r:embed="rId7" cstate="email">
            <a:extLst>
              <a:ext uri="{28A0092B-C50C-407E-A947-70E740481C1C}">
                <a14:useLocalDpi xmlns:a14="http://schemas.microsoft.com/office/drawing/2010/main"/>
              </a:ext>
            </a:extLst>
          </a:blip>
          <a:srcRect/>
          <a:stretch/>
        </p:blipFill>
        <p:spPr>
          <a:xfrm>
            <a:off x="0" y="5664970"/>
            <a:ext cx="4972251" cy="1193032"/>
          </a:xfrm>
          <a:prstGeom prst="rect">
            <a:avLst/>
          </a:prstGeom>
        </p:spPr>
      </p:pic>
    </p:spTree>
    <p:extLst>
      <p:ext uri="{BB962C8B-B14F-4D97-AF65-F5344CB8AC3E}">
        <p14:creationId xmlns:p14="http://schemas.microsoft.com/office/powerpoint/2010/main" val="3050772133"/>
      </p:ext>
    </p:extLst>
  </p:cSld>
  <p:clrMapOvr>
    <a:overrideClrMapping bg1="lt1" tx1="dk1" bg2="lt2" tx2="dk2" accent1="accent1" accent2="accent2" accent3="accent3" accent4="accent4" accent5="accent5" accent6="accent6" hlink="hlink" folHlink="folHlink"/>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icon&#10;&#10;Description automatically generated">
            <a:extLst>
              <a:ext uri="{FF2B5EF4-FFF2-40B4-BE49-F238E27FC236}">
                <a16:creationId xmlns:a16="http://schemas.microsoft.com/office/drawing/2014/main" id="{83FFB95F-E12A-7E48-97EB-44560E6E5CD3}"/>
              </a:ext>
            </a:extLst>
          </p:cNvPr>
          <p:cNvPicPr>
            <a:picLocks noChangeAspect="1"/>
          </p:cNvPicPr>
          <p:nvPr/>
        </p:nvPicPr>
        <p:blipFill>
          <a:blip r:embed="rId3"/>
          <a:stretch>
            <a:fillRect/>
          </a:stretch>
        </p:blipFill>
        <p:spPr>
          <a:xfrm>
            <a:off x="0" y="0"/>
            <a:ext cx="12192000" cy="6858000"/>
          </a:xfrm>
          <a:prstGeom prst="rect">
            <a:avLst/>
          </a:prstGeom>
        </p:spPr>
      </p:pic>
      <p:sp>
        <p:nvSpPr>
          <p:cNvPr id="5" name="TextBox 4">
            <a:extLst>
              <a:ext uri="{FF2B5EF4-FFF2-40B4-BE49-F238E27FC236}">
                <a16:creationId xmlns:a16="http://schemas.microsoft.com/office/drawing/2014/main" id="{6E0E40E7-9F87-114A-9D9A-AD44BEFE3D84}"/>
              </a:ext>
            </a:extLst>
          </p:cNvPr>
          <p:cNvSpPr txBox="1"/>
          <p:nvPr/>
        </p:nvSpPr>
        <p:spPr>
          <a:xfrm>
            <a:off x="254502" y="887921"/>
            <a:ext cx="4379843" cy="830997"/>
          </a:xfrm>
          <a:prstGeom prst="rect">
            <a:avLst/>
          </a:prstGeom>
          <a:noFill/>
        </p:spPr>
        <p:txBody>
          <a:bodyPr wrap="square" lIns="91440" tIns="45720" rIns="91440" bIns="45720" rtlCol="0" anchor="t">
            <a:spAutoFit/>
          </a:bodyPr>
          <a:lstStyle/>
          <a:p>
            <a:r>
              <a:rPr lang="en-US" sz="2400" b="1" dirty="0" err="1">
                <a:solidFill>
                  <a:srgbClr val="004A6C"/>
                </a:solidFill>
                <a:latin typeface="Century Gothic"/>
              </a:rPr>
              <a:t>Ομ</a:t>
            </a:r>
            <a:r>
              <a:rPr lang="en-US" sz="2400" b="1" dirty="0">
                <a:solidFill>
                  <a:srgbClr val="004A6C"/>
                </a:solidFill>
                <a:latin typeface="Century Gothic"/>
              </a:rPr>
              <a:t>α</a:t>
            </a:r>
            <a:r>
              <a:rPr lang="en-US" sz="2400" b="1" dirty="0" err="1">
                <a:solidFill>
                  <a:srgbClr val="004A6C"/>
                </a:solidFill>
                <a:latin typeface="Century Gothic"/>
              </a:rPr>
              <a:t>δική</a:t>
            </a:r>
            <a:r>
              <a:rPr lang="en-US" sz="2400" b="1" dirty="0">
                <a:solidFill>
                  <a:srgbClr val="004A6C"/>
                </a:solidFill>
                <a:latin typeface="Century Gothic"/>
              </a:rPr>
              <a:t> </a:t>
            </a:r>
            <a:r>
              <a:rPr lang="en-US" sz="2400" b="1" dirty="0" err="1">
                <a:solidFill>
                  <a:srgbClr val="004A6C"/>
                </a:solidFill>
                <a:latin typeface="Century Gothic"/>
              </a:rPr>
              <a:t>Εργ</a:t>
            </a:r>
            <a:r>
              <a:rPr lang="en-US" sz="2400" b="1" dirty="0">
                <a:solidFill>
                  <a:srgbClr val="004A6C"/>
                </a:solidFill>
                <a:latin typeface="Century Gothic"/>
              </a:rPr>
              <a:t>α</a:t>
            </a:r>
            <a:r>
              <a:rPr lang="en-US" sz="2400" b="1" dirty="0" err="1">
                <a:solidFill>
                  <a:srgbClr val="004A6C"/>
                </a:solidFill>
                <a:latin typeface="Century Gothic"/>
              </a:rPr>
              <a:t>σί</a:t>
            </a:r>
            <a:r>
              <a:rPr lang="en-US" sz="2400" b="1" dirty="0">
                <a:solidFill>
                  <a:srgbClr val="004A6C"/>
                </a:solidFill>
                <a:latin typeface="Century Gothic"/>
              </a:rPr>
              <a:t>α: </a:t>
            </a:r>
            <a:r>
              <a:rPr lang="en-US" sz="2400" b="1" dirty="0" err="1">
                <a:solidFill>
                  <a:srgbClr val="00B0F0"/>
                </a:solidFill>
                <a:latin typeface="Century Gothic"/>
              </a:rPr>
              <a:t>Μελέτη</a:t>
            </a:r>
            <a:r>
              <a:rPr lang="en-US" sz="2400" b="1" dirty="0">
                <a:solidFill>
                  <a:srgbClr val="00B0F0"/>
                </a:solidFill>
                <a:latin typeface="Century Gothic"/>
              </a:rPr>
              <a:t> </a:t>
            </a:r>
            <a:r>
              <a:rPr lang="en-US" sz="2400" b="1" dirty="0" err="1">
                <a:solidFill>
                  <a:srgbClr val="00B0F0"/>
                </a:solidFill>
                <a:latin typeface="Century Gothic"/>
              </a:rPr>
              <a:t>Περι</a:t>
            </a:r>
            <a:r>
              <a:rPr lang="en-US" sz="2400" b="1" dirty="0">
                <a:solidFill>
                  <a:srgbClr val="00B0F0"/>
                </a:solidFill>
                <a:latin typeface="Century Gothic"/>
              </a:rPr>
              <a:t>π</a:t>
            </a:r>
            <a:r>
              <a:rPr lang="en-US" sz="2400" b="1" dirty="0" err="1">
                <a:solidFill>
                  <a:srgbClr val="00B0F0"/>
                </a:solidFill>
                <a:latin typeface="Century Gothic"/>
              </a:rPr>
              <a:t>τώσεων</a:t>
            </a:r>
            <a:r>
              <a:rPr lang="en-US" sz="2400" b="1" dirty="0">
                <a:solidFill>
                  <a:srgbClr val="00B0F0"/>
                </a:solidFill>
                <a:latin typeface="Century Gothic"/>
              </a:rPr>
              <a:t> </a:t>
            </a:r>
            <a:endParaRPr lang="en-US" dirty="0">
              <a:solidFill>
                <a:srgbClr val="00B0F0"/>
              </a:solidFill>
              <a:cs typeface="Calibri"/>
            </a:endParaRPr>
          </a:p>
        </p:txBody>
      </p:sp>
      <p:sp>
        <p:nvSpPr>
          <p:cNvPr id="30" name="Rectangle 29">
            <a:extLst>
              <a:ext uri="{FF2B5EF4-FFF2-40B4-BE49-F238E27FC236}">
                <a16:creationId xmlns:a16="http://schemas.microsoft.com/office/drawing/2014/main" id="{50092951-812F-1947-BDB4-E2B9C6CA49F1}"/>
              </a:ext>
            </a:extLst>
          </p:cNvPr>
          <p:cNvSpPr/>
          <p:nvPr/>
        </p:nvSpPr>
        <p:spPr>
          <a:xfrm>
            <a:off x="732784" y="2551962"/>
            <a:ext cx="6502902" cy="942575"/>
          </a:xfrm>
          <a:prstGeom prst="rect">
            <a:avLst/>
          </a:prstGeom>
          <a:solidFill>
            <a:srgbClr val="F9F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0EBE6A78-EE5F-0E47-B5E0-011761BB34D9}"/>
              </a:ext>
            </a:extLst>
          </p:cNvPr>
          <p:cNvSpPr/>
          <p:nvPr/>
        </p:nvSpPr>
        <p:spPr>
          <a:xfrm>
            <a:off x="872628" y="2673956"/>
            <a:ext cx="5606022" cy="707886"/>
          </a:xfrm>
          <a:prstGeom prst="rect">
            <a:avLst/>
          </a:prstGeom>
        </p:spPr>
        <p:txBody>
          <a:bodyPr wrap="none" lIns="91440" tIns="45720" rIns="91440" bIns="45720" anchor="t">
            <a:spAutoFit/>
          </a:bodyPr>
          <a:lstStyle/>
          <a:p>
            <a:r>
              <a:rPr lang="en-US" sz="2000" b="1" dirty="0" err="1">
                <a:solidFill>
                  <a:srgbClr val="004A6C"/>
                </a:solidFill>
                <a:latin typeface="Century Gothic"/>
              </a:rPr>
              <a:t>Μελέτη</a:t>
            </a:r>
            <a:r>
              <a:rPr lang="en-US" sz="2000" b="1" dirty="0">
                <a:solidFill>
                  <a:srgbClr val="004A6C"/>
                </a:solidFill>
                <a:latin typeface="Century Gothic"/>
              </a:rPr>
              <a:t> </a:t>
            </a:r>
            <a:r>
              <a:rPr lang="en-US" sz="2000" b="1" dirty="0" err="1">
                <a:solidFill>
                  <a:srgbClr val="004A6C"/>
                </a:solidFill>
                <a:latin typeface="Century Gothic"/>
              </a:rPr>
              <a:t>Περί</a:t>
            </a:r>
            <a:r>
              <a:rPr lang="en-US" sz="2000" b="1" dirty="0">
                <a:solidFill>
                  <a:srgbClr val="004A6C"/>
                </a:solidFill>
                <a:latin typeface="Century Gothic"/>
              </a:rPr>
              <a:t>π</a:t>
            </a:r>
            <a:r>
              <a:rPr lang="en-US" sz="2000" b="1" dirty="0" err="1">
                <a:solidFill>
                  <a:srgbClr val="004A6C"/>
                </a:solidFill>
                <a:latin typeface="Century Gothic"/>
              </a:rPr>
              <a:t>τωσης</a:t>
            </a:r>
            <a:r>
              <a:rPr lang="en-US" sz="2000" b="1" dirty="0">
                <a:solidFill>
                  <a:srgbClr val="004A6C"/>
                </a:solidFill>
                <a:latin typeface="Century Gothic"/>
              </a:rPr>
              <a:t> 1: </a:t>
            </a:r>
            <a:br>
              <a:rPr lang="en-US" sz="2000" b="1" dirty="0">
                <a:solidFill>
                  <a:srgbClr val="004A6C"/>
                </a:solidFill>
                <a:latin typeface="Century Gothic"/>
              </a:rPr>
            </a:br>
            <a:r>
              <a:rPr lang="en-US" sz="2000" dirty="0" err="1">
                <a:solidFill>
                  <a:srgbClr val="004A6C"/>
                </a:solidFill>
                <a:latin typeface="Century Gothic"/>
              </a:rPr>
              <a:t>Ποτήρι</a:t>
            </a:r>
            <a:r>
              <a:rPr lang="en-US" sz="2000" dirty="0">
                <a:solidFill>
                  <a:srgbClr val="004A6C"/>
                </a:solidFill>
                <a:latin typeface="Century Gothic"/>
              </a:rPr>
              <a:t>α </a:t>
            </a:r>
            <a:r>
              <a:rPr lang="en-US" sz="2000" dirty="0" err="1">
                <a:solidFill>
                  <a:srgbClr val="004A6C"/>
                </a:solidFill>
                <a:latin typeface="Century Gothic"/>
              </a:rPr>
              <a:t>μι</a:t>
            </a:r>
            <a:r>
              <a:rPr lang="en-US" sz="2000" dirty="0">
                <a:solidFill>
                  <a:srgbClr val="004A6C"/>
                </a:solidFill>
                <a:latin typeface="Century Gothic"/>
              </a:rPr>
              <a:t>ας </a:t>
            </a:r>
            <a:r>
              <a:rPr lang="en-US" sz="2000" dirty="0" err="1">
                <a:solidFill>
                  <a:srgbClr val="004A6C"/>
                </a:solidFill>
                <a:latin typeface="Century Gothic"/>
              </a:rPr>
              <a:t>χρήσης</a:t>
            </a:r>
            <a:r>
              <a:rPr lang="en-US" sz="2000" dirty="0">
                <a:solidFill>
                  <a:srgbClr val="004A6C"/>
                </a:solidFill>
                <a:latin typeface="Century Gothic"/>
              </a:rPr>
              <a:t> </a:t>
            </a:r>
            <a:r>
              <a:rPr lang="en-US" sz="2000" dirty="0" err="1">
                <a:solidFill>
                  <a:srgbClr val="004A6C"/>
                </a:solidFill>
                <a:latin typeface="Century Gothic"/>
              </a:rPr>
              <a:t>στο</a:t>
            </a:r>
            <a:r>
              <a:rPr lang="en-US" sz="2000" dirty="0">
                <a:solidFill>
                  <a:srgbClr val="004A6C"/>
                </a:solidFill>
                <a:latin typeface="Century Gothic"/>
              </a:rPr>
              <a:t> </a:t>
            </a:r>
            <a:r>
              <a:rPr lang="en-US" sz="2000" dirty="0" err="1">
                <a:solidFill>
                  <a:srgbClr val="004A6C"/>
                </a:solidFill>
                <a:latin typeface="Century Gothic"/>
              </a:rPr>
              <a:t>Ηνωμένο</a:t>
            </a:r>
            <a:r>
              <a:rPr lang="en-US" sz="2000" dirty="0">
                <a:solidFill>
                  <a:srgbClr val="004A6C"/>
                </a:solidFill>
                <a:latin typeface="Century Gothic"/>
              </a:rPr>
              <a:t> Βα</a:t>
            </a:r>
            <a:r>
              <a:rPr lang="en-US" sz="2000" dirty="0" err="1">
                <a:solidFill>
                  <a:srgbClr val="004A6C"/>
                </a:solidFill>
                <a:latin typeface="Century Gothic"/>
              </a:rPr>
              <a:t>σίλειο</a:t>
            </a:r>
          </a:p>
        </p:txBody>
      </p:sp>
      <p:sp>
        <p:nvSpPr>
          <p:cNvPr id="37" name="Rectangle 36">
            <a:extLst>
              <a:ext uri="{FF2B5EF4-FFF2-40B4-BE49-F238E27FC236}">
                <a16:creationId xmlns:a16="http://schemas.microsoft.com/office/drawing/2014/main" id="{F3BF5381-C6E5-C148-AFC2-2F1244611055}"/>
              </a:ext>
            </a:extLst>
          </p:cNvPr>
          <p:cNvSpPr/>
          <p:nvPr/>
        </p:nvSpPr>
        <p:spPr>
          <a:xfrm>
            <a:off x="732784" y="3678869"/>
            <a:ext cx="6502903" cy="942575"/>
          </a:xfrm>
          <a:prstGeom prst="rect">
            <a:avLst/>
          </a:prstGeom>
          <a:solidFill>
            <a:srgbClr val="F9F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0FE1C2AC-2026-8043-A041-8827457C12A9}"/>
              </a:ext>
            </a:extLst>
          </p:cNvPr>
          <p:cNvSpPr/>
          <p:nvPr/>
        </p:nvSpPr>
        <p:spPr>
          <a:xfrm>
            <a:off x="872628" y="3815399"/>
            <a:ext cx="2986715" cy="707886"/>
          </a:xfrm>
          <a:prstGeom prst="rect">
            <a:avLst/>
          </a:prstGeom>
        </p:spPr>
        <p:txBody>
          <a:bodyPr wrap="none" lIns="91440" tIns="45720" rIns="91440" bIns="45720" anchor="t">
            <a:spAutoFit/>
          </a:bodyPr>
          <a:lstStyle/>
          <a:p>
            <a:r>
              <a:rPr lang="en-US" sz="2000" b="1" dirty="0" err="1">
                <a:solidFill>
                  <a:srgbClr val="004A6C"/>
                </a:solidFill>
                <a:latin typeface="Century Gothic"/>
              </a:rPr>
              <a:t>Μελέτη</a:t>
            </a:r>
            <a:r>
              <a:rPr lang="en-US" sz="2000" b="1" dirty="0">
                <a:solidFill>
                  <a:srgbClr val="004A6C"/>
                </a:solidFill>
                <a:latin typeface="Century Gothic"/>
              </a:rPr>
              <a:t> </a:t>
            </a:r>
            <a:r>
              <a:rPr lang="en-US" sz="2000" b="1" dirty="0" err="1">
                <a:solidFill>
                  <a:srgbClr val="004A6C"/>
                </a:solidFill>
                <a:latin typeface="Century Gothic"/>
              </a:rPr>
              <a:t>Περί</a:t>
            </a:r>
            <a:r>
              <a:rPr lang="en-US" sz="2000" b="1" dirty="0">
                <a:solidFill>
                  <a:srgbClr val="004A6C"/>
                </a:solidFill>
                <a:latin typeface="Century Gothic"/>
              </a:rPr>
              <a:t>π</a:t>
            </a:r>
            <a:r>
              <a:rPr lang="en-US" sz="2000" b="1" dirty="0" err="1">
                <a:solidFill>
                  <a:srgbClr val="004A6C"/>
                </a:solidFill>
                <a:latin typeface="Century Gothic"/>
              </a:rPr>
              <a:t>τωσης</a:t>
            </a:r>
            <a:r>
              <a:rPr lang="en-US" sz="2000" b="1" dirty="0">
                <a:solidFill>
                  <a:srgbClr val="004A6C"/>
                </a:solidFill>
                <a:latin typeface="Century Gothic"/>
              </a:rPr>
              <a:t> 2: </a:t>
            </a:r>
            <a:br>
              <a:rPr lang="en-US" sz="2000" b="1" dirty="0">
                <a:solidFill>
                  <a:srgbClr val="004A6C"/>
                </a:solidFill>
                <a:latin typeface="Century Gothic"/>
              </a:rPr>
            </a:br>
            <a:r>
              <a:rPr lang="en-US" sz="2000" dirty="0">
                <a:solidFill>
                  <a:srgbClr val="004A6C"/>
                </a:solidFill>
                <a:latin typeface="Century Gothic"/>
              </a:rPr>
              <a:t>10 π</a:t>
            </a:r>
            <a:r>
              <a:rPr lang="en-US" sz="2000" dirty="0" err="1">
                <a:solidFill>
                  <a:srgbClr val="004A6C"/>
                </a:solidFill>
                <a:latin typeface="Century Gothic"/>
              </a:rPr>
              <a:t>οτάμι</a:t>
            </a:r>
            <a:r>
              <a:rPr lang="en-US" sz="2000" dirty="0">
                <a:solidFill>
                  <a:srgbClr val="004A6C"/>
                </a:solidFill>
                <a:latin typeface="Century Gothic"/>
              </a:rPr>
              <a:t>α</a:t>
            </a:r>
          </a:p>
        </p:txBody>
      </p:sp>
      <p:sp>
        <p:nvSpPr>
          <p:cNvPr id="38" name="Rectangle 37">
            <a:extLst>
              <a:ext uri="{FF2B5EF4-FFF2-40B4-BE49-F238E27FC236}">
                <a16:creationId xmlns:a16="http://schemas.microsoft.com/office/drawing/2014/main" id="{703EFFD5-1968-274C-9BC4-6169E3446267}"/>
              </a:ext>
            </a:extLst>
          </p:cNvPr>
          <p:cNvSpPr/>
          <p:nvPr/>
        </p:nvSpPr>
        <p:spPr>
          <a:xfrm>
            <a:off x="732784" y="4818556"/>
            <a:ext cx="6502904" cy="942575"/>
          </a:xfrm>
          <a:prstGeom prst="rect">
            <a:avLst/>
          </a:prstGeom>
          <a:solidFill>
            <a:srgbClr val="F9F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BC95FFCB-FAFA-2A4F-8E1C-35A6EDE41165}"/>
              </a:ext>
            </a:extLst>
          </p:cNvPr>
          <p:cNvSpPr/>
          <p:nvPr/>
        </p:nvSpPr>
        <p:spPr>
          <a:xfrm>
            <a:off x="872628" y="4935900"/>
            <a:ext cx="5282215" cy="707886"/>
          </a:xfrm>
          <a:prstGeom prst="rect">
            <a:avLst/>
          </a:prstGeom>
        </p:spPr>
        <p:txBody>
          <a:bodyPr wrap="none" lIns="91440" tIns="45720" rIns="91440" bIns="45720" anchor="t">
            <a:spAutoFit/>
          </a:bodyPr>
          <a:lstStyle/>
          <a:p>
            <a:r>
              <a:rPr lang="en-US" sz="2000" b="1" dirty="0" err="1">
                <a:solidFill>
                  <a:srgbClr val="004A6C"/>
                </a:solidFill>
                <a:latin typeface="Century Gothic"/>
              </a:rPr>
              <a:t>Μελέτη</a:t>
            </a:r>
            <a:r>
              <a:rPr lang="en-US" sz="2000" b="1" dirty="0">
                <a:solidFill>
                  <a:srgbClr val="004A6C"/>
                </a:solidFill>
                <a:latin typeface="Century Gothic"/>
              </a:rPr>
              <a:t> </a:t>
            </a:r>
            <a:r>
              <a:rPr lang="en-US" sz="2000" b="1" dirty="0" err="1">
                <a:solidFill>
                  <a:srgbClr val="004A6C"/>
                </a:solidFill>
                <a:latin typeface="Century Gothic"/>
              </a:rPr>
              <a:t>Περί</a:t>
            </a:r>
            <a:r>
              <a:rPr lang="en-US" sz="2000" b="1" dirty="0">
                <a:solidFill>
                  <a:srgbClr val="004A6C"/>
                </a:solidFill>
                <a:latin typeface="Century Gothic"/>
              </a:rPr>
              <a:t>π</a:t>
            </a:r>
            <a:r>
              <a:rPr lang="en-US" sz="2000" b="1" dirty="0" err="1">
                <a:solidFill>
                  <a:srgbClr val="004A6C"/>
                </a:solidFill>
                <a:latin typeface="Century Gothic"/>
              </a:rPr>
              <a:t>τωσης</a:t>
            </a:r>
            <a:r>
              <a:rPr lang="en-US" sz="2000" b="1" dirty="0">
                <a:solidFill>
                  <a:srgbClr val="004A6C"/>
                </a:solidFill>
                <a:latin typeface="Century Gothic"/>
              </a:rPr>
              <a:t> 3: </a:t>
            </a:r>
            <a:br>
              <a:rPr lang="en-US" sz="2000" b="1" dirty="0">
                <a:solidFill>
                  <a:srgbClr val="004A6C"/>
                </a:solidFill>
                <a:latin typeface="Century Gothic"/>
              </a:rPr>
            </a:br>
            <a:r>
              <a:rPr lang="en-US" sz="2000" dirty="0">
                <a:solidFill>
                  <a:srgbClr val="004A6C"/>
                </a:solidFill>
                <a:latin typeface="Century Gothic"/>
              </a:rPr>
              <a:t>Κατανα</a:t>
            </a:r>
            <a:r>
              <a:rPr lang="en-US" sz="2000" dirty="0" err="1">
                <a:solidFill>
                  <a:srgbClr val="004A6C"/>
                </a:solidFill>
                <a:latin typeface="Century Gothic"/>
              </a:rPr>
              <a:t>λωτισμός</a:t>
            </a:r>
            <a:r>
              <a:rPr lang="en-US" sz="2000" dirty="0">
                <a:solidFill>
                  <a:srgbClr val="004A6C"/>
                </a:solidFill>
                <a:latin typeface="Century Gothic"/>
              </a:rPr>
              <a:t>,α</a:t>
            </a:r>
            <a:r>
              <a:rPr lang="en-US" sz="2000" dirty="0" err="1">
                <a:solidFill>
                  <a:srgbClr val="004A6C"/>
                </a:solidFill>
                <a:latin typeface="Century Gothic"/>
              </a:rPr>
              <a:t>ειφορί</a:t>
            </a:r>
            <a:r>
              <a:rPr lang="en-US" sz="2000" dirty="0">
                <a:solidFill>
                  <a:srgbClr val="004A6C"/>
                </a:solidFill>
                <a:latin typeface="Century Gothic"/>
              </a:rPr>
              <a:t>α και α</a:t>
            </a:r>
            <a:r>
              <a:rPr lang="en-US" sz="2000" dirty="0" err="1">
                <a:solidFill>
                  <a:srgbClr val="004A6C"/>
                </a:solidFill>
                <a:latin typeface="Century Gothic"/>
              </a:rPr>
              <a:t>νισότητες</a:t>
            </a:r>
          </a:p>
        </p:txBody>
      </p:sp>
      <p:pic>
        <p:nvPicPr>
          <p:cNvPr id="6" name="Picture 5" descr="A picture containing dark&#10;&#10;Description automatically generated">
            <a:extLst>
              <a:ext uri="{FF2B5EF4-FFF2-40B4-BE49-F238E27FC236}">
                <a16:creationId xmlns:a16="http://schemas.microsoft.com/office/drawing/2014/main" id="{2316146F-E39A-774E-94F2-A19260CBE79A}"/>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140379" y="2546861"/>
            <a:ext cx="4705091" cy="2220627"/>
          </a:xfrm>
          <a:prstGeom prst="rect">
            <a:avLst/>
          </a:prstGeom>
        </p:spPr>
      </p:pic>
      <p:pic>
        <p:nvPicPr>
          <p:cNvPr id="14" name="Picture 13" descr="A picture containing dark&#10;&#10;Description automatically generated">
            <a:extLst>
              <a:ext uri="{FF2B5EF4-FFF2-40B4-BE49-F238E27FC236}">
                <a16:creationId xmlns:a16="http://schemas.microsoft.com/office/drawing/2014/main" id="{DD50CC20-0ABF-D346-B963-2617D7994878}"/>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140379" y="3307163"/>
            <a:ext cx="4705091" cy="2220627"/>
          </a:xfrm>
          <a:prstGeom prst="rect">
            <a:avLst/>
          </a:prstGeom>
        </p:spPr>
      </p:pic>
      <p:sp>
        <p:nvSpPr>
          <p:cNvPr id="4" name="Rectangle 3">
            <a:extLst>
              <a:ext uri="{FF2B5EF4-FFF2-40B4-BE49-F238E27FC236}">
                <a16:creationId xmlns:a16="http://schemas.microsoft.com/office/drawing/2014/main" id="{C1C92FEE-E3BD-9942-93D0-41EBDA528F3B}"/>
              </a:ext>
            </a:extLst>
          </p:cNvPr>
          <p:cNvSpPr/>
          <p:nvPr/>
        </p:nvSpPr>
        <p:spPr>
          <a:xfrm>
            <a:off x="7867106" y="3030072"/>
            <a:ext cx="3511826" cy="1938992"/>
          </a:xfrm>
          <a:prstGeom prst="rect">
            <a:avLst/>
          </a:prstGeom>
        </p:spPr>
        <p:txBody>
          <a:bodyPr wrap="square" lIns="91440" tIns="45720" rIns="91440" bIns="45720" anchor="t">
            <a:spAutoFit/>
          </a:bodyPr>
          <a:lstStyle/>
          <a:p>
            <a:r>
              <a:rPr lang="en-GB" sz="2400" b="1" dirty="0" err="1">
                <a:solidFill>
                  <a:srgbClr val="F9F6ED"/>
                </a:solidFill>
                <a:latin typeface="Century Gothic"/>
              </a:rPr>
              <a:t>Τι</a:t>
            </a:r>
            <a:r>
              <a:rPr lang="en-GB" sz="2400" b="1" dirty="0">
                <a:solidFill>
                  <a:srgbClr val="F9F6ED"/>
                </a:solidFill>
                <a:latin typeface="Century Gothic"/>
              </a:rPr>
              <a:t> π</a:t>
            </a:r>
            <a:r>
              <a:rPr lang="en-GB" sz="2400" b="1" dirty="0" err="1">
                <a:solidFill>
                  <a:srgbClr val="F9F6ED"/>
                </a:solidFill>
                <a:latin typeface="Century Gothic"/>
              </a:rPr>
              <a:t>ιστεύεις</a:t>
            </a:r>
            <a:r>
              <a:rPr lang="en-GB" sz="2400" b="1" dirty="0">
                <a:solidFill>
                  <a:srgbClr val="F9F6ED"/>
                </a:solidFill>
                <a:latin typeface="Century Gothic"/>
              </a:rPr>
              <a:t>;</a:t>
            </a:r>
          </a:p>
          <a:p>
            <a:r>
              <a:rPr lang="en-GB" sz="2400" err="1">
                <a:solidFill>
                  <a:srgbClr val="F9F6ED"/>
                </a:solidFill>
                <a:latin typeface="Century Gothic"/>
              </a:rPr>
              <a:t>Ποιος</a:t>
            </a:r>
            <a:r>
              <a:rPr lang="en-GB" sz="2400">
                <a:solidFill>
                  <a:srgbClr val="F9F6ED"/>
                </a:solidFill>
                <a:latin typeface="Century Gothic"/>
              </a:rPr>
              <a:t> </a:t>
            </a:r>
            <a:r>
              <a:rPr lang="en-GB" sz="2400" err="1">
                <a:solidFill>
                  <a:srgbClr val="F9F6ED"/>
                </a:solidFill>
                <a:latin typeface="Century Gothic"/>
              </a:rPr>
              <a:t>φτ</a:t>
            </a:r>
            <a:r>
              <a:rPr lang="en-GB" sz="2400">
                <a:solidFill>
                  <a:srgbClr val="F9F6ED"/>
                </a:solidFill>
                <a:latin typeface="Century Gothic"/>
              </a:rPr>
              <a:t>α</a:t>
            </a:r>
            <a:r>
              <a:rPr lang="en-GB" sz="2400" err="1">
                <a:solidFill>
                  <a:srgbClr val="F9F6ED"/>
                </a:solidFill>
                <a:latin typeface="Century Gothic"/>
              </a:rPr>
              <a:t>ίει</a:t>
            </a:r>
            <a:r>
              <a:rPr lang="en-GB" sz="2400">
                <a:solidFill>
                  <a:srgbClr val="F9F6ED"/>
                </a:solidFill>
                <a:latin typeface="Century Gothic"/>
              </a:rPr>
              <a:t>;</a:t>
            </a:r>
            <a:endParaRPr lang="en-GB" sz="2400" dirty="0">
              <a:solidFill>
                <a:srgbClr val="F9F6ED"/>
              </a:solidFill>
              <a:latin typeface="Century Gothic"/>
            </a:endParaRPr>
          </a:p>
          <a:p>
            <a:r>
              <a:rPr lang="en-GB" sz="2400" dirty="0" err="1">
                <a:solidFill>
                  <a:srgbClr val="F9F6ED"/>
                </a:solidFill>
                <a:latin typeface="Century Gothic"/>
              </a:rPr>
              <a:t>Ποιος</a:t>
            </a:r>
            <a:r>
              <a:rPr lang="en-GB" sz="2400" dirty="0">
                <a:solidFill>
                  <a:srgbClr val="F9F6ED"/>
                </a:solidFill>
                <a:latin typeface="Century Gothic"/>
              </a:rPr>
              <a:t> μπ</a:t>
            </a:r>
            <a:r>
              <a:rPr lang="en-GB" sz="2400" dirty="0" err="1">
                <a:solidFill>
                  <a:srgbClr val="F9F6ED"/>
                </a:solidFill>
                <a:latin typeface="Century Gothic"/>
              </a:rPr>
              <a:t>ορεί</a:t>
            </a:r>
            <a:r>
              <a:rPr lang="en-GB" sz="2400" dirty="0">
                <a:solidFill>
                  <a:srgbClr val="F9F6ED"/>
                </a:solidFill>
                <a:latin typeface="Century Gothic"/>
              </a:rPr>
              <a:t> να β</a:t>
            </a:r>
            <a:r>
              <a:rPr lang="en-GB" sz="2400" dirty="0" err="1">
                <a:solidFill>
                  <a:srgbClr val="F9F6ED"/>
                </a:solidFill>
                <a:latin typeface="Century Gothic"/>
              </a:rPr>
              <a:t>οηθήσει</a:t>
            </a:r>
            <a:r>
              <a:rPr lang="en-GB" sz="2400" dirty="0">
                <a:solidFill>
                  <a:srgbClr val="F9F6ED"/>
                </a:solidFill>
                <a:latin typeface="Century Gothic"/>
              </a:rPr>
              <a:t>;</a:t>
            </a:r>
          </a:p>
          <a:p>
            <a:r>
              <a:rPr lang="en-GB" sz="2400" dirty="0" err="1">
                <a:solidFill>
                  <a:srgbClr val="F9F6ED"/>
                </a:solidFill>
                <a:latin typeface="Century Gothic"/>
              </a:rPr>
              <a:t>Τι</a:t>
            </a:r>
            <a:r>
              <a:rPr lang="en-GB" sz="2400" dirty="0">
                <a:solidFill>
                  <a:srgbClr val="F9F6ED"/>
                </a:solidFill>
                <a:latin typeface="Century Gothic"/>
              </a:rPr>
              <a:t> π</a:t>
            </a:r>
            <a:r>
              <a:rPr lang="en-GB" sz="2400" dirty="0" err="1">
                <a:solidFill>
                  <a:srgbClr val="F9F6ED"/>
                </a:solidFill>
                <a:latin typeface="Century Gothic"/>
              </a:rPr>
              <a:t>ρέ</a:t>
            </a:r>
            <a:r>
              <a:rPr lang="en-GB" sz="2400" dirty="0">
                <a:solidFill>
                  <a:srgbClr val="F9F6ED"/>
                </a:solidFill>
                <a:latin typeface="Century Gothic"/>
              </a:rPr>
              <a:t>π</a:t>
            </a:r>
            <a:r>
              <a:rPr lang="en-GB" sz="2400" dirty="0" err="1">
                <a:solidFill>
                  <a:srgbClr val="F9F6ED"/>
                </a:solidFill>
                <a:latin typeface="Century Gothic"/>
              </a:rPr>
              <a:t>ει</a:t>
            </a:r>
            <a:r>
              <a:rPr lang="en-GB" sz="2400" dirty="0">
                <a:solidFill>
                  <a:srgbClr val="F9F6ED"/>
                </a:solidFill>
                <a:latin typeface="Century Gothic"/>
              </a:rPr>
              <a:t> να </a:t>
            </a:r>
            <a:r>
              <a:rPr lang="en-GB" sz="2400" dirty="0" err="1">
                <a:solidFill>
                  <a:srgbClr val="F9F6ED"/>
                </a:solidFill>
                <a:latin typeface="Century Gothic"/>
              </a:rPr>
              <a:t>γίνει</a:t>
            </a:r>
            <a:r>
              <a:rPr lang="en-GB" sz="2400" dirty="0">
                <a:solidFill>
                  <a:srgbClr val="F9F6ED"/>
                </a:solidFill>
                <a:latin typeface="Century Gothic"/>
              </a:rPr>
              <a:t>;</a:t>
            </a:r>
          </a:p>
        </p:txBody>
      </p:sp>
    </p:spTree>
    <p:extLst>
      <p:ext uri="{BB962C8B-B14F-4D97-AF65-F5344CB8AC3E}">
        <p14:creationId xmlns:p14="http://schemas.microsoft.com/office/powerpoint/2010/main" val="6540779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icon&#10;&#10;Description automatically generated">
            <a:extLst>
              <a:ext uri="{FF2B5EF4-FFF2-40B4-BE49-F238E27FC236}">
                <a16:creationId xmlns:a16="http://schemas.microsoft.com/office/drawing/2014/main" id="{982F43AF-8E02-374D-87D2-72AB31C35D4B}"/>
              </a:ext>
            </a:extLst>
          </p:cNvPr>
          <p:cNvPicPr>
            <a:picLocks noChangeAspect="1"/>
          </p:cNvPicPr>
          <p:nvPr/>
        </p:nvPicPr>
        <p:blipFill>
          <a:blip r:embed="rId3"/>
          <a:stretch>
            <a:fillRect/>
          </a:stretch>
        </p:blipFill>
        <p:spPr>
          <a:xfrm>
            <a:off x="0" y="0"/>
            <a:ext cx="12192000" cy="6858000"/>
          </a:xfrm>
          <a:prstGeom prst="rect">
            <a:avLst/>
          </a:prstGeom>
        </p:spPr>
      </p:pic>
      <p:sp>
        <p:nvSpPr>
          <p:cNvPr id="5" name="TextBox 4">
            <a:extLst>
              <a:ext uri="{FF2B5EF4-FFF2-40B4-BE49-F238E27FC236}">
                <a16:creationId xmlns:a16="http://schemas.microsoft.com/office/drawing/2014/main" id="{FF0DD566-7C2D-7848-9A90-7D544B5A46B4}"/>
              </a:ext>
            </a:extLst>
          </p:cNvPr>
          <p:cNvSpPr txBox="1"/>
          <p:nvPr/>
        </p:nvSpPr>
        <p:spPr>
          <a:xfrm>
            <a:off x="574554" y="902810"/>
            <a:ext cx="4400026" cy="606287"/>
          </a:xfrm>
          <a:prstGeom prst="rect">
            <a:avLst/>
          </a:prstGeom>
          <a:noFill/>
        </p:spPr>
        <p:txBody>
          <a:bodyPr wrap="square" lIns="91440" tIns="45720" rIns="91440" bIns="45720" rtlCol="0" anchor="t">
            <a:spAutoFit/>
          </a:bodyPr>
          <a:lstStyle/>
          <a:p>
            <a:r>
              <a:rPr lang="en-US" sz="3200" b="1" dirty="0" err="1">
                <a:solidFill>
                  <a:srgbClr val="004A6C"/>
                </a:solidFill>
                <a:latin typeface="Century Gothic"/>
              </a:rPr>
              <a:t>Προφιλ</a:t>
            </a:r>
            <a:r>
              <a:rPr lang="en-US" sz="3200" b="1" dirty="0">
                <a:solidFill>
                  <a:srgbClr val="004A6C"/>
                </a:solidFill>
                <a:latin typeface="Century Gothic"/>
              </a:rPr>
              <a:t> </a:t>
            </a:r>
            <a:r>
              <a:rPr lang="en-US" sz="3200" b="1" dirty="0" err="1">
                <a:solidFill>
                  <a:srgbClr val="004A6C"/>
                </a:solidFill>
                <a:latin typeface="Century Gothic"/>
              </a:rPr>
              <a:t>Πλ</a:t>
            </a:r>
            <a:r>
              <a:rPr lang="en-US" sz="3200" b="1" dirty="0">
                <a:solidFill>
                  <a:srgbClr val="004A6C"/>
                </a:solidFill>
                <a:latin typeface="Century Gothic"/>
              </a:rPr>
              <a:t>α</a:t>
            </a:r>
            <a:r>
              <a:rPr lang="en-US" sz="3200" b="1" dirty="0" err="1">
                <a:solidFill>
                  <a:srgbClr val="004A6C"/>
                </a:solidFill>
                <a:latin typeface="Century Gothic"/>
              </a:rPr>
              <a:t>στικού</a:t>
            </a:r>
            <a:endParaRPr lang="en-US" dirty="0" err="1"/>
          </a:p>
        </p:txBody>
      </p:sp>
      <p:sp>
        <p:nvSpPr>
          <p:cNvPr id="6" name="Oval 5">
            <a:extLst>
              <a:ext uri="{FF2B5EF4-FFF2-40B4-BE49-F238E27FC236}">
                <a16:creationId xmlns:a16="http://schemas.microsoft.com/office/drawing/2014/main" id="{146E4E93-E945-2541-8FA3-F3328F6CAD16}"/>
              </a:ext>
            </a:extLst>
          </p:cNvPr>
          <p:cNvSpPr/>
          <p:nvPr/>
        </p:nvSpPr>
        <p:spPr>
          <a:xfrm>
            <a:off x="1140219" y="2761809"/>
            <a:ext cx="2822428" cy="282242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081267F0-5E70-EC4B-BF6D-6474DC5C14D5}"/>
              </a:ext>
            </a:extLst>
          </p:cNvPr>
          <p:cNvSpPr/>
          <p:nvPr/>
        </p:nvSpPr>
        <p:spPr>
          <a:xfrm>
            <a:off x="4623647" y="2761809"/>
            <a:ext cx="2822428" cy="282242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29546E55-15D2-2E44-B65B-3384C10785DD}"/>
              </a:ext>
            </a:extLst>
          </p:cNvPr>
          <p:cNvSpPr/>
          <p:nvPr/>
        </p:nvSpPr>
        <p:spPr>
          <a:xfrm>
            <a:off x="8248590" y="2761809"/>
            <a:ext cx="2822428" cy="282242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Content Placeholder 11" descr="A picture containing vector graphics&#10;&#10;Description automatically generated">
            <a:extLst>
              <a:ext uri="{FF2B5EF4-FFF2-40B4-BE49-F238E27FC236}">
                <a16:creationId xmlns:a16="http://schemas.microsoft.com/office/drawing/2014/main" id="{210A2A60-3F09-D74A-8F67-2E7F38A51F8B}"/>
              </a:ext>
            </a:extLst>
          </p:cNvPr>
          <p:cNvPicPr>
            <a:picLocks noGrp="1" noChangeAspect="1"/>
          </p:cNvPicPr>
          <p:nvPr>
            <p:ph idx="1"/>
          </p:nvPr>
        </p:nvPicPr>
        <p:blipFill>
          <a:blip r:embed="rId4" cstate="email">
            <a:extLst>
              <a:ext uri="{28A0092B-C50C-407E-A947-70E740481C1C}">
                <a14:useLocalDpi xmlns:a14="http://schemas.microsoft.com/office/drawing/2010/main"/>
              </a:ext>
            </a:extLst>
          </a:blip>
          <a:stretch>
            <a:fillRect/>
          </a:stretch>
        </p:blipFill>
        <p:spPr>
          <a:xfrm>
            <a:off x="-412879" y="2411907"/>
            <a:ext cx="3915544" cy="2824572"/>
          </a:xfrm>
        </p:spPr>
      </p:pic>
      <p:pic>
        <p:nvPicPr>
          <p:cNvPr id="14" name="Picture 13" descr="A picture containing text, toy, vector graphics, doll&#10;&#10;Description automatically generated">
            <a:extLst>
              <a:ext uri="{FF2B5EF4-FFF2-40B4-BE49-F238E27FC236}">
                <a16:creationId xmlns:a16="http://schemas.microsoft.com/office/drawing/2014/main" id="{CA13984A-C8C0-A345-A02B-245F7D08BDAB}"/>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089614" y="2842319"/>
            <a:ext cx="1838372" cy="2394159"/>
          </a:xfrm>
          <a:prstGeom prst="rect">
            <a:avLst/>
          </a:prstGeom>
        </p:spPr>
      </p:pic>
      <p:pic>
        <p:nvPicPr>
          <p:cNvPr id="16" name="Picture 15" descr="A picture containing text, vector graphics&#10;&#10;Description automatically generated">
            <a:extLst>
              <a:ext uri="{FF2B5EF4-FFF2-40B4-BE49-F238E27FC236}">
                <a16:creationId xmlns:a16="http://schemas.microsoft.com/office/drawing/2014/main" id="{3514E8D6-600B-1840-B943-E185B4EF3B52}"/>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8820131" y="2842318"/>
            <a:ext cx="1691525" cy="2394159"/>
          </a:xfrm>
          <a:prstGeom prst="rect">
            <a:avLst/>
          </a:prstGeom>
        </p:spPr>
      </p:pic>
      <p:sp>
        <p:nvSpPr>
          <p:cNvPr id="17" name="Rectangle 16">
            <a:extLst>
              <a:ext uri="{FF2B5EF4-FFF2-40B4-BE49-F238E27FC236}">
                <a16:creationId xmlns:a16="http://schemas.microsoft.com/office/drawing/2014/main" id="{98CCEA1D-96F3-294E-99EA-E231676E8D2B}"/>
              </a:ext>
            </a:extLst>
          </p:cNvPr>
          <p:cNvSpPr/>
          <p:nvPr/>
        </p:nvSpPr>
        <p:spPr>
          <a:xfrm>
            <a:off x="5387459" y="658669"/>
            <a:ext cx="6432467" cy="1569660"/>
          </a:xfrm>
          <a:prstGeom prst="rect">
            <a:avLst/>
          </a:prstGeom>
        </p:spPr>
        <p:txBody>
          <a:bodyPr wrap="square" lIns="91440" tIns="45720" rIns="91440" bIns="45720" anchor="t">
            <a:spAutoFit/>
          </a:bodyPr>
          <a:lstStyle/>
          <a:p>
            <a:r>
              <a:rPr lang="en-US" sz="2400" dirty="0" err="1">
                <a:solidFill>
                  <a:srgbClr val="F9F6ED"/>
                </a:solidFill>
                <a:latin typeface="Century Gothic"/>
              </a:rPr>
              <a:t>Πώς</a:t>
            </a:r>
            <a:r>
              <a:rPr lang="en-US" sz="2400" dirty="0">
                <a:solidFill>
                  <a:srgbClr val="F9F6ED"/>
                </a:solidFill>
                <a:latin typeface="Century Gothic"/>
              </a:rPr>
              <a:t> π</a:t>
            </a:r>
            <a:r>
              <a:rPr lang="en-US" sz="2400" dirty="0" err="1">
                <a:solidFill>
                  <a:srgbClr val="F9F6ED"/>
                </a:solidFill>
                <a:latin typeface="Century Gothic"/>
              </a:rPr>
              <a:t>ιστεύετε</a:t>
            </a:r>
            <a:r>
              <a:rPr lang="en-US" sz="2400" dirty="0">
                <a:solidFill>
                  <a:srgbClr val="F9F6ED"/>
                </a:solidFill>
                <a:latin typeface="Century Gothic"/>
              </a:rPr>
              <a:t> </a:t>
            </a:r>
            <a:r>
              <a:rPr lang="en-US" sz="2400" dirty="0" err="1">
                <a:solidFill>
                  <a:srgbClr val="F9F6ED"/>
                </a:solidFill>
                <a:latin typeface="Century Gothic"/>
              </a:rPr>
              <a:t>ότι</a:t>
            </a:r>
            <a:r>
              <a:rPr lang="en-US" sz="2400" dirty="0">
                <a:solidFill>
                  <a:srgbClr val="F9F6ED"/>
                </a:solidFill>
                <a:latin typeface="Century Gothic"/>
              </a:rPr>
              <a:t> </a:t>
            </a:r>
            <a:r>
              <a:rPr lang="en-US" sz="2400" dirty="0" err="1">
                <a:solidFill>
                  <a:srgbClr val="F9F6ED"/>
                </a:solidFill>
                <a:latin typeface="Century Gothic"/>
              </a:rPr>
              <a:t>δι</a:t>
            </a:r>
            <a:r>
              <a:rPr lang="en-US" sz="2400" dirty="0">
                <a:solidFill>
                  <a:srgbClr val="F9F6ED"/>
                </a:solidFill>
                <a:latin typeface="Century Gothic"/>
              </a:rPr>
              <a:t>α</a:t>
            </a:r>
            <a:r>
              <a:rPr lang="en-US" sz="2400" dirty="0" err="1">
                <a:solidFill>
                  <a:srgbClr val="F9F6ED"/>
                </a:solidFill>
                <a:latin typeface="Century Gothic"/>
              </a:rPr>
              <a:t>φορετικοί</a:t>
            </a:r>
            <a:r>
              <a:rPr lang="en-US" sz="2400" dirty="0">
                <a:solidFill>
                  <a:srgbClr val="F9F6ED"/>
                </a:solidFill>
                <a:latin typeface="Century Gothic"/>
              </a:rPr>
              <a:t> </a:t>
            </a:r>
            <a:r>
              <a:rPr lang="en-US" sz="2400" dirty="0" err="1">
                <a:solidFill>
                  <a:srgbClr val="F9F6ED"/>
                </a:solidFill>
                <a:latin typeface="Century Gothic"/>
              </a:rPr>
              <a:t>άνθρω</a:t>
            </a:r>
            <a:r>
              <a:rPr lang="en-US" sz="2400" dirty="0">
                <a:solidFill>
                  <a:srgbClr val="F9F6ED"/>
                </a:solidFill>
                <a:latin typeface="Century Gothic"/>
              </a:rPr>
              <a:t>π</a:t>
            </a:r>
            <a:r>
              <a:rPr lang="en-US" sz="2400" dirty="0" err="1">
                <a:solidFill>
                  <a:srgbClr val="F9F6ED"/>
                </a:solidFill>
                <a:latin typeface="Century Gothic"/>
              </a:rPr>
              <a:t>οι</a:t>
            </a:r>
            <a:r>
              <a:rPr lang="en-US" sz="2400" dirty="0">
                <a:solidFill>
                  <a:srgbClr val="F9F6ED"/>
                </a:solidFill>
                <a:latin typeface="Century Gothic"/>
              </a:rPr>
              <a:t> από </a:t>
            </a:r>
            <a:r>
              <a:rPr lang="en-US" sz="2400" dirty="0" err="1">
                <a:solidFill>
                  <a:srgbClr val="F9F6ED"/>
                </a:solidFill>
                <a:latin typeface="Century Gothic"/>
              </a:rPr>
              <a:t>όλο</a:t>
            </a:r>
            <a:r>
              <a:rPr lang="en-US" sz="2400" dirty="0">
                <a:solidFill>
                  <a:srgbClr val="F9F6ED"/>
                </a:solidFill>
                <a:latin typeface="Century Gothic"/>
              </a:rPr>
              <a:t> </a:t>
            </a:r>
            <a:r>
              <a:rPr lang="en-US" sz="2400" dirty="0" err="1">
                <a:solidFill>
                  <a:srgbClr val="F9F6ED"/>
                </a:solidFill>
                <a:latin typeface="Century Gothic"/>
              </a:rPr>
              <a:t>τον</a:t>
            </a:r>
            <a:r>
              <a:rPr lang="en-US" sz="2400" dirty="0">
                <a:solidFill>
                  <a:srgbClr val="F9F6ED"/>
                </a:solidFill>
                <a:latin typeface="Century Gothic"/>
              </a:rPr>
              <a:t> </a:t>
            </a:r>
            <a:r>
              <a:rPr lang="en-US" sz="2400" dirty="0" err="1">
                <a:solidFill>
                  <a:srgbClr val="F9F6ED"/>
                </a:solidFill>
                <a:latin typeface="Century Gothic"/>
              </a:rPr>
              <a:t>κόσμο</a:t>
            </a:r>
            <a:r>
              <a:rPr lang="en-US" sz="2400" dirty="0">
                <a:solidFill>
                  <a:srgbClr val="F9F6ED"/>
                </a:solidFill>
                <a:latin typeface="Century Gothic"/>
              </a:rPr>
              <a:t> μπ</a:t>
            </a:r>
            <a:r>
              <a:rPr lang="en-US" sz="2400" dirty="0" err="1">
                <a:solidFill>
                  <a:srgbClr val="F9F6ED"/>
                </a:solidFill>
                <a:latin typeface="Century Gothic"/>
              </a:rPr>
              <a:t>ορεί</a:t>
            </a:r>
            <a:r>
              <a:rPr lang="en-US" sz="2400" dirty="0">
                <a:solidFill>
                  <a:srgbClr val="F9F6ED"/>
                </a:solidFill>
                <a:latin typeface="Century Gothic"/>
              </a:rPr>
              <a:t> να επ</a:t>
            </a:r>
            <a:r>
              <a:rPr lang="en-US" sz="2400" dirty="0" err="1">
                <a:solidFill>
                  <a:srgbClr val="F9F6ED"/>
                </a:solidFill>
                <a:latin typeface="Century Gothic"/>
              </a:rPr>
              <a:t>ηρε</a:t>
            </a:r>
            <a:r>
              <a:rPr lang="en-US" sz="2400" dirty="0">
                <a:solidFill>
                  <a:srgbClr val="F9F6ED"/>
                </a:solidFill>
                <a:latin typeface="Century Gothic"/>
              </a:rPr>
              <a:t>α</a:t>
            </a:r>
            <a:r>
              <a:rPr lang="en-US" sz="2400" dirty="0" err="1">
                <a:solidFill>
                  <a:srgbClr val="F9F6ED"/>
                </a:solidFill>
                <a:latin typeface="Century Gothic"/>
              </a:rPr>
              <a:t>στούν</a:t>
            </a:r>
            <a:r>
              <a:rPr lang="en-US" sz="2400" dirty="0">
                <a:solidFill>
                  <a:srgbClr val="F9F6ED"/>
                </a:solidFill>
                <a:latin typeface="Century Gothic"/>
              </a:rPr>
              <a:t> από </a:t>
            </a:r>
            <a:r>
              <a:rPr lang="en-US" sz="2400" dirty="0" err="1">
                <a:solidFill>
                  <a:srgbClr val="F9F6ED"/>
                </a:solidFill>
                <a:latin typeface="Century Gothic"/>
              </a:rPr>
              <a:t>την</a:t>
            </a:r>
            <a:r>
              <a:rPr lang="en-US" sz="2400" dirty="0">
                <a:solidFill>
                  <a:srgbClr val="F9F6ED"/>
                </a:solidFill>
                <a:latin typeface="Century Gothic"/>
              </a:rPr>
              <a:t> παρα</a:t>
            </a:r>
            <a:r>
              <a:rPr lang="en-US" sz="2400" dirty="0" err="1">
                <a:solidFill>
                  <a:srgbClr val="F9F6ED"/>
                </a:solidFill>
                <a:latin typeface="Century Gothic"/>
              </a:rPr>
              <a:t>γωγή</a:t>
            </a:r>
            <a:r>
              <a:rPr lang="en-US" sz="2400" dirty="0">
                <a:solidFill>
                  <a:srgbClr val="F9F6ED"/>
                </a:solidFill>
                <a:latin typeface="Century Gothic"/>
              </a:rPr>
              <a:t>, </a:t>
            </a:r>
            <a:r>
              <a:rPr lang="en-US" sz="2400" dirty="0" err="1">
                <a:solidFill>
                  <a:srgbClr val="F9F6ED"/>
                </a:solidFill>
                <a:latin typeface="Century Gothic"/>
              </a:rPr>
              <a:t>την</a:t>
            </a:r>
            <a:r>
              <a:rPr lang="en-US" sz="2400" dirty="0">
                <a:solidFill>
                  <a:srgbClr val="F9F6ED"/>
                </a:solidFill>
                <a:latin typeface="Century Gothic"/>
              </a:rPr>
              <a:t> κατα</a:t>
            </a:r>
            <a:r>
              <a:rPr lang="en-US" sz="2400" dirty="0" err="1">
                <a:solidFill>
                  <a:srgbClr val="F9F6ED"/>
                </a:solidFill>
                <a:latin typeface="Century Gothic"/>
              </a:rPr>
              <a:t>νάλωση</a:t>
            </a:r>
            <a:r>
              <a:rPr lang="en-US" sz="2400" dirty="0">
                <a:solidFill>
                  <a:srgbClr val="F9F6ED"/>
                </a:solidFill>
                <a:latin typeface="Century Gothic"/>
              </a:rPr>
              <a:t> και </a:t>
            </a:r>
            <a:r>
              <a:rPr lang="en-US" sz="2400" dirty="0" err="1">
                <a:solidFill>
                  <a:srgbClr val="F9F6ED"/>
                </a:solidFill>
                <a:latin typeface="Century Gothic"/>
              </a:rPr>
              <a:t>τη</a:t>
            </a:r>
            <a:r>
              <a:rPr lang="en-US" sz="2400" dirty="0">
                <a:solidFill>
                  <a:srgbClr val="F9F6ED"/>
                </a:solidFill>
                <a:latin typeface="Century Gothic"/>
              </a:rPr>
              <a:t> </a:t>
            </a:r>
            <a:r>
              <a:rPr lang="en-US" sz="2400" dirty="0" err="1">
                <a:solidFill>
                  <a:srgbClr val="F9F6ED"/>
                </a:solidFill>
                <a:latin typeface="Century Gothic"/>
              </a:rPr>
              <a:t>ρύ</a:t>
            </a:r>
            <a:r>
              <a:rPr lang="en-US" sz="2400" dirty="0">
                <a:solidFill>
                  <a:srgbClr val="F9F6ED"/>
                </a:solidFill>
                <a:latin typeface="Century Gothic"/>
              </a:rPr>
              <a:t>πα</a:t>
            </a:r>
            <a:r>
              <a:rPr lang="en-US" sz="2400" dirty="0" err="1">
                <a:solidFill>
                  <a:srgbClr val="F9F6ED"/>
                </a:solidFill>
                <a:latin typeface="Century Gothic"/>
              </a:rPr>
              <a:t>νση</a:t>
            </a:r>
            <a:r>
              <a:rPr lang="en-US" sz="2400" dirty="0">
                <a:solidFill>
                  <a:srgbClr val="F9F6ED"/>
                </a:solidFill>
                <a:latin typeface="Century Gothic"/>
              </a:rPr>
              <a:t> πλα</a:t>
            </a:r>
            <a:r>
              <a:rPr lang="en-US" sz="2400" dirty="0" err="1">
                <a:solidFill>
                  <a:srgbClr val="F9F6ED"/>
                </a:solidFill>
                <a:latin typeface="Century Gothic"/>
              </a:rPr>
              <a:t>στικών</a:t>
            </a:r>
            <a:r>
              <a:rPr lang="en-US" sz="2400" dirty="0">
                <a:solidFill>
                  <a:srgbClr val="F9F6ED"/>
                </a:solidFill>
                <a:latin typeface="Century Gothic"/>
              </a:rPr>
              <a:t>;</a:t>
            </a:r>
            <a:endParaRPr lang="en-US" dirty="0"/>
          </a:p>
        </p:txBody>
      </p:sp>
      <p:pic>
        <p:nvPicPr>
          <p:cNvPr id="19" name="Picture 18">
            <a:extLst>
              <a:ext uri="{FF2B5EF4-FFF2-40B4-BE49-F238E27FC236}">
                <a16:creationId xmlns:a16="http://schemas.microsoft.com/office/drawing/2014/main" id="{69FEE945-BBE8-8344-AF9B-7F3EB9E66435}"/>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rot="2630890">
            <a:off x="2834347" y="2087586"/>
            <a:ext cx="1534497" cy="1512808"/>
          </a:xfrm>
          <a:prstGeom prst="rect">
            <a:avLst/>
          </a:prstGeom>
        </p:spPr>
      </p:pic>
      <p:pic>
        <p:nvPicPr>
          <p:cNvPr id="20" name="Picture 19">
            <a:extLst>
              <a:ext uri="{FF2B5EF4-FFF2-40B4-BE49-F238E27FC236}">
                <a16:creationId xmlns:a16="http://schemas.microsoft.com/office/drawing/2014/main" id="{DDFAEEC3-2F02-BB4D-BDA2-A9C26C0D0A1A}"/>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rot="12929939">
            <a:off x="4335618" y="4810531"/>
            <a:ext cx="1534497" cy="1512808"/>
          </a:xfrm>
          <a:prstGeom prst="rect">
            <a:avLst/>
          </a:prstGeom>
        </p:spPr>
      </p:pic>
      <p:pic>
        <p:nvPicPr>
          <p:cNvPr id="21" name="Picture 20">
            <a:extLst>
              <a:ext uri="{FF2B5EF4-FFF2-40B4-BE49-F238E27FC236}">
                <a16:creationId xmlns:a16="http://schemas.microsoft.com/office/drawing/2014/main" id="{4A413859-6C93-834C-A119-D828F2110AC8}"/>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rot="19528914">
            <a:off x="7947108" y="2037542"/>
            <a:ext cx="1534497" cy="1512808"/>
          </a:xfrm>
          <a:prstGeom prst="rect">
            <a:avLst/>
          </a:prstGeom>
        </p:spPr>
      </p:pic>
    </p:spTree>
    <p:extLst>
      <p:ext uri="{BB962C8B-B14F-4D97-AF65-F5344CB8AC3E}">
        <p14:creationId xmlns:p14="http://schemas.microsoft.com/office/powerpoint/2010/main" val="18447047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icon&#10;&#10;Description automatically generated">
            <a:extLst>
              <a:ext uri="{FF2B5EF4-FFF2-40B4-BE49-F238E27FC236}">
                <a16:creationId xmlns:a16="http://schemas.microsoft.com/office/drawing/2014/main" id="{982F43AF-8E02-374D-87D2-72AB31C35D4B}"/>
              </a:ext>
            </a:extLst>
          </p:cNvPr>
          <p:cNvPicPr>
            <a:picLocks noChangeAspect="1"/>
          </p:cNvPicPr>
          <p:nvPr/>
        </p:nvPicPr>
        <p:blipFill>
          <a:blip r:embed="rId3"/>
          <a:stretch>
            <a:fillRect/>
          </a:stretch>
        </p:blipFill>
        <p:spPr>
          <a:xfrm>
            <a:off x="0" y="0"/>
            <a:ext cx="12192000" cy="6858000"/>
          </a:xfrm>
          <a:prstGeom prst="rect">
            <a:avLst/>
          </a:prstGeom>
        </p:spPr>
      </p:pic>
      <p:sp>
        <p:nvSpPr>
          <p:cNvPr id="5" name="TextBox 4">
            <a:extLst>
              <a:ext uri="{FF2B5EF4-FFF2-40B4-BE49-F238E27FC236}">
                <a16:creationId xmlns:a16="http://schemas.microsoft.com/office/drawing/2014/main" id="{FF0DD566-7C2D-7848-9A90-7D544B5A46B4}"/>
              </a:ext>
            </a:extLst>
          </p:cNvPr>
          <p:cNvSpPr txBox="1"/>
          <p:nvPr/>
        </p:nvSpPr>
        <p:spPr>
          <a:xfrm>
            <a:off x="574554" y="902810"/>
            <a:ext cx="4400026" cy="606287"/>
          </a:xfrm>
          <a:prstGeom prst="rect">
            <a:avLst/>
          </a:prstGeom>
          <a:noFill/>
        </p:spPr>
        <p:txBody>
          <a:bodyPr wrap="square" lIns="91440" tIns="45720" rIns="91440" bIns="45720" rtlCol="0" anchor="t">
            <a:spAutoFit/>
          </a:bodyPr>
          <a:lstStyle/>
          <a:p>
            <a:r>
              <a:rPr lang="en-US" sz="3200" b="1" dirty="0" err="1">
                <a:solidFill>
                  <a:srgbClr val="004A6C"/>
                </a:solidFill>
                <a:latin typeface="Century Gothic"/>
              </a:rPr>
              <a:t>Προφίλ</a:t>
            </a:r>
            <a:r>
              <a:rPr lang="en-US" sz="3200" b="1" dirty="0">
                <a:solidFill>
                  <a:srgbClr val="004A6C"/>
                </a:solidFill>
                <a:latin typeface="Century Gothic"/>
              </a:rPr>
              <a:t> </a:t>
            </a:r>
            <a:r>
              <a:rPr lang="en-US" sz="3200" b="1" dirty="0" err="1">
                <a:solidFill>
                  <a:srgbClr val="004A6C"/>
                </a:solidFill>
                <a:latin typeface="Century Gothic"/>
              </a:rPr>
              <a:t>Πλ</a:t>
            </a:r>
            <a:r>
              <a:rPr lang="en-US" sz="3200" b="1" dirty="0">
                <a:solidFill>
                  <a:srgbClr val="004A6C"/>
                </a:solidFill>
                <a:latin typeface="Century Gothic"/>
              </a:rPr>
              <a:t>α</a:t>
            </a:r>
            <a:r>
              <a:rPr lang="en-US" sz="3200" b="1" dirty="0" err="1">
                <a:solidFill>
                  <a:srgbClr val="004A6C"/>
                </a:solidFill>
                <a:latin typeface="Century Gothic"/>
              </a:rPr>
              <a:t>στικού</a:t>
            </a:r>
            <a:endParaRPr lang="en-US" dirty="0" err="1"/>
          </a:p>
        </p:txBody>
      </p:sp>
      <p:sp>
        <p:nvSpPr>
          <p:cNvPr id="17" name="Rectangle 16">
            <a:extLst>
              <a:ext uri="{FF2B5EF4-FFF2-40B4-BE49-F238E27FC236}">
                <a16:creationId xmlns:a16="http://schemas.microsoft.com/office/drawing/2014/main" id="{98CCEA1D-96F3-294E-99EA-E231676E8D2B}"/>
              </a:ext>
            </a:extLst>
          </p:cNvPr>
          <p:cNvSpPr/>
          <p:nvPr/>
        </p:nvSpPr>
        <p:spPr>
          <a:xfrm>
            <a:off x="5387460" y="470643"/>
            <a:ext cx="5925594" cy="1477328"/>
          </a:xfrm>
          <a:prstGeom prst="rect">
            <a:avLst/>
          </a:prstGeom>
        </p:spPr>
        <p:txBody>
          <a:bodyPr wrap="square" lIns="91440" tIns="45720" rIns="91440" bIns="45720" anchor="t">
            <a:spAutoFit/>
          </a:bodyPr>
          <a:lstStyle/>
          <a:p>
            <a:r>
              <a:rPr lang="en-US" dirty="0">
                <a:solidFill>
                  <a:srgbClr val="F9F6ED"/>
                </a:solidFill>
                <a:latin typeface="Century Gothic"/>
              </a:rPr>
              <a:t>Επ</a:t>
            </a:r>
            <a:r>
              <a:rPr lang="en-US" dirty="0" err="1">
                <a:solidFill>
                  <a:srgbClr val="F9F6ED"/>
                </a:solidFill>
                <a:latin typeface="Century Gothic"/>
              </a:rPr>
              <a:t>ιλέξτε</a:t>
            </a:r>
            <a:r>
              <a:rPr lang="en-US" dirty="0">
                <a:solidFill>
                  <a:srgbClr val="F9F6ED"/>
                </a:solidFill>
                <a:latin typeface="Century Gothic"/>
              </a:rPr>
              <a:t> </a:t>
            </a:r>
            <a:r>
              <a:rPr lang="en-US" dirty="0" err="1">
                <a:solidFill>
                  <a:srgbClr val="F9F6ED"/>
                </a:solidFill>
                <a:latin typeface="Century Gothic"/>
              </a:rPr>
              <a:t>μί</a:t>
            </a:r>
            <a:r>
              <a:rPr lang="en-US" dirty="0">
                <a:solidFill>
                  <a:srgbClr val="F9F6ED"/>
                </a:solidFill>
                <a:latin typeface="Century Gothic"/>
              </a:rPr>
              <a:t>α από </a:t>
            </a:r>
            <a:r>
              <a:rPr lang="en-US" dirty="0" err="1">
                <a:solidFill>
                  <a:srgbClr val="F9F6ED"/>
                </a:solidFill>
                <a:latin typeface="Century Gothic"/>
              </a:rPr>
              <a:t>τις</a:t>
            </a:r>
            <a:r>
              <a:rPr lang="en-US" dirty="0">
                <a:solidFill>
                  <a:srgbClr val="F9F6ED"/>
                </a:solidFill>
                <a:latin typeface="Century Gothic"/>
              </a:rPr>
              <a:t> </a:t>
            </a:r>
            <a:r>
              <a:rPr lang="en-US" dirty="0" err="1">
                <a:solidFill>
                  <a:srgbClr val="F9F6ED"/>
                </a:solidFill>
                <a:latin typeface="Century Gothic"/>
              </a:rPr>
              <a:t>κάρτες</a:t>
            </a:r>
            <a:r>
              <a:rPr lang="en-US" dirty="0">
                <a:solidFill>
                  <a:srgbClr val="F9F6ED"/>
                </a:solidFill>
                <a:latin typeface="Century Gothic"/>
              </a:rPr>
              <a:t> π</a:t>
            </a:r>
            <a:r>
              <a:rPr lang="en-US" dirty="0" err="1">
                <a:solidFill>
                  <a:srgbClr val="F9F6ED"/>
                </a:solidFill>
                <a:latin typeface="Century Gothic"/>
              </a:rPr>
              <a:t>ροφίλ</a:t>
            </a:r>
            <a:r>
              <a:rPr lang="en-US" dirty="0">
                <a:solidFill>
                  <a:srgbClr val="F9F6ED"/>
                </a:solidFill>
                <a:latin typeface="Century Gothic"/>
              </a:rPr>
              <a:t> </a:t>
            </a:r>
            <a:r>
              <a:rPr lang="en-US" dirty="0" err="1">
                <a:solidFill>
                  <a:srgbClr val="F9F6ED"/>
                </a:solidFill>
                <a:latin typeface="Century Gothic"/>
              </a:rPr>
              <a:t>γι</a:t>
            </a:r>
            <a:r>
              <a:rPr lang="en-US" dirty="0">
                <a:solidFill>
                  <a:srgbClr val="F9F6ED"/>
                </a:solidFill>
                <a:latin typeface="Century Gothic"/>
              </a:rPr>
              <a:t>α να </a:t>
            </a:r>
            <a:r>
              <a:rPr lang="en-US" dirty="0" err="1">
                <a:solidFill>
                  <a:srgbClr val="F9F6ED"/>
                </a:solidFill>
                <a:latin typeface="Century Gothic"/>
              </a:rPr>
              <a:t>δουλέψετε</a:t>
            </a:r>
            <a:r>
              <a:rPr lang="en-US" dirty="0">
                <a:solidFill>
                  <a:srgbClr val="F9F6ED"/>
                </a:solidFill>
                <a:latin typeface="Century Gothic"/>
              </a:rPr>
              <a:t> </a:t>
            </a:r>
            <a:r>
              <a:rPr lang="en-US" dirty="0" err="1">
                <a:solidFill>
                  <a:srgbClr val="F9F6ED"/>
                </a:solidFill>
                <a:latin typeface="Century Gothic"/>
              </a:rPr>
              <a:t>στην</a:t>
            </a:r>
            <a:r>
              <a:rPr lang="en-US" dirty="0">
                <a:solidFill>
                  <a:srgbClr val="F9F6ED"/>
                </a:solidFill>
                <a:latin typeface="Century Gothic"/>
              </a:rPr>
              <a:t> </a:t>
            </a:r>
            <a:r>
              <a:rPr lang="en-US" dirty="0" err="1">
                <a:solidFill>
                  <a:srgbClr val="F9F6ED"/>
                </a:solidFill>
                <a:latin typeface="Century Gothic"/>
              </a:rPr>
              <a:t>ομάδ</a:t>
            </a:r>
            <a:r>
              <a:rPr lang="en-US" dirty="0">
                <a:solidFill>
                  <a:srgbClr val="F9F6ED"/>
                </a:solidFill>
                <a:latin typeface="Century Gothic"/>
              </a:rPr>
              <a:t>α σας και </a:t>
            </a:r>
            <a:r>
              <a:rPr lang="en-US" dirty="0" err="1">
                <a:solidFill>
                  <a:srgbClr val="F9F6ED"/>
                </a:solidFill>
                <a:latin typeface="Century Gothic"/>
              </a:rPr>
              <a:t>δημιουργήστε</a:t>
            </a:r>
            <a:r>
              <a:rPr lang="en-US" dirty="0">
                <a:solidFill>
                  <a:srgbClr val="F9F6ED"/>
                </a:solidFill>
                <a:latin typeface="Century Gothic"/>
              </a:rPr>
              <a:t> </a:t>
            </a:r>
            <a:r>
              <a:rPr lang="en-US" dirty="0" err="1">
                <a:solidFill>
                  <a:srgbClr val="F9F6ED"/>
                </a:solidFill>
                <a:latin typeface="Century Gothic"/>
              </a:rPr>
              <a:t>έν</a:t>
            </a:r>
            <a:r>
              <a:rPr lang="en-US" dirty="0">
                <a:solidFill>
                  <a:srgbClr val="F9F6ED"/>
                </a:solidFill>
                <a:latin typeface="Century Gothic"/>
              </a:rPr>
              <a:t>α </a:t>
            </a:r>
            <a:r>
              <a:rPr lang="en-US" dirty="0" err="1">
                <a:solidFill>
                  <a:srgbClr val="F9F6ED"/>
                </a:solidFill>
                <a:latin typeface="Century Gothic"/>
              </a:rPr>
              <a:t>σύντομο</a:t>
            </a:r>
            <a:r>
              <a:rPr lang="en-US" dirty="0">
                <a:solidFill>
                  <a:srgbClr val="F9F6ED"/>
                </a:solidFill>
                <a:latin typeface="Century Gothic"/>
              </a:rPr>
              <a:t> </a:t>
            </a:r>
            <a:r>
              <a:rPr lang="en-US" dirty="0" err="1">
                <a:solidFill>
                  <a:srgbClr val="F9F6ED"/>
                </a:solidFill>
                <a:latin typeface="Century Gothic"/>
              </a:rPr>
              <a:t>θε</a:t>
            </a:r>
            <a:r>
              <a:rPr lang="en-US" dirty="0">
                <a:solidFill>
                  <a:srgbClr val="F9F6ED"/>
                </a:solidFill>
                <a:latin typeface="Century Gothic"/>
              </a:rPr>
              <a:t>α</a:t>
            </a:r>
            <a:r>
              <a:rPr lang="en-US" dirty="0" err="1">
                <a:solidFill>
                  <a:srgbClr val="F9F6ED"/>
                </a:solidFill>
                <a:latin typeface="Century Gothic"/>
              </a:rPr>
              <a:t>τρικό</a:t>
            </a:r>
            <a:r>
              <a:rPr lang="en-US" dirty="0">
                <a:solidFill>
                  <a:srgbClr val="F9F6ED"/>
                </a:solidFill>
                <a:latin typeface="Century Gothic"/>
              </a:rPr>
              <a:t> </a:t>
            </a:r>
            <a:r>
              <a:rPr lang="en-US" dirty="0" err="1">
                <a:solidFill>
                  <a:srgbClr val="F9F6ED"/>
                </a:solidFill>
                <a:latin typeface="Century Gothic"/>
              </a:rPr>
              <a:t>με</a:t>
            </a:r>
            <a:r>
              <a:rPr lang="en-US" dirty="0">
                <a:solidFill>
                  <a:srgbClr val="F9F6ED"/>
                </a:solidFill>
                <a:latin typeface="Century Gothic"/>
              </a:rPr>
              <a:t> β</a:t>
            </a:r>
            <a:r>
              <a:rPr lang="en-US" dirty="0" err="1">
                <a:solidFill>
                  <a:srgbClr val="F9F6ED"/>
                </a:solidFill>
                <a:latin typeface="Century Gothic"/>
              </a:rPr>
              <a:t>άση</a:t>
            </a:r>
            <a:r>
              <a:rPr lang="en-US" dirty="0">
                <a:solidFill>
                  <a:srgbClr val="F9F6ED"/>
                </a:solidFill>
                <a:latin typeface="Century Gothic"/>
              </a:rPr>
              <a:t> τα </a:t>
            </a:r>
            <a:r>
              <a:rPr lang="en-US" dirty="0" err="1">
                <a:solidFill>
                  <a:srgbClr val="F9F6ED"/>
                </a:solidFill>
                <a:latin typeface="Century Gothic"/>
              </a:rPr>
              <a:t>συγκεκριμέν</a:t>
            </a:r>
            <a:r>
              <a:rPr lang="en-US" dirty="0">
                <a:solidFill>
                  <a:srgbClr val="F9F6ED"/>
                </a:solidFill>
                <a:latin typeface="Century Gothic"/>
              </a:rPr>
              <a:t>α π</a:t>
            </a:r>
            <a:r>
              <a:rPr lang="en-US" dirty="0" err="1">
                <a:solidFill>
                  <a:srgbClr val="F9F6ED"/>
                </a:solidFill>
                <a:latin typeface="Century Gothic"/>
              </a:rPr>
              <a:t>ρο</a:t>
            </a:r>
            <a:r>
              <a:rPr lang="en-US" dirty="0">
                <a:solidFill>
                  <a:srgbClr val="F9F6ED"/>
                </a:solidFill>
                <a:latin typeface="Century Gothic"/>
              </a:rPr>
              <a:t>β</a:t>
            </a:r>
            <a:r>
              <a:rPr lang="en-US" dirty="0" err="1">
                <a:solidFill>
                  <a:srgbClr val="F9F6ED"/>
                </a:solidFill>
                <a:latin typeface="Century Gothic"/>
              </a:rPr>
              <a:t>λήμ</a:t>
            </a:r>
            <a:r>
              <a:rPr lang="en-US" dirty="0">
                <a:solidFill>
                  <a:srgbClr val="F9F6ED"/>
                </a:solidFill>
                <a:latin typeface="Century Gothic"/>
              </a:rPr>
              <a:t>ατα π</a:t>
            </a:r>
            <a:r>
              <a:rPr lang="en-US" dirty="0" err="1">
                <a:solidFill>
                  <a:srgbClr val="F9F6ED"/>
                </a:solidFill>
                <a:latin typeface="Century Gothic"/>
              </a:rPr>
              <a:t>ου</a:t>
            </a:r>
            <a:r>
              <a:rPr lang="en-US" dirty="0">
                <a:solidFill>
                  <a:srgbClr val="F9F6ED"/>
                </a:solidFill>
                <a:latin typeface="Century Gothic"/>
              </a:rPr>
              <a:t> μπ</a:t>
            </a:r>
            <a:r>
              <a:rPr lang="en-US" dirty="0" err="1">
                <a:solidFill>
                  <a:srgbClr val="F9F6ED"/>
                </a:solidFill>
                <a:latin typeface="Century Gothic"/>
              </a:rPr>
              <a:t>ορεί</a:t>
            </a:r>
            <a:r>
              <a:rPr lang="en-US" dirty="0">
                <a:solidFill>
                  <a:srgbClr val="F9F6ED"/>
                </a:solidFill>
                <a:latin typeface="Century Gothic"/>
              </a:rPr>
              <a:t> να π</a:t>
            </a:r>
            <a:r>
              <a:rPr lang="en-US" dirty="0" err="1">
                <a:solidFill>
                  <a:srgbClr val="F9F6ED"/>
                </a:solidFill>
                <a:latin typeface="Century Gothic"/>
              </a:rPr>
              <a:t>ροκ</a:t>
            </a:r>
            <a:r>
              <a:rPr lang="en-US" dirty="0">
                <a:solidFill>
                  <a:srgbClr val="F9F6ED"/>
                </a:solidFill>
                <a:latin typeface="Century Gothic"/>
              </a:rPr>
              <a:t>α</a:t>
            </a:r>
            <a:r>
              <a:rPr lang="en-US" dirty="0" err="1">
                <a:solidFill>
                  <a:srgbClr val="F9F6ED"/>
                </a:solidFill>
                <a:latin typeface="Century Gothic"/>
              </a:rPr>
              <a:t>λέσει</a:t>
            </a:r>
            <a:r>
              <a:rPr lang="en-US" dirty="0">
                <a:solidFill>
                  <a:srgbClr val="F9F6ED"/>
                </a:solidFill>
                <a:latin typeface="Century Gothic"/>
              </a:rPr>
              <a:t> </a:t>
            </a:r>
            <a:r>
              <a:rPr lang="en-US" dirty="0" err="1">
                <a:solidFill>
                  <a:srgbClr val="F9F6ED"/>
                </a:solidFill>
                <a:latin typeface="Century Gothic"/>
              </a:rPr>
              <a:t>το</a:t>
            </a:r>
            <a:r>
              <a:rPr lang="en-US" dirty="0">
                <a:solidFill>
                  <a:srgbClr val="F9F6ED"/>
                </a:solidFill>
                <a:latin typeface="Century Gothic"/>
              </a:rPr>
              <a:t> πλα</a:t>
            </a:r>
            <a:r>
              <a:rPr lang="en-US" dirty="0" err="1">
                <a:solidFill>
                  <a:srgbClr val="F9F6ED"/>
                </a:solidFill>
                <a:latin typeface="Century Gothic"/>
              </a:rPr>
              <a:t>στικό</a:t>
            </a:r>
            <a:r>
              <a:rPr lang="en-US" dirty="0">
                <a:solidFill>
                  <a:srgbClr val="F9F6ED"/>
                </a:solidFill>
                <a:latin typeface="Century Gothic"/>
              </a:rPr>
              <a:t> </a:t>
            </a:r>
            <a:r>
              <a:rPr lang="en-US" dirty="0" err="1">
                <a:solidFill>
                  <a:srgbClr val="F9F6ED"/>
                </a:solidFill>
                <a:latin typeface="Century Gothic"/>
              </a:rPr>
              <a:t>στον</a:t>
            </a:r>
            <a:r>
              <a:rPr lang="en-US" dirty="0">
                <a:solidFill>
                  <a:srgbClr val="F9F6ED"/>
                </a:solidFill>
                <a:latin typeface="Century Gothic"/>
              </a:rPr>
              <a:t> </a:t>
            </a:r>
            <a:r>
              <a:rPr lang="en-US" dirty="0" err="1">
                <a:solidFill>
                  <a:srgbClr val="F9F6ED"/>
                </a:solidFill>
                <a:latin typeface="Century Gothic"/>
              </a:rPr>
              <a:t>άνθρω</a:t>
            </a:r>
            <a:r>
              <a:rPr lang="en-US" dirty="0">
                <a:solidFill>
                  <a:srgbClr val="F9F6ED"/>
                </a:solidFill>
                <a:latin typeface="Century Gothic"/>
              </a:rPr>
              <a:t>πο </a:t>
            </a:r>
            <a:r>
              <a:rPr lang="en-US" dirty="0" err="1">
                <a:solidFill>
                  <a:srgbClr val="F9F6ED"/>
                </a:solidFill>
                <a:latin typeface="Century Gothic"/>
              </a:rPr>
              <a:t>της</a:t>
            </a:r>
            <a:r>
              <a:rPr lang="en-US" dirty="0">
                <a:solidFill>
                  <a:srgbClr val="F9F6ED"/>
                </a:solidFill>
                <a:latin typeface="Century Gothic"/>
              </a:rPr>
              <a:t> </a:t>
            </a:r>
            <a:r>
              <a:rPr lang="en-US" dirty="0" err="1">
                <a:solidFill>
                  <a:srgbClr val="F9F6ED"/>
                </a:solidFill>
                <a:latin typeface="Century Gothic"/>
              </a:rPr>
              <a:t>κάρτ</a:t>
            </a:r>
            <a:r>
              <a:rPr lang="en-US" dirty="0">
                <a:solidFill>
                  <a:srgbClr val="F9F6ED"/>
                </a:solidFill>
                <a:latin typeface="Century Gothic"/>
              </a:rPr>
              <a:t>α σας.</a:t>
            </a:r>
            <a:endParaRPr lang="en-US" dirty="0">
              <a:latin typeface="Century Gothic"/>
            </a:endParaRPr>
          </a:p>
        </p:txBody>
      </p:sp>
      <p:sp>
        <p:nvSpPr>
          <p:cNvPr id="10" name="Rectangle 9">
            <a:extLst>
              <a:ext uri="{FF2B5EF4-FFF2-40B4-BE49-F238E27FC236}">
                <a16:creationId xmlns:a16="http://schemas.microsoft.com/office/drawing/2014/main" id="{6C500938-51DC-3A40-8B30-E32267798D9A}"/>
              </a:ext>
            </a:extLst>
          </p:cNvPr>
          <p:cNvSpPr/>
          <p:nvPr/>
        </p:nvSpPr>
        <p:spPr>
          <a:xfrm>
            <a:off x="-4444982" y="-2531164"/>
            <a:ext cx="11127116" cy="2531164"/>
          </a:xfrm>
          <a:prstGeom prst="rect">
            <a:avLst/>
          </a:prstGeom>
          <a:solidFill>
            <a:srgbClr val="F9F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90715D14-0F51-D548-B23B-C919CC8F6F6B}"/>
              </a:ext>
            </a:extLst>
          </p:cNvPr>
          <p:cNvSpPr/>
          <p:nvPr/>
        </p:nvSpPr>
        <p:spPr>
          <a:xfrm>
            <a:off x="15809844" y="4300331"/>
            <a:ext cx="2370224" cy="3139321"/>
          </a:xfrm>
          <a:prstGeom prst="rect">
            <a:avLst/>
          </a:prstGeom>
        </p:spPr>
        <p:txBody>
          <a:bodyPr wrap="square">
            <a:spAutoFit/>
          </a:bodyPr>
          <a:lstStyle/>
          <a:p>
            <a:r>
              <a:rPr lang="en-US" dirty="0">
                <a:solidFill>
                  <a:srgbClr val="F9F6ED"/>
                </a:solidFill>
                <a:latin typeface="Gilroy Medium" pitchFamily="2" charset="77"/>
              </a:rPr>
              <a:t>- Why is this a particular problem  for this person?</a:t>
            </a:r>
          </a:p>
          <a:p>
            <a:r>
              <a:rPr lang="en-US" dirty="0">
                <a:solidFill>
                  <a:srgbClr val="F9F6ED"/>
                </a:solidFill>
                <a:latin typeface="Gilroy Medium" pitchFamily="2" charset="77"/>
              </a:rPr>
              <a:t>- What impact might plastic pollution have on their jobs?</a:t>
            </a:r>
          </a:p>
          <a:p>
            <a:r>
              <a:rPr lang="en-US" dirty="0">
                <a:solidFill>
                  <a:srgbClr val="F9F6ED"/>
                </a:solidFill>
                <a:latin typeface="Gilroy Medium" pitchFamily="2" charset="77"/>
              </a:rPr>
              <a:t>- How does plastic pollution effect where they live (their location?)</a:t>
            </a:r>
          </a:p>
        </p:txBody>
      </p:sp>
      <p:sp>
        <p:nvSpPr>
          <p:cNvPr id="41" name="Rectangle 40">
            <a:extLst>
              <a:ext uri="{FF2B5EF4-FFF2-40B4-BE49-F238E27FC236}">
                <a16:creationId xmlns:a16="http://schemas.microsoft.com/office/drawing/2014/main" id="{608E10DE-EAAF-2248-983A-78EFEBA42EBA}"/>
              </a:ext>
            </a:extLst>
          </p:cNvPr>
          <p:cNvSpPr/>
          <p:nvPr/>
        </p:nvSpPr>
        <p:spPr>
          <a:xfrm>
            <a:off x="545327" y="5647549"/>
            <a:ext cx="7669480" cy="738664"/>
          </a:xfrm>
          <a:prstGeom prst="rect">
            <a:avLst/>
          </a:prstGeom>
        </p:spPr>
        <p:txBody>
          <a:bodyPr wrap="square" lIns="91440" tIns="45720" rIns="91440" bIns="45720" anchor="t">
            <a:spAutoFit/>
          </a:bodyPr>
          <a:lstStyle/>
          <a:p>
            <a:r>
              <a:rPr lang="en-US" sz="1400" dirty="0">
                <a:solidFill>
                  <a:srgbClr val="F9F6ED"/>
                </a:solidFill>
                <a:latin typeface="Century Gothic"/>
              </a:rPr>
              <a:t>- </a:t>
            </a:r>
            <a:r>
              <a:rPr lang="en-US" sz="1400" dirty="0" err="1">
                <a:solidFill>
                  <a:srgbClr val="F9F6ED"/>
                </a:solidFill>
                <a:latin typeface="Century Gothic"/>
              </a:rPr>
              <a:t>Γι</a:t>
            </a:r>
            <a:r>
              <a:rPr lang="en-US" sz="1400" dirty="0">
                <a:solidFill>
                  <a:srgbClr val="F9F6ED"/>
                </a:solidFill>
                <a:latin typeface="Century Gothic"/>
              </a:rPr>
              <a:t>α</a:t>
            </a:r>
            <a:r>
              <a:rPr lang="en-US" sz="1400" dirty="0" err="1">
                <a:solidFill>
                  <a:srgbClr val="F9F6ED"/>
                </a:solidFill>
                <a:latin typeface="Century Gothic"/>
              </a:rPr>
              <a:t>τί</a:t>
            </a:r>
            <a:r>
              <a:rPr lang="en-US" sz="1400" dirty="0">
                <a:solidFill>
                  <a:srgbClr val="F9F6ED"/>
                </a:solidFill>
                <a:latin typeface="Century Gothic"/>
              </a:rPr>
              <a:t> </a:t>
            </a:r>
            <a:r>
              <a:rPr lang="en-US" sz="1400" dirty="0" err="1">
                <a:solidFill>
                  <a:srgbClr val="F9F6ED"/>
                </a:solidFill>
                <a:latin typeface="Century Gothic"/>
              </a:rPr>
              <a:t>είν</a:t>
            </a:r>
            <a:r>
              <a:rPr lang="en-US" sz="1400" dirty="0">
                <a:solidFill>
                  <a:srgbClr val="F9F6ED"/>
                </a:solidFill>
                <a:latin typeface="Century Gothic"/>
              </a:rPr>
              <a:t>αι η πλα</a:t>
            </a:r>
            <a:r>
              <a:rPr lang="en-US" sz="1400" dirty="0" err="1">
                <a:solidFill>
                  <a:srgbClr val="F9F6ED"/>
                </a:solidFill>
                <a:latin typeface="Century Gothic"/>
              </a:rPr>
              <a:t>στική</a:t>
            </a:r>
            <a:r>
              <a:rPr lang="en-US" sz="1400" dirty="0">
                <a:solidFill>
                  <a:srgbClr val="F9F6ED"/>
                </a:solidFill>
                <a:latin typeface="Century Gothic"/>
              </a:rPr>
              <a:t> </a:t>
            </a:r>
            <a:r>
              <a:rPr lang="en-US" sz="1400" dirty="0" err="1">
                <a:solidFill>
                  <a:srgbClr val="F9F6ED"/>
                </a:solidFill>
                <a:latin typeface="Century Gothic"/>
              </a:rPr>
              <a:t>ρύ</a:t>
            </a:r>
            <a:r>
              <a:rPr lang="en-US" sz="1400" dirty="0">
                <a:solidFill>
                  <a:srgbClr val="F9F6ED"/>
                </a:solidFill>
                <a:latin typeface="Century Gothic"/>
              </a:rPr>
              <a:t>πα</a:t>
            </a:r>
            <a:r>
              <a:rPr lang="en-US" sz="1400" dirty="0" err="1">
                <a:solidFill>
                  <a:srgbClr val="F9F6ED"/>
                </a:solidFill>
                <a:latin typeface="Century Gothic"/>
              </a:rPr>
              <a:t>νση</a:t>
            </a:r>
            <a:r>
              <a:rPr lang="en-US" sz="1400" dirty="0">
                <a:solidFill>
                  <a:srgbClr val="F9F6ED"/>
                </a:solidFill>
                <a:latin typeface="Century Gothic"/>
              </a:rPr>
              <a:t> </a:t>
            </a:r>
            <a:r>
              <a:rPr lang="en-US" sz="1400" dirty="0" err="1">
                <a:solidFill>
                  <a:srgbClr val="F9F6ED"/>
                </a:solidFill>
                <a:latin typeface="Century Gothic"/>
              </a:rPr>
              <a:t>έν</a:t>
            </a:r>
            <a:r>
              <a:rPr lang="en-US" sz="1400" dirty="0">
                <a:solidFill>
                  <a:srgbClr val="F9F6ED"/>
                </a:solidFill>
                <a:latin typeface="Century Gothic"/>
              </a:rPr>
              <a:t>α </a:t>
            </a:r>
            <a:r>
              <a:rPr lang="en-US" sz="1400" dirty="0" err="1">
                <a:solidFill>
                  <a:srgbClr val="F9F6ED"/>
                </a:solidFill>
                <a:latin typeface="Century Gothic"/>
              </a:rPr>
              <a:t>σημ</a:t>
            </a:r>
            <a:r>
              <a:rPr lang="en-US" sz="1400" dirty="0">
                <a:solidFill>
                  <a:srgbClr val="F9F6ED"/>
                </a:solidFill>
                <a:latin typeface="Century Gothic"/>
              </a:rPr>
              <a:t>α</a:t>
            </a:r>
            <a:r>
              <a:rPr lang="en-US" sz="1400" dirty="0" err="1">
                <a:solidFill>
                  <a:srgbClr val="F9F6ED"/>
                </a:solidFill>
                <a:latin typeface="Century Gothic"/>
              </a:rPr>
              <a:t>ντικό</a:t>
            </a:r>
            <a:r>
              <a:rPr lang="en-US" sz="1400" dirty="0">
                <a:solidFill>
                  <a:srgbClr val="F9F6ED"/>
                </a:solidFill>
                <a:latin typeface="Century Gothic"/>
              </a:rPr>
              <a:t>  </a:t>
            </a:r>
            <a:r>
              <a:rPr lang="en-US" sz="1400" dirty="0" err="1">
                <a:solidFill>
                  <a:srgbClr val="F9F6ED"/>
                </a:solidFill>
                <a:latin typeface="Century Gothic"/>
              </a:rPr>
              <a:t>θέμ</a:t>
            </a:r>
            <a:r>
              <a:rPr lang="en-US" sz="1400" dirty="0">
                <a:solidFill>
                  <a:srgbClr val="F9F6ED"/>
                </a:solidFill>
                <a:latin typeface="Century Gothic"/>
              </a:rPr>
              <a:t>α </a:t>
            </a:r>
            <a:r>
              <a:rPr lang="en-US" sz="1400" dirty="0" err="1">
                <a:solidFill>
                  <a:srgbClr val="F9F6ED"/>
                </a:solidFill>
                <a:latin typeface="Century Gothic"/>
              </a:rPr>
              <a:t>γι</a:t>
            </a:r>
            <a:r>
              <a:rPr lang="en-US" sz="1400" dirty="0">
                <a:solidFill>
                  <a:srgbClr val="F9F6ED"/>
                </a:solidFill>
                <a:latin typeface="Century Gothic"/>
              </a:rPr>
              <a:t>α α</a:t>
            </a:r>
            <a:r>
              <a:rPr lang="en-US" sz="1400" dirty="0" err="1">
                <a:solidFill>
                  <a:srgbClr val="F9F6ED"/>
                </a:solidFill>
                <a:latin typeface="Century Gothic"/>
              </a:rPr>
              <a:t>υτόν</a:t>
            </a:r>
            <a:r>
              <a:rPr lang="en-US" sz="1400" dirty="0">
                <a:solidFill>
                  <a:srgbClr val="F9F6ED"/>
                </a:solidFill>
                <a:latin typeface="Century Gothic"/>
              </a:rPr>
              <a:t> </a:t>
            </a:r>
            <a:r>
              <a:rPr lang="en-US" sz="1400" dirty="0" err="1">
                <a:solidFill>
                  <a:srgbClr val="F9F6ED"/>
                </a:solidFill>
                <a:latin typeface="Century Gothic"/>
              </a:rPr>
              <a:t>το</a:t>
            </a:r>
            <a:r>
              <a:rPr lang="en-US" sz="1400" dirty="0">
                <a:solidFill>
                  <a:srgbClr val="F9F6ED"/>
                </a:solidFill>
                <a:latin typeface="Century Gothic"/>
              </a:rPr>
              <a:t> </a:t>
            </a:r>
            <a:r>
              <a:rPr lang="en-US" sz="1400" dirty="0" err="1">
                <a:solidFill>
                  <a:srgbClr val="F9F6ED"/>
                </a:solidFill>
                <a:latin typeface="Century Gothic"/>
              </a:rPr>
              <a:t>άνθρω</a:t>
            </a:r>
            <a:r>
              <a:rPr lang="en-US" sz="1400" dirty="0">
                <a:solidFill>
                  <a:srgbClr val="F9F6ED"/>
                </a:solidFill>
                <a:latin typeface="Century Gothic"/>
              </a:rPr>
              <a:t>πο;
- </a:t>
            </a:r>
            <a:r>
              <a:rPr lang="en-US" sz="1400" dirty="0" err="1">
                <a:solidFill>
                  <a:srgbClr val="F9F6ED"/>
                </a:solidFill>
                <a:latin typeface="Century Gothic"/>
              </a:rPr>
              <a:t>Τι</a:t>
            </a:r>
            <a:r>
              <a:rPr lang="en-US" sz="1400" dirty="0">
                <a:solidFill>
                  <a:srgbClr val="F9F6ED"/>
                </a:solidFill>
                <a:latin typeface="Century Gothic"/>
              </a:rPr>
              <a:t> α</a:t>
            </a:r>
            <a:r>
              <a:rPr lang="en-US" sz="1400" dirty="0" err="1">
                <a:solidFill>
                  <a:srgbClr val="F9F6ED"/>
                </a:solidFill>
                <a:latin typeface="Century Gothic"/>
              </a:rPr>
              <a:t>ντίκτυ</a:t>
            </a:r>
            <a:r>
              <a:rPr lang="en-US" sz="1400" dirty="0">
                <a:solidFill>
                  <a:srgbClr val="F9F6ED"/>
                </a:solidFill>
                <a:latin typeface="Century Gothic"/>
              </a:rPr>
              <a:t>πο μπ</a:t>
            </a:r>
            <a:r>
              <a:rPr lang="en-US" sz="1400" dirty="0" err="1">
                <a:solidFill>
                  <a:srgbClr val="F9F6ED"/>
                </a:solidFill>
                <a:latin typeface="Century Gothic"/>
              </a:rPr>
              <a:t>ορεί</a:t>
            </a:r>
            <a:r>
              <a:rPr lang="en-US" sz="1400" dirty="0">
                <a:solidFill>
                  <a:srgbClr val="F9F6ED"/>
                </a:solidFill>
                <a:latin typeface="Century Gothic"/>
              </a:rPr>
              <a:t> να </a:t>
            </a:r>
            <a:r>
              <a:rPr lang="en-US" sz="1400" dirty="0" err="1">
                <a:solidFill>
                  <a:srgbClr val="F9F6ED"/>
                </a:solidFill>
                <a:latin typeface="Century Gothic"/>
              </a:rPr>
              <a:t>έχει</a:t>
            </a:r>
            <a:r>
              <a:rPr lang="en-US" sz="1400" dirty="0">
                <a:solidFill>
                  <a:srgbClr val="F9F6ED"/>
                </a:solidFill>
                <a:latin typeface="Century Gothic"/>
              </a:rPr>
              <a:t> η πλα</a:t>
            </a:r>
            <a:r>
              <a:rPr lang="en-US" sz="1400" dirty="0" err="1">
                <a:solidFill>
                  <a:srgbClr val="F9F6ED"/>
                </a:solidFill>
                <a:latin typeface="Century Gothic"/>
              </a:rPr>
              <a:t>στική</a:t>
            </a:r>
            <a:r>
              <a:rPr lang="en-US" sz="1400" dirty="0">
                <a:solidFill>
                  <a:srgbClr val="F9F6ED"/>
                </a:solidFill>
                <a:latin typeface="Century Gothic"/>
              </a:rPr>
              <a:t> </a:t>
            </a:r>
            <a:r>
              <a:rPr lang="en-US" sz="1400" dirty="0" err="1">
                <a:solidFill>
                  <a:srgbClr val="F9F6ED"/>
                </a:solidFill>
                <a:latin typeface="Century Gothic"/>
              </a:rPr>
              <a:t>ρύ</a:t>
            </a:r>
            <a:r>
              <a:rPr lang="en-US" sz="1400" dirty="0">
                <a:solidFill>
                  <a:srgbClr val="F9F6ED"/>
                </a:solidFill>
                <a:latin typeface="Century Gothic"/>
              </a:rPr>
              <a:t>πα</a:t>
            </a:r>
            <a:r>
              <a:rPr lang="en-US" sz="1400" dirty="0" err="1">
                <a:solidFill>
                  <a:srgbClr val="F9F6ED"/>
                </a:solidFill>
                <a:latin typeface="Century Gothic"/>
              </a:rPr>
              <a:t>νση</a:t>
            </a:r>
            <a:r>
              <a:rPr lang="en-US" sz="1400" dirty="0">
                <a:solidFill>
                  <a:srgbClr val="F9F6ED"/>
                </a:solidFill>
                <a:latin typeface="Century Gothic"/>
              </a:rPr>
              <a:t> </a:t>
            </a:r>
            <a:r>
              <a:rPr lang="en-US" sz="1400" dirty="0" err="1">
                <a:solidFill>
                  <a:srgbClr val="F9F6ED"/>
                </a:solidFill>
                <a:latin typeface="Century Gothic"/>
              </a:rPr>
              <a:t>στην</a:t>
            </a:r>
            <a:r>
              <a:rPr lang="en-US" sz="1400" dirty="0">
                <a:solidFill>
                  <a:srgbClr val="F9F6ED"/>
                </a:solidFill>
                <a:latin typeface="Century Gothic"/>
              </a:rPr>
              <a:t> </a:t>
            </a:r>
            <a:r>
              <a:rPr lang="en-US" sz="1400" dirty="0" err="1">
                <a:solidFill>
                  <a:srgbClr val="F9F6ED"/>
                </a:solidFill>
                <a:latin typeface="Century Gothic"/>
              </a:rPr>
              <a:t>δουλειά</a:t>
            </a:r>
            <a:r>
              <a:rPr lang="en-US" sz="1400" dirty="0">
                <a:solidFill>
                  <a:srgbClr val="F9F6ED"/>
                </a:solidFill>
                <a:latin typeface="Century Gothic"/>
              </a:rPr>
              <a:t> </a:t>
            </a:r>
            <a:r>
              <a:rPr lang="en-US" sz="1400" dirty="0" err="1">
                <a:solidFill>
                  <a:srgbClr val="F9F6ED"/>
                </a:solidFill>
                <a:latin typeface="Century Gothic"/>
              </a:rPr>
              <a:t>του</a:t>
            </a:r>
            <a:r>
              <a:rPr lang="en-US" sz="1400" dirty="0">
                <a:solidFill>
                  <a:srgbClr val="F9F6ED"/>
                </a:solidFill>
                <a:latin typeface="Century Gothic"/>
              </a:rPr>
              <a:t>;​
- </a:t>
            </a:r>
            <a:r>
              <a:rPr lang="en-US" sz="1400" dirty="0" err="1">
                <a:solidFill>
                  <a:srgbClr val="F9F6ED"/>
                </a:solidFill>
                <a:latin typeface="Century Gothic"/>
              </a:rPr>
              <a:t>Πώς</a:t>
            </a:r>
            <a:r>
              <a:rPr lang="en-US" sz="1400" dirty="0">
                <a:solidFill>
                  <a:srgbClr val="F9F6ED"/>
                </a:solidFill>
                <a:latin typeface="Century Gothic"/>
              </a:rPr>
              <a:t> επ</a:t>
            </a:r>
            <a:r>
              <a:rPr lang="en-US" sz="1400" dirty="0" err="1">
                <a:solidFill>
                  <a:srgbClr val="F9F6ED"/>
                </a:solidFill>
                <a:latin typeface="Century Gothic"/>
              </a:rPr>
              <a:t>ηρεάζει</a:t>
            </a:r>
            <a:r>
              <a:rPr lang="en-US" sz="1400" dirty="0">
                <a:solidFill>
                  <a:srgbClr val="F9F6ED"/>
                </a:solidFill>
                <a:latin typeface="Century Gothic"/>
              </a:rPr>
              <a:t> η πλα</a:t>
            </a:r>
            <a:r>
              <a:rPr lang="en-US" sz="1400" dirty="0" err="1">
                <a:solidFill>
                  <a:srgbClr val="F9F6ED"/>
                </a:solidFill>
                <a:latin typeface="Century Gothic"/>
              </a:rPr>
              <a:t>στική</a:t>
            </a:r>
            <a:r>
              <a:rPr lang="en-US" sz="1400" dirty="0">
                <a:solidFill>
                  <a:srgbClr val="F9F6ED"/>
                </a:solidFill>
                <a:latin typeface="Century Gothic"/>
              </a:rPr>
              <a:t> </a:t>
            </a:r>
            <a:r>
              <a:rPr lang="en-US" sz="1400" dirty="0" err="1">
                <a:solidFill>
                  <a:srgbClr val="F9F6ED"/>
                </a:solidFill>
                <a:latin typeface="Century Gothic"/>
              </a:rPr>
              <a:t>ρύ</a:t>
            </a:r>
            <a:r>
              <a:rPr lang="en-US" sz="1400" dirty="0">
                <a:solidFill>
                  <a:srgbClr val="F9F6ED"/>
                </a:solidFill>
                <a:latin typeface="Century Gothic"/>
              </a:rPr>
              <a:t>πα</a:t>
            </a:r>
            <a:r>
              <a:rPr lang="en-US" sz="1400" dirty="0" err="1">
                <a:solidFill>
                  <a:srgbClr val="F9F6ED"/>
                </a:solidFill>
                <a:latin typeface="Century Gothic"/>
              </a:rPr>
              <a:t>νση</a:t>
            </a:r>
            <a:r>
              <a:rPr lang="en-US" sz="1400" dirty="0">
                <a:solidFill>
                  <a:srgbClr val="F9F6ED"/>
                </a:solidFill>
                <a:latin typeface="Century Gothic"/>
              </a:rPr>
              <a:t> </a:t>
            </a:r>
            <a:r>
              <a:rPr lang="en-US" sz="1400" dirty="0" err="1">
                <a:solidFill>
                  <a:srgbClr val="F9F6ED"/>
                </a:solidFill>
                <a:latin typeface="Century Gothic"/>
              </a:rPr>
              <a:t>στον</a:t>
            </a:r>
            <a:r>
              <a:rPr lang="en-US" sz="1400" dirty="0">
                <a:solidFill>
                  <a:srgbClr val="F9F6ED"/>
                </a:solidFill>
                <a:latin typeface="Century Gothic"/>
              </a:rPr>
              <a:t> </a:t>
            </a:r>
            <a:r>
              <a:rPr lang="en-US" sz="1400" dirty="0" err="1">
                <a:solidFill>
                  <a:srgbClr val="F9F6ED"/>
                </a:solidFill>
                <a:latin typeface="Century Gothic"/>
              </a:rPr>
              <a:t>τό</a:t>
            </a:r>
            <a:r>
              <a:rPr lang="en-US" sz="1400" dirty="0">
                <a:solidFill>
                  <a:srgbClr val="F9F6ED"/>
                </a:solidFill>
                <a:latin typeface="Century Gothic"/>
              </a:rPr>
              <a:t>πο </a:t>
            </a:r>
            <a:r>
              <a:rPr lang="en-US" sz="1400" dirty="0" err="1">
                <a:solidFill>
                  <a:srgbClr val="F9F6ED"/>
                </a:solidFill>
                <a:latin typeface="Century Gothic"/>
              </a:rPr>
              <a:t>δι</a:t>
            </a:r>
            <a:r>
              <a:rPr lang="en-US" sz="1400" dirty="0">
                <a:solidFill>
                  <a:srgbClr val="F9F6ED"/>
                </a:solidFill>
                <a:latin typeface="Century Gothic"/>
              </a:rPr>
              <a:t>α</a:t>
            </a:r>
            <a:r>
              <a:rPr lang="en-US" sz="1400" dirty="0" err="1">
                <a:solidFill>
                  <a:srgbClr val="F9F6ED"/>
                </a:solidFill>
                <a:latin typeface="Century Gothic"/>
              </a:rPr>
              <a:t>μονής</a:t>
            </a:r>
            <a:r>
              <a:rPr lang="en-US" sz="1400" dirty="0">
                <a:solidFill>
                  <a:srgbClr val="F9F6ED"/>
                </a:solidFill>
                <a:latin typeface="Century Gothic"/>
              </a:rPr>
              <a:t> </a:t>
            </a:r>
            <a:r>
              <a:rPr lang="en-US" sz="1400" dirty="0" err="1">
                <a:solidFill>
                  <a:srgbClr val="F9F6ED"/>
                </a:solidFill>
                <a:latin typeface="Century Gothic"/>
              </a:rPr>
              <a:t>τους</a:t>
            </a:r>
            <a:r>
              <a:rPr lang="en-US" sz="1400" dirty="0">
                <a:solidFill>
                  <a:srgbClr val="F9F6ED"/>
                </a:solidFill>
                <a:latin typeface="Century Gothic"/>
              </a:rPr>
              <a:t> (</a:t>
            </a:r>
            <a:r>
              <a:rPr lang="en-US" sz="1400" dirty="0" err="1">
                <a:solidFill>
                  <a:srgbClr val="F9F6ED"/>
                </a:solidFill>
                <a:latin typeface="Century Gothic"/>
              </a:rPr>
              <a:t>την</a:t>
            </a:r>
            <a:r>
              <a:rPr lang="en-US" sz="1400" dirty="0">
                <a:solidFill>
                  <a:srgbClr val="F9F6ED"/>
                </a:solidFill>
                <a:latin typeface="Century Gothic"/>
              </a:rPr>
              <a:t> </a:t>
            </a:r>
            <a:r>
              <a:rPr lang="en-US" sz="1400" dirty="0" err="1">
                <a:solidFill>
                  <a:srgbClr val="F9F6ED"/>
                </a:solidFill>
                <a:latin typeface="Century Gothic"/>
              </a:rPr>
              <a:t>το</a:t>
            </a:r>
            <a:r>
              <a:rPr lang="en-US" sz="1400" dirty="0">
                <a:solidFill>
                  <a:srgbClr val="F9F6ED"/>
                </a:solidFill>
                <a:latin typeface="Century Gothic"/>
              </a:rPr>
              <a:t>π</a:t>
            </a:r>
            <a:r>
              <a:rPr lang="en-US" sz="1400" dirty="0" err="1">
                <a:solidFill>
                  <a:srgbClr val="F9F6ED"/>
                </a:solidFill>
                <a:latin typeface="Century Gothic"/>
              </a:rPr>
              <a:t>οθεσί</a:t>
            </a:r>
            <a:r>
              <a:rPr lang="en-US" sz="1400" dirty="0">
                <a:solidFill>
                  <a:srgbClr val="F9F6ED"/>
                </a:solidFill>
                <a:latin typeface="Century Gothic"/>
              </a:rPr>
              <a:t>α </a:t>
            </a:r>
            <a:r>
              <a:rPr lang="en-US" sz="1400" dirty="0" err="1">
                <a:solidFill>
                  <a:srgbClr val="F9F6ED"/>
                </a:solidFill>
                <a:latin typeface="Century Gothic"/>
              </a:rPr>
              <a:t>τους</a:t>
            </a:r>
            <a:r>
              <a:rPr lang="en-US" sz="1400" dirty="0">
                <a:solidFill>
                  <a:srgbClr val="F9F6ED"/>
                </a:solidFill>
                <a:latin typeface="Century Gothic"/>
              </a:rPr>
              <a:t>;)​</a:t>
            </a:r>
            <a:endParaRPr lang="en-US" dirty="0"/>
          </a:p>
        </p:txBody>
      </p:sp>
      <p:pic>
        <p:nvPicPr>
          <p:cNvPr id="2" name="Picture 1" descr="A group of girls with different colored hair&#10;&#10;Description automatically generated">
            <a:extLst>
              <a:ext uri="{FF2B5EF4-FFF2-40B4-BE49-F238E27FC236}">
                <a16:creationId xmlns:a16="http://schemas.microsoft.com/office/drawing/2014/main" id="{03FA53C9-BC41-EE9A-610D-5823F8BFE8BF}"/>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5400000">
            <a:off x="1125037" y="2043545"/>
            <a:ext cx="2440680" cy="3908962"/>
          </a:xfrm>
          <a:prstGeom prst="rect">
            <a:avLst/>
          </a:prstGeom>
        </p:spPr>
      </p:pic>
      <p:pic>
        <p:nvPicPr>
          <p:cNvPr id="3" name="Picture 2">
            <a:extLst>
              <a:ext uri="{FF2B5EF4-FFF2-40B4-BE49-F238E27FC236}">
                <a16:creationId xmlns:a16="http://schemas.microsoft.com/office/drawing/2014/main" id="{1063D2BA-CE40-823F-0649-828AA9077398}"/>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rot="5400000">
            <a:off x="5667407" y="1420091"/>
            <a:ext cx="2430667" cy="5145975"/>
          </a:xfrm>
          <a:prstGeom prst="rect">
            <a:avLst/>
          </a:prstGeom>
        </p:spPr>
      </p:pic>
      <p:pic>
        <p:nvPicPr>
          <p:cNvPr id="6" name="Picture 5" descr="A couple of people with brown hair and green shirt&#10;&#10;Description automatically generated">
            <a:extLst>
              <a:ext uri="{FF2B5EF4-FFF2-40B4-BE49-F238E27FC236}">
                <a16:creationId xmlns:a16="http://schemas.microsoft.com/office/drawing/2014/main" id="{43FCFAA5-3D7A-3F47-BBC3-A226C0F3B3D1}"/>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rot="5400000">
            <a:off x="9495683" y="2745673"/>
            <a:ext cx="2413909" cy="2494809"/>
          </a:xfrm>
          <a:prstGeom prst="rect">
            <a:avLst/>
          </a:prstGeom>
        </p:spPr>
      </p:pic>
    </p:spTree>
    <p:extLst>
      <p:ext uri="{BB962C8B-B14F-4D97-AF65-F5344CB8AC3E}">
        <p14:creationId xmlns:p14="http://schemas.microsoft.com/office/powerpoint/2010/main" val="12812164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8" descr="A picture containing icon&#10;&#10;Description automatically generated">
            <a:extLst>
              <a:ext uri="{FF2B5EF4-FFF2-40B4-BE49-F238E27FC236}">
                <a16:creationId xmlns:a16="http://schemas.microsoft.com/office/drawing/2014/main" id="{248D5087-D223-714A-93B4-891658810043}"/>
              </a:ext>
            </a:extLst>
          </p:cNvPr>
          <p:cNvPicPr>
            <a:picLocks noChangeAspect="1"/>
          </p:cNvPicPr>
          <p:nvPr/>
        </p:nvPicPr>
        <p:blipFill>
          <a:blip r:embed="rId3"/>
          <a:stretch>
            <a:fillRect/>
          </a:stretch>
        </p:blipFill>
        <p:spPr>
          <a:xfrm>
            <a:off x="0" y="-13518"/>
            <a:ext cx="12216032" cy="6871518"/>
          </a:xfrm>
          <a:prstGeom prst="rect">
            <a:avLst/>
          </a:prstGeom>
        </p:spPr>
      </p:pic>
      <p:sp>
        <p:nvSpPr>
          <p:cNvPr id="5" name="TextBox 4">
            <a:extLst>
              <a:ext uri="{FF2B5EF4-FFF2-40B4-BE49-F238E27FC236}">
                <a16:creationId xmlns:a16="http://schemas.microsoft.com/office/drawing/2014/main" id="{0D49348F-A39E-664B-A7D1-4377E75613DD}"/>
              </a:ext>
            </a:extLst>
          </p:cNvPr>
          <p:cNvSpPr txBox="1"/>
          <p:nvPr/>
        </p:nvSpPr>
        <p:spPr>
          <a:xfrm>
            <a:off x="582062" y="911428"/>
            <a:ext cx="4956685" cy="584775"/>
          </a:xfrm>
          <a:prstGeom prst="rect">
            <a:avLst/>
          </a:prstGeom>
          <a:noFill/>
        </p:spPr>
        <p:txBody>
          <a:bodyPr wrap="square" lIns="91440" tIns="45720" rIns="91440" bIns="45720" rtlCol="0" anchor="t">
            <a:spAutoFit/>
          </a:bodyPr>
          <a:lstStyle/>
          <a:p>
            <a:r>
              <a:rPr lang="en-US" sz="3200" b="1" dirty="0" err="1">
                <a:solidFill>
                  <a:srgbClr val="004A6C"/>
                </a:solidFill>
                <a:latin typeface="Century Gothic"/>
              </a:rPr>
              <a:t>Συζήτηση</a:t>
            </a:r>
            <a:endParaRPr lang="en-US" dirty="0" err="1"/>
          </a:p>
        </p:txBody>
      </p:sp>
      <p:sp>
        <p:nvSpPr>
          <p:cNvPr id="6" name="Rectangle 5">
            <a:extLst>
              <a:ext uri="{FF2B5EF4-FFF2-40B4-BE49-F238E27FC236}">
                <a16:creationId xmlns:a16="http://schemas.microsoft.com/office/drawing/2014/main" id="{21188B51-B216-AC43-AB6A-025811B6DECE}"/>
              </a:ext>
            </a:extLst>
          </p:cNvPr>
          <p:cNvSpPr/>
          <p:nvPr/>
        </p:nvSpPr>
        <p:spPr>
          <a:xfrm>
            <a:off x="5100391" y="631310"/>
            <a:ext cx="6019893" cy="1022556"/>
          </a:xfrm>
          <a:prstGeom prst="rect">
            <a:avLst/>
          </a:prstGeom>
          <a:solidFill>
            <a:srgbClr val="F9F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CB0BC3FC-D223-A949-B8D0-2EBBC05651CB}"/>
              </a:ext>
            </a:extLst>
          </p:cNvPr>
          <p:cNvSpPr/>
          <p:nvPr/>
        </p:nvSpPr>
        <p:spPr>
          <a:xfrm>
            <a:off x="5155392" y="632214"/>
            <a:ext cx="5906536" cy="1015663"/>
          </a:xfrm>
          <a:prstGeom prst="rect">
            <a:avLst/>
          </a:prstGeom>
        </p:spPr>
        <p:txBody>
          <a:bodyPr wrap="square" lIns="91440" tIns="45720" rIns="91440" bIns="45720" anchor="t">
            <a:spAutoFit/>
          </a:bodyPr>
          <a:lstStyle/>
          <a:p>
            <a:r>
              <a:rPr lang="en-US" sz="2000" b="1" dirty="0" err="1">
                <a:solidFill>
                  <a:srgbClr val="004A6C"/>
                </a:solidFill>
                <a:latin typeface="Century Gothic"/>
              </a:rPr>
              <a:t>Πώς</a:t>
            </a:r>
            <a:r>
              <a:rPr lang="en-US" sz="2000" b="1" dirty="0">
                <a:solidFill>
                  <a:srgbClr val="004A6C"/>
                </a:solidFill>
                <a:latin typeface="Century Gothic"/>
              </a:rPr>
              <a:t> μπ</a:t>
            </a:r>
            <a:r>
              <a:rPr lang="en-US" sz="2000" b="1" dirty="0" err="1">
                <a:solidFill>
                  <a:srgbClr val="004A6C"/>
                </a:solidFill>
                <a:latin typeface="Century Gothic"/>
              </a:rPr>
              <a:t>ορεί</a:t>
            </a:r>
            <a:r>
              <a:rPr lang="en-US" sz="2000" b="1" dirty="0">
                <a:solidFill>
                  <a:srgbClr val="004A6C"/>
                </a:solidFill>
                <a:latin typeface="Century Gothic"/>
              </a:rPr>
              <a:t> να </a:t>
            </a:r>
            <a:r>
              <a:rPr lang="en-US" sz="2000" b="1" dirty="0" err="1">
                <a:solidFill>
                  <a:srgbClr val="004A6C"/>
                </a:solidFill>
                <a:latin typeface="Century Gothic"/>
              </a:rPr>
              <a:t>σχετίζοντ</a:t>
            </a:r>
            <a:r>
              <a:rPr lang="en-US" sz="2000" b="1" dirty="0">
                <a:solidFill>
                  <a:srgbClr val="004A6C"/>
                </a:solidFill>
                <a:latin typeface="Century Gothic"/>
              </a:rPr>
              <a:t>αι </a:t>
            </a:r>
            <a:r>
              <a:rPr lang="en-US" sz="2000" b="1" dirty="0" err="1">
                <a:solidFill>
                  <a:srgbClr val="004A6C"/>
                </a:solidFill>
                <a:latin typeface="Century Gothic"/>
              </a:rPr>
              <a:t>οι</a:t>
            </a:r>
            <a:r>
              <a:rPr lang="en-US" sz="2000" b="1" dirty="0">
                <a:solidFill>
                  <a:srgbClr val="004A6C"/>
                </a:solidFill>
                <a:latin typeface="Century Gothic"/>
              </a:rPr>
              <a:t> </a:t>
            </a:r>
            <a:r>
              <a:rPr lang="en-US" sz="2000" b="1" dirty="0" err="1">
                <a:solidFill>
                  <a:srgbClr val="004A6C"/>
                </a:solidFill>
                <a:latin typeface="Century Gothic"/>
              </a:rPr>
              <a:t>Στόχοι</a:t>
            </a:r>
            <a:r>
              <a:rPr lang="en-US" sz="2000" b="1" dirty="0">
                <a:solidFill>
                  <a:srgbClr val="004A6C"/>
                </a:solidFill>
                <a:latin typeface="Century Gothic"/>
              </a:rPr>
              <a:t> </a:t>
            </a:r>
            <a:r>
              <a:rPr lang="en-US" sz="2000" b="1" dirty="0" err="1">
                <a:solidFill>
                  <a:srgbClr val="004A6C"/>
                </a:solidFill>
                <a:latin typeface="Century Gothic"/>
              </a:rPr>
              <a:t>Βιώσιμης</a:t>
            </a:r>
            <a:r>
              <a:rPr lang="en-US" sz="2000" b="1" dirty="0">
                <a:solidFill>
                  <a:srgbClr val="004A6C"/>
                </a:solidFill>
                <a:latin typeface="Century Gothic"/>
              </a:rPr>
              <a:t> </a:t>
            </a:r>
            <a:r>
              <a:rPr lang="en-US" sz="2000" b="1" dirty="0" err="1">
                <a:solidFill>
                  <a:srgbClr val="004A6C"/>
                </a:solidFill>
                <a:latin typeface="Century Gothic"/>
              </a:rPr>
              <a:t>Ανά</a:t>
            </a:r>
            <a:r>
              <a:rPr lang="en-US" sz="2000" b="1" dirty="0">
                <a:solidFill>
                  <a:srgbClr val="004A6C"/>
                </a:solidFill>
                <a:latin typeface="Century Gothic"/>
              </a:rPr>
              <a:t>π</a:t>
            </a:r>
            <a:r>
              <a:rPr lang="en-US" sz="2000" b="1" dirty="0" err="1">
                <a:solidFill>
                  <a:srgbClr val="004A6C"/>
                </a:solidFill>
                <a:latin typeface="Century Gothic"/>
              </a:rPr>
              <a:t>τυξης</a:t>
            </a:r>
            <a:r>
              <a:rPr lang="en-US" sz="2000" b="1" dirty="0">
                <a:solidFill>
                  <a:srgbClr val="004A6C"/>
                </a:solidFill>
                <a:latin typeface="Century Gothic"/>
              </a:rPr>
              <a:t> </a:t>
            </a:r>
            <a:r>
              <a:rPr lang="en-US" sz="2000" b="1" dirty="0" err="1">
                <a:solidFill>
                  <a:srgbClr val="004A6C"/>
                </a:solidFill>
                <a:latin typeface="Century Gothic"/>
              </a:rPr>
              <a:t>του</a:t>
            </a:r>
            <a:r>
              <a:rPr lang="en-US" sz="2000" b="1" dirty="0">
                <a:solidFill>
                  <a:srgbClr val="004A6C"/>
                </a:solidFill>
                <a:latin typeface="Century Gothic"/>
              </a:rPr>
              <a:t> ΟΗΕ </a:t>
            </a:r>
            <a:r>
              <a:rPr lang="en-US" sz="2000" b="1" dirty="0" err="1">
                <a:solidFill>
                  <a:srgbClr val="004A6C"/>
                </a:solidFill>
                <a:latin typeface="Century Gothic"/>
              </a:rPr>
              <a:t>με</a:t>
            </a:r>
            <a:r>
              <a:rPr lang="en-US" sz="2000" b="1" dirty="0">
                <a:solidFill>
                  <a:srgbClr val="004A6C"/>
                </a:solidFill>
                <a:latin typeface="Century Gothic"/>
              </a:rPr>
              <a:t> </a:t>
            </a:r>
            <a:r>
              <a:rPr lang="en-US" sz="2000" b="1" dirty="0" err="1">
                <a:solidFill>
                  <a:srgbClr val="004A6C"/>
                </a:solidFill>
                <a:latin typeface="Century Gothic"/>
              </a:rPr>
              <a:t>το</a:t>
            </a:r>
            <a:r>
              <a:rPr lang="en-US" sz="2000" b="1" dirty="0">
                <a:solidFill>
                  <a:srgbClr val="004A6C"/>
                </a:solidFill>
                <a:latin typeface="Century Gothic"/>
              </a:rPr>
              <a:t> </a:t>
            </a:r>
            <a:r>
              <a:rPr lang="en-US" sz="2000" b="1" dirty="0" err="1">
                <a:solidFill>
                  <a:srgbClr val="004A6C"/>
                </a:solidFill>
                <a:latin typeface="Century Gothic"/>
              </a:rPr>
              <a:t>σημερινό</a:t>
            </a:r>
            <a:r>
              <a:rPr lang="en-US" sz="2000" b="1" dirty="0">
                <a:solidFill>
                  <a:srgbClr val="004A6C"/>
                </a:solidFill>
                <a:latin typeface="Century Gothic"/>
              </a:rPr>
              <a:t> μας </a:t>
            </a:r>
            <a:r>
              <a:rPr lang="en-US" sz="2000" b="1" dirty="0" err="1">
                <a:solidFill>
                  <a:srgbClr val="004A6C"/>
                </a:solidFill>
                <a:latin typeface="Century Gothic"/>
              </a:rPr>
              <a:t>μάθημ</a:t>
            </a:r>
            <a:r>
              <a:rPr lang="en-US" sz="2000" b="1" dirty="0">
                <a:solidFill>
                  <a:srgbClr val="004A6C"/>
                </a:solidFill>
                <a:latin typeface="Century Gothic"/>
              </a:rPr>
              <a:t>α;​</a:t>
            </a:r>
            <a:endParaRPr lang="en-US" dirty="0"/>
          </a:p>
        </p:txBody>
      </p:sp>
      <p:pic>
        <p:nvPicPr>
          <p:cNvPr id="9" name="Content Placeholder 8" descr="A group of colorful square signs with white text&#10;&#10;Description automatically generated">
            <a:extLst>
              <a:ext uri="{FF2B5EF4-FFF2-40B4-BE49-F238E27FC236}">
                <a16:creationId xmlns:a16="http://schemas.microsoft.com/office/drawing/2014/main" id="{C1B6DAD4-60BF-99A6-F579-D9479568711E}"/>
              </a:ext>
            </a:extLst>
          </p:cNvPr>
          <p:cNvPicPr>
            <a:picLocks noGrp="1" noChangeAspect="1"/>
          </p:cNvPicPr>
          <p:nvPr>
            <p:ph idx="1"/>
          </p:nvPr>
        </p:nvPicPr>
        <p:blipFill>
          <a:blip r:embed="rId4" cstate="email">
            <a:extLst>
              <a:ext uri="{28A0092B-C50C-407E-A947-70E740481C1C}">
                <a14:useLocalDpi xmlns:a14="http://schemas.microsoft.com/office/drawing/2010/main"/>
              </a:ext>
            </a:extLst>
          </a:blip>
          <a:stretch>
            <a:fillRect/>
          </a:stretch>
        </p:blipFill>
        <p:spPr>
          <a:xfrm>
            <a:off x="1760846" y="2082924"/>
            <a:ext cx="8690100" cy="4351338"/>
          </a:xfrm>
        </p:spPr>
      </p:pic>
    </p:spTree>
    <p:extLst>
      <p:ext uri="{BB962C8B-B14F-4D97-AF65-F5344CB8AC3E}">
        <p14:creationId xmlns:p14="http://schemas.microsoft.com/office/powerpoint/2010/main" val="12241314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8" descr="A picture containing icon&#10;&#10;Description automatically generated">
            <a:extLst>
              <a:ext uri="{FF2B5EF4-FFF2-40B4-BE49-F238E27FC236}">
                <a16:creationId xmlns:a16="http://schemas.microsoft.com/office/drawing/2014/main" id="{248D5087-D223-714A-93B4-891658810043}"/>
              </a:ext>
            </a:extLst>
          </p:cNvPr>
          <p:cNvPicPr>
            <a:picLocks noChangeAspect="1"/>
          </p:cNvPicPr>
          <p:nvPr/>
        </p:nvPicPr>
        <p:blipFill>
          <a:blip r:embed="rId3"/>
          <a:stretch>
            <a:fillRect/>
          </a:stretch>
        </p:blipFill>
        <p:spPr>
          <a:xfrm>
            <a:off x="0" y="-13518"/>
            <a:ext cx="12216032" cy="6871518"/>
          </a:xfrm>
          <a:prstGeom prst="rect">
            <a:avLst/>
          </a:prstGeom>
        </p:spPr>
      </p:pic>
      <p:sp>
        <p:nvSpPr>
          <p:cNvPr id="5" name="TextBox 4">
            <a:extLst>
              <a:ext uri="{FF2B5EF4-FFF2-40B4-BE49-F238E27FC236}">
                <a16:creationId xmlns:a16="http://schemas.microsoft.com/office/drawing/2014/main" id="{0D49348F-A39E-664B-A7D1-4377E75613DD}"/>
              </a:ext>
            </a:extLst>
          </p:cNvPr>
          <p:cNvSpPr txBox="1"/>
          <p:nvPr/>
        </p:nvSpPr>
        <p:spPr>
          <a:xfrm>
            <a:off x="582062" y="911428"/>
            <a:ext cx="4956685" cy="584775"/>
          </a:xfrm>
          <a:prstGeom prst="rect">
            <a:avLst/>
          </a:prstGeom>
          <a:noFill/>
        </p:spPr>
        <p:txBody>
          <a:bodyPr wrap="square" lIns="91440" tIns="45720" rIns="91440" bIns="45720" rtlCol="0" anchor="t">
            <a:spAutoFit/>
          </a:bodyPr>
          <a:lstStyle/>
          <a:p>
            <a:r>
              <a:rPr lang="en-US" sz="3200" b="1" dirty="0" err="1">
                <a:solidFill>
                  <a:srgbClr val="004A6C"/>
                </a:solidFill>
                <a:latin typeface="Century Gothic"/>
              </a:rPr>
              <a:t>Συζήτηση</a:t>
            </a:r>
            <a:endParaRPr lang="en-US" dirty="0" err="1"/>
          </a:p>
        </p:txBody>
      </p:sp>
      <p:sp>
        <p:nvSpPr>
          <p:cNvPr id="8" name="Rectangle 7">
            <a:extLst>
              <a:ext uri="{FF2B5EF4-FFF2-40B4-BE49-F238E27FC236}">
                <a16:creationId xmlns:a16="http://schemas.microsoft.com/office/drawing/2014/main" id="{99908D48-D47F-8549-B3D3-59FE6051859F}"/>
              </a:ext>
            </a:extLst>
          </p:cNvPr>
          <p:cNvSpPr/>
          <p:nvPr/>
        </p:nvSpPr>
        <p:spPr>
          <a:xfrm>
            <a:off x="582062" y="2114370"/>
            <a:ext cx="10067499" cy="3970318"/>
          </a:xfrm>
          <a:prstGeom prst="rect">
            <a:avLst/>
          </a:prstGeom>
        </p:spPr>
        <p:txBody>
          <a:bodyPr wrap="square" lIns="91440" tIns="45720" rIns="91440" bIns="45720" anchor="t">
            <a:spAutoFit/>
          </a:bodyPr>
          <a:lstStyle/>
          <a:p>
            <a:r>
              <a:rPr lang="en-US" sz="2800" err="1">
                <a:solidFill>
                  <a:srgbClr val="F9F6ED"/>
                </a:solidFill>
                <a:latin typeface="Century Gothic"/>
              </a:rPr>
              <a:t>Γράψε</a:t>
            </a:r>
            <a:r>
              <a:rPr lang="en-US" sz="2800" dirty="0">
                <a:solidFill>
                  <a:srgbClr val="F9F6ED"/>
                </a:solidFill>
                <a:latin typeface="Century Gothic"/>
              </a:rPr>
              <a:t> </a:t>
            </a:r>
            <a:r>
              <a:rPr lang="en-US" sz="2800" err="1">
                <a:solidFill>
                  <a:srgbClr val="F9F6ED"/>
                </a:solidFill>
                <a:latin typeface="Century Gothic"/>
              </a:rPr>
              <a:t>έν</a:t>
            </a:r>
            <a:r>
              <a:rPr lang="en-US" sz="2800" dirty="0">
                <a:solidFill>
                  <a:srgbClr val="F9F6ED"/>
                </a:solidFill>
                <a:latin typeface="Century Gothic"/>
              </a:rPr>
              <a:t>α tweet </a:t>
            </a:r>
            <a:r>
              <a:rPr lang="en-US" sz="2800" err="1">
                <a:solidFill>
                  <a:srgbClr val="F9F6ED"/>
                </a:solidFill>
                <a:latin typeface="Century Gothic"/>
              </a:rPr>
              <a:t>σε</a:t>
            </a:r>
            <a:r>
              <a:rPr lang="en-US" sz="2800" dirty="0">
                <a:solidFill>
                  <a:srgbClr val="F9F6ED"/>
                </a:solidFill>
                <a:latin typeface="Century Gothic"/>
              </a:rPr>
              <a:t> </a:t>
            </a:r>
            <a:r>
              <a:rPr lang="en-US" sz="2800" err="1">
                <a:solidFill>
                  <a:srgbClr val="F9F6ED"/>
                </a:solidFill>
                <a:latin typeface="Century Gothic"/>
              </a:rPr>
              <a:t>μι</a:t>
            </a:r>
            <a:r>
              <a:rPr lang="en-US" sz="2800" dirty="0">
                <a:solidFill>
                  <a:srgbClr val="F9F6ED"/>
                </a:solidFill>
                <a:latin typeface="Century Gothic"/>
              </a:rPr>
              <a:t>α </a:t>
            </a:r>
            <a:r>
              <a:rPr lang="en-US" sz="2800" err="1">
                <a:solidFill>
                  <a:srgbClr val="F9F6ED"/>
                </a:solidFill>
                <a:latin typeface="Century Gothic"/>
              </a:rPr>
              <a:t>ετ</a:t>
            </a:r>
            <a:r>
              <a:rPr lang="en-US" sz="2800" dirty="0">
                <a:solidFill>
                  <a:srgbClr val="F9F6ED"/>
                </a:solidFill>
                <a:latin typeface="Century Gothic"/>
              </a:rPr>
              <a:t>α</a:t>
            </a:r>
            <a:r>
              <a:rPr lang="en-US" sz="2800" err="1">
                <a:solidFill>
                  <a:srgbClr val="F9F6ED"/>
                </a:solidFill>
                <a:latin typeface="Century Gothic"/>
              </a:rPr>
              <a:t>ιρεί</a:t>
            </a:r>
            <a:r>
              <a:rPr lang="en-US" sz="2800" dirty="0">
                <a:solidFill>
                  <a:srgbClr val="F9F6ED"/>
                </a:solidFill>
                <a:latin typeface="Century Gothic"/>
              </a:rPr>
              <a:t>α π</a:t>
            </a:r>
            <a:r>
              <a:rPr lang="en-US" sz="2800" err="1">
                <a:solidFill>
                  <a:srgbClr val="F9F6ED"/>
                </a:solidFill>
                <a:latin typeface="Century Gothic"/>
              </a:rPr>
              <a:t>ου</a:t>
            </a:r>
            <a:r>
              <a:rPr lang="en-US" sz="2800" dirty="0">
                <a:solidFill>
                  <a:srgbClr val="F9F6ED"/>
                </a:solidFill>
                <a:latin typeface="Century Gothic"/>
              </a:rPr>
              <a:t> π</a:t>
            </a:r>
            <a:r>
              <a:rPr lang="en-US" sz="2800" err="1">
                <a:solidFill>
                  <a:srgbClr val="F9F6ED"/>
                </a:solidFill>
                <a:latin typeface="Century Gothic"/>
              </a:rPr>
              <a:t>ιστεύεις</a:t>
            </a:r>
            <a:r>
              <a:rPr lang="en-US" sz="2800" dirty="0">
                <a:solidFill>
                  <a:srgbClr val="F9F6ED"/>
                </a:solidFill>
                <a:latin typeface="Century Gothic"/>
              </a:rPr>
              <a:t> </a:t>
            </a:r>
            <a:r>
              <a:rPr lang="en-US" sz="2800" err="1">
                <a:solidFill>
                  <a:srgbClr val="F9F6ED"/>
                </a:solidFill>
                <a:latin typeface="Century Gothic"/>
              </a:rPr>
              <a:t>ότι</a:t>
            </a:r>
            <a:r>
              <a:rPr lang="en-US" sz="2800" dirty="0">
                <a:solidFill>
                  <a:srgbClr val="F9F6ED"/>
                </a:solidFill>
                <a:latin typeface="Century Gothic"/>
              </a:rPr>
              <a:t> θα μπ</a:t>
            </a:r>
            <a:r>
              <a:rPr lang="en-US" sz="2800" err="1">
                <a:solidFill>
                  <a:srgbClr val="F9F6ED"/>
                </a:solidFill>
                <a:latin typeface="Century Gothic"/>
              </a:rPr>
              <a:t>ορούσε</a:t>
            </a:r>
            <a:r>
              <a:rPr lang="en-US" sz="2800" dirty="0">
                <a:solidFill>
                  <a:srgbClr val="F9F6ED"/>
                </a:solidFill>
                <a:latin typeface="Century Gothic"/>
              </a:rPr>
              <a:t> να </a:t>
            </a:r>
            <a:r>
              <a:rPr lang="en-US" sz="2800" err="1">
                <a:solidFill>
                  <a:srgbClr val="F9F6ED"/>
                </a:solidFill>
                <a:latin typeface="Century Gothic"/>
              </a:rPr>
              <a:t>κάνει</a:t>
            </a:r>
            <a:r>
              <a:rPr lang="en-US" sz="2800" dirty="0">
                <a:solidFill>
                  <a:srgbClr val="F9F6ED"/>
                </a:solidFill>
                <a:latin typeface="Century Gothic"/>
              </a:rPr>
              <a:t> π</a:t>
            </a:r>
            <a:r>
              <a:rPr lang="en-US" sz="2800" err="1">
                <a:solidFill>
                  <a:srgbClr val="F9F6ED"/>
                </a:solidFill>
                <a:latin typeface="Century Gothic"/>
              </a:rPr>
              <a:t>ερισσότερ</a:t>
            </a:r>
            <a:r>
              <a:rPr lang="en-US" sz="2800" dirty="0">
                <a:solidFill>
                  <a:srgbClr val="F9F6ED"/>
                </a:solidFill>
                <a:latin typeface="Century Gothic"/>
              </a:rPr>
              <a:t>α </a:t>
            </a:r>
            <a:r>
              <a:rPr lang="en-US" sz="2800" err="1">
                <a:solidFill>
                  <a:srgbClr val="F9F6ED"/>
                </a:solidFill>
                <a:latin typeface="Century Gothic"/>
              </a:rPr>
              <a:t>γι</a:t>
            </a:r>
            <a:r>
              <a:rPr lang="en-US" sz="2800" dirty="0">
                <a:solidFill>
                  <a:srgbClr val="F9F6ED"/>
                </a:solidFill>
                <a:latin typeface="Century Gothic"/>
              </a:rPr>
              <a:t>α να β</a:t>
            </a:r>
            <a:r>
              <a:rPr lang="en-US" sz="2800" err="1">
                <a:solidFill>
                  <a:srgbClr val="F9F6ED"/>
                </a:solidFill>
                <a:latin typeface="Century Gothic"/>
              </a:rPr>
              <a:t>ελτιώσει</a:t>
            </a:r>
            <a:r>
              <a:rPr lang="en-US" sz="2800" dirty="0">
                <a:solidFill>
                  <a:srgbClr val="F9F6ED"/>
                </a:solidFill>
                <a:latin typeface="Century Gothic"/>
              </a:rPr>
              <a:t> τα </a:t>
            </a:r>
            <a:r>
              <a:rPr lang="en-US" sz="2800" err="1">
                <a:solidFill>
                  <a:srgbClr val="F9F6ED"/>
                </a:solidFill>
                <a:latin typeface="Century Gothic"/>
              </a:rPr>
              <a:t>δικά</a:t>
            </a:r>
            <a:r>
              <a:rPr lang="en-US" sz="2800" dirty="0">
                <a:solidFill>
                  <a:srgbClr val="F9F6ED"/>
                </a:solidFill>
                <a:latin typeface="Century Gothic"/>
              </a:rPr>
              <a:t> </a:t>
            </a:r>
            <a:r>
              <a:rPr lang="en-US" sz="2800" err="1">
                <a:solidFill>
                  <a:srgbClr val="F9F6ED"/>
                </a:solidFill>
                <a:latin typeface="Century Gothic"/>
              </a:rPr>
              <a:t>της</a:t>
            </a:r>
            <a:r>
              <a:rPr lang="en-US" sz="2800" dirty="0">
                <a:solidFill>
                  <a:srgbClr val="F9F6ED"/>
                </a:solidFill>
                <a:latin typeface="Century Gothic"/>
              </a:rPr>
              <a:t> επίπ</a:t>
            </a:r>
            <a:r>
              <a:rPr lang="en-US" sz="2800" err="1">
                <a:solidFill>
                  <a:srgbClr val="F9F6ED"/>
                </a:solidFill>
                <a:latin typeface="Century Gothic"/>
              </a:rPr>
              <a:t>εδ</a:t>
            </a:r>
            <a:r>
              <a:rPr lang="en-US" sz="2800" dirty="0">
                <a:solidFill>
                  <a:srgbClr val="F9F6ED"/>
                </a:solidFill>
                <a:latin typeface="Century Gothic"/>
              </a:rPr>
              <a:t>α πλα</a:t>
            </a:r>
            <a:r>
              <a:rPr lang="en-US" sz="2800" err="1">
                <a:solidFill>
                  <a:srgbClr val="F9F6ED"/>
                </a:solidFill>
                <a:latin typeface="Century Gothic"/>
              </a:rPr>
              <a:t>στικών</a:t>
            </a:r>
            <a:r>
              <a:rPr lang="en-US" sz="2800" dirty="0">
                <a:solidFill>
                  <a:srgbClr val="F9F6ED"/>
                </a:solidFill>
                <a:latin typeface="Century Gothic"/>
              </a:rPr>
              <a:t> απ</a:t>
            </a:r>
            <a:r>
              <a:rPr lang="en-US" sz="2800" err="1">
                <a:solidFill>
                  <a:srgbClr val="F9F6ED"/>
                </a:solidFill>
                <a:latin typeface="Century Gothic"/>
              </a:rPr>
              <a:t>ορριμμάτων</a:t>
            </a:r>
            <a:r>
              <a:rPr lang="en-US" sz="2800" dirty="0">
                <a:solidFill>
                  <a:srgbClr val="F9F6ED"/>
                </a:solidFill>
                <a:latin typeface="Century Gothic"/>
              </a:rPr>
              <a:t>. </a:t>
            </a:r>
            <a:r>
              <a:rPr lang="en-US" sz="2800" err="1">
                <a:solidFill>
                  <a:srgbClr val="F9F6ED"/>
                </a:solidFill>
                <a:latin typeface="Century Gothic"/>
              </a:rPr>
              <a:t>Αφού</a:t>
            </a:r>
            <a:r>
              <a:rPr lang="en-US" sz="2800" dirty="0">
                <a:solidFill>
                  <a:srgbClr val="F9F6ED"/>
                </a:solidFill>
                <a:latin typeface="Century Gothic"/>
              </a:rPr>
              <a:t> </a:t>
            </a:r>
            <a:r>
              <a:rPr lang="en-US" sz="2800" err="1">
                <a:solidFill>
                  <a:srgbClr val="F9F6ED"/>
                </a:solidFill>
                <a:latin typeface="Century Gothic"/>
              </a:rPr>
              <a:t>σκεφτείτε</a:t>
            </a:r>
            <a:r>
              <a:rPr lang="en-US" sz="2800" dirty="0">
                <a:solidFill>
                  <a:srgbClr val="F9F6ED"/>
                </a:solidFill>
                <a:latin typeface="Century Gothic"/>
              </a:rPr>
              <a:t> </a:t>
            </a:r>
            <a:r>
              <a:rPr lang="en-US" sz="2800" err="1">
                <a:solidFill>
                  <a:srgbClr val="F9F6ED"/>
                </a:solidFill>
                <a:latin typeface="Century Gothic"/>
              </a:rPr>
              <a:t>σε</a:t>
            </a:r>
            <a:r>
              <a:rPr lang="en-US" sz="2800" dirty="0">
                <a:solidFill>
                  <a:srgbClr val="F9F6ED"/>
                </a:solidFill>
                <a:latin typeface="Century Gothic"/>
              </a:rPr>
              <a:t> π</a:t>
            </a:r>
            <a:r>
              <a:rPr lang="en-US" sz="2800" err="1">
                <a:solidFill>
                  <a:srgbClr val="F9F6ED"/>
                </a:solidFill>
                <a:latin typeface="Century Gothic"/>
              </a:rPr>
              <a:t>οιον</a:t>
            </a:r>
            <a:r>
              <a:rPr lang="en-US" sz="2800" dirty="0">
                <a:solidFill>
                  <a:srgbClr val="F9F6ED"/>
                </a:solidFill>
                <a:latin typeface="Century Gothic"/>
              </a:rPr>
              <a:t> </a:t>
            </a:r>
            <a:r>
              <a:rPr lang="en-US" sz="2800" err="1">
                <a:solidFill>
                  <a:srgbClr val="F9F6ED"/>
                </a:solidFill>
                <a:latin typeface="Century Gothic"/>
              </a:rPr>
              <a:t>θέλετε</a:t>
            </a:r>
            <a:r>
              <a:rPr lang="en-US" sz="2800" dirty="0">
                <a:solidFill>
                  <a:srgbClr val="F9F6ED"/>
                </a:solidFill>
                <a:latin typeface="Century Gothic"/>
              </a:rPr>
              <a:t> να </a:t>
            </a:r>
            <a:r>
              <a:rPr lang="en-US" sz="2800" err="1">
                <a:solidFill>
                  <a:srgbClr val="F9F6ED"/>
                </a:solidFill>
                <a:latin typeface="Century Gothic"/>
              </a:rPr>
              <a:t>στείλετε</a:t>
            </a:r>
            <a:r>
              <a:rPr lang="en-US" sz="2800" dirty="0">
                <a:solidFill>
                  <a:srgbClr val="F9F6ED"/>
                </a:solidFill>
                <a:latin typeface="Century Gothic"/>
              </a:rPr>
              <a:t> tweet, </a:t>
            </a:r>
            <a:r>
              <a:rPr lang="en-US" sz="2800" err="1">
                <a:solidFill>
                  <a:srgbClr val="F9F6ED"/>
                </a:solidFill>
                <a:latin typeface="Century Gothic"/>
              </a:rPr>
              <a:t>σκεφτείτε</a:t>
            </a:r>
            <a:r>
              <a:rPr lang="en-US" sz="2800" dirty="0">
                <a:solidFill>
                  <a:srgbClr val="F9F6ED"/>
                </a:solidFill>
                <a:latin typeface="Century Gothic"/>
              </a:rPr>
              <a:t> </a:t>
            </a:r>
            <a:r>
              <a:rPr lang="en-US" sz="2800" err="1">
                <a:solidFill>
                  <a:srgbClr val="F9F6ED"/>
                </a:solidFill>
                <a:latin typeface="Century Gothic"/>
              </a:rPr>
              <a:t>τι</a:t>
            </a:r>
            <a:r>
              <a:rPr lang="en-US" sz="2800" dirty="0">
                <a:solidFill>
                  <a:srgbClr val="F9F6ED"/>
                </a:solidFill>
                <a:latin typeface="Century Gothic"/>
              </a:rPr>
              <a:t> θα </a:t>
            </a:r>
            <a:r>
              <a:rPr lang="en-US" sz="2800" err="1">
                <a:solidFill>
                  <a:srgbClr val="F9F6ED"/>
                </a:solidFill>
                <a:latin typeface="Century Gothic"/>
              </a:rPr>
              <a:t>τους</a:t>
            </a:r>
            <a:r>
              <a:rPr lang="en-US" sz="2800" dirty="0">
                <a:solidFill>
                  <a:srgbClr val="F9F6ED"/>
                </a:solidFill>
                <a:latin typeface="Century Gothic"/>
              </a:rPr>
              <a:t> π</a:t>
            </a:r>
            <a:r>
              <a:rPr lang="en-US" sz="2800" err="1">
                <a:solidFill>
                  <a:srgbClr val="F9F6ED"/>
                </a:solidFill>
                <a:latin typeface="Century Gothic"/>
              </a:rPr>
              <a:t>είτε</a:t>
            </a:r>
            <a:r>
              <a:rPr lang="en-US" sz="2800" dirty="0">
                <a:solidFill>
                  <a:srgbClr val="F9F6ED"/>
                </a:solidFill>
                <a:latin typeface="Century Gothic"/>
              </a:rPr>
              <a:t> - </a:t>
            </a:r>
            <a:r>
              <a:rPr lang="en-US" sz="2800" err="1">
                <a:solidFill>
                  <a:srgbClr val="F9F6ED"/>
                </a:solidFill>
                <a:latin typeface="Century Gothic"/>
              </a:rPr>
              <a:t>θυμηθείτε</a:t>
            </a:r>
            <a:r>
              <a:rPr lang="en-US" sz="2800" dirty="0">
                <a:solidFill>
                  <a:srgbClr val="F9F6ED"/>
                </a:solidFill>
                <a:latin typeface="Century Gothic"/>
              </a:rPr>
              <a:t>, </a:t>
            </a:r>
            <a:r>
              <a:rPr lang="en-US" sz="2800" err="1">
                <a:solidFill>
                  <a:srgbClr val="F9F6ED"/>
                </a:solidFill>
                <a:latin typeface="Century Gothic"/>
              </a:rPr>
              <a:t>έχετε</a:t>
            </a:r>
            <a:r>
              <a:rPr lang="en-US" sz="2800" dirty="0">
                <a:solidFill>
                  <a:srgbClr val="F9F6ED"/>
                </a:solidFill>
                <a:latin typeface="Century Gothic"/>
              </a:rPr>
              <a:t> </a:t>
            </a:r>
            <a:r>
              <a:rPr lang="en-US" sz="2800" err="1">
                <a:solidFill>
                  <a:srgbClr val="F9F6ED"/>
                </a:solidFill>
                <a:latin typeface="Century Gothic"/>
              </a:rPr>
              <a:t>μόνο</a:t>
            </a:r>
            <a:r>
              <a:rPr lang="en-US" sz="2800" dirty="0">
                <a:solidFill>
                  <a:srgbClr val="F9F6ED"/>
                </a:solidFill>
                <a:latin typeface="Century Gothic"/>
              </a:rPr>
              <a:t> 280 χαρα</a:t>
            </a:r>
            <a:r>
              <a:rPr lang="en-US" sz="2800" err="1">
                <a:solidFill>
                  <a:srgbClr val="F9F6ED"/>
                </a:solidFill>
                <a:latin typeface="Century Gothic"/>
              </a:rPr>
              <a:t>κτήρες</a:t>
            </a:r>
            <a:r>
              <a:rPr lang="en-US" sz="2800" dirty="0">
                <a:solidFill>
                  <a:srgbClr val="F9F6ED"/>
                </a:solidFill>
                <a:latin typeface="Century Gothic"/>
              </a:rPr>
              <a:t> (π</a:t>
            </a:r>
            <a:r>
              <a:rPr lang="en-US" sz="2800" err="1">
                <a:solidFill>
                  <a:srgbClr val="F9F6ED"/>
                </a:solidFill>
                <a:latin typeface="Century Gothic"/>
              </a:rPr>
              <a:t>ου</a:t>
            </a:r>
            <a:r>
              <a:rPr lang="en-US" sz="2800" dirty="0">
                <a:solidFill>
                  <a:srgbClr val="F9F6ED"/>
                </a:solidFill>
                <a:latin typeface="Century Gothic"/>
              </a:rPr>
              <a:t> π</a:t>
            </a:r>
            <a:r>
              <a:rPr lang="en-US" sz="2800" err="1">
                <a:solidFill>
                  <a:srgbClr val="F9F6ED"/>
                </a:solidFill>
                <a:latin typeface="Century Gothic"/>
              </a:rPr>
              <a:t>εριλ</a:t>
            </a:r>
            <a:r>
              <a:rPr lang="en-US" sz="2800" dirty="0">
                <a:solidFill>
                  <a:srgbClr val="F9F6ED"/>
                </a:solidFill>
                <a:latin typeface="Century Gothic"/>
              </a:rPr>
              <a:t>αμβ</a:t>
            </a:r>
            <a:r>
              <a:rPr lang="en-US" sz="2800" err="1">
                <a:solidFill>
                  <a:srgbClr val="F9F6ED"/>
                </a:solidFill>
                <a:latin typeface="Century Gothic"/>
              </a:rPr>
              <a:t>άνουν</a:t>
            </a:r>
            <a:r>
              <a:rPr lang="en-US" sz="2800" dirty="0">
                <a:solidFill>
                  <a:srgbClr val="F9F6ED"/>
                </a:solidFill>
                <a:latin typeface="Century Gothic"/>
              </a:rPr>
              <a:t> </a:t>
            </a:r>
            <a:r>
              <a:rPr lang="en-US" sz="2800" err="1">
                <a:solidFill>
                  <a:srgbClr val="F9F6ED"/>
                </a:solidFill>
                <a:latin typeface="Century Gothic"/>
              </a:rPr>
              <a:t>γράμμ</a:t>
            </a:r>
            <a:r>
              <a:rPr lang="en-US" sz="2800" dirty="0">
                <a:solidFill>
                  <a:srgbClr val="F9F6ED"/>
                </a:solidFill>
                <a:latin typeface="Century Gothic"/>
              </a:rPr>
              <a:t>ατα, </a:t>
            </a:r>
            <a:r>
              <a:rPr lang="en-US" sz="2800" err="1">
                <a:solidFill>
                  <a:srgbClr val="F9F6ED"/>
                </a:solidFill>
                <a:latin typeface="Century Gothic"/>
              </a:rPr>
              <a:t>σημεί</a:t>
            </a:r>
            <a:r>
              <a:rPr lang="en-US" sz="2800" dirty="0">
                <a:solidFill>
                  <a:srgbClr val="F9F6ED"/>
                </a:solidFill>
                <a:latin typeface="Century Gothic"/>
              </a:rPr>
              <a:t>α </a:t>
            </a:r>
            <a:r>
              <a:rPr lang="en-US" sz="2800" err="1">
                <a:solidFill>
                  <a:srgbClr val="F9F6ED"/>
                </a:solidFill>
                <a:latin typeface="Century Gothic"/>
              </a:rPr>
              <a:t>στίξης</a:t>
            </a:r>
            <a:r>
              <a:rPr lang="en-US" sz="2800" dirty="0">
                <a:solidFill>
                  <a:srgbClr val="F9F6ED"/>
                </a:solidFill>
                <a:latin typeface="Century Gothic"/>
              </a:rPr>
              <a:t> και </a:t>
            </a:r>
            <a:r>
              <a:rPr lang="en-US" sz="2800" err="1">
                <a:solidFill>
                  <a:srgbClr val="F9F6ED"/>
                </a:solidFill>
                <a:latin typeface="Century Gothic"/>
              </a:rPr>
              <a:t>κενά</a:t>
            </a:r>
            <a:r>
              <a:rPr lang="en-US" sz="2800">
                <a:solidFill>
                  <a:srgbClr val="F9F6ED"/>
                </a:solidFill>
                <a:latin typeface="Century Gothic"/>
              </a:rPr>
              <a:t>)!​</a:t>
            </a:r>
            <a:endParaRPr lang="en-US" dirty="0">
              <a:solidFill>
                <a:srgbClr val="000000"/>
              </a:solidFill>
              <a:latin typeface="Calibri" panose="020F0502020204030204"/>
              <a:cs typeface="Calibri" panose="020F0502020204030204"/>
            </a:endParaRPr>
          </a:p>
          <a:p>
            <a:r>
              <a:rPr lang="en-US" sz="2800" dirty="0">
                <a:solidFill>
                  <a:srgbClr val="F9F6ED"/>
                </a:solidFill>
                <a:latin typeface="Century Gothic"/>
              </a:rPr>
              <a:t>
</a:t>
            </a:r>
            <a:r>
              <a:rPr lang="en-US" sz="2800" dirty="0" err="1">
                <a:solidFill>
                  <a:srgbClr val="F9F6ED"/>
                </a:solidFill>
                <a:latin typeface="Century Gothic"/>
              </a:rPr>
              <a:t>Μόλις</a:t>
            </a:r>
            <a:r>
              <a:rPr lang="en-US" sz="2800" dirty="0">
                <a:solidFill>
                  <a:srgbClr val="F9F6ED"/>
                </a:solidFill>
                <a:latin typeface="Century Gothic"/>
              </a:rPr>
              <a:t> π</a:t>
            </a:r>
            <a:r>
              <a:rPr lang="en-US" sz="2800" dirty="0" err="1">
                <a:solidFill>
                  <a:srgbClr val="F9F6ED"/>
                </a:solidFill>
                <a:latin typeface="Century Gothic"/>
              </a:rPr>
              <a:t>ρογρ</a:t>
            </a:r>
            <a:r>
              <a:rPr lang="en-US" sz="2800" dirty="0">
                <a:solidFill>
                  <a:srgbClr val="F9F6ED"/>
                </a:solidFill>
                <a:latin typeface="Century Gothic"/>
              </a:rPr>
              <a:t>α</a:t>
            </a:r>
            <a:r>
              <a:rPr lang="en-US" sz="2800" dirty="0" err="1">
                <a:solidFill>
                  <a:srgbClr val="F9F6ED"/>
                </a:solidFill>
                <a:latin typeface="Century Gothic"/>
              </a:rPr>
              <a:t>μμ</a:t>
            </a:r>
            <a:r>
              <a:rPr lang="en-US" sz="2800" dirty="0">
                <a:solidFill>
                  <a:srgbClr val="F9F6ED"/>
                </a:solidFill>
                <a:latin typeface="Century Gothic"/>
              </a:rPr>
              <a:t>α</a:t>
            </a:r>
            <a:r>
              <a:rPr lang="en-US" sz="2800" dirty="0" err="1">
                <a:solidFill>
                  <a:srgbClr val="F9F6ED"/>
                </a:solidFill>
                <a:latin typeface="Century Gothic"/>
              </a:rPr>
              <a:t>τίσετε</a:t>
            </a:r>
            <a:r>
              <a:rPr lang="en-US" sz="2800" dirty="0">
                <a:solidFill>
                  <a:srgbClr val="F9F6ED"/>
                </a:solidFill>
                <a:latin typeface="Century Gothic"/>
              </a:rPr>
              <a:t> </a:t>
            </a:r>
            <a:r>
              <a:rPr lang="en-US" sz="2800" dirty="0" err="1">
                <a:solidFill>
                  <a:srgbClr val="F9F6ED"/>
                </a:solidFill>
                <a:latin typeface="Century Gothic"/>
              </a:rPr>
              <a:t>το</a:t>
            </a:r>
            <a:r>
              <a:rPr lang="en-US" sz="2800" dirty="0">
                <a:solidFill>
                  <a:srgbClr val="F9F6ED"/>
                </a:solidFill>
                <a:latin typeface="Century Gothic"/>
              </a:rPr>
              <a:t> tweet σας, </a:t>
            </a:r>
            <a:r>
              <a:rPr lang="en-US" sz="2800" dirty="0" err="1">
                <a:solidFill>
                  <a:srgbClr val="F9F6ED"/>
                </a:solidFill>
                <a:latin typeface="Century Gothic"/>
              </a:rPr>
              <a:t>γράψτε</a:t>
            </a:r>
            <a:r>
              <a:rPr lang="en-US" sz="2800" dirty="0">
                <a:solidFill>
                  <a:srgbClr val="F9F6ED"/>
                </a:solidFill>
                <a:latin typeface="Century Gothic"/>
              </a:rPr>
              <a:t> </a:t>
            </a:r>
            <a:r>
              <a:rPr lang="en-US" sz="2800" dirty="0" err="1">
                <a:solidFill>
                  <a:srgbClr val="F9F6ED"/>
                </a:solidFill>
                <a:latin typeface="Century Gothic"/>
              </a:rPr>
              <a:t>το</a:t>
            </a:r>
            <a:r>
              <a:rPr lang="en-US" sz="2800" dirty="0">
                <a:solidFill>
                  <a:srgbClr val="F9F6ED"/>
                </a:solidFill>
                <a:latin typeface="Century Gothic"/>
              </a:rPr>
              <a:t> </a:t>
            </a:r>
            <a:r>
              <a:rPr lang="en-US" sz="2800" dirty="0" err="1">
                <a:solidFill>
                  <a:srgbClr val="F9F6ED"/>
                </a:solidFill>
                <a:latin typeface="Century Gothic"/>
              </a:rPr>
              <a:t>σε</a:t>
            </a:r>
            <a:r>
              <a:rPr lang="en-US" sz="2800" dirty="0">
                <a:solidFill>
                  <a:srgbClr val="F9F6ED"/>
                </a:solidFill>
                <a:latin typeface="Century Gothic"/>
              </a:rPr>
              <a:t> </a:t>
            </a:r>
            <a:r>
              <a:rPr lang="en-US" sz="2800" dirty="0" err="1">
                <a:solidFill>
                  <a:srgbClr val="F9F6ED"/>
                </a:solidFill>
                <a:latin typeface="Century Gothic"/>
              </a:rPr>
              <a:t>έν</a:t>
            </a:r>
            <a:r>
              <a:rPr lang="en-US" sz="2800" dirty="0">
                <a:solidFill>
                  <a:srgbClr val="F9F6ED"/>
                </a:solidFill>
                <a:latin typeface="Century Gothic"/>
              </a:rPr>
              <a:t>α </a:t>
            </a:r>
            <a:r>
              <a:rPr lang="en-US" sz="2800" dirty="0" err="1">
                <a:solidFill>
                  <a:srgbClr val="F9F6ED"/>
                </a:solidFill>
                <a:latin typeface="Century Gothic"/>
              </a:rPr>
              <a:t>post-it</a:t>
            </a:r>
            <a:r>
              <a:rPr lang="en-US" sz="2800" dirty="0">
                <a:solidFill>
                  <a:srgbClr val="F9F6ED"/>
                </a:solidFill>
                <a:latin typeface="Century Gothic"/>
              </a:rPr>
              <a:t>.​</a:t>
            </a:r>
            <a:endParaRPr lang="en-US">
              <a:cs typeface="Calibri"/>
            </a:endParaRPr>
          </a:p>
        </p:txBody>
      </p:sp>
      <p:pic>
        <p:nvPicPr>
          <p:cNvPr id="12" name="Picture 11" descr="Logo&#10;&#10;Description automatically generated">
            <a:extLst>
              <a:ext uri="{FF2B5EF4-FFF2-40B4-BE49-F238E27FC236}">
                <a16:creationId xmlns:a16="http://schemas.microsoft.com/office/drawing/2014/main" id="{231B1F67-7D9B-B64E-99C7-2552571D4218}"/>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752197" y="496609"/>
            <a:ext cx="2282488" cy="1615921"/>
          </a:xfrm>
          <a:prstGeom prst="rect">
            <a:avLst/>
          </a:prstGeom>
        </p:spPr>
      </p:pic>
      <p:pic>
        <p:nvPicPr>
          <p:cNvPr id="13" name="Picture 12">
            <a:extLst>
              <a:ext uri="{FF2B5EF4-FFF2-40B4-BE49-F238E27FC236}">
                <a16:creationId xmlns:a16="http://schemas.microsoft.com/office/drawing/2014/main" id="{7B98189D-431A-4344-B96D-83619C1359E3}"/>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rot="7230962">
            <a:off x="10126192" y="963790"/>
            <a:ext cx="1534497" cy="1512808"/>
          </a:xfrm>
          <a:prstGeom prst="rect">
            <a:avLst/>
          </a:prstGeom>
        </p:spPr>
      </p:pic>
    </p:spTree>
    <p:extLst>
      <p:ext uri="{BB962C8B-B14F-4D97-AF65-F5344CB8AC3E}">
        <p14:creationId xmlns:p14="http://schemas.microsoft.com/office/powerpoint/2010/main" val="10181068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B1C83AC-CFC4-7F49-9556-62C15F5CFCF4}"/>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4" name="Rectangle 23">
            <a:extLst>
              <a:ext uri="{FF2B5EF4-FFF2-40B4-BE49-F238E27FC236}">
                <a16:creationId xmlns:a16="http://schemas.microsoft.com/office/drawing/2014/main" id="{ACBFBCD1-26BB-9843-8288-E5860311B094}"/>
              </a:ext>
            </a:extLst>
          </p:cNvPr>
          <p:cNvSpPr/>
          <p:nvPr/>
        </p:nvSpPr>
        <p:spPr>
          <a:xfrm>
            <a:off x="2331483" y="5347695"/>
            <a:ext cx="1383778" cy="1018914"/>
          </a:xfrm>
          <a:prstGeom prst="rect">
            <a:avLst/>
          </a:prstGeom>
          <a:solidFill>
            <a:srgbClr val="004A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26" name="Rectangle 25">
            <a:extLst>
              <a:ext uri="{FF2B5EF4-FFF2-40B4-BE49-F238E27FC236}">
                <a16:creationId xmlns:a16="http://schemas.microsoft.com/office/drawing/2014/main" id="{6851A341-3818-AF47-9804-57F19F2CAEE7}"/>
              </a:ext>
            </a:extLst>
          </p:cNvPr>
          <p:cNvSpPr/>
          <p:nvPr/>
        </p:nvSpPr>
        <p:spPr>
          <a:xfrm>
            <a:off x="4012193" y="5347695"/>
            <a:ext cx="1397341" cy="1020936"/>
          </a:xfrm>
          <a:prstGeom prst="rect">
            <a:avLst/>
          </a:prstGeom>
          <a:solidFill>
            <a:srgbClr val="004A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28" name="Rectangle 27">
            <a:extLst>
              <a:ext uri="{FF2B5EF4-FFF2-40B4-BE49-F238E27FC236}">
                <a16:creationId xmlns:a16="http://schemas.microsoft.com/office/drawing/2014/main" id="{D0DD6BC8-D695-DE48-8A13-4F3FDC6D0659}"/>
              </a:ext>
            </a:extLst>
          </p:cNvPr>
          <p:cNvSpPr/>
          <p:nvPr/>
        </p:nvSpPr>
        <p:spPr>
          <a:xfrm>
            <a:off x="5671639" y="5347695"/>
            <a:ext cx="1397341" cy="1020936"/>
          </a:xfrm>
          <a:prstGeom prst="rect">
            <a:avLst/>
          </a:prstGeom>
          <a:solidFill>
            <a:srgbClr val="004A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30" name="Rectangle 29">
            <a:extLst>
              <a:ext uri="{FF2B5EF4-FFF2-40B4-BE49-F238E27FC236}">
                <a16:creationId xmlns:a16="http://schemas.microsoft.com/office/drawing/2014/main" id="{206D5E18-21D5-C142-9AB2-3CE22022BD03}"/>
              </a:ext>
            </a:extLst>
          </p:cNvPr>
          <p:cNvSpPr/>
          <p:nvPr/>
        </p:nvSpPr>
        <p:spPr>
          <a:xfrm>
            <a:off x="7345421" y="5347695"/>
            <a:ext cx="1302565" cy="1020936"/>
          </a:xfrm>
          <a:prstGeom prst="rect">
            <a:avLst/>
          </a:prstGeom>
          <a:solidFill>
            <a:srgbClr val="004A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32" name="Rectangle 31">
            <a:extLst>
              <a:ext uri="{FF2B5EF4-FFF2-40B4-BE49-F238E27FC236}">
                <a16:creationId xmlns:a16="http://schemas.microsoft.com/office/drawing/2014/main" id="{338EEC88-E82E-AB47-BD6A-AEEF8FCA2441}"/>
              </a:ext>
            </a:extLst>
          </p:cNvPr>
          <p:cNvSpPr/>
          <p:nvPr/>
        </p:nvSpPr>
        <p:spPr>
          <a:xfrm>
            <a:off x="8857886" y="5347695"/>
            <a:ext cx="1302565" cy="1020936"/>
          </a:xfrm>
          <a:prstGeom prst="rect">
            <a:avLst/>
          </a:prstGeom>
          <a:solidFill>
            <a:srgbClr val="004A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34" name="Rectangle 33">
            <a:extLst>
              <a:ext uri="{FF2B5EF4-FFF2-40B4-BE49-F238E27FC236}">
                <a16:creationId xmlns:a16="http://schemas.microsoft.com/office/drawing/2014/main" id="{EAD19B49-2637-AC4F-B2AC-DD41AEDA0158}"/>
              </a:ext>
            </a:extLst>
          </p:cNvPr>
          <p:cNvSpPr/>
          <p:nvPr/>
        </p:nvSpPr>
        <p:spPr>
          <a:xfrm>
            <a:off x="10450015" y="5349718"/>
            <a:ext cx="1302565" cy="1020936"/>
          </a:xfrm>
          <a:prstGeom prst="rect">
            <a:avLst/>
          </a:prstGeom>
          <a:solidFill>
            <a:srgbClr val="004A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39" name="Rectangle 38">
            <a:extLst>
              <a:ext uri="{FF2B5EF4-FFF2-40B4-BE49-F238E27FC236}">
                <a16:creationId xmlns:a16="http://schemas.microsoft.com/office/drawing/2014/main" id="{57B76DD5-9C1A-2448-89BE-0487DF6B5AD3}"/>
              </a:ext>
            </a:extLst>
          </p:cNvPr>
          <p:cNvSpPr/>
          <p:nvPr/>
        </p:nvSpPr>
        <p:spPr>
          <a:xfrm>
            <a:off x="574554" y="4792150"/>
            <a:ext cx="273908" cy="523220"/>
          </a:xfrm>
          <a:prstGeom prst="rect">
            <a:avLst/>
          </a:prstGeom>
        </p:spPr>
        <p:txBody>
          <a:bodyPr wrap="square">
            <a:spAutoFit/>
          </a:bodyPr>
          <a:lstStyle/>
          <a:p>
            <a:r>
              <a:rPr lang="en-US" sz="2800" b="1">
                <a:solidFill>
                  <a:srgbClr val="004A6C"/>
                </a:solidFill>
                <a:latin typeface="Gilroy Bold" pitchFamily="2" charset="77"/>
              </a:rPr>
              <a:t>1 </a:t>
            </a:r>
            <a:endParaRPr lang="en-US" sz="2800">
              <a:solidFill>
                <a:srgbClr val="004A6C"/>
              </a:solidFill>
            </a:endParaRPr>
          </a:p>
        </p:txBody>
      </p:sp>
      <p:sp>
        <p:nvSpPr>
          <p:cNvPr id="40" name="Rectangle 39">
            <a:extLst>
              <a:ext uri="{FF2B5EF4-FFF2-40B4-BE49-F238E27FC236}">
                <a16:creationId xmlns:a16="http://schemas.microsoft.com/office/drawing/2014/main" id="{9184D2F4-2181-9D47-BC51-0C91040CCDCD}"/>
              </a:ext>
            </a:extLst>
          </p:cNvPr>
          <p:cNvSpPr/>
          <p:nvPr/>
        </p:nvSpPr>
        <p:spPr>
          <a:xfrm>
            <a:off x="2243565" y="4792150"/>
            <a:ext cx="273908" cy="523220"/>
          </a:xfrm>
          <a:prstGeom prst="rect">
            <a:avLst/>
          </a:prstGeom>
        </p:spPr>
        <p:txBody>
          <a:bodyPr wrap="square">
            <a:spAutoFit/>
          </a:bodyPr>
          <a:lstStyle/>
          <a:p>
            <a:r>
              <a:rPr lang="en-US" sz="2800" b="1">
                <a:solidFill>
                  <a:srgbClr val="004A6C"/>
                </a:solidFill>
                <a:latin typeface="Gilroy Bold" pitchFamily="2" charset="77"/>
              </a:rPr>
              <a:t>2 </a:t>
            </a:r>
            <a:endParaRPr lang="en-US" sz="2800">
              <a:solidFill>
                <a:srgbClr val="004A6C"/>
              </a:solidFill>
            </a:endParaRPr>
          </a:p>
        </p:txBody>
      </p:sp>
      <p:sp>
        <p:nvSpPr>
          <p:cNvPr id="41" name="Rectangle 40">
            <a:extLst>
              <a:ext uri="{FF2B5EF4-FFF2-40B4-BE49-F238E27FC236}">
                <a16:creationId xmlns:a16="http://schemas.microsoft.com/office/drawing/2014/main" id="{58A4256F-0848-F742-A616-3E00BF12F990}"/>
              </a:ext>
            </a:extLst>
          </p:cNvPr>
          <p:cNvSpPr/>
          <p:nvPr/>
        </p:nvSpPr>
        <p:spPr>
          <a:xfrm>
            <a:off x="3900775" y="4792150"/>
            <a:ext cx="273908" cy="523220"/>
          </a:xfrm>
          <a:prstGeom prst="rect">
            <a:avLst/>
          </a:prstGeom>
        </p:spPr>
        <p:txBody>
          <a:bodyPr wrap="square">
            <a:spAutoFit/>
          </a:bodyPr>
          <a:lstStyle/>
          <a:p>
            <a:r>
              <a:rPr lang="en-US" sz="2800" b="1">
                <a:solidFill>
                  <a:srgbClr val="004A6C"/>
                </a:solidFill>
                <a:latin typeface="Gilroy Bold" pitchFamily="2" charset="77"/>
              </a:rPr>
              <a:t>3 </a:t>
            </a:r>
            <a:endParaRPr lang="en-US" sz="2800">
              <a:solidFill>
                <a:srgbClr val="004A6C"/>
              </a:solidFill>
            </a:endParaRPr>
          </a:p>
        </p:txBody>
      </p:sp>
      <p:sp>
        <p:nvSpPr>
          <p:cNvPr id="42" name="Rectangle 41">
            <a:extLst>
              <a:ext uri="{FF2B5EF4-FFF2-40B4-BE49-F238E27FC236}">
                <a16:creationId xmlns:a16="http://schemas.microsoft.com/office/drawing/2014/main" id="{27754B7D-5167-2D43-8D9C-781EEDEC5414}"/>
              </a:ext>
            </a:extLst>
          </p:cNvPr>
          <p:cNvSpPr/>
          <p:nvPr/>
        </p:nvSpPr>
        <p:spPr>
          <a:xfrm>
            <a:off x="5667549" y="4792150"/>
            <a:ext cx="273908" cy="523220"/>
          </a:xfrm>
          <a:prstGeom prst="rect">
            <a:avLst/>
          </a:prstGeom>
        </p:spPr>
        <p:txBody>
          <a:bodyPr wrap="square">
            <a:spAutoFit/>
          </a:bodyPr>
          <a:lstStyle/>
          <a:p>
            <a:r>
              <a:rPr lang="en-US" sz="2800" b="1">
                <a:solidFill>
                  <a:srgbClr val="004A6C"/>
                </a:solidFill>
                <a:latin typeface="Gilroy Bold" pitchFamily="2" charset="77"/>
              </a:rPr>
              <a:t>4</a:t>
            </a:r>
            <a:endParaRPr lang="en-US" sz="2800">
              <a:solidFill>
                <a:srgbClr val="004A6C"/>
              </a:solidFill>
            </a:endParaRPr>
          </a:p>
        </p:txBody>
      </p:sp>
      <p:sp>
        <p:nvSpPr>
          <p:cNvPr id="43" name="Rectangle 42">
            <a:extLst>
              <a:ext uri="{FF2B5EF4-FFF2-40B4-BE49-F238E27FC236}">
                <a16:creationId xmlns:a16="http://schemas.microsoft.com/office/drawing/2014/main" id="{9FD3055F-75F7-E44D-A16C-6FEE66C41281}"/>
              </a:ext>
            </a:extLst>
          </p:cNvPr>
          <p:cNvSpPr/>
          <p:nvPr/>
        </p:nvSpPr>
        <p:spPr>
          <a:xfrm>
            <a:off x="7304963" y="4792150"/>
            <a:ext cx="273908" cy="523220"/>
          </a:xfrm>
          <a:prstGeom prst="rect">
            <a:avLst/>
          </a:prstGeom>
        </p:spPr>
        <p:txBody>
          <a:bodyPr wrap="square">
            <a:spAutoFit/>
          </a:bodyPr>
          <a:lstStyle/>
          <a:p>
            <a:r>
              <a:rPr lang="en-US" sz="2800" b="1">
                <a:solidFill>
                  <a:srgbClr val="004A6C"/>
                </a:solidFill>
                <a:latin typeface="Gilroy Bold" pitchFamily="2" charset="77"/>
              </a:rPr>
              <a:t>5</a:t>
            </a:r>
            <a:endParaRPr lang="en-US" sz="2800">
              <a:solidFill>
                <a:srgbClr val="004A6C"/>
              </a:solidFill>
            </a:endParaRPr>
          </a:p>
        </p:txBody>
      </p:sp>
      <p:sp>
        <p:nvSpPr>
          <p:cNvPr id="44" name="Rectangle 43">
            <a:extLst>
              <a:ext uri="{FF2B5EF4-FFF2-40B4-BE49-F238E27FC236}">
                <a16:creationId xmlns:a16="http://schemas.microsoft.com/office/drawing/2014/main" id="{866D1F13-D002-7E4B-94ED-5C864747F841}"/>
              </a:ext>
            </a:extLst>
          </p:cNvPr>
          <p:cNvSpPr/>
          <p:nvPr/>
        </p:nvSpPr>
        <p:spPr>
          <a:xfrm>
            <a:off x="8872269" y="4792150"/>
            <a:ext cx="273908" cy="523220"/>
          </a:xfrm>
          <a:prstGeom prst="rect">
            <a:avLst/>
          </a:prstGeom>
        </p:spPr>
        <p:txBody>
          <a:bodyPr wrap="square">
            <a:spAutoFit/>
          </a:bodyPr>
          <a:lstStyle/>
          <a:p>
            <a:r>
              <a:rPr lang="en-US" sz="2800" b="1">
                <a:solidFill>
                  <a:srgbClr val="004A6C"/>
                </a:solidFill>
                <a:latin typeface="Gilroy Bold" pitchFamily="2" charset="77"/>
              </a:rPr>
              <a:t>6</a:t>
            </a:r>
            <a:endParaRPr lang="en-US" sz="2800">
              <a:solidFill>
                <a:srgbClr val="004A6C"/>
              </a:solidFill>
            </a:endParaRPr>
          </a:p>
        </p:txBody>
      </p:sp>
      <p:sp>
        <p:nvSpPr>
          <p:cNvPr id="45" name="Rectangle 44">
            <a:extLst>
              <a:ext uri="{FF2B5EF4-FFF2-40B4-BE49-F238E27FC236}">
                <a16:creationId xmlns:a16="http://schemas.microsoft.com/office/drawing/2014/main" id="{B75849AA-A3CE-1F4D-8994-60CA771CE48A}"/>
              </a:ext>
            </a:extLst>
          </p:cNvPr>
          <p:cNvSpPr/>
          <p:nvPr/>
        </p:nvSpPr>
        <p:spPr>
          <a:xfrm>
            <a:off x="10424622" y="4792150"/>
            <a:ext cx="273908" cy="523220"/>
          </a:xfrm>
          <a:prstGeom prst="rect">
            <a:avLst/>
          </a:prstGeom>
        </p:spPr>
        <p:txBody>
          <a:bodyPr wrap="square">
            <a:spAutoFit/>
          </a:bodyPr>
          <a:lstStyle/>
          <a:p>
            <a:r>
              <a:rPr lang="en-US" sz="2800" b="1">
                <a:solidFill>
                  <a:srgbClr val="004A6C"/>
                </a:solidFill>
                <a:latin typeface="Gilroy Bold" pitchFamily="2" charset="77"/>
              </a:rPr>
              <a:t>7</a:t>
            </a:r>
            <a:endParaRPr lang="en-US" sz="2800">
              <a:solidFill>
                <a:srgbClr val="004A6C"/>
              </a:solidFill>
            </a:endParaRPr>
          </a:p>
        </p:txBody>
      </p:sp>
      <p:sp>
        <p:nvSpPr>
          <p:cNvPr id="36" name="TextBox 35">
            <a:extLst>
              <a:ext uri="{FF2B5EF4-FFF2-40B4-BE49-F238E27FC236}">
                <a16:creationId xmlns:a16="http://schemas.microsoft.com/office/drawing/2014/main" id="{C8564381-AAAD-0849-8CB9-9A4B643A8DD1}"/>
              </a:ext>
            </a:extLst>
          </p:cNvPr>
          <p:cNvSpPr txBox="1"/>
          <p:nvPr/>
        </p:nvSpPr>
        <p:spPr>
          <a:xfrm>
            <a:off x="580" y="932499"/>
            <a:ext cx="5330259" cy="553998"/>
          </a:xfrm>
          <a:prstGeom prst="rect">
            <a:avLst/>
          </a:prstGeom>
          <a:noFill/>
        </p:spPr>
        <p:txBody>
          <a:bodyPr wrap="square" lIns="91440" tIns="45720" rIns="91440" bIns="45720" rtlCol="0" anchor="t">
            <a:spAutoFit/>
          </a:bodyPr>
          <a:lstStyle/>
          <a:p>
            <a:r>
              <a:rPr lang="en-US" sz="3000" b="1" dirty="0" err="1">
                <a:solidFill>
                  <a:srgbClr val="004A6C"/>
                </a:solidFill>
                <a:latin typeface="Century Gothic"/>
              </a:rPr>
              <a:t>Ημερολόγιο</a:t>
            </a:r>
            <a:r>
              <a:rPr lang="en-US" sz="3000" b="1" dirty="0">
                <a:solidFill>
                  <a:srgbClr val="004A6C"/>
                </a:solidFill>
                <a:latin typeface="Century Gothic"/>
              </a:rPr>
              <a:t> Κα</a:t>
            </a:r>
            <a:r>
              <a:rPr lang="en-US" sz="3000" b="1" dirty="0" err="1">
                <a:solidFill>
                  <a:srgbClr val="004A6C"/>
                </a:solidFill>
                <a:latin typeface="Century Gothic"/>
              </a:rPr>
              <a:t>ινοτομί</a:t>
            </a:r>
            <a:r>
              <a:rPr lang="en-US" sz="3000" b="1" dirty="0">
                <a:solidFill>
                  <a:srgbClr val="004A6C"/>
                </a:solidFill>
                <a:latin typeface="Century Gothic"/>
              </a:rPr>
              <a:t>ας</a:t>
            </a:r>
          </a:p>
        </p:txBody>
      </p:sp>
      <p:sp>
        <p:nvSpPr>
          <p:cNvPr id="46" name="Rectangle 45">
            <a:extLst>
              <a:ext uri="{FF2B5EF4-FFF2-40B4-BE49-F238E27FC236}">
                <a16:creationId xmlns:a16="http://schemas.microsoft.com/office/drawing/2014/main" id="{2E0B8F87-16A2-604F-B502-0C06B0F976D6}"/>
              </a:ext>
            </a:extLst>
          </p:cNvPr>
          <p:cNvSpPr/>
          <p:nvPr/>
        </p:nvSpPr>
        <p:spPr>
          <a:xfrm>
            <a:off x="762329" y="4598754"/>
            <a:ext cx="273908" cy="523220"/>
          </a:xfrm>
          <a:prstGeom prst="rect">
            <a:avLst/>
          </a:prstGeom>
        </p:spPr>
        <p:txBody>
          <a:bodyPr wrap="square">
            <a:spAutoFit/>
          </a:bodyPr>
          <a:lstStyle/>
          <a:p>
            <a:r>
              <a:rPr lang="en-US" sz="2800" b="1">
                <a:solidFill>
                  <a:srgbClr val="004A6C"/>
                </a:solidFill>
                <a:latin typeface="Gilroy Bold" pitchFamily="2" charset="77"/>
              </a:rPr>
              <a:t> </a:t>
            </a:r>
            <a:endParaRPr lang="en-US" sz="2800">
              <a:solidFill>
                <a:srgbClr val="004A6C"/>
              </a:solidFill>
            </a:endParaRPr>
          </a:p>
        </p:txBody>
      </p:sp>
      <p:pic>
        <p:nvPicPr>
          <p:cNvPr id="3" name="Picture 2" descr="Icon&#10;&#10;Description automatically generated">
            <a:extLst>
              <a:ext uri="{FF2B5EF4-FFF2-40B4-BE49-F238E27FC236}">
                <a16:creationId xmlns:a16="http://schemas.microsoft.com/office/drawing/2014/main" id="{18A2C905-06CA-3946-9A02-0505462F4434}"/>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427980" y="266700"/>
            <a:ext cx="6324600" cy="6324600"/>
          </a:xfrm>
          <a:prstGeom prst="rect">
            <a:avLst/>
          </a:prstGeom>
        </p:spPr>
      </p:pic>
      <p:sp>
        <p:nvSpPr>
          <p:cNvPr id="62" name="Rectangle 61">
            <a:extLst>
              <a:ext uri="{FF2B5EF4-FFF2-40B4-BE49-F238E27FC236}">
                <a16:creationId xmlns:a16="http://schemas.microsoft.com/office/drawing/2014/main" id="{F0DA2BD3-3BF5-C949-BD9A-0628373E8078}"/>
              </a:ext>
            </a:extLst>
          </p:cNvPr>
          <p:cNvSpPr/>
          <p:nvPr/>
        </p:nvSpPr>
        <p:spPr>
          <a:xfrm>
            <a:off x="590359" y="2552139"/>
            <a:ext cx="4511512" cy="2532327"/>
          </a:xfrm>
          <a:prstGeom prst="rect">
            <a:avLst/>
          </a:prstGeom>
          <a:solidFill>
            <a:srgbClr val="F9F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TextBox 62">
            <a:extLst>
              <a:ext uri="{FF2B5EF4-FFF2-40B4-BE49-F238E27FC236}">
                <a16:creationId xmlns:a16="http://schemas.microsoft.com/office/drawing/2014/main" id="{87AA5CA5-04B6-3240-B099-1E4AE7B4E0D9}"/>
              </a:ext>
            </a:extLst>
          </p:cNvPr>
          <p:cNvSpPr txBox="1"/>
          <p:nvPr/>
        </p:nvSpPr>
        <p:spPr>
          <a:xfrm>
            <a:off x="734220" y="2692577"/>
            <a:ext cx="4328106" cy="2246769"/>
          </a:xfrm>
          <a:prstGeom prst="rect">
            <a:avLst/>
          </a:prstGeom>
          <a:noFill/>
        </p:spPr>
        <p:txBody>
          <a:bodyPr wrap="square" lIns="91440" tIns="45720" rIns="91440" bIns="45720" rtlCol="0" anchor="t">
            <a:spAutoFit/>
          </a:bodyPr>
          <a:lstStyle/>
          <a:p>
            <a:r>
              <a:rPr lang="en-US" sz="2800" dirty="0" err="1">
                <a:solidFill>
                  <a:srgbClr val="004A6C"/>
                </a:solidFill>
                <a:latin typeface="Century Gothic"/>
              </a:rPr>
              <a:t>Πώς</a:t>
            </a:r>
            <a:r>
              <a:rPr lang="en-US" sz="2800" dirty="0">
                <a:solidFill>
                  <a:srgbClr val="004A6C"/>
                </a:solidFill>
                <a:latin typeface="Century Gothic"/>
              </a:rPr>
              <a:t> </a:t>
            </a:r>
            <a:r>
              <a:rPr lang="en-US" sz="2800" dirty="0" err="1">
                <a:solidFill>
                  <a:srgbClr val="004A6C"/>
                </a:solidFill>
                <a:latin typeface="Century Gothic"/>
              </a:rPr>
              <a:t>σχετίζετ</a:t>
            </a:r>
            <a:r>
              <a:rPr lang="en-US" sz="2800" dirty="0">
                <a:solidFill>
                  <a:srgbClr val="004A6C"/>
                </a:solidFill>
                <a:latin typeface="Century Gothic"/>
              </a:rPr>
              <a:t>αι </a:t>
            </a:r>
            <a:r>
              <a:rPr lang="en-US" sz="2800" dirty="0" err="1">
                <a:solidFill>
                  <a:srgbClr val="004A6C"/>
                </a:solidFill>
                <a:latin typeface="Century Gothic"/>
              </a:rPr>
              <a:t>άμεσ</a:t>
            </a:r>
            <a:r>
              <a:rPr lang="en-US" sz="2800" dirty="0">
                <a:solidFill>
                  <a:srgbClr val="004A6C"/>
                </a:solidFill>
                <a:latin typeface="Century Gothic"/>
              </a:rPr>
              <a:t>α ή </a:t>
            </a:r>
            <a:r>
              <a:rPr lang="en-US" sz="2800" dirty="0" err="1">
                <a:solidFill>
                  <a:srgbClr val="004A6C"/>
                </a:solidFill>
                <a:latin typeface="Century Gothic"/>
              </a:rPr>
              <a:t>έμμεσ</a:t>
            </a:r>
            <a:r>
              <a:rPr lang="en-US" sz="2800" dirty="0">
                <a:solidFill>
                  <a:srgbClr val="004A6C"/>
                </a:solidFill>
                <a:latin typeface="Century Gothic"/>
              </a:rPr>
              <a:t>α η </a:t>
            </a:r>
            <a:r>
              <a:rPr lang="en-US" sz="2800" dirty="0" err="1">
                <a:solidFill>
                  <a:srgbClr val="004A6C"/>
                </a:solidFill>
                <a:latin typeface="Century Gothic"/>
              </a:rPr>
              <a:t>ρύ</a:t>
            </a:r>
            <a:r>
              <a:rPr lang="en-US" sz="2800" dirty="0">
                <a:solidFill>
                  <a:srgbClr val="004A6C"/>
                </a:solidFill>
                <a:latin typeface="Century Gothic"/>
              </a:rPr>
              <a:t>πα</a:t>
            </a:r>
            <a:r>
              <a:rPr lang="en-US" sz="2800" dirty="0" err="1">
                <a:solidFill>
                  <a:srgbClr val="004A6C"/>
                </a:solidFill>
                <a:latin typeface="Century Gothic"/>
              </a:rPr>
              <a:t>νση</a:t>
            </a:r>
            <a:r>
              <a:rPr lang="en-US" sz="2800" dirty="0">
                <a:solidFill>
                  <a:srgbClr val="004A6C"/>
                </a:solidFill>
                <a:latin typeface="Century Gothic"/>
              </a:rPr>
              <a:t> </a:t>
            </a:r>
            <a:r>
              <a:rPr lang="en-US" sz="2800" dirty="0" err="1">
                <a:solidFill>
                  <a:srgbClr val="004A6C"/>
                </a:solidFill>
                <a:latin typeface="Century Gothic"/>
              </a:rPr>
              <a:t>των</a:t>
            </a:r>
            <a:r>
              <a:rPr lang="en-US" sz="2800" dirty="0">
                <a:solidFill>
                  <a:srgbClr val="004A6C"/>
                </a:solidFill>
                <a:latin typeface="Century Gothic"/>
              </a:rPr>
              <a:t> </a:t>
            </a:r>
            <a:r>
              <a:rPr lang="en-US" sz="2800" dirty="0" err="1">
                <a:solidFill>
                  <a:srgbClr val="004A6C"/>
                </a:solidFill>
                <a:latin typeface="Century Gothic"/>
              </a:rPr>
              <a:t>ωκε</a:t>
            </a:r>
            <a:r>
              <a:rPr lang="en-US" sz="2800" dirty="0">
                <a:solidFill>
                  <a:srgbClr val="004A6C"/>
                </a:solidFill>
                <a:latin typeface="Century Gothic"/>
              </a:rPr>
              <a:t>α</a:t>
            </a:r>
            <a:r>
              <a:rPr lang="en-US" sz="2800" dirty="0" err="1">
                <a:solidFill>
                  <a:srgbClr val="004A6C"/>
                </a:solidFill>
                <a:latin typeface="Century Gothic"/>
              </a:rPr>
              <a:t>νών</a:t>
            </a:r>
            <a:r>
              <a:rPr lang="en-US" sz="2800" dirty="0">
                <a:solidFill>
                  <a:srgbClr val="004A6C"/>
                </a:solidFill>
                <a:latin typeface="Century Gothic"/>
              </a:rPr>
              <a:t> από πλα</a:t>
            </a:r>
            <a:r>
              <a:rPr lang="en-US" sz="2800" dirty="0" err="1">
                <a:solidFill>
                  <a:srgbClr val="004A6C"/>
                </a:solidFill>
                <a:latin typeface="Century Gothic"/>
              </a:rPr>
              <a:t>στικό</a:t>
            </a:r>
            <a:r>
              <a:rPr lang="en-US" sz="2800" dirty="0">
                <a:solidFill>
                  <a:srgbClr val="004A6C"/>
                </a:solidFill>
                <a:latin typeface="Century Gothic"/>
              </a:rPr>
              <a:t> </a:t>
            </a:r>
            <a:r>
              <a:rPr lang="en-US" sz="2800" dirty="0" err="1">
                <a:solidFill>
                  <a:srgbClr val="004A6C"/>
                </a:solidFill>
                <a:latin typeface="Century Gothic"/>
              </a:rPr>
              <a:t>με</a:t>
            </a:r>
            <a:r>
              <a:rPr lang="en-US" sz="2800" dirty="0">
                <a:solidFill>
                  <a:srgbClr val="004A6C"/>
                </a:solidFill>
                <a:latin typeface="Century Gothic"/>
              </a:rPr>
              <a:t> ​</a:t>
            </a:r>
            <a:r>
              <a:rPr lang="en-US" sz="2800" dirty="0" err="1">
                <a:solidFill>
                  <a:srgbClr val="004A6C"/>
                </a:solidFill>
                <a:latin typeface="Century Gothic"/>
              </a:rPr>
              <a:t>τους</a:t>
            </a:r>
            <a:r>
              <a:rPr lang="en-US" sz="2800" dirty="0">
                <a:solidFill>
                  <a:srgbClr val="004A6C"/>
                </a:solidFill>
                <a:latin typeface="Century Gothic"/>
              </a:rPr>
              <a:t> </a:t>
            </a:r>
            <a:r>
              <a:rPr lang="en-US" sz="2800" dirty="0" err="1">
                <a:solidFill>
                  <a:srgbClr val="004A6C"/>
                </a:solidFill>
                <a:latin typeface="Century Gothic"/>
              </a:rPr>
              <a:t>στόχους</a:t>
            </a:r>
            <a:r>
              <a:rPr lang="en-US" sz="2800" dirty="0">
                <a:solidFill>
                  <a:srgbClr val="004A6C"/>
                </a:solidFill>
                <a:latin typeface="Century Gothic"/>
              </a:rPr>
              <a:t> β</a:t>
            </a:r>
            <a:r>
              <a:rPr lang="en-US" sz="2800" dirty="0" err="1">
                <a:solidFill>
                  <a:srgbClr val="004A6C"/>
                </a:solidFill>
                <a:latin typeface="Century Gothic"/>
              </a:rPr>
              <a:t>ιώσιμης</a:t>
            </a:r>
            <a:r>
              <a:rPr lang="en-US" sz="2800" dirty="0">
                <a:solidFill>
                  <a:srgbClr val="004A6C"/>
                </a:solidFill>
                <a:latin typeface="Century Gothic"/>
              </a:rPr>
              <a:t> α</a:t>
            </a:r>
            <a:r>
              <a:rPr lang="en-US" sz="2800" dirty="0" err="1">
                <a:solidFill>
                  <a:srgbClr val="004A6C"/>
                </a:solidFill>
                <a:latin typeface="Century Gothic"/>
              </a:rPr>
              <a:t>νά</a:t>
            </a:r>
            <a:r>
              <a:rPr lang="en-US" sz="2800" dirty="0">
                <a:solidFill>
                  <a:srgbClr val="004A6C"/>
                </a:solidFill>
                <a:latin typeface="Century Gothic"/>
              </a:rPr>
              <a:t>π</a:t>
            </a:r>
            <a:r>
              <a:rPr lang="en-US" sz="2800" dirty="0" err="1">
                <a:solidFill>
                  <a:srgbClr val="004A6C"/>
                </a:solidFill>
                <a:latin typeface="Century Gothic"/>
              </a:rPr>
              <a:t>τυξης</a:t>
            </a:r>
            <a:r>
              <a:rPr lang="en-US" sz="2800" dirty="0">
                <a:solidFill>
                  <a:srgbClr val="004A6C"/>
                </a:solidFill>
                <a:latin typeface="Century Gothic"/>
              </a:rPr>
              <a:t>;</a:t>
            </a:r>
            <a:endParaRPr lang="en-US" dirty="0"/>
          </a:p>
        </p:txBody>
      </p:sp>
      <p:pic>
        <p:nvPicPr>
          <p:cNvPr id="68" name="Picture 67" descr="Icon&#10;&#10;Description automatically generated">
            <a:extLst>
              <a:ext uri="{FF2B5EF4-FFF2-40B4-BE49-F238E27FC236}">
                <a16:creationId xmlns:a16="http://schemas.microsoft.com/office/drawing/2014/main" id="{E622B296-BD72-104B-AE7A-714F0823712B}"/>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422490" y="5511413"/>
            <a:ext cx="1785598" cy="1105174"/>
          </a:xfrm>
          <a:prstGeom prst="rect">
            <a:avLst/>
          </a:prstGeom>
        </p:spPr>
      </p:pic>
      <p:pic>
        <p:nvPicPr>
          <p:cNvPr id="69" name="Picture 68" descr="Icon&#10;&#10;Description automatically generated">
            <a:extLst>
              <a:ext uri="{FF2B5EF4-FFF2-40B4-BE49-F238E27FC236}">
                <a16:creationId xmlns:a16="http://schemas.microsoft.com/office/drawing/2014/main" id="{6444CAAA-97C3-1D49-90F7-E8BB783B55A3}"/>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rot="5996113">
            <a:off x="4203356" y="5868290"/>
            <a:ext cx="753392" cy="646331"/>
          </a:xfrm>
          <a:prstGeom prst="rect">
            <a:avLst/>
          </a:prstGeom>
        </p:spPr>
      </p:pic>
      <p:pic>
        <p:nvPicPr>
          <p:cNvPr id="70" name="Picture 69" descr="Icon&#10;&#10;Description automatically generated">
            <a:extLst>
              <a:ext uri="{FF2B5EF4-FFF2-40B4-BE49-F238E27FC236}">
                <a16:creationId xmlns:a16="http://schemas.microsoft.com/office/drawing/2014/main" id="{474D311C-AFFB-C04A-BADC-C53DF79F3163}"/>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rot="18588226">
            <a:off x="5559232" y="666257"/>
            <a:ext cx="753392" cy="646331"/>
          </a:xfrm>
          <a:prstGeom prst="rect">
            <a:avLst/>
          </a:prstGeom>
        </p:spPr>
      </p:pic>
      <p:pic>
        <p:nvPicPr>
          <p:cNvPr id="71" name="Picture 70" descr="Icon&#10;&#10;Description automatically generated">
            <a:extLst>
              <a:ext uri="{FF2B5EF4-FFF2-40B4-BE49-F238E27FC236}">
                <a16:creationId xmlns:a16="http://schemas.microsoft.com/office/drawing/2014/main" id="{BB3428D6-F852-F24F-B737-23CFDBE8E134}"/>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rot="674398">
            <a:off x="4878706" y="847376"/>
            <a:ext cx="1011475" cy="1101297"/>
          </a:xfrm>
          <a:prstGeom prst="rect">
            <a:avLst/>
          </a:prstGeom>
        </p:spPr>
      </p:pic>
      <p:pic>
        <p:nvPicPr>
          <p:cNvPr id="6" name="Picture 5" descr="Text&#10;&#10;Description automatically generated with low confidence">
            <a:extLst>
              <a:ext uri="{FF2B5EF4-FFF2-40B4-BE49-F238E27FC236}">
                <a16:creationId xmlns:a16="http://schemas.microsoft.com/office/drawing/2014/main" id="{B63CFC6A-4330-D223-5DD4-D4DED585B219}"/>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2117" y="5679016"/>
            <a:ext cx="4076700" cy="1181100"/>
          </a:xfrm>
          <a:prstGeom prst="rect">
            <a:avLst/>
          </a:prstGeom>
        </p:spPr>
      </p:pic>
    </p:spTree>
    <p:extLst>
      <p:ext uri="{BB962C8B-B14F-4D97-AF65-F5344CB8AC3E}">
        <p14:creationId xmlns:p14="http://schemas.microsoft.com/office/powerpoint/2010/main" val="403261595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ED5112E6-7DC0-1C46-B505-CFBF432A9C13}"/>
              </a:ext>
            </a:extLst>
          </p:cNvPr>
          <p:cNvPicPr>
            <a:picLocks noChangeAspect="1"/>
          </p:cNvPicPr>
          <p:nvPr/>
        </p:nvPicPr>
        <p:blipFill>
          <a:blip r:embed="rId3"/>
          <a:stretch>
            <a:fillRect/>
          </a:stretch>
        </p:blipFill>
        <p:spPr>
          <a:xfrm>
            <a:off x="0" y="0"/>
            <a:ext cx="12192000" cy="6858000"/>
          </a:xfrm>
          <a:prstGeom prst="rect">
            <a:avLst/>
          </a:prstGeom>
        </p:spPr>
      </p:pic>
      <p:sp>
        <p:nvSpPr>
          <p:cNvPr id="15" name="TextBox 14">
            <a:extLst>
              <a:ext uri="{FF2B5EF4-FFF2-40B4-BE49-F238E27FC236}">
                <a16:creationId xmlns:a16="http://schemas.microsoft.com/office/drawing/2014/main" id="{42A1B6AA-F978-7C48-94C1-352D6A5A3D5F}"/>
              </a:ext>
            </a:extLst>
          </p:cNvPr>
          <p:cNvSpPr txBox="1"/>
          <p:nvPr/>
        </p:nvSpPr>
        <p:spPr>
          <a:xfrm>
            <a:off x="574554" y="902812"/>
            <a:ext cx="4400026" cy="606287"/>
          </a:xfrm>
          <a:prstGeom prst="rect">
            <a:avLst/>
          </a:prstGeom>
          <a:noFill/>
        </p:spPr>
        <p:txBody>
          <a:bodyPr wrap="square" lIns="91440" tIns="45720" rIns="91440" bIns="45720" rtlCol="0" anchor="t">
            <a:spAutoFit/>
          </a:bodyPr>
          <a:lstStyle/>
          <a:p>
            <a:r>
              <a:rPr lang="en-US" sz="3200" b="1" dirty="0" err="1">
                <a:solidFill>
                  <a:srgbClr val="004A6C"/>
                </a:solidFill>
                <a:latin typeface="Century Gothic"/>
              </a:rPr>
              <a:t>Μάθηση</a:t>
            </a:r>
            <a:r>
              <a:rPr lang="en-US" sz="3200" b="1" dirty="0">
                <a:solidFill>
                  <a:srgbClr val="004A6C"/>
                </a:solidFill>
                <a:latin typeface="Century Gothic"/>
              </a:rPr>
              <a:t> </a:t>
            </a:r>
            <a:r>
              <a:rPr lang="en-US" sz="3200" b="1" dirty="0" err="1">
                <a:solidFill>
                  <a:srgbClr val="004A6C"/>
                </a:solidFill>
                <a:latin typeface="Century Gothic"/>
              </a:rPr>
              <a:t>στο</a:t>
            </a:r>
            <a:r>
              <a:rPr lang="en-US" sz="3200" b="1" dirty="0">
                <a:solidFill>
                  <a:srgbClr val="004A6C"/>
                </a:solidFill>
                <a:latin typeface="Century Gothic"/>
              </a:rPr>
              <a:t> σπ</a:t>
            </a:r>
            <a:r>
              <a:rPr lang="en-US" sz="3200" b="1" dirty="0" err="1">
                <a:solidFill>
                  <a:srgbClr val="004A6C"/>
                </a:solidFill>
                <a:latin typeface="Century Gothic"/>
              </a:rPr>
              <a:t>ίτι</a:t>
            </a:r>
            <a:endParaRPr lang="en-US" dirty="0" err="1"/>
          </a:p>
        </p:txBody>
      </p:sp>
      <p:sp>
        <p:nvSpPr>
          <p:cNvPr id="14" name="Rectangle 13">
            <a:extLst>
              <a:ext uri="{FF2B5EF4-FFF2-40B4-BE49-F238E27FC236}">
                <a16:creationId xmlns:a16="http://schemas.microsoft.com/office/drawing/2014/main" id="{81FE36DF-ACCF-704A-A823-1B2BA501799E}"/>
              </a:ext>
            </a:extLst>
          </p:cNvPr>
          <p:cNvSpPr/>
          <p:nvPr/>
        </p:nvSpPr>
        <p:spPr>
          <a:xfrm>
            <a:off x="782372" y="3044024"/>
            <a:ext cx="3811399" cy="2308324"/>
          </a:xfrm>
          <a:prstGeom prst="rect">
            <a:avLst/>
          </a:prstGeom>
        </p:spPr>
        <p:txBody>
          <a:bodyPr wrap="square">
            <a:spAutoFit/>
          </a:bodyPr>
          <a:lstStyle/>
          <a:p>
            <a:r>
              <a:rPr lang="en-GB" b="1" dirty="0">
                <a:solidFill>
                  <a:srgbClr val="004A6C"/>
                </a:solidFill>
                <a:latin typeface="Gilroy SemiBold" pitchFamily="2" charset="77"/>
              </a:rPr>
              <a:t>Plastic in the ocean is having a devastating effect on marine life. In this activity, you will learn about some of the impacts of marine plastic pollution and create a diorama, or poster, to use as an inspiration to reduce plastic use at home. </a:t>
            </a:r>
          </a:p>
        </p:txBody>
      </p:sp>
      <p:pic>
        <p:nvPicPr>
          <p:cNvPr id="8" name="Picture 7" descr="Text&#10;&#10;Description automatically generated">
            <a:hlinkClick r:id="rId4"/>
            <a:extLst>
              <a:ext uri="{FF2B5EF4-FFF2-40B4-BE49-F238E27FC236}">
                <a16:creationId xmlns:a16="http://schemas.microsoft.com/office/drawing/2014/main" id="{7EDD2CEC-AF19-F441-BED1-3BACD88A4123}"/>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rot="309214">
            <a:off x="6882045" y="2710755"/>
            <a:ext cx="4746177" cy="2669725"/>
          </a:xfrm>
          <a:prstGeom prst="rect">
            <a:avLst/>
          </a:prstGeom>
          <a:ln w="57150">
            <a:solidFill>
              <a:srgbClr val="F9F6ED"/>
            </a:solidFill>
          </a:ln>
        </p:spPr>
      </p:pic>
      <p:sp>
        <p:nvSpPr>
          <p:cNvPr id="16" name="TextBox 15">
            <a:extLst>
              <a:ext uri="{FF2B5EF4-FFF2-40B4-BE49-F238E27FC236}">
                <a16:creationId xmlns:a16="http://schemas.microsoft.com/office/drawing/2014/main" id="{A05F0BAB-7ECD-4847-8C94-2C9B8BD9B165}"/>
              </a:ext>
            </a:extLst>
          </p:cNvPr>
          <p:cNvSpPr txBox="1"/>
          <p:nvPr/>
        </p:nvSpPr>
        <p:spPr>
          <a:xfrm>
            <a:off x="436008" y="2305064"/>
            <a:ext cx="5936619" cy="3477875"/>
          </a:xfrm>
          <a:prstGeom prst="rect">
            <a:avLst/>
          </a:prstGeom>
          <a:noFill/>
        </p:spPr>
        <p:txBody>
          <a:bodyPr wrap="square" lIns="91440" tIns="45720" rIns="91440" bIns="45720" rtlCol="0" anchor="t">
            <a:spAutoFit/>
          </a:bodyPr>
          <a:lstStyle/>
          <a:p>
            <a:r>
              <a:rPr lang="en-GB" sz="2000" b="1" dirty="0" err="1">
                <a:solidFill>
                  <a:srgbClr val="F9F6ED"/>
                </a:solidFill>
                <a:latin typeface="Century Gothic"/>
              </a:rPr>
              <a:t>Σύμφων</a:t>
            </a:r>
            <a:r>
              <a:rPr lang="en-GB" sz="2000" b="1" dirty="0">
                <a:solidFill>
                  <a:srgbClr val="F9F6ED"/>
                </a:solidFill>
                <a:latin typeface="Century Gothic"/>
              </a:rPr>
              <a:t>α </a:t>
            </a:r>
            <a:r>
              <a:rPr lang="en-GB" sz="2000" b="1" dirty="0" err="1">
                <a:solidFill>
                  <a:srgbClr val="F9F6ED"/>
                </a:solidFill>
                <a:latin typeface="Century Gothic"/>
              </a:rPr>
              <a:t>με</a:t>
            </a:r>
            <a:r>
              <a:rPr lang="en-GB" sz="2000" b="1" dirty="0">
                <a:solidFill>
                  <a:srgbClr val="F9F6ED"/>
                </a:solidFill>
                <a:latin typeface="Century Gothic"/>
              </a:rPr>
              <a:t> </a:t>
            </a:r>
            <a:r>
              <a:rPr lang="en-GB" sz="2000" b="1" dirty="0" err="1">
                <a:solidFill>
                  <a:srgbClr val="F9F6ED"/>
                </a:solidFill>
                <a:latin typeface="Century Gothic"/>
              </a:rPr>
              <a:t>ορισμένες</a:t>
            </a:r>
            <a:r>
              <a:rPr lang="en-GB" sz="2000" b="1" dirty="0">
                <a:solidFill>
                  <a:srgbClr val="F9F6ED"/>
                </a:solidFill>
                <a:latin typeface="Century Gothic"/>
              </a:rPr>
              <a:t> </a:t>
            </a:r>
            <a:r>
              <a:rPr lang="en-GB" sz="2000" b="1" dirty="0" err="1">
                <a:solidFill>
                  <a:srgbClr val="F9F6ED"/>
                </a:solidFill>
                <a:latin typeface="Century Gothic"/>
              </a:rPr>
              <a:t>εκτιμήσεις</a:t>
            </a:r>
            <a:r>
              <a:rPr lang="en-GB" sz="2000" b="1" dirty="0">
                <a:solidFill>
                  <a:srgbClr val="F9F6ED"/>
                </a:solidFill>
                <a:latin typeface="Century Gothic"/>
              </a:rPr>
              <a:t>, </a:t>
            </a:r>
            <a:r>
              <a:rPr lang="en-GB" sz="2000" b="1" dirty="0" err="1">
                <a:solidFill>
                  <a:srgbClr val="F9F6ED"/>
                </a:solidFill>
                <a:latin typeface="Century Gothic"/>
              </a:rPr>
              <a:t>στην</a:t>
            </a:r>
            <a:r>
              <a:rPr lang="en-GB" sz="2000" b="1" dirty="0">
                <a:solidFill>
                  <a:srgbClr val="F9F6ED"/>
                </a:solidFill>
                <a:latin typeface="Century Gothic"/>
              </a:rPr>
              <a:t> </a:t>
            </a:r>
            <a:r>
              <a:rPr lang="en-GB" sz="2000" b="1" dirty="0" err="1">
                <a:solidFill>
                  <a:srgbClr val="F9F6ED"/>
                </a:solidFill>
                <a:latin typeface="Century Gothic"/>
              </a:rPr>
              <a:t>Ελλάδ</a:t>
            </a:r>
            <a:r>
              <a:rPr lang="en-GB" sz="2000" b="1" dirty="0">
                <a:solidFill>
                  <a:srgbClr val="F9F6ED"/>
                </a:solidFill>
                <a:latin typeface="Century Gothic"/>
              </a:rPr>
              <a:t>α </a:t>
            </a:r>
            <a:r>
              <a:rPr lang="en-GB" sz="2000" b="1" dirty="0" err="1">
                <a:solidFill>
                  <a:srgbClr val="F9F6ED"/>
                </a:solidFill>
                <a:latin typeface="Century Gothic"/>
              </a:rPr>
              <a:t>χρησιμο</a:t>
            </a:r>
            <a:r>
              <a:rPr lang="en-GB" sz="2000" b="1" dirty="0">
                <a:solidFill>
                  <a:srgbClr val="F9F6ED"/>
                </a:solidFill>
                <a:latin typeface="Century Gothic"/>
              </a:rPr>
              <a:t>π</a:t>
            </a:r>
            <a:r>
              <a:rPr lang="en-GB" sz="2000" b="1" dirty="0" err="1">
                <a:solidFill>
                  <a:srgbClr val="F9F6ED"/>
                </a:solidFill>
                <a:latin typeface="Century Gothic"/>
              </a:rPr>
              <a:t>οιούντ</a:t>
            </a:r>
            <a:r>
              <a:rPr lang="en-GB" sz="2000" b="1" dirty="0">
                <a:solidFill>
                  <a:srgbClr val="F9F6ED"/>
                </a:solidFill>
                <a:latin typeface="Century Gothic"/>
              </a:rPr>
              <a:t>αι 61 </a:t>
            </a:r>
            <a:r>
              <a:rPr lang="en-GB" sz="2000" b="1" dirty="0" err="1">
                <a:solidFill>
                  <a:srgbClr val="F9F6ED"/>
                </a:solidFill>
                <a:latin typeface="Century Gothic"/>
              </a:rPr>
              <a:t>χιλιόμετρ</a:t>
            </a:r>
            <a:r>
              <a:rPr lang="en-GB" sz="2000" b="1" dirty="0">
                <a:solidFill>
                  <a:srgbClr val="F9F6ED"/>
                </a:solidFill>
                <a:latin typeface="Century Gothic"/>
              </a:rPr>
              <a:t>α χα</a:t>
            </a:r>
            <a:r>
              <a:rPr lang="en-GB" sz="2000" b="1" dirty="0" err="1">
                <a:solidFill>
                  <a:srgbClr val="F9F6ED"/>
                </a:solidFill>
                <a:latin typeface="Century Gothic"/>
              </a:rPr>
              <a:t>ρτιού</a:t>
            </a:r>
            <a:r>
              <a:rPr lang="en-GB" sz="2000" b="1" dirty="0">
                <a:solidFill>
                  <a:srgbClr val="F9F6ED"/>
                </a:solidFill>
                <a:latin typeface="Century Gothic"/>
              </a:rPr>
              <a:t> π</a:t>
            </a:r>
            <a:r>
              <a:rPr lang="en-GB" sz="2000" b="1" dirty="0" err="1">
                <a:solidFill>
                  <a:srgbClr val="F9F6ED"/>
                </a:solidFill>
                <a:latin typeface="Century Gothic"/>
              </a:rPr>
              <a:t>εριτυλίγμ</a:t>
            </a:r>
            <a:r>
              <a:rPr lang="en-GB" sz="2000" b="1" dirty="0">
                <a:solidFill>
                  <a:srgbClr val="F9F6ED"/>
                </a:solidFill>
                <a:latin typeface="Century Gothic"/>
              </a:rPr>
              <a:t>α</a:t>
            </a:r>
            <a:r>
              <a:rPr lang="en-GB" sz="2000" b="1" dirty="0" err="1">
                <a:solidFill>
                  <a:srgbClr val="F9F6ED"/>
                </a:solidFill>
                <a:latin typeface="Century Gothic"/>
              </a:rPr>
              <a:t>τος</a:t>
            </a:r>
            <a:r>
              <a:rPr lang="en-GB" sz="2000" b="1" dirty="0">
                <a:solidFill>
                  <a:srgbClr val="F9F6ED"/>
                </a:solidFill>
                <a:latin typeface="Century Gothic"/>
              </a:rPr>
              <a:t> </a:t>
            </a:r>
            <a:r>
              <a:rPr lang="en-GB" sz="2000" b="1" dirty="0" err="1">
                <a:solidFill>
                  <a:srgbClr val="F9F6ED"/>
                </a:solidFill>
                <a:latin typeface="Century Gothic"/>
              </a:rPr>
              <a:t>κάθε</a:t>
            </a:r>
            <a:r>
              <a:rPr lang="en-GB" sz="2000" b="1" dirty="0">
                <a:solidFill>
                  <a:srgbClr val="F9F6ED"/>
                </a:solidFill>
                <a:latin typeface="Century Gothic"/>
              </a:rPr>
              <a:t> </a:t>
            </a:r>
            <a:r>
              <a:rPr lang="en-GB" sz="2000" b="1" dirty="0" err="1">
                <a:solidFill>
                  <a:srgbClr val="F9F6ED"/>
                </a:solidFill>
                <a:latin typeface="Century Gothic"/>
              </a:rPr>
              <a:t>χρόνο</a:t>
            </a:r>
            <a:r>
              <a:rPr lang="en-GB" sz="2000" b="1" dirty="0">
                <a:solidFill>
                  <a:srgbClr val="F9F6ED"/>
                </a:solidFill>
                <a:latin typeface="Century Gothic"/>
              </a:rPr>
              <a:t>! </a:t>
            </a:r>
            <a:r>
              <a:rPr lang="en-GB" sz="2000" b="1" dirty="0" err="1">
                <a:solidFill>
                  <a:srgbClr val="F9F6ED"/>
                </a:solidFill>
                <a:latin typeface="Century Gothic"/>
              </a:rPr>
              <a:t>Το</a:t>
            </a:r>
            <a:r>
              <a:rPr lang="en-GB" sz="2000" b="1" dirty="0">
                <a:solidFill>
                  <a:srgbClr val="F9F6ED"/>
                </a:solidFill>
                <a:latin typeface="Century Gothic"/>
              </a:rPr>
              <a:t> χα</a:t>
            </a:r>
            <a:r>
              <a:rPr lang="en-GB" sz="2000" b="1" dirty="0" err="1">
                <a:solidFill>
                  <a:srgbClr val="F9F6ED"/>
                </a:solidFill>
                <a:latin typeface="Century Gothic"/>
              </a:rPr>
              <a:t>ρτί</a:t>
            </a:r>
            <a:r>
              <a:rPr lang="en-GB" sz="2000" b="1" dirty="0">
                <a:solidFill>
                  <a:srgbClr val="F9F6ED"/>
                </a:solidFill>
                <a:latin typeface="Century Gothic"/>
              </a:rPr>
              <a:t> π</a:t>
            </a:r>
            <a:r>
              <a:rPr lang="en-GB" sz="2000" b="1" dirty="0" err="1">
                <a:solidFill>
                  <a:srgbClr val="F9F6ED"/>
                </a:solidFill>
                <a:latin typeface="Century Gothic"/>
              </a:rPr>
              <a:t>εριτυλίγμ</a:t>
            </a:r>
            <a:r>
              <a:rPr lang="en-GB" sz="2000" b="1" dirty="0">
                <a:solidFill>
                  <a:srgbClr val="F9F6ED"/>
                </a:solidFill>
                <a:latin typeface="Century Gothic"/>
              </a:rPr>
              <a:t>α</a:t>
            </a:r>
            <a:r>
              <a:rPr lang="en-GB" sz="2000" b="1" dirty="0" err="1">
                <a:solidFill>
                  <a:srgbClr val="F9F6ED"/>
                </a:solidFill>
                <a:latin typeface="Century Gothic"/>
              </a:rPr>
              <a:t>τος</a:t>
            </a:r>
            <a:r>
              <a:rPr lang="en-GB" sz="2000" b="1" dirty="0">
                <a:solidFill>
                  <a:srgbClr val="F9F6ED"/>
                </a:solidFill>
                <a:latin typeface="Century Gothic"/>
              </a:rPr>
              <a:t> </a:t>
            </a:r>
            <a:r>
              <a:rPr lang="en-GB" sz="2000" b="1" dirty="0" err="1">
                <a:solidFill>
                  <a:srgbClr val="F9F6ED"/>
                </a:solidFill>
                <a:latin typeface="Century Gothic"/>
              </a:rPr>
              <a:t>είν</a:t>
            </a:r>
            <a:r>
              <a:rPr lang="en-GB" sz="2000" b="1" dirty="0">
                <a:solidFill>
                  <a:srgbClr val="F9F6ED"/>
                </a:solidFill>
                <a:latin typeface="Century Gothic"/>
              </a:rPr>
              <a:t>αι </a:t>
            </a:r>
            <a:r>
              <a:rPr lang="en-GB" sz="2000" b="1" dirty="0" err="1">
                <a:solidFill>
                  <a:srgbClr val="F9F6ED"/>
                </a:solidFill>
                <a:latin typeface="Century Gothic"/>
              </a:rPr>
              <a:t>συχνά</a:t>
            </a:r>
            <a:r>
              <a:rPr lang="en-GB" sz="2000" b="1" dirty="0">
                <a:solidFill>
                  <a:srgbClr val="F9F6ED"/>
                </a:solidFill>
                <a:latin typeface="Century Gothic"/>
              </a:rPr>
              <a:t> </a:t>
            </a:r>
            <a:r>
              <a:rPr lang="en-GB" sz="2000" b="1" dirty="0" err="1">
                <a:solidFill>
                  <a:srgbClr val="F9F6ED"/>
                </a:solidFill>
                <a:latin typeface="Century Gothic"/>
              </a:rPr>
              <a:t>μη</a:t>
            </a:r>
            <a:r>
              <a:rPr lang="en-GB" sz="2000" b="1" dirty="0">
                <a:solidFill>
                  <a:srgbClr val="F9F6ED"/>
                </a:solidFill>
                <a:latin typeface="Century Gothic"/>
              </a:rPr>
              <a:t> ανα</a:t>
            </a:r>
            <a:r>
              <a:rPr lang="en-GB" sz="2000" b="1" dirty="0" err="1">
                <a:solidFill>
                  <a:srgbClr val="F9F6ED"/>
                </a:solidFill>
                <a:latin typeface="Century Gothic"/>
              </a:rPr>
              <a:t>κυκλώσιμο</a:t>
            </a:r>
            <a:r>
              <a:rPr lang="en-GB" sz="2000" b="1" dirty="0">
                <a:solidFill>
                  <a:srgbClr val="F9F6ED"/>
                </a:solidFill>
                <a:latin typeface="Century Gothic"/>
              </a:rPr>
              <a:t> και κατα</a:t>
            </a:r>
            <a:r>
              <a:rPr lang="en-GB" sz="2000" b="1" dirty="0" err="1">
                <a:solidFill>
                  <a:srgbClr val="F9F6ED"/>
                </a:solidFill>
                <a:latin typeface="Century Gothic"/>
              </a:rPr>
              <a:t>σκευ</a:t>
            </a:r>
            <a:r>
              <a:rPr lang="en-GB" sz="2000" b="1" dirty="0">
                <a:solidFill>
                  <a:srgbClr val="F9F6ED"/>
                </a:solidFill>
                <a:latin typeface="Century Gothic"/>
              </a:rPr>
              <a:t>α</a:t>
            </a:r>
            <a:r>
              <a:rPr lang="en-GB" sz="2000" b="1" dirty="0" err="1">
                <a:solidFill>
                  <a:srgbClr val="F9F6ED"/>
                </a:solidFill>
                <a:latin typeface="Century Gothic"/>
              </a:rPr>
              <a:t>σμένο</a:t>
            </a:r>
            <a:r>
              <a:rPr lang="en-GB" sz="2000" b="1" dirty="0">
                <a:solidFill>
                  <a:srgbClr val="F9F6ED"/>
                </a:solidFill>
                <a:latin typeface="Century Gothic"/>
              </a:rPr>
              <a:t> από πλα</a:t>
            </a:r>
            <a:r>
              <a:rPr lang="en-GB" sz="2000" b="1" dirty="0" err="1">
                <a:solidFill>
                  <a:srgbClr val="F9F6ED"/>
                </a:solidFill>
                <a:latin typeface="Century Gothic"/>
              </a:rPr>
              <a:t>στικό</a:t>
            </a:r>
            <a:r>
              <a:rPr lang="en-GB" sz="2000" b="1" dirty="0">
                <a:solidFill>
                  <a:srgbClr val="F9F6ED"/>
                </a:solidFill>
                <a:latin typeface="Century Gothic"/>
              </a:rPr>
              <a:t>, </a:t>
            </a:r>
            <a:r>
              <a:rPr lang="en-GB" sz="2000" b="1" dirty="0" err="1">
                <a:solidFill>
                  <a:srgbClr val="F9F6ED"/>
                </a:solidFill>
                <a:latin typeface="Century Gothic"/>
              </a:rPr>
              <a:t>δίνοντάς</a:t>
            </a:r>
            <a:r>
              <a:rPr lang="en-GB" sz="2000" b="1" dirty="0">
                <a:solidFill>
                  <a:srgbClr val="F9F6ED"/>
                </a:solidFill>
                <a:latin typeface="Century Gothic"/>
              </a:rPr>
              <a:t> </a:t>
            </a:r>
            <a:r>
              <a:rPr lang="en-GB" sz="2000" b="1" dirty="0" err="1">
                <a:solidFill>
                  <a:srgbClr val="F9F6ED"/>
                </a:solidFill>
                <a:latin typeface="Century Gothic"/>
              </a:rPr>
              <a:t>του</a:t>
            </a:r>
            <a:r>
              <a:rPr lang="en-GB" sz="2000" b="1" dirty="0">
                <a:solidFill>
                  <a:srgbClr val="F9F6ED"/>
                </a:solidFill>
                <a:latin typeface="Century Gothic"/>
              </a:rPr>
              <a:t> </a:t>
            </a:r>
            <a:r>
              <a:rPr lang="en-GB" sz="2000" b="1" dirty="0" err="1">
                <a:solidFill>
                  <a:srgbClr val="F9F6ED"/>
                </a:solidFill>
                <a:latin typeface="Century Gothic"/>
              </a:rPr>
              <a:t>μι</a:t>
            </a:r>
            <a:r>
              <a:rPr lang="en-GB" sz="2000" b="1" dirty="0">
                <a:solidFill>
                  <a:srgbClr val="F9F6ED"/>
                </a:solidFill>
                <a:latin typeface="Century Gothic"/>
              </a:rPr>
              <a:t>α </a:t>
            </a:r>
            <a:r>
              <a:rPr lang="en-GB" sz="2000" b="1" dirty="0" err="1">
                <a:solidFill>
                  <a:srgbClr val="F9F6ED"/>
                </a:solidFill>
                <a:latin typeface="Century Gothic"/>
              </a:rPr>
              <a:t>γυ</a:t>
            </a:r>
            <a:r>
              <a:rPr lang="en-GB" sz="2000" b="1" dirty="0">
                <a:solidFill>
                  <a:srgbClr val="F9F6ED"/>
                </a:solidFill>
                <a:latin typeface="Century Gothic"/>
              </a:rPr>
              <a:t>α</a:t>
            </a:r>
            <a:r>
              <a:rPr lang="en-GB" sz="2000" b="1" dirty="0" err="1">
                <a:solidFill>
                  <a:srgbClr val="F9F6ED"/>
                </a:solidFill>
                <a:latin typeface="Century Gothic"/>
              </a:rPr>
              <a:t>λιστερή</a:t>
            </a:r>
            <a:r>
              <a:rPr lang="en-GB" sz="2000" b="1" dirty="0">
                <a:solidFill>
                  <a:srgbClr val="F9F6ED"/>
                </a:solidFill>
                <a:latin typeface="Century Gothic"/>
              </a:rPr>
              <a:t> ή </a:t>
            </a:r>
            <a:r>
              <a:rPr lang="en-GB" sz="2000" b="1" dirty="0" err="1">
                <a:solidFill>
                  <a:srgbClr val="F9F6ED"/>
                </a:solidFill>
                <a:latin typeface="Century Gothic"/>
              </a:rPr>
              <a:t>τρ</a:t>
            </a:r>
            <a:r>
              <a:rPr lang="en-GB" sz="2000" b="1" dirty="0">
                <a:solidFill>
                  <a:srgbClr val="F9F6ED"/>
                </a:solidFill>
                <a:latin typeface="Century Gothic"/>
              </a:rPr>
              <a:t>αγα</a:t>
            </a:r>
            <a:r>
              <a:rPr lang="en-GB" sz="2000" b="1" dirty="0" err="1">
                <a:solidFill>
                  <a:srgbClr val="F9F6ED"/>
                </a:solidFill>
                <a:latin typeface="Century Gothic"/>
              </a:rPr>
              <a:t>νή</a:t>
            </a:r>
            <a:r>
              <a:rPr lang="en-GB" sz="2000" b="1" dirty="0">
                <a:solidFill>
                  <a:srgbClr val="F9F6ED"/>
                </a:solidFill>
                <a:latin typeface="Century Gothic"/>
              </a:rPr>
              <a:t> α</a:t>
            </a:r>
            <a:r>
              <a:rPr lang="en-GB" sz="2000" b="1" dirty="0" err="1">
                <a:solidFill>
                  <a:srgbClr val="F9F6ED"/>
                </a:solidFill>
                <a:latin typeface="Century Gothic"/>
              </a:rPr>
              <a:t>ίσθηση</a:t>
            </a:r>
            <a:r>
              <a:rPr lang="en-GB" sz="2000" b="1" dirty="0">
                <a:solidFill>
                  <a:srgbClr val="F9F6ED"/>
                </a:solidFill>
                <a:latin typeface="Century Gothic"/>
              </a:rPr>
              <a:t>. </a:t>
            </a:r>
            <a:r>
              <a:rPr lang="en-GB" sz="2000" b="1" dirty="0" err="1">
                <a:solidFill>
                  <a:srgbClr val="F9F6ED"/>
                </a:solidFill>
                <a:latin typeface="Century Gothic"/>
              </a:rPr>
              <a:t>Αυτή</a:t>
            </a:r>
            <a:r>
              <a:rPr lang="en-GB" sz="2000" b="1" dirty="0">
                <a:solidFill>
                  <a:srgbClr val="F9F6ED"/>
                </a:solidFill>
                <a:latin typeface="Century Gothic"/>
              </a:rPr>
              <a:t> η </a:t>
            </a:r>
            <a:r>
              <a:rPr lang="en-GB" sz="2000" b="1" dirty="0" err="1">
                <a:solidFill>
                  <a:srgbClr val="F9F6ED"/>
                </a:solidFill>
                <a:latin typeface="Century Gothic"/>
              </a:rPr>
              <a:t>δρ</a:t>
            </a:r>
            <a:r>
              <a:rPr lang="en-GB" sz="2000" b="1" dirty="0">
                <a:solidFill>
                  <a:srgbClr val="F9F6ED"/>
                </a:solidFill>
                <a:latin typeface="Century Gothic"/>
              </a:rPr>
              <a:t>α</a:t>
            </a:r>
            <a:r>
              <a:rPr lang="en-GB" sz="2000" b="1" dirty="0" err="1">
                <a:solidFill>
                  <a:srgbClr val="F9F6ED"/>
                </a:solidFill>
                <a:latin typeface="Century Gothic"/>
              </a:rPr>
              <a:t>στηριότητ</a:t>
            </a:r>
            <a:r>
              <a:rPr lang="en-GB" sz="2000" b="1" dirty="0">
                <a:solidFill>
                  <a:srgbClr val="F9F6ED"/>
                </a:solidFill>
                <a:latin typeface="Century Gothic"/>
              </a:rPr>
              <a:t>α π</a:t>
            </a:r>
            <a:r>
              <a:rPr lang="en-GB" sz="2000" b="1" dirty="0" err="1">
                <a:solidFill>
                  <a:srgbClr val="F9F6ED"/>
                </a:solidFill>
                <a:latin typeface="Century Gothic"/>
              </a:rPr>
              <a:t>ρόκειτ</a:t>
            </a:r>
            <a:r>
              <a:rPr lang="en-GB" sz="2000" b="1" dirty="0">
                <a:solidFill>
                  <a:srgbClr val="F9F6ED"/>
                </a:solidFill>
                <a:latin typeface="Century Gothic"/>
              </a:rPr>
              <a:t>αι να σας β</a:t>
            </a:r>
            <a:r>
              <a:rPr lang="en-GB" sz="2000" b="1" dirty="0" err="1">
                <a:solidFill>
                  <a:srgbClr val="F9F6ED"/>
                </a:solidFill>
                <a:latin typeface="Century Gothic"/>
              </a:rPr>
              <a:t>οηθήσει</a:t>
            </a:r>
            <a:r>
              <a:rPr lang="en-GB" sz="2000" b="1" dirty="0">
                <a:solidFill>
                  <a:srgbClr val="F9F6ED"/>
                </a:solidFill>
                <a:latin typeface="Century Gothic"/>
              </a:rPr>
              <a:t> να </a:t>
            </a:r>
            <a:r>
              <a:rPr lang="en-GB" sz="2000" b="1" dirty="0" err="1">
                <a:solidFill>
                  <a:srgbClr val="F9F6ED"/>
                </a:solidFill>
                <a:latin typeface="Century Gothic"/>
              </a:rPr>
              <a:t>μειώσετε</a:t>
            </a:r>
            <a:r>
              <a:rPr lang="en-GB" sz="2000" b="1" dirty="0">
                <a:solidFill>
                  <a:srgbClr val="F9F6ED"/>
                </a:solidFill>
                <a:latin typeface="Century Gothic"/>
              </a:rPr>
              <a:t> </a:t>
            </a:r>
            <a:r>
              <a:rPr lang="en-GB" sz="2000" b="1" dirty="0" err="1">
                <a:solidFill>
                  <a:srgbClr val="F9F6ED"/>
                </a:solidFill>
                <a:latin typeface="Century Gothic"/>
              </a:rPr>
              <a:t>την</a:t>
            </a:r>
            <a:r>
              <a:rPr lang="en-GB" sz="2000" b="1" dirty="0">
                <a:solidFill>
                  <a:srgbClr val="F9F6ED"/>
                </a:solidFill>
                <a:latin typeface="Century Gothic"/>
              </a:rPr>
              <a:t> π</a:t>
            </a:r>
            <a:r>
              <a:rPr lang="en-GB" sz="2000" b="1" dirty="0" err="1">
                <a:solidFill>
                  <a:srgbClr val="F9F6ED"/>
                </a:solidFill>
                <a:latin typeface="Century Gothic"/>
              </a:rPr>
              <a:t>οσότητ</a:t>
            </a:r>
            <a:r>
              <a:rPr lang="en-GB" sz="2000" b="1" dirty="0">
                <a:solidFill>
                  <a:srgbClr val="F9F6ED"/>
                </a:solidFill>
                <a:latin typeface="Century Gothic"/>
              </a:rPr>
              <a:t>α πλα</a:t>
            </a:r>
            <a:r>
              <a:rPr lang="en-GB" sz="2000" b="1" dirty="0" err="1">
                <a:solidFill>
                  <a:srgbClr val="F9F6ED"/>
                </a:solidFill>
                <a:latin typeface="Century Gothic"/>
              </a:rPr>
              <a:t>στικού</a:t>
            </a:r>
            <a:r>
              <a:rPr lang="en-GB" sz="2000" b="1" dirty="0">
                <a:solidFill>
                  <a:srgbClr val="F9F6ED"/>
                </a:solidFill>
                <a:latin typeface="Century Gothic"/>
              </a:rPr>
              <a:t> π</a:t>
            </a:r>
            <a:r>
              <a:rPr lang="en-GB" sz="2000" b="1" dirty="0" err="1">
                <a:solidFill>
                  <a:srgbClr val="F9F6ED"/>
                </a:solidFill>
                <a:latin typeface="Century Gothic"/>
              </a:rPr>
              <a:t>ου</a:t>
            </a:r>
            <a:r>
              <a:rPr lang="en-GB" sz="2000" b="1" dirty="0">
                <a:solidFill>
                  <a:srgbClr val="F9F6ED"/>
                </a:solidFill>
                <a:latin typeface="Century Gothic"/>
              </a:rPr>
              <a:t> </a:t>
            </a:r>
            <a:r>
              <a:rPr lang="en-GB" sz="2000" b="1" dirty="0" err="1">
                <a:solidFill>
                  <a:srgbClr val="F9F6ED"/>
                </a:solidFill>
                <a:latin typeface="Century Gothic"/>
              </a:rPr>
              <a:t>χρησιμο</a:t>
            </a:r>
            <a:r>
              <a:rPr lang="en-GB" sz="2000" b="1" dirty="0">
                <a:solidFill>
                  <a:srgbClr val="F9F6ED"/>
                </a:solidFill>
                <a:latin typeface="Century Gothic"/>
              </a:rPr>
              <a:t>π</a:t>
            </a:r>
            <a:r>
              <a:rPr lang="en-GB" sz="2000" b="1" dirty="0" err="1">
                <a:solidFill>
                  <a:srgbClr val="F9F6ED"/>
                </a:solidFill>
                <a:latin typeface="Century Gothic"/>
              </a:rPr>
              <a:t>οιείτε</a:t>
            </a:r>
            <a:r>
              <a:rPr lang="en-GB" sz="2000" b="1" dirty="0">
                <a:solidFill>
                  <a:srgbClr val="F9F6ED"/>
                </a:solidFill>
                <a:latin typeface="Century Gothic"/>
              </a:rPr>
              <a:t> </a:t>
            </a:r>
            <a:r>
              <a:rPr lang="en-GB" sz="2000" b="1" dirty="0" err="1">
                <a:solidFill>
                  <a:srgbClr val="F9F6ED"/>
                </a:solidFill>
                <a:latin typeface="Century Gothic"/>
              </a:rPr>
              <a:t>δημιουργώντ</a:t>
            </a:r>
            <a:r>
              <a:rPr lang="en-GB" sz="2000" b="1" dirty="0">
                <a:solidFill>
                  <a:srgbClr val="F9F6ED"/>
                </a:solidFill>
                <a:latin typeface="Century Gothic"/>
              </a:rPr>
              <a:t>ας </a:t>
            </a:r>
            <a:r>
              <a:rPr lang="en-GB" sz="2000" b="1" dirty="0" err="1">
                <a:solidFill>
                  <a:srgbClr val="F9F6ED"/>
                </a:solidFill>
                <a:latin typeface="Century Gothic"/>
              </a:rPr>
              <a:t>έν</a:t>
            </a:r>
            <a:r>
              <a:rPr lang="en-GB" sz="2000" b="1" dirty="0">
                <a:solidFill>
                  <a:srgbClr val="F9F6ED"/>
                </a:solidFill>
                <a:latin typeface="Century Gothic"/>
              </a:rPr>
              <a:t>α </a:t>
            </a:r>
            <a:r>
              <a:rPr lang="en-GB" sz="2000" b="1" dirty="0" err="1">
                <a:solidFill>
                  <a:srgbClr val="F9F6ED"/>
                </a:solidFill>
                <a:latin typeface="Century Gothic"/>
              </a:rPr>
              <a:t>όμορφο</a:t>
            </a:r>
            <a:r>
              <a:rPr lang="en-GB" sz="2000" b="1" dirty="0">
                <a:solidFill>
                  <a:srgbClr val="F9F6ED"/>
                </a:solidFill>
                <a:latin typeface="Century Gothic"/>
              </a:rPr>
              <a:t> </a:t>
            </a:r>
            <a:r>
              <a:rPr lang="en-GB" sz="2000" b="1" dirty="0" err="1">
                <a:solidFill>
                  <a:srgbClr val="F9F6ED"/>
                </a:solidFill>
                <a:latin typeface="Century Gothic"/>
              </a:rPr>
              <a:t>εξ</a:t>
            </a:r>
            <a:r>
              <a:rPr lang="en-GB" sz="2000" b="1" dirty="0">
                <a:solidFill>
                  <a:srgbClr val="F9F6ED"/>
                </a:solidFill>
                <a:latin typeface="Century Gothic"/>
              </a:rPr>
              <a:t>α</a:t>
            </a:r>
            <a:r>
              <a:rPr lang="en-GB" sz="2000" b="1" dirty="0" err="1">
                <a:solidFill>
                  <a:srgbClr val="F9F6ED"/>
                </a:solidFill>
                <a:latin typeface="Century Gothic"/>
              </a:rPr>
              <a:t>τομικευμένο</a:t>
            </a:r>
            <a:r>
              <a:rPr lang="en-GB" sz="2000" b="1" dirty="0">
                <a:solidFill>
                  <a:srgbClr val="F9F6ED"/>
                </a:solidFill>
                <a:latin typeface="Century Gothic"/>
              </a:rPr>
              <a:t> πλα</a:t>
            </a:r>
            <a:r>
              <a:rPr lang="en-GB" sz="2000" b="1" dirty="0" err="1">
                <a:solidFill>
                  <a:srgbClr val="F9F6ED"/>
                </a:solidFill>
                <a:latin typeface="Century Gothic"/>
              </a:rPr>
              <a:t>στικό</a:t>
            </a:r>
            <a:r>
              <a:rPr lang="en-GB" sz="2000" b="1" dirty="0">
                <a:solidFill>
                  <a:srgbClr val="F9F6ED"/>
                </a:solidFill>
                <a:latin typeface="Century Gothic"/>
              </a:rPr>
              <a:t> χα</a:t>
            </a:r>
            <a:r>
              <a:rPr lang="en-GB" sz="2000" b="1" dirty="0" err="1">
                <a:solidFill>
                  <a:srgbClr val="F9F6ED"/>
                </a:solidFill>
                <a:latin typeface="Century Gothic"/>
              </a:rPr>
              <a:t>ρτί</a:t>
            </a:r>
            <a:r>
              <a:rPr lang="en-GB" sz="2000" b="1" dirty="0">
                <a:solidFill>
                  <a:srgbClr val="F9F6ED"/>
                </a:solidFill>
                <a:latin typeface="Century Gothic"/>
              </a:rPr>
              <a:t> π</a:t>
            </a:r>
            <a:r>
              <a:rPr lang="en-GB" sz="2000" b="1" dirty="0" err="1">
                <a:solidFill>
                  <a:srgbClr val="F9F6ED"/>
                </a:solidFill>
                <a:latin typeface="Century Gothic"/>
              </a:rPr>
              <a:t>εριτυλίγμ</a:t>
            </a:r>
            <a:r>
              <a:rPr lang="en-GB" sz="2000" b="1" dirty="0">
                <a:solidFill>
                  <a:srgbClr val="F9F6ED"/>
                </a:solidFill>
                <a:latin typeface="Century Gothic"/>
              </a:rPr>
              <a:t>α</a:t>
            </a:r>
            <a:r>
              <a:rPr lang="en-GB" sz="2000" b="1" dirty="0" err="1">
                <a:solidFill>
                  <a:srgbClr val="F9F6ED"/>
                </a:solidFill>
                <a:latin typeface="Century Gothic"/>
              </a:rPr>
              <a:t>τος</a:t>
            </a:r>
            <a:r>
              <a:rPr lang="en-GB" sz="2000" b="1" dirty="0">
                <a:solidFill>
                  <a:srgbClr val="F9F6ED"/>
                </a:solidFill>
                <a:latin typeface="Century Gothic"/>
              </a:rPr>
              <a:t>.</a:t>
            </a:r>
            <a:endParaRPr lang="en-US" dirty="0"/>
          </a:p>
        </p:txBody>
      </p:sp>
      <p:pic>
        <p:nvPicPr>
          <p:cNvPr id="17" name="Picture 16">
            <a:extLst>
              <a:ext uri="{FF2B5EF4-FFF2-40B4-BE49-F238E27FC236}">
                <a16:creationId xmlns:a16="http://schemas.microsoft.com/office/drawing/2014/main" id="{A56FE599-7B83-8D43-A5BD-65AD044BEC98}"/>
              </a:ext>
            </a:extLst>
          </p:cNvPr>
          <p:cNvPicPr>
            <a:picLocks noChangeAspect="1"/>
          </p:cNvPicPr>
          <p:nvPr/>
        </p:nvPicPr>
        <p:blipFill>
          <a:blip r:embed="rId6"/>
          <a:stretch>
            <a:fillRect/>
          </a:stretch>
        </p:blipFill>
        <p:spPr>
          <a:xfrm rot="13967585" flipH="1" flipV="1">
            <a:off x="5935313" y="1822993"/>
            <a:ext cx="659737" cy="771121"/>
          </a:xfrm>
          <a:prstGeom prst="rect">
            <a:avLst/>
          </a:prstGeom>
        </p:spPr>
      </p:pic>
      <p:pic>
        <p:nvPicPr>
          <p:cNvPr id="18" name="Picture 17" descr="Icon&#10;&#10;Description automatically generated">
            <a:extLst>
              <a:ext uri="{FF2B5EF4-FFF2-40B4-BE49-F238E27FC236}">
                <a16:creationId xmlns:a16="http://schemas.microsoft.com/office/drawing/2014/main" id="{D31D2B9B-A409-6544-831A-4436EB865633}"/>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7808980" y="1163189"/>
            <a:ext cx="1785598" cy="1105174"/>
          </a:xfrm>
          <a:prstGeom prst="rect">
            <a:avLst/>
          </a:prstGeom>
        </p:spPr>
      </p:pic>
      <p:pic>
        <p:nvPicPr>
          <p:cNvPr id="19" name="Picture 18" descr="Icon&#10;&#10;Description automatically generated">
            <a:extLst>
              <a:ext uri="{FF2B5EF4-FFF2-40B4-BE49-F238E27FC236}">
                <a16:creationId xmlns:a16="http://schemas.microsoft.com/office/drawing/2014/main" id="{83E9ADFD-361A-D34E-A2F1-65EED72A22B2}"/>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rot="18126097">
            <a:off x="8877338" y="1049504"/>
            <a:ext cx="753392" cy="646331"/>
          </a:xfrm>
          <a:prstGeom prst="rect">
            <a:avLst/>
          </a:prstGeom>
        </p:spPr>
      </p:pic>
      <p:pic>
        <p:nvPicPr>
          <p:cNvPr id="4" name="Picture 3" descr="Text&#10;&#10;Description automatically generated with low confidence">
            <a:extLst>
              <a:ext uri="{FF2B5EF4-FFF2-40B4-BE49-F238E27FC236}">
                <a16:creationId xmlns:a16="http://schemas.microsoft.com/office/drawing/2014/main" id="{48977ADC-B634-AF7F-B8B6-4D8E0081540F}"/>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2117" y="5679016"/>
            <a:ext cx="4076700" cy="1181100"/>
          </a:xfrm>
          <a:prstGeom prst="rect">
            <a:avLst/>
          </a:prstGeom>
        </p:spPr>
      </p:pic>
      <p:sp>
        <p:nvSpPr>
          <p:cNvPr id="5" name="Rectangle 4">
            <a:extLst>
              <a:ext uri="{FF2B5EF4-FFF2-40B4-BE49-F238E27FC236}">
                <a16:creationId xmlns:a16="http://schemas.microsoft.com/office/drawing/2014/main" id="{F86E3F75-4E41-4097-ADF8-AC1A57AA6F1C}"/>
              </a:ext>
            </a:extLst>
          </p:cNvPr>
          <p:cNvSpPr/>
          <p:nvPr/>
        </p:nvSpPr>
        <p:spPr>
          <a:xfrm>
            <a:off x="9568578" y="2206436"/>
            <a:ext cx="2192806" cy="824241"/>
          </a:xfrm>
          <a:prstGeom prst="rect">
            <a:avLst/>
          </a:prstGeom>
          <a:solidFill>
            <a:srgbClr val="F9F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7" name="Rectangle 6">
            <a:extLst>
              <a:ext uri="{FF2B5EF4-FFF2-40B4-BE49-F238E27FC236}">
                <a16:creationId xmlns:a16="http://schemas.microsoft.com/office/drawing/2014/main" id="{DB3343EE-3199-4812-B100-F236B1B4258C}"/>
              </a:ext>
            </a:extLst>
          </p:cNvPr>
          <p:cNvSpPr/>
          <p:nvPr/>
        </p:nvSpPr>
        <p:spPr>
          <a:xfrm>
            <a:off x="9635526" y="2226100"/>
            <a:ext cx="2135754" cy="646331"/>
          </a:xfrm>
          <a:prstGeom prst="rect">
            <a:avLst/>
          </a:prstGeom>
        </p:spPr>
        <p:txBody>
          <a:bodyPr wrap="square" lIns="91440" tIns="45720" rIns="91440" bIns="4572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err="1">
                <a:solidFill>
                  <a:srgbClr val="004A6C"/>
                </a:solidFill>
                <a:latin typeface="Century Gothic"/>
              </a:rPr>
              <a:t>Περισσότερ</a:t>
            </a:r>
            <a:r>
              <a:rPr lang="en-US" b="1">
                <a:solidFill>
                  <a:srgbClr val="004A6C"/>
                </a:solidFill>
                <a:latin typeface="Century Gothic"/>
              </a:rPr>
              <a:t>α </a:t>
            </a:r>
            <a:r>
              <a:rPr lang="en-US" b="1" err="1">
                <a:solidFill>
                  <a:srgbClr val="004A6C"/>
                </a:solidFill>
                <a:latin typeface="Century Gothic"/>
              </a:rPr>
              <a:t>στον</a:t>
            </a:r>
            <a:r>
              <a:rPr lang="en-US" b="1">
                <a:solidFill>
                  <a:srgbClr val="004A6C"/>
                </a:solidFill>
                <a:latin typeface="Century Gothic"/>
              </a:rPr>
              <a:t> </a:t>
            </a:r>
            <a:r>
              <a:rPr lang="en-US" b="1" dirty="0">
                <a:solidFill>
                  <a:srgbClr val="004A6C"/>
                </a:solidFill>
                <a:latin typeface="Century Gothic"/>
                <a:hlinkClick r:id="rId4"/>
              </a:rPr>
              <a:t>σύνδεσμο</a:t>
            </a:r>
          </a:p>
        </p:txBody>
      </p:sp>
    </p:spTree>
    <p:extLst>
      <p:ext uri="{BB962C8B-B14F-4D97-AF65-F5344CB8AC3E}">
        <p14:creationId xmlns:p14="http://schemas.microsoft.com/office/powerpoint/2010/main" val="291283711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A picture containing night sky, ocean floor&#10;&#10;Description automatically generated">
            <a:extLst>
              <a:ext uri="{FF2B5EF4-FFF2-40B4-BE49-F238E27FC236}">
                <a16:creationId xmlns:a16="http://schemas.microsoft.com/office/drawing/2014/main" id="{9BA78B48-F89E-0B4E-B627-307593E071AD}"/>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3143" y="1"/>
            <a:ext cx="12195143" cy="6858000"/>
          </a:xfrm>
          <a:prstGeom prst="rect">
            <a:avLst/>
          </a:prstGeom>
        </p:spPr>
      </p:pic>
      <p:pic>
        <p:nvPicPr>
          <p:cNvPr id="15" name="Picture 14">
            <a:extLst>
              <a:ext uri="{FF2B5EF4-FFF2-40B4-BE49-F238E27FC236}">
                <a16:creationId xmlns:a16="http://schemas.microsoft.com/office/drawing/2014/main" id="{32A4EB42-237E-5947-A159-3E5425980048}"/>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143" y="8466"/>
            <a:ext cx="12192000" cy="6858000"/>
          </a:xfrm>
          <a:prstGeom prst="rect">
            <a:avLst/>
          </a:prstGeom>
        </p:spPr>
      </p:pic>
      <p:sp>
        <p:nvSpPr>
          <p:cNvPr id="7" name="TextBox 6">
            <a:extLst>
              <a:ext uri="{FF2B5EF4-FFF2-40B4-BE49-F238E27FC236}">
                <a16:creationId xmlns:a16="http://schemas.microsoft.com/office/drawing/2014/main" id="{20C0A2D1-11C3-7441-B8E9-1A6C22EE17B6}"/>
              </a:ext>
            </a:extLst>
          </p:cNvPr>
          <p:cNvSpPr txBox="1"/>
          <p:nvPr/>
        </p:nvSpPr>
        <p:spPr>
          <a:xfrm>
            <a:off x="574554" y="902813"/>
            <a:ext cx="4413082" cy="584775"/>
          </a:xfrm>
          <a:prstGeom prst="rect">
            <a:avLst/>
          </a:prstGeom>
          <a:noFill/>
        </p:spPr>
        <p:txBody>
          <a:bodyPr wrap="square" rtlCol="0">
            <a:spAutoFit/>
          </a:bodyPr>
          <a:lstStyle/>
          <a:p>
            <a:r>
              <a:rPr lang="en-US" sz="3200" b="1">
                <a:solidFill>
                  <a:srgbClr val="004A6C"/>
                </a:solidFill>
                <a:latin typeface="Gilroy Black" pitchFamily="2" charset="77"/>
              </a:rPr>
              <a:t>Image credits</a:t>
            </a:r>
          </a:p>
        </p:txBody>
      </p:sp>
      <p:sp>
        <p:nvSpPr>
          <p:cNvPr id="16" name="TextBox 15">
            <a:extLst>
              <a:ext uri="{FF2B5EF4-FFF2-40B4-BE49-F238E27FC236}">
                <a16:creationId xmlns:a16="http://schemas.microsoft.com/office/drawing/2014/main" id="{2911A11B-B2DC-1C40-9A41-7D46D28D1AF4}"/>
              </a:ext>
            </a:extLst>
          </p:cNvPr>
          <p:cNvSpPr txBox="1"/>
          <p:nvPr/>
        </p:nvSpPr>
        <p:spPr>
          <a:xfrm>
            <a:off x="665137" y="6078960"/>
            <a:ext cx="4010558" cy="307777"/>
          </a:xfrm>
          <a:prstGeom prst="rect">
            <a:avLst/>
          </a:prstGeom>
          <a:noFill/>
        </p:spPr>
        <p:txBody>
          <a:bodyPr wrap="square" rtlCol="0">
            <a:spAutoFit/>
          </a:bodyPr>
          <a:lstStyle/>
          <a:p>
            <a:r>
              <a:rPr lang="en-US" sz="1400">
                <a:solidFill>
                  <a:schemeClr val="bg1"/>
                </a:solidFill>
                <a:latin typeface="Gilroy Medium" pitchFamily="2" charset="77"/>
              </a:rPr>
              <a:t>All other images are courtesy of Encounter Edu</a:t>
            </a:r>
          </a:p>
        </p:txBody>
      </p:sp>
      <p:pic>
        <p:nvPicPr>
          <p:cNvPr id="17" name="Picture 16" descr="Icon&#10;&#10;Description automatically generated">
            <a:extLst>
              <a:ext uri="{FF2B5EF4-FFF2-40B4-BE49-F238E27FC236}">
                <a16:creationId xmlns:a16="http://schemas.microsoft.com/office/drawing/2014/main" id="{5A8049A9-CC55-1D4B-80C3-95B50B43A6E9}"/>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726185" y="4915833"/>
            <a:ext cx="1452800" cy="1046641"/>
          </a:xfrm>
          <a:prstGeom prst="rect">
            <a:avLst/>
          </a:prstGeom>
        </p:spPr>
      </p:pic>
      <p:pic>
        <p:nvPicPr>
          <p:cNvPr id="18" name="Picture 17" descr="Icon&#10;&#10;Description automatically generated">
            <a:extLst>
              <a:ext uri="{FF2B5EF4-FFF2-40B4-BE49-F238E27FC236}">
                <a16:creationId xmlns:a16="http://schemas.microsoft.com/office/drawing/2014/main" id="{BAF801EF-7DF3-F048-8469-309A71A2DC49}"/>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0007617" y="5564280"/>
            <a:ext cx="753392" cy="646331"/>
          </a:xfrm>
          <a:prstGeom prst="rect">
            <a:avLst/>
          </a:prstGeom>
        </p:spPr>
      </p:pic>
      <p:pic>
        <p:nvPicPr>
          <p:cNvPr id="19" name="Picture 18">
            <a:extLst>
              <a:ext uri="{FF2B5EF4-FFF2-40B4-BE49-F238E27FC236}">
                <a16:creationId xmlns:a16="http://schemas.microsoft.com/office/drawing/2014/main" id="{B1257456-A0B5-6442-B7A5-1CD19902DD88}"/>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rot="17964606">
            <a:off x="6051591" y="549652"/>
            <a:ext cx="1431971" cy="1530445"/>
          </a:xfrm>
          <a:prstGeom prst="rect">
            <a:avLst/>
          </a:prstGeom>
        </p:spPr>
      </p:pic>
      <p:pic>
        <p:nvPicPr>
          <p:cNvPr id="20" name="Picture 19" descr="Icon&#10;&#10;Description automatically generated">
            <a:extLst>
              <a:ext uri="{FF2B5EF4-FFF2-40B4-BE49-F238E27FC236}">
                <a16:creationId xmlns:a16="http://schemas.microsoft.com/office/drawing/2014/main" id="{ACD18851-2063-AF45-A663-E3570E46DBB5}"/>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151295" y="1454194"/>
            <a:ext cx="753392" cy="646331"/>
          </a:xfrm>
          <a:prstGeom prst="rect">
            <a:avLst/>
          </a:prstGeom>
        </p:spPr>
      </p:pic>
      <p:pic>
        <p:nvPicPr>
          <p:cNvPr id="21" name="Picture 20">
            <a:extLst>
              <a:ext uri="{FF2B5EF4-FFF2-40B4-BE49-F238E27FC236}">
                <a16:creationId xmlns:a16="http://schemas.microsoft.com/office/drawing/2014/main" id="{FC0A3AE3-4C80-3A47-810B-D33620C7AE28}"/>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rot="19877251">
            <a:off x="7921360" y="2817250"/>
            <a:ext cx="1421755" cy="1515452"/>
          </a:xfrm>
          <a:prstGeom prst="rect">
            <a:avLst/>
          </a:prstGeom>
        </p:spPr>
      </p:pic>
      <p:pic>
        <p:nvPicPr>
          <p:cNvPr id="22" name="Picture 21" descr="Icon&#10;&#10;Description automatically generated">
            <a:extLst>
              <a:ext uri="{FF2B5EF4-FFF2-40B4-BE49-F238E27FC236}">
                <a16:creationId xmlns:a16="http://schemas.microsoft.com/office/drawing/2014/main" id="{8269EB8F-062B-1644-A570-290DEC1A30BC}"/>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rot="8315553">
            <a:off x="7409076" y="3207865"/>
            <a:ext cx="753392" cy="646331"/>
          </a:xfrm>
          <a:prstGeom prst="rect">
            <a:avLst/>
          </a:prstGeom>
        </p:spPr>
      </p:pic>
      <p:graphicFrame>
        <p:nvGraphicFramePr>
          <p:cNvPr id="13" name="Table 12">
            <a:extLst>
              <a:ext uri="{FF2B5EF4-FFF2-40B4-BE49-F238E27FC236}">
                <a16:creationId xmlns:a16="http://schemas.microsoft.com/office/drawing/2014/main" id="{39A66E05-4D4F-AC4A-8AAF-EC5F8F3AF87B}"/>
              </a:ext>
            </a:extLst>
          </p:cNvPr>
          <p:cNvGraphicFramePr>
            <a:graphicFrameLocks noGrp="1"/>
          </p:cNvGraphicFramePr>
          <p:nvPr>
            <p:extLst>
              <p:ext uri="{D42A27DB-BD31-4B8C-83A1-F6EECF244321}">
                <p14:modId xmlns:p14="http://schemas.microsoft.com/office/powerpoint/2010/main" val="1101959196"/>
              </p:ext>
            </p:extLst>
          </p:nvPr>
        </p:nvGraphicFramePr>
        <p:xfrm>
          <a:off x="760521" y="1948755"/>
          <a:ext cx="8428117" cy="1772292"/>
        </p:xfrm>
        <a:graphic>
          <a:graphicData uri="http://schemas.openxmlformats.org/drawingml/2006/table">
            <a:tbl>
              <a:tblPr firstRow="1" bandRow="1">
                <a:tableStyleId>{5940675A-B579-460E-94D1-54222C63F5DA}</a:tableStyleId>
              </a:tblPr>
              <a:tblGrid>
                <a:gridCol w="1013585">
                  <a:extLst>
                    <a:ext uri="{9D8B030D-6E8A-4147-A177-3AD203B41FA5}">
                      <a16:colId xmlns:a16="http://schemas.microsoft.com/office/drawing/2014/main" val="4199838736"/>
                    </a:ext>
                  </a:extLst>
                </a:gridCol>
                <a:gridCol w="2192941">
                  <a:extLst>
                    <a:ext uri="{9D8B030D-6E8A-4147-A177-3AD203B41FA5}">
                      <a16:colId xmlns:a16="http://schemas.microsoft.com/office/drawing/2014/main" val="2078807229"/>
                    </a:ext>
                  </a:extLst>
                </a:gridCol>
                <a:gridCol w="5221591">
                  <a:extLst>
                    <a:ext uri="{9D8B030D-6E8A-4147-A177-3AD203B41FA5}">
                      <a16:colId xmlns:a16="http://schemas.microsoft.com/office/drawing/2014/main" val="2424726316"/>
                    </a:ext>
                  </a:extLst>
                </a:gridCol>
              </a:tblGrid>
              <a:tr h="309252">
                <a:tc>
                  <a:txBody>
                    <a:bodyPr/>
                    <a:lstStyle/>
                    <a:p>
                      <a:pPr algn="l"/>
                      <a:r>
                        <a:rPr lang="en-US" sz="1400" b="1" i="0" dirty="0">
                          <a:solidFill>
                            <a:schemeClr val="bg1"/>
                          </a:solidFill>
                          <a:latin typeface="Gilroy SemiBold" pitchFamily="2" charset="77"/>
                        </a:rPr>
                        <a:t>Slide</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r>
                        <a:rPr lang="en-US" sz="1400" b="1" i="0" dirty="0">
                          <a:solidFill>
                            <a:schemeClr val="bg1"/>
                          </a:solidFill>
                          <a:latin typeface="Gilroy SemiBold" pitchFamily="2" charset="77"/>
                        </a:rPr>
                        <a:t>Title</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r>
                        <a:rPr lang="en-US" sz="1400" b="1" i="0">
                          <a:solidFill>
                            <a:schemeClr val="bg1"/>
                          </a:solidFill>
                          <a:latin typeface="Gilroy SemiBold" pitchFamily="2" charset="77"/>
                        </a:rPr>
                        <a:t>Attribution</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192835009"/>
                  </a:ext>
                </a:extLst>
              </a:tr>
              <a:tr h="195176">
                <a:tc>
                  <a:txBody>
                    <a:bodyPr/>
                    <a:lstStyle/>
                    <a:p>
                      <a:pPr algn="l"/>
                      <a:r>
                        <a:rPr lang="en-US" sz="1000" b="1" i="0" dirty="0">
                          <a:solidFill>
                            <a:schemeClr val="bg1"/>
                          </a:solidFill>
                          <a:latin typeface="Gilroy SemiBold" pitchFamily="2" charset="77"/>
                        </a:rPr>
                        <a:t>1</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r>
                        <a:rPr lang="en-US" sz="1000" b="1" i="0" dirty="0">
                          <a:solidFill>
                            <a:schemeClr val="bg1"/>
                          </a:solidFill>
                          <a:latin typeface="Gilroy SemiBold" pitchFamily="2" charset="77"/>
                        </a:rPr>
                        <a:t>Beach litter</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r>
                        <a:rPr lang="en-US" sz="1000" b="1" i="0" dirty="0">
                          <a:solidFill>
                            <a:schemeClr val="bg1"/>
                          </a:solidFill>
                          <a:latin typeface="Gilroy SemiBold" pitchFamily="2" charset="77"/>
                        </a:rPr>
                        <a:t>By Tim </a:t>
                      </a:r>
                      <a:r>
                        <a:rPr lang="en-US" sz="1000" b="1" i="0" dirty="0" err="1">
                          <a:solidFill>
                            <a:schemeClr val="bg1"/>
                          </a:solidFill>
                          <a:latin typeface="Gilroy SemiBold" pitchFamily="2" charset="77"/>
                        </a:rPr>
                        <a:t>Hufner</a:t>
                      </a:r>
                      <a:r>
                        <a:rPr lang="en-US" sz="1000" b="1" i="0" dirty="0">
                          <a:solidFill>
                            <a:schemeClr val="bg1"/>
                          </a:solidFill>
                          <a:latin typeface="Gilroy SemiBold" pitchFamily="2" charset="77"/>
                        </a:rPr>
                        <a:t> via </a:t>
                      </a:r>
                      <a:r>
                        <a:rPr lang="en-US" sz="1000" b="1" i="0" dirty="0" err="1">
                          <a:solidFill>
                            <a:schemeClr val="bg1"/>
                          </a:solidFill>
                          <a:latin typeface="Gilroy SemiBold" pitchFamily="2" charset="77"/>
                        </a:rPr>
                        <a:t>Unsplash</a:t>
                      </a:r>
                      <a:endParaRPr lang="en-US" sz="1000" b="1" i="0" dirty="0">
                        <a:solidFill>
                          <a:schemeClr val="bg1"/>
                        </a:solidFill>
                        <a:latin typeface="Gilroy SemiBold" pitchFamily="2" charset="77"/>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636899918"/>
                  </a:ext>
                </a:extLst>
              </a:tr>
              <a:tr h="195176">
                <a:tc>
                  <a:txBody>
                    <a:bodyPr/>
                    <a:lstStyle/>
                    <a:p>
                      <a:pPr algn="l"/>
                      <a:r>
                        <a:rPr lang="en-US" sz="1000" b="1" i="0" dirty="0">
                          <a:solidFill>
                            <a:schemeClr val="bg1"/>
                          </a:solidFill>
                          <a:latin typeface="Gilroy SemiBold" pitchFamily="2" charset="77"/>
                        </a:rPr>
                        <a:t>3</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b="1" i="0" dirty="0">
                          <a:solidFill>
                            <a:schemeClr val="bg1"/>
                          </a:solidFill>
                          <a:latin typeface="Gilroy SemiBold" pitchFamily="2" charset="77"/>
                        </a:rPr>
                        <a:t>Bottle production</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b="1" i="0" kern="1200" dirty="0">
                          <a:solidFill>
                            <a:schemeClr val="bg1"/>
                          </a:solidFill>
                          <a:latin typeface="Gilroy SemiBold" pitchFamily="2" charset="77"/>
                          <a:ea typeface="+mn-ea"/>
                          <a:cs typeface="+mn-cs"/>
                        </a:rPr>
                        <a:t>By Jonathan </a:t>
                      </a:r>
                      <a:r>
                        <a:rPr lang="en-US" sz="1000" b="1" i="0" kern="1200" dirty="0" err="1">
                          <a:solidFill>
                            <a:schemeClr val="bg1"/>
                          </a:solidFill>
                          <a:latin typeface="Gilroy SemiBold" pitchFamily="2" charset="77"/>
                          <a:ea typeface="+mn-ea"/>
                          <a:cs typeface="+mn-cs"/>
                        </a:rPr>
                        <a:t>Chng</a:t>
                      </a:r>
                      <a:r>
                        <a:rPr lang="en-US" sz="1000" b="1" i="0" kern="1200" dirty="0">
                          <a:solidFill>
                            <a:schemeClr val="bg1"/>
                          </a:solidFill>
                          <a:latin typeface="Gilroy SemiBold" pitchFamily="2" charset="77"/>
                          <a:ea typeface="+mn-ea"/>
                          <a:cs typeface="+mn-cs"/>
                        </a:rPr>
                        <a:t> via </a:t>
                      </a:r>
                      <a:r>
                        <a:rPr lang="en-US" sz="1000" b="1" i="0" kern="1200" dirty="0" err="1">
                          <a:solidFill>
                            <a:schemeClr val="bg1"/>
                          </a:solidFill>
                          <a:latin typeface="Gilroy SemiBold" pitchFamily="2" charset="77"/>
                          <a:ea typeface="+mn-ea"/>
                          <a:cs typeface="+mn-cs"/>
                        </a:rPr>
                        <a:t>Unsplash</a:t>
                      </a:r>
                      <a:endParaRPr lang="en-US" sz="1000" b="1" i="0" kern="1200" dirty="0">
                        <a:solidFill>
                          <a:schemeClr val="bg1"/>
                        </a:solidFill>
                        <a:latin typeface="Gilroy SemiBold" pitchFamily="2" charset="77"/>
                        <a:ea typeface="+mn-ea"/>
                        <a:cs typeface="+mn-c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135090653"/>
                  </a:ext>
                </a:extLst>
              </a:tr>
              <a:tr h="195176">
                <a:tc>
                  <a:txBody>
                    <a:bodyPr/>
                    <a:lstStyle/>
                    <a:p>
                      <a:pPr algn="l"/>
                      <a:r>
                        <a:rPr lang="en-US" sz="1000" b="1" i="0" dirty="0">
                          <a:solidFill>
                            <a:schemeClr val="bg1"/>
                          </a:solidFill>
                          <a:latin typeface="Gilroy SemiBold" pitchFamily="2" charset="77"/>
                        </a:rPr>
                        <a:t>7</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b="1" i="0" dirty="0">
                          <a:solidFill>
                            <a:schemeClr val="bg1"/>
                          </a:solidFill>
                          <a:latin typeface="Gilroy SemiBold" pitchFamily="2" charset="77"/>
                        </a:rPr>
                        <a:t>Factory</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b="1" i="0" kern="1200" dirty="0">
                          <a:solidFill>
                            <a:schemeClr val="bg1"/>
                          </a:solidFill>
                          <a:latin typeface="Gilroy SemiBold" pitchFamily="2" charset="77"/>
                          <a:ea typeface="+mn-ea"/>
                          <a:cs typeface="+mn-cs"/>
                        </a:rPr>
                        <a:t>By Alexander </a:t>
                      </a:r>
                      <a:r>
                        <a:rPr lang="en-US" sz="1000" b="1" i="0" kern="1200" dirty="0" err="1">
                          <a:solidFill>
                            <a:schemeClr val="bg1"/>
                          </a:solidFill>
                          <a:latin typeface="Gilroy SemiBold" pitchFamily="2" charset="77"/>
                          <a:ea typeface="+mn-ea"/>
                          <a:cs typeface="+mn-cs"/>
                        </a:rPr>
                        <a:t>Tsnag</a:t>
                      </a:r>
                      <a:r>
                        <a:rPr lang="en-US" sz="1000" b="1" i="0" kern="1200" dirty="0">
                          <a:solidFill>
                            <a:schemeClr val="bg1"/>
                          </a:solidFill>
                          <a:latin typeface="Gilroy SemiBold" pitchFamily="2" charset="77"/>
                          <a:ea typeface="+mn-ea"/>
                          <a:cs typeface="+mn-cs"/>
                        </a:rPr>
                        <a:t> via </a:t>
                      </a:r>
                      <a:r>
                        <a:rPr lang="en-US" sz="1000" b="1" i="0" kern="1200" dirty="0" err="1">
                          <a:solidFill>
                            <a:schemeClr val="bg1"/>
                          </a:solidFill>
                          <a:latin typeface="Gilroy SemiBold" pitchFamily="2" charset="77"/>
                          <a:ea typeface="+mn-ea"/>
                          <a:cs typeface="+mn-cs"/>
                        </a:rPr>
                        <a:t>Unsplash</a:t>
                      </a:r>
                      <a:endParaRPr lang="en-US" sz="1000" b="1" i="0" kern="1200" dirty="0">
                        <a:solidFill>
                          <a:schemeClr val="bg1"/>
                        </a:solidFill>
                        <a:latin typeface="Gilroy SemiBold" pitchFamily="2" charset="77"/>
                        <a:ea typeface="+mn-ea"/>
                        <a:cs typeface="+mn-c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84267"/>
                  </a:ext>
                </a:extLst>
              </a:tr>
              <a:tr h="19517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b="1" i="0" dirty="0">
                          <a:solidFill>
                            <a:schemeClr val="bg1"/>
                          </a:solidFill>
                          <a:latin typeface="Gilroy SemiBold" pitchFamily="2" charset="77"/>
                        </a:rPr>
                        <a:t>8</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b="1" i="0" dirty="0">
                          <a:solidFill>
                            <a:schemeClr val="bg1"/>
                          </a:solidFill>
                          <a:latin typeface="Gilroy SemiBold" pitchFamily="2" charset="77"/>
                        </a:rPr>
                        <a:t>Vending machine</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b="1" i="0" kern="1200" dirty="0">
                          <a:solidFill>
                            <a:schemeClr val="bg1"/>
                          </a:solidFill>
                          <a:latin typeface="Gilroy SemiBold" pitchFamily="2" charset="77"/>
                          <a:ea typeface="+mn-ea"/>
                          <a:cs typeface="+mn-cs"/>
                        </a:rPr>
                        <a:t>By </a:t>
                      </a:r>
                      <a:r>
                        <a:rPr lang="en-US" sz="1000" b="1" i="0" kern="1200" dirty="0" err="1">
                          <a:solidFill>
                            <a:schemeClr val="bg1"/>
                          </a:solidFill>
                          <a:latin typeface="Gilroy SemiBold" pitchFamily="2" charset="77"/>
                          <a:ea typeface="+mn-ea"/>
                          <a:cs typeface="+mn-cs"/>
                        </a:rPr>
                        <a:t>Estera</a:t>
                      </a:r>
                      <a:r>
                        <a:rPr lang="en-US" sz="1000" b="1" i="0" kern="1200" dirty="0">
                          <a:solidFill>
                            <a:schemeClr val="bg1"/>
                          </a:solidFill>
                          <a:latin typeface="Gilroy SemiBold" pitchFamily="2" charset="77"/>
                          <a:ea typeface="+mn-ea"/>
                          <a:cs typeface="+mn-cs"/>
                        </a:rPr>
                        <a:t> </a:t>
                      </a:r>
                      <a:r>
                        <a:rPr lang="en-US" sz="1000" b="1" i="0" kern="1200" dirty="0" err="1">
                          <a:solidFill>
                            <a:schemeClr val="bg1"/>
                          </a:solidFill>
                          <a:latin typeface="Gilroy SemiBold" pitchFamily="2" charset="77"/>
                          <a:ea typeface="+mn-ea"/>
                          <a:cs typeface="+mn-cs"/>
                        </a:rPr>
                        <a:t>Nicoi</a:t>
                      </a:r>
                      <a:r>
                        <a:rPr lang="en-US" sz="1000" b="1" i="0" kern="1200" dirty="0">
                          <a:solidFill>
                            <a:schemeClr val="bg1"/>
                          </a:solidFill>
                          <a:latin typeface="Gilroy SemiBold" pitchFamily="2" charset="77"/>
                          <a:ea typeface="+mn-ea"/>
                          <a:cs typeface="+mn-cs"/>
                        </a:rPr>
                        <a:t> via </a:t>
                      </a:r>
                      <a:r>
                        <a:rPr lang="en-US" sz="1000" b="1" i="0" kern="1200" dirty="0" err="1">
                          <a:solidFill>
                            <a:schemeClr val="bg1"/>
                          </a:solidFill>
                          <a:latin typeface="Gilroy SemiBold" pitchFamily="2" charset="77"/>
                          <a:ea typeface="+mn-ea"/>
                          <a:cs typeface="+mn-cs"/>
                        </a:rPr>
                        <a:t>Unsplash</a:t>
                      </a:r>
                      <a:endParaRPr lang="en-US" sz="1000" b="1" i="0" kern="1200" dirty="0">
                        <a:solidFill>
                          <a:schemeClr val="bg1"/>
                        </a:solidFill>
                        <a:latin typeface="Gilroy SemiBold" pitchFamily="2" charset="77"/>
                        <a:ea typeface="+mn-ea"/>
                        <a:cs typeface="+mn-c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384560468"/>
                  </a:ext>
                </a:extLst>
              </a:tr>
              <a:tr h="195176">
                <a:tc>
                  <a:txBody>
                    <a:bodyPr/>
                    <a:lstStyle/>
                    <a:p>
                      <a:pPr algn="l"/>
                      <a:r>
                        <a:rPr lang="en-US" sz="1000" b="1" i="0" dirty="0">
                          <a:solidFill>
                            <a:schemeClr val="bg1"/>
                          </a:solidFill>
                          <a:latin typeface="Gilroy SemiBold" pitchFamily="2" charset="77"/>
                        </a:rPr>
                        <a:t>9</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b="1" i="0" dirty="0">
                          <a:solidFill>
                            <a:schemeClr val="bg1"/>
                          </a:solidFill>
                          <a:latin typeface="Gilroy SemiBold" pitchFamily="2" charset="77"/>
                        </a:rPr>
                        <a:t>Washing machine</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b="1" i="0" kern="1200" dirty="0">
                          <a:solidFill>
                            <a:schemeClr val="bg1"/>
                          </a:solidFill>
                          <a:latin typeface="Gilroy SemiBold" pitchFamily="2" charset="77"/>
                          <a:ea typeface="+mn-ea"/>
                          <a:cs typeface="+mn-cs"/>
                        </a:rPr>
                        <a:t>By Annie Spratt via </a:t>
                      </a:r>
                      <a:r>
                        <a:rPr lang="en-US" sz="1000" b="1" i="0" kern="1200" dirty="0" err="1">
                          <a:solidFill>
                            <a:schemeClr val="bg1"/>
                          </a:solidFill>
                          <a:latin typeface="Gilroy SemiBold" pitchFamily="2" charset="77"/>
                          <a:ea typeface="+mn-ea"/>
                          <a:cs typeface="+mn-cs"/>
                        </a:rPr>
                        <a:t>Unsplash</a:t>
                      </a:r>
                      <a:endParaRPr lang="en-US" sz="1000" b="1" i="0" kern="1200" dirty="0">
                        <a:solidFill>
                          <a:schemeClr val="bg1"/>
                        </a:solidFill>
                        <a:latin typeface="Gilroy SemiBold" pitchFamily="2" charset="77"/>
                        <a:ea typeface="+mn-ea"/>
                        <a:cs typeface="+mn-c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654270834"/>
                  </a:ext>
                </a:extLst>
              </a:tr>
              <a:tr h="195176">
                <a:tc>
                  <a:txBody>
                    <a:bodyPr/>
                    <a:lstStyle/>
                    <a:p>
                      <a:pPr algn="l"/>
                      <a:r>
                        <a:rPr lang="en-US" sz="1000" b="1" i="0" kern="1200" dirty="0">
                          <a:solidFill>
                            <a:schemeClr val="bg1"/>
                          </a:solidFill>
                          <a:latin typeface="Gilroy SemiBold" pitchFamily="2" charset="77"/>
                          <a:ea typeface="+mn-ea"/>
                          <a:cs typeface="+mn-cs"/>
                        </a:rPr>
                        <a:t>10</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r>
                        <a:rPr lang="en-US" sz="1000" b="1" i="0" kern="1200" dirty="0">
                          <a:solidFill>
                            <a:schemeClr val="bg1"/>
                          </a:solidFill>
                          <a:latin typeface="Gilroy SemiBold" pitchFamily="2" charset="77"/>
                          <a:ea typeface="+mn-ea"/>
                          <a:cs typeface="+mn-cs"/>
                        </a:rPr>
                        <a:t>Landfill site</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r>
                        <a:rPr lang="en-GB" sz="1000" b="1" i="0" kern="1200" dirty="0">
                          <a:solidFill>
                            <a:schemeClr val="bg1"/>
                          </a:solidFill>
                          <a:latin typeface="Gilroy SemiBold" pitchFamily="2" charset="77"/>
                          <a:ea typeface="+mn-ea"/>
                          <a:cs typeface="+mn-cs"/>
                        </a:rPr>
                        <a:t>By Alexandra </a:t>
                      </a:r>
                      <a:r>
                        <a:rPr lang="en-GB" sz="1000" b="1" i="0" kern="1200" dirty="0" err="1">
                          <a:solidFill>
                            <a:schemeClr val="bg1"/>
                          </a:solidFill>
                          <a:latin typeface="Gilroy SemiBold" pitchFamily="2" charset="77"/>
                          <a:ea typeface="+mn-ea"/>
                          <a:cs typeface="+mn-cs"/>
                        </a:rPr>
                        <a:t>Fokaeos</a:t>
                      </a:r>
                      <a:endParaRPr lang="en-US" sz="1000" b="1" i="0" kern="1200" dirty="0">
                        <a:solidFill>
                          <a:schemeClr val="bg1"/>
                        </a:solidFill>
                        <a:latin typeface="Gilroy SemiBold" pitchFamily="2" charset="77"/>
                        <a:ea typeface="+mn-ea"/>
                        <a:cs typeface="+mn-c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653898069"/>
                  </a:ext>
                </a:extLst>
              </a:tr>
            </a:tbl>
          </a:graphicData>
        </a:graphic>
      </p:graphicFrame>
    </p:spTree>
    <p:extLst>
      <p:ext uri="{BB962C8B-B14F-4D97-AF65-F5344CB8AC3E}">
        <p14:creationId xmlns:p14="http://schemas.microsoft.com/office/powerpoint/2010/main" val="2718191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icon&#10;&#10;Description automatically generated">
            <a:extLst>
              <a:ext uri="{FF2B5EF4-FFF2-40B4-BE49-F238E27FC236}">
                <a16:creationId xmlns:a16="http://schemas.microsoft.com/office/drawing/2014/main" id="{940FE044-1572-5946-A2CE-C04B6F4F0621}"/>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14" name="Rectangle 13">
            <a:extLst>
              <a:ext uri="{FF2B5EF4-FFF2-40B4-BE49-F238E27FC236}">
                <a16:creationId xmlns:a16="http://schemas.microsoft.com/office/drawing/2014/main" id="{57FD6437-51D1-FA46-AF2C-C7FD6E5081B0}"/>
              </a:ext>
            </a:extLst>
          </p:cNvPr>
          <p:cNvSpPr/>
          <p:nvPr/>
        </p:nvSpPr>
        <p:spPr>
          <a:xfrm>
            <a:off x="1427492" y="2268076"/>
            <a:ext cx="3543670" cy="923330"/>
          </a:xfrm>
          <a:prstGeom prst="rect">
            <a:avLst/>
          </a:prstGeom>
        </p:spPr>
        <p:txBody>
          <a:bodyPr wrap="square" lIns="91440" tIns="45720" rIns="91440" bIns="45720" anchor="t">
            <a:spAutoFit/>
          </a:bodyPr>
          <a:lstStyle/>
          <a:p>
            <a:r>
              <a:rPr lang="en-US" b="1" dirty="0">
                <a:solidFill>
                  <a:schemeClr val="bg1"/>
                </a:solidFill>
                <a:latin typeface="Century Gothic"/>
              </a:rPr>
              <a:t>Κατα</a:t>
            </a:r>
            <a:r>
              <a:rPr lang="en-US" b="1" dirty="0" err="1">
                <a:solidFill>
                  <a:schemeClr val="bg1"/>
                </a:solidFill>
                <a:latin typeface="Century Gothic"/>
              </a:rPr>
              <a:t>νοούμε</a:t>
            </a:r>
            <a:r>
              <a:rPr lang="en-US" b="1" dirty="0">
                <a:solidFill>
                  <a:schemeClr val="bg1"/>
                </a:solidFill>
                <a:latin typeface="Century Gothic"/>
              </a:rPr>
              <a:t> π</a:t>
            </a:r>
            <a:r>
              <a:rPr lang="en-US" b="1" dirty="0" err="1">
                <a:solidFill>
                  <a:schemeClr val="bg1"/>
                </a:solidFill>
                <a:latin typeface="Century Gothic"/>
              </a:rPr>
              <a:t>ώς</a:t>
            </a:r>
            <a:r>
              <a:rPr lang="en-US" b="1" dirty="0">
                <a:solidFill>
                  <a:schemeClr val="bg1"/>
                </a:solidFill>
                <a:latin typeface="Century Gothic"/>
              </a:rPr>
              <a:t> </a:t>
            </a:r>
            <a:r>
              <a:rPr lang="en-US" b="1" dirty="0" err="1">
                <a:solidFill>
                  <a:schemeClr val="bg1"/>
                </a:solidFill>
                <a:latin typeface="Century Gothic"/>
              </a:rPr>
              <a:t>το</a:t>
            </a:r>
            <a:r>
              <a:rPr lang="en-US" b="1" dirty="0">
                <a:solidFill>
                  <a:schemeClr val="bg1"/>
                </a:solidFill>
                <a:latin typeface="Century Gothic"/>
              </a:rPr>
              <a:t> πλα</a:t>
            </a:r>
            <a:r>
              <a:rPr lang="en-US" b="1" dirty="0" err="1">
                <a:solidFill>
                  <a:schemeClr val="bg1"/>
                </a:solidFill>
                <a:latin typeface="Century Gothic"/>
              </a:rPr>
              <a:t>στικό</a:t>
            </a:r>
            <a:r>
              <a:rPr lang="en-US" b="1" dirty="0">
                <a:solidFill>
                  <a:schemeClr val="bg1"/>
                </a:solidFill>
                <a:latin typeface="Century Gothic"/>
              </a:rPr>
              <a:t> μπα</a:t>
            </a:r>
            <a:r>
              <a:rPr lang="en-US" b="1" dirty="0" err="1">
                <a:solidFill>
                  <a:schemeClr val="bg1"/>
                </a:solidFill>
                <a:latin typeface="Century Gothic"/>
              </a:rPr>
              <a:t>ίνει</a:t>
            </a:r>
            <a:r>
              <a:rPr lang="en-US" b="1" dirty="0">
                <a:solidFill>
                  <a:schemeClr val="bg1"/>
                </a:solidFill>
                <a:latin typeface="Century Gothic"/>
              </a:rPr>
              <a:t> </a:t>
            </a:r>
            <a:r>
              <a:rPr lang="en-US" b="1" dirty="0" err="1">
                <a:solidFill>
                  <a:schemeClr val="bg1"/>
                </a:solidFill>
                <a:latin typeface="Century Gothic"/>
              </a:rPr>
              <a:t>στο</a:t>
            </a:r>
            <a:r>
              <a:rPr lang="en-US" b="1" dirty="0">
                <a:solidFill>
                  <a:schemeClr val="bg1"/>
                </a:solidFill>
                <a:latin typeface="Century Gothic"/>
              </a:rPr>
              <a:t> θα</a:t>
            </a:r>
            <a:r>
              <a:rPr lang="en-US" b="1" dirty="0" err="1">
                <a:solidFill>
                  <a:schemeClr val="bg1"/>
                </a:solidFill>
                <a:latin typeface="Century Gothic"/>
              </a:rPr>
              <a:t>λάσσιο</a:t>
            </a:r>
            <a:r>
              <a:rPr lang="en-US" b="1" dirty="0">
                <a:solidFill>
                  <a:schemeClr val="bg1"/>
                </a:solidFill>
                <a:latin typeface="Century Gothic"/>
              </a:rPr>
              <a:t> </a:t>
            </a:r>
            <a:r>
              <a:rPr lang="en-US" b="1" dirty="0" err="1">
                <a:solidFill>
                  <a:schemeClr val="bg1"/>
                </a:solidFill>
                <a:latin typeface="Century Gothic"/>
              </a:rPr>
              <a:t>οικοσύστημ</a:t>
            </a:r>
            <a:r>
              <a:rPr lang="en-US" b="1" dirty="0">
                <a:solidFill>
                  <a:schemeClr val="bg1"/>
                </a:solidFill>
                <a:latin typeface="Century Gothic"/>
              </a:rPr>
              <a:t>α</a:t>
            </a:r>
            <a:endParaRPr lang="en-US" dirty="0">
              <a:solidFill>
                <a:schemeClr val="bg1"/>
              </a:solidFill>
            </a:endParaRPr>
          </a:p>
        </p:txBody>
      </p:sp>
      <p:sp>
        <p:nvSpPr>
          <p:cNvPr id="16" name="Rectangle 15">
            <a:extLst>
              <a:ext uri="{FF2B5EF4-FFF2-40B4-BE49-F238E27FC236}">
                <a16:creationId xmlns:a16="http://schemas.microsoft.com/office/drawing/2014/main" id="{947CE0DC-081F-7A4A-BDD2-B8076F82B942}"/>
              </a:ext>
            </a:extLst>
          </p:cNvPr>
          <p:cNvSpPr/>
          <p:nvPr/>
        </p:nvSpPr>
        <p:spPr>
          <a:xfrm>
            <a:off x="6531632" y="2059007"/>
            <a:ext cx="4410182" cy="1200329"/>
          </a:xfrm>
          <a:prstGeom prst="rect">
            <a:avLst/>
          </a:prstGeom>
        </p:spPr>
        <p:txBody>
          <a:bodyPr wrap="none" lIns="91440" tIns="45720" rIns="91440" bIns="45720" anchor="t">
            <a:spAutoFit/>
          </a:bodyPr>
          <a:lstStyle/>
          <a:p>
            <a:r>
              <a:rPr lang="en-US" b="1" err="1">
                <a:solidFill>
                  <a:schemeClr val="bg1"/>
                </a:solidFill>
                <a:latin typeface="Century Gothic"/>
              </a:rPr>
              <a:t>Συζητάμε</a:t>
            </a:r>
            <a:r>
              <a:rPr lang="en-US" b="1" dirty="0">
                <a:solidFill>
                  <a:schemeClr val="bg1"/>
                </a:solidFill>
                <a:latin typeface="Century Gothic"/>
              </a:rPr>
              <a:t> και π</a:t>
            </a:r>
            <a:r>
              <a:rPr lang="en-US" b="1" err="1">
                <a:solidFill>
                  <a:schemeClr val="bg1"/>
                </a:solidFill>
                <a:latin typeface="Century Gothic"/>
              </a:rPr>
              <a:t>εριγράφουμε</a:t>
            </a:r>
            <a:r>
              <a:rPr lang="en-US" b="1" dirty="0">
                <a:solidFill>
                  <a:schemeClr val="bg1"/>
                </a:solidFill>
                <a:latin typeface="Century Gothic"/>
              </a:rPr>
              <a:t> π</a:t>
            </a:r>
            <a:r>
              <a:rPr lang="en-US" b="1" err="1">
                <a:solidFill>
                  <a:schemeClr val="bg1"/>
                </a:solidFill>
                <a:latin typeface="Century Gothic"/>
              </a:rPr>
              <a:t>ώς</a:t>
            </a:r>
            <a:r>
              <a:rPr lang="en-US" b="1" dirty="0">
                <a:solidFill>
                  <a:schemeClr val="bg1"/>
                </a:solidFill>
                <a:latin typeface="Century Gothic"/>
              </a:rPr>
              <a:t> η </a:t>
            </a:r>
            <a:endParaRPr lang="en-US" dirty="0">
              <a:solidFill>
                <a:schemeClr val="bg1"/>
              </a:solidFill>
              <a:latin typeface="Calibri" panose="020F0502020204030204"/>
              <a:cs typeface="Calibri" panose="020F0502020204030204"/>
            </a:endParaRPr>
          </a:p>
          <a:p>
            <a:r>
              <a:rPr lang="en-US" b="1" dirty="0">
                <a:solidFill>
                  <a:schemeClr val="bg1"/>
                </a:solidFill>
                <a:latin typeface="Century Gothic"/>
              </a:rPr>
              <a:t>πλα</a:t>
            </a:r>
            <a:r>
              <a:rPr lang="en-US" b="1" dirty="0" err="1">
                <a:solidFill>
                  <a:schemeClr val="bg1"/>
                </a:solidFill>
                <a:latin typeface="Century Gothic"/>
              </a:rPr>
              <a:t>στική</a:t>
            </a:r>
            <a:r>
              <a:rPr lang="en-US" b="1" dirty="0">
                <a:solidFill>
                  <a:schemeClr val="bg1"/>
                </a:solidFill>
                <a:latin typeface="Century Gothic"/>
              </a:rPr>
              <a:t> </a:t>
            </a:r>
            <a:r>
              <a:rPr lang="en-US" b="1" dirty="0" err="1">
                <a:solidFill>
                  <a:schemeClr val="bg1"/>
                </a:solidFill>
                <a:latin typeface="Century Gothic"/>
              </a:rPr>
              <a:t>ρύ</a:t>
            </a:r>
            <a:r>
              <a:rPr lang="en-US" b="1" dirty="0">
                <a:solidFill>
                  <a:schemeClr val="bg1"/>
                </a:solidFill>
                <a:latin typeface="Century Gothic"/>
              </a:rPr>
              <a:t>πα</a:t>
            </a:r>
            <a:r>
              <a:rPr lang="en-US" b="1" dirty="0" err="1">
                <a:solidFill>
                  <a:schemeClr val="bg1"/>
                </a:solidFill>
                <a:latin typeface="Century Gothic"/>
              </a:rPr>
              <a:t>νση</a:t>
            </a:r>
            <a:r>
              <a:rPr lang="en-US" b="1" dirty="0">
                <a:solidFill>
                  <a:schemeClr val="bg1"/>
                </a:solidFill>
                <a:latin typeface="Century Gothic"/>
              </a:rPr>
              <a:t> </a:t>
            </a:r>
            <a:r>
              <a:rPr lang="en-US" b="1" dirty="0" err="1">
                <a:solidFill>
                  <a:schemeClr val="bg1"/>
                </a:solidFill>
                <a:latin typeface="Century Gothic"/>
              </a:rPr>
              <a:t>σχετίζετ</a:t>
            </a:r>
            <a:r>
              <a:rPr lang="en-US" b="1" dirty="0">
                <a:solidFill>
                  <a:schemeClr val="bg1"/>
                </a:solidFill>
                <a:latin typeface="Century Gothic"/>
              </a:rPr>
              <a:t>αι </a:t>
            </a:r>
            <a:r>
              <a:rPr lang="en-US" b="1" dirty="0" err="1">
                <a:solidFill>
                  <a:schemeClr val="bg1"/>
                </a:solidFill>
                <a:latin typeface="Century Gothic"/>
              </a:rPr>
              <a:t>με</a:t>
            </a:r>
            <a:r>
              <a:rPr lang="en-US" b="1" dirty="0">
                <a:solidFill>
                  <a:schemeClr val="bg1"/>
                </a:solidFill>
                <a:latin typeface="Century Gothic"/>
              </a:rPr>
              <a:t> </a:t>
            </a:r>
            <a:r>
              <a:rPr lang="en-US" b="1" dirty="0" err="1">
                <a:solidFill>
                  <a:schemeClr val="bg1"/>
                </a:solidFill>
                <a:latin typeface="Century Gothic"/>
              </a:rPr>
              <a:t>την</a:t>
            </a:r>
            <a:r>
              <a:rPr lang="en-US" b="1" dirty="0">
                <a:solidFill>
                  <a:schemeClr val="bg1"/>
                </a:solidFill>
                <a:latin typeface="Century Gothic"/>
              </a:rPr>
              <a:t> </a:t>
            </a:r>
            <a:endParaRPr lang="en-US" dirty="0">
              <a:solidFill>
                <a:schemeClr val="bg1"/>
              </a:solidFill>
              <a:latin typeface="Calibri" panose="020F0502020204030204"/>
              <a:cs typeface="Calibri"/>
            </a:endParaRPr>
          </a:p>
          <a:p>
            <a:r>
              <a:rPr lang="en-US" b="1" dirty="0" err="1">
                <a:solidFill>
                  <a:schemeClr val="bg1"/>
                </a:solidFill>
                <a:latin typeface="Century Gothic"/>
              </a:rPr>
              <a:t>οικονομί</a:t>
            </a:r>
            <a:r>
              <a:rPr lang="en-US" b="1" dirty="0">
                <a:solidFill>
                  <a:schemeClr val="bg1"/>
                </a:solidFill>
                <a:latin typeface="Century Gothic"/>
              </a:rPr>
              <a:t>α, τα α</a:t>
            </a:r>
            <a:r>
              <a:rPr lang="en-US" b="1" dirty="0" err="1">
                <a:solidFill>
                  <a:schemeClr val="bg1"/>
                </a:solidFill>
                <a:latin typeface="Century Gothic"/>
              </a:rPr>
              <a:t>νθρώ</a:t>
            </a:r>
            <a:r>
              <a:rPr lang="en-US" b="1" dirty="0">
                <a:solidFill>
                  <a:schemeClr val="bg1"/>
                </a:solidFill>
                <a:latin typeface="Century Gothic"/>
              </a:rPr>
              <a:t>π</a:t>
            </a:r>
            <a:r>
              <a:rPr lang="en-US" b="1" dirty="0" err="1">
                <a:solidFill>
                  <a:schemeClr val="bg1"/>
                </a:solidFill>
                <a:latin typeface="Century Gothic"/>
              </a:rPr>
              <a:t>ιν</a:t>
            </a:r>
            <a:r>
              <a:rPr lang="en-US" b="1" dirty="0">
                <a:solidFill>
                  <a:schemeClr val="bg1"/>
                </a:solidFill>
                <a:latin typeface="Century Gothic"/>
              </a:rPr>
              <a:t>α </a:t>
            </a:r>
            <a:r>
              <a:rPr lang="en-US" b="1" dirty="0" err="1">
                <a:solidFill>
                  <a:schemeClr val="bg1"/>
                </a:solidFill>
                <a:latin typeface="Century Gothic"/>
              </a:rPr>
              <a:t>δικ</a:t>
            </a:r>
            <a:r>
              <a:rPr lang="en-US" b="1" dirty="0">
                <a:solidFill>
                  <a:schemeClr val="bg1"/>
                </a:solidFill>
                <a:latin typeface="Century Gothic"/>
              </a:rPr>
              <a:t>α</a:t>
            </a:r>
            <a:r>
              <a:rPr lang="en-US" b="1" dirty="0" err="1">
                <a:solidFill>
                  <a:schemeClr val="bg1"/>
                </a:solidFill>
                <a:latin typeface="Century Gothic"/>
              </a:rPr>
              <a:t>ιώμ</a:t>
            </a:r>
            <a:r>
              <a:rPr lang="en-US" b="1" dirty="0">
                <a:solidFill>
                  <a:schemeClr val="bg1"/>
                </a:solidFill>
                <a:latin typeface="Century Gothic"/>
              </a:rPr>
              <a:t>ατα </a:t>
            </a:r>
            <a:endParaRPr lang="en-US">
              <a:solidFill>
                <a:schemeClr val="bg1"/>
              </a:solidFill>
              <a:latin typeface="Calibri" panose="020F0502020204030204"/>
              <a:cs typeface="Calibri"/>
            </a:endParaRPr>
          </a:p>
          <a:p>
            <a:r>
              <a:rPr lang="en-US" b="1" dirty="0">
                <a:solidFill>
                  <a:schemeClr val="bg1"/>
                </a:solidFill>
                <a:latin typeface="Century Gothic"/>
              </a:rPr>
              <a:t>και </a:t>
            </a:r>
            <a:r>
              <a:rPr lang="en-US" b="1" dirty="0" err="1">
                <a:solidFill>
                  <a:schemeClr val="bg1"/>
                </a:solidFill>
                <a:latin typeface="Century Gothic"/>
              </a:rPr>
              <a:t>την</a:t>
            </a:r>
            <a:r>
              <a:rPr lang="en-US" b="1" dirty="0">
                <a:solidFill>
                  <a:schemeClr val="bg1"/>
                </a:solidFill>
                <a:latin typeface="Century Gothic"/>
              </a:rPr>
              <a:t> α</a:t>
            </a:r>
            <a:r>
              <a:rPr lang="en-US" b="1" dirty="0" err="1">
                <a:solidFill>
                  <a:schemeClr val="bg1"/>
                </a:solidFill>
                <a:latin typeface="Century Gothic"/>
              </a:rPr>
              <a:t>ειφορί</a:t>
            </a:r>
            <a:r>
              <a:rPr lang="en-US" b="1" dirty="0">
                <a:solidFill>
                  <a:schemeClr val="bg1"/>
                </a:solidFill>
                <a:latin typeface="Century Gothic"/>
              </a:rPr>
              <a:t>α </a:t>
            </a:r>
            <a:endParaRPr lang="en-US">
              <a:solidFill>
                <a:schemeClr val="bg1"/>
              </a:solidFill>
              <a:cs typeface="Calibri"/>
            </a:endParaRPr>
          </a:p>
        </p:txBody>
      </p:sp>
      <p:sp>
        <p:nvSpPr>
          <p:cNvPr id="24" name="Rectangle 23">
            <a:extLst>
              <a:ext uri="{FF2B5EF4-FFF2-40B4-BE49-F238E27FC236}">
                <a16:creationId xmlns:a16="http://schemas.microsoft.com/office/drawing/2014/main" id="{FA6D8A67-7835-6347-8684-807561328A0B}"/>
              </a:ext>
            </a:extLst>
          </p:cNvPr>
          <p:cNvSpPr/>
          <p:nvPr/>
        </p:nvSpPr>
        <p:spPr>
          <a:xfrm>
            <a:off x="644404" y="3488035"/>
            <a:ext cx="578110" cy="570451"/>
          </a:xfrm>
          <a:prstGeom prst="rect">
            <a:avLst/>
          </a:prstGeom>
          <a:solidFill>
            <a:srgbClr val="0090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820A55B9-A2AE-604B-8460-BDD4765F9856}"/>
              </a:ext>
            </a:extLst>
          </p:cNvPr>
          <p:cNvSpPr/>
          <p:nvPr/>
        </p:nvSpPr>
        <p:spPr>
          <a:xfrm>
            <a:off x="644404" y="4889452"/>
            <a:ext cx="578110" cy="570451"/>
          </a:xfrm>
          <a:prstGeom prst="rect">
            <a:avLst/>
          </a:prstGeom>
          <a:solidFill>
            <a:srgbClr val="0090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a:extLst>
              <a:ext uri="{FF2B5EF4-FFF2-40B4-BE49-F238E27FC236}">
                <a16:creationId xmlns:a16="http://schemas.microsoft.com/office/drawing/2014/main" id="{87C0994B-3F98-3445-A5B9-9F08364DB173}"/>
              </a:ext>
            </a:extLst>
          </p:cNvPr>
          <p:cNvSpPr txBox="1"/>
          <p:nvPr/>
        </p:nvSpPr>
        <p:spPr>
          <a:xfrm>
            <a:off x="109605" y="870524"/>
            <a:ext cx="4697076" cy="584775"/>
          </a:xfrm>
          <a:prstGeom prst="rect">
            <a:avLst/>
          </a:prstGeom>
          <a:noFill/>
        </p:spPr>
        <p:txBody>
          <a:bodyPr wrap="square" lIns="91440" tIns="45720" rIns="91440" bIns="45720" rtlCol="0" anchor="t">
            <a:spAutoFit/>
          </a:bodyPr>
          <a:lstStyle/>
          <a:p>
            <a:r>
              <a:rPr lang="en-US" sz="3200" b="1" dirty="0" err="1">
                <a:solidFill>
                  <a:srgbClr val="004A6C"/>
                </a:solidFill>
                <a:latin typeface="Century Gothic"/>
              </a:rPr>
              <a:t>Στόχοι</a:t>
            </a:r>
            <a:r>
              <a:rPr lang="en-US" sz="3200" b="1" dirty="0">
                <a:solidFill>
                  <a:srgbClr val="004A6C"/>
                </a:solidFill>
                <a:latin typeface="Century Gothic"/>
              </a:rPr>
              <a:t> </a:t>
            </a:r>
            <a:r>
              <a:rPr lang="en-US" sz="3200" b="1" dirty="0" err="1">
                <a:solidFill>
                  <a:srgbClr val="004A6C"/>
                </a:solidFill>
                <a:latin typeface="Century Gothic"/>
              </a:rPr>
              <a:t>του</a:t>
            </a:r>
            <a:r>
              <a:rPr lang="en-US" sz="3200" b="1" dirty="0">
                <a:solidFill>
                  <a:srgbClr val="004A6C"/>
                </a:solidFill>
                <a:latin typeface="Century Gothic"/>
              </a:rPr>
              <a:t> μα</a:t>
            </a:r>
            <a:r>
              <a:rPr lang="en-US" sz="3200" b="1" dirty="0" err="1">
                <a:solidFill>
                  <a:srgbClr val="004A6C"/>
                </a:solidFill>
                <a:latin typeface="Century Gothic"/>
              </a:rPr>
              <a:t>θήμ</a:t>
            </a:r>
            <a:r>
              <a:rPr lang="en-US" sz="3200" b="1" dirty="0">
                <a:solidFill>
                  <a:srgbClr val="004A6C"/>
                </a:solidFill>
                <a:latin typeface="Century Gothic"/>
              </a:rPr>
              <a:t>α</a:t>
            </a:r>
            <a:r>
              <a:rPr lang="en-US" sz="3200" b="1" dirty="0" err="1">
                <a:solidFill>
                  <a:srgbClr val="004A6C"/>
                </a:solidFill>
                <a:latin typeface="Century Gothic"/>
              </a:rPr>
              <a:t>τος</a:t>
            </a:r>
            <a:endParaRPr lang="en-US" dirty="0" err="1"/>
          </a:p>
        </p:txBody>
      </p:sp>
      <p:sp>
        <p:nvSpPr>
          <p:cNvPr id="8" name="Oval 7">
            <a:extLst>
              <a:ext uri="{FF2B5EF4-FFF2-40B4-BE49-F238E27FC236}">
                <a16:creationId xmlns:a16="http://schemas.microsoft.com/office/drawing/2014/main" id="{B9F50FBB-0269-4543-AC0F-554217A64100}"/>
              </a:ext>
            </a:extLst>
          </p:cNvPr>
          <p:cNvSpPr/>
          <p:nvPr/>
        </p:nvSpPr>
        <p:spPr>
          <a:xfrm>
            <a:off x="678351" y="2335400"/>
            <a:ext cx="510215" cy="510215"/>
          </a:xfrm>
          <a:prstGeom prst="ellipse">
            <a:avLst/>
          </a:prstGeom>
          <a:solidFill>
            <a:srgbClr val="FAB5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54485E06-AD02-5F4E-B8CF-E686B1A41200}"/>
              </a:ext>
            </a:extLst>
          </p:cNvPr>
          <p:cNvSpPr/>
          <p:nvPr/>
        </p:nvSpPr>
        <p:spPr>
          <a:xfrm>
            <a:off x="757540" y="2325038"/>
            <a:ext cx="273908" cy="523220"/>
          </a:xfrm>
          <a:prstGeom prst="rect">
            <a:avLst/>
          </a:prstGeom>
        </p:spPr>
        <p:txBody>
          <a:bodyPr wrap="square">
            <a:spAutoFit/>
          </a:bodyPr>
          <a:lstStyle/>
          <a:p>
            <a:r>
              <a:rPr lang="en-US" sz="2800" b="1">
                <a:solidFill>
                  <a:srgbClr val="004A6C"/>
                </a:solidFill>
                <a:latin typeface="Gilroy Bold" pitchFamily="2" charset="77"/>
              </a:rPr>
              <a:t>1 </a:t>
            </a:r>
            <a:endParaRPr lang="en-US" sz="2800">
              <a:solidFill>
                <a:srgbClr val="004A6C"/>
              </a:solidFill>
            </a:endParaRPr>
          </a:p>
        </p:txBody>
      </p:sp>
      <p:sp>
        <p:nvSpPr>
          <p:cNvPr id="44" name="Oval 43">
            <a:extLst>
              <a:ext uri="{FF2B5EF4-FFF2-40B4-BE49-F238E27FC236}">
                <a16:creationId xmlns:a16="http://schemas.microsoft.com/office/drawing/2014/main" id="{7B2ABC9F-74D1-5D48-B9DD-7A6919B19C07}"/>
              </a:ext>
            </a:extLst>
          </p:cNvPr>
          <p:cNvSpPr/>
          <p:nvPr/>
        </p:nvSpPr>
        <p:spPr>
          <a:xfrm>
            <a:off x="5733882" y="2321519"/>
            <a:ext cx="510215" cy="510215"/>
          </a:xfrm>
          <a:prstGeom prst="ellipse">
            <a:avLst/>
          </a:prstGeom>
          <a:solidFill>
            <a:srgbClr val="FAB5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a:extLst>
              <a:ext uri="{FF2B5EF4-FFF2-40B4-BE49-F238E27FC236}">
                <a16:creationId xmlns:a16="http://schemas.microsoft.com/office/drawing/2014/main" id="{E0C5B1FB-DFF3-0D49-814E-E1669CD484D9}"/>
              </a:ext>
            </a:extLst>
          </p:cNvPr>
          <p:cNvSpPr/>
          <p:nvPr/>
        </p:nvSpPr>
        <p:spPr>
          <a:xfrm>
            <a:off x="5807555" y="2311157"/>
            <a:ext cx="201624" cy="523220"/>
          </a:xfrm>
          <a:prstGeom prst="rect">
            <a:avLst/>
          </a:prstGeom>
        </p:spPr>
        <p:txBody>
          <a:bodyPr wrap="square">
            <a:spAutoFit/>
          </a:bodyPr>
          <a:lstStyle/>
          <a:p>
            <a:r>
              <a:rPr lang="en-US" sz="2800" b="1">
                <a:solidFill>
                  <a:srgbClr val="004A6C"/>
                </a:solidFill>
                <a:latin typeface="Gilroy Bold" pitchFamily="2" charset="77"/>
              </a:rPr>
              <a:t>4 </a:t>
            </a:r>
            <a:endParaRPr lang="en-US" sz="2800">
              <a:solidFill>
                <a:srgbClr val="004A6C"/>
              </a:solidFill>
            </a:endParaRPr>
          </a:p>
        </p:txBody>
      </p:sp>
      <p:sp>
        <p:nvSpPr>
          <p:cNvPr id="48" name="Rectangle 47">
            <a:extLst>
              <a:ext uri="{FF2B5EF4-FFF2-40B4-BE49-F238E27FC236}">
                <a16:creationId xmlns:a16="http://schemas.microsoft.com/office/drawing/2014/main" id="{1D44FC11-76D0-A249-8E35-44758408CAD0}"/>
              </a:ext>
            </a:extLst>
          </p:cNvPr>
          <p:cNvSpPr/>
          <p:nvPr/>
        </p:nvSpPr>
        <p:spPr>
          <a:xfrm>
            <a:off x="1426692" y="3576895"/>
            <a:ext cx="3966150" cy="923330"/>
          </a:xfrm>
          <a:prstGeom prst="rect">
            <a:avLst/>
          </a:prstGeom>
        </p:spPr>
        <p:txBody>
          <a:bodyPr wrap="none" lIns="91440" tIns="45720" rIns="91440" bIns="45720" anchor="t">
            <a:spAutoFit/>
          </a:bodyPr>
          <a:lstStyle/>
          <a:p>
            <a:r>
              <a:rPr lang="en-US" b="1" dirty="0" err="1">
                <a:solidFill>
                  <a:schemeClr val="bg1"/>
                </a:solidFill>
                <a:latin typeface="Century Gothic"/>
              </a:rPr>
              <a:t>Περιγράφουμε</a:t>
            </a:r>
            <a:r>
              <a:rPr lang="en-US" b="1" dirty="0">
                <a:solidFill>
                  <a:schemeClr val="bg1"/>
                </a:solidFill>
                <a:latin typeface="Century Gothic"/>
              </a:rPr>
              <a:t> 3 </a:t>
            </a:r>
            <a:r>
              <a:rPr lang="en-US" b="1" dirty="0" err="1">
                <a:solidFill>
                  <a:schemeClr val="bg1"/>
                </a:solidFill>
                <a:latin typeface="Century Gothic"/>
              </a:rPr>
              <a:t>τρό</a:t>
            </a:r>
            <a:r>
              <a:rPr lang="en-US" b="1" dirty="0">
                <a:solidFill>
                  <a:schemeClr val="bg1"/>
                </a:solidFill>
                <a:latin typeface="Century Gothic"/>
              </a:rPr>
              <a:t>π</a:t>
            </a:r>
            <a:r>
              <a:rPr lang="en-US" b="1" dirty="0" err="1">
                <a:solidFill>
                  <a:schemeClr val="bg1"/>
                </a:solidFill>
                <a:latin typeface="Century Gothic"/>
              </a:rPr>
              <a:t>ους</a:t>
            </a:r>
            <a:r>
              <a:rPr lang="en-US" b="1" dirty="0">
                <a:solidFill>
                  <a:schemeClr val="bg1"/>
                </a:solidFill>
                <a:latin typeface="Century Gothic"/>
              </a:rPr>
              <a:t> </a:t>
            </a:r>
            <a:r>
              <a:rPr lang="en-US" b="1" dirty="0" err="1">
                <a:solidFill>
                  <a:schemeClr val="bg1"/>
                </a:solidFill>
                <a:latin typeface="Century Gothic"/>
              </a:rPr>
              <a:t>με</a:t>
            </a:r>
            <a:r>
              <a:rPr lang="en-US" b="1" dirty="0">
                <a:solidFill>
                  <a:schemeClr val="bg1"/>
                </a:solidFill>
                <a:latin typeface="Century Gothic"/>
              </a:rPr>
              <a:t> </a:t>
            </a:r>
            <a:r>
              <a:rPr lang="en-US" b="1" dirty="0" err="1">
                <a:solidFill>
                  <a:schemeClr val="bg1"/>
                </a:solidFill>
                <a:latin typeface="Century Gothic"/>
              </a:rPr>
              <a:t>τους</a:t>
            </a:r>
            <a:r>
              <a:rPr lang="en-US" b="1" dirty="0">
                <a:solidFill>
                  <a:schemeClr val="bg1"/>
                </a:solidFill>
                <a:latin typeface="Century Gothic"/>
              </a:rPr>
              <a:t> </a:t>
            </a:r>
            <a:endParaRPr lang="en-US">
              <a:solidFill>
                <a:schemeClr val="bg1"/>
              </a:solidFill>
              <a:latin typeface="Calibri" panose="020F0502020204030204"/>
              <a:cs typeface="Calibri"/>
            </a:endParaRPr>
          </a:p>
          <a:p>
            <a:r>
              <a:rPr lang="en-US" b="1" dirty="0">
                <a:solidFill>
                  <a:schemeClr val="bg1"/>
                </a:solidFill>
                <a:latin typeface="Century Gothic"/>
              </a:rPr>
              <a:t>οπ</a:t>
            </a:r>
            <a:r>
              <a:rPr lang="en-US" b="1" err="1">
                <a:solidFill>
                  <a:schemeClr val="bg1"/>
                </a:solidFill>
                <a:latin typeface="Century Gothic"/>
              </a:rPr>
              <a:t>οίους</a:t>
            </a:r>
            <a:r>
              <a:rPr lang="en-US" b="1" dirty="0">
                <a:solidFill>
                  <a:schemeClr val="bg1"/>
                </a:solidFill>
                <a:latin typeface="Century Gothic"/>
              </a:rPr>
              <a:t> μπ</a:t>
            </a:r>
            <a:r>
              <a:rPr lang="en-US" b="1" err="1">
                <a:solidFill>
                  <a:schemeClr val="bg1"/>
                </a:solidFill>
                <a:latin typeface="Century Gothic"/>
              </a:rPr>
              <a:t>ορεί</a:t>
            </a:r>
            <a:r>
              <a:rPr lang="en-US" b="1" dirty="0">
                <a:solidFill>
                  <a:schemeClr val="bg1"/>
                </a:solidFill>
                <a:latin typeface="Century Gothic"/>
              </a:rPr>
              <a:t> να π</a:t>
            </a:r>
            <a:r>
              <a:rPr lang="en-US" b="1" err="1">
                <a:solidFill>
                  <a:schemeClr val="bg1"/>
                </a:solidFill>
                <a:latin typeface="Century Gothic"/>
              </a:rPr>
              <a:t>ροκύψει</a:t>
            </a:r>
            <a:r>
              <a:rPr lang="en-US" b="1" dirty="0">
                <a:solidFill>
                  <a:schemeClr val="bg1"/>
                </a:solidFill>
                <a:latin typeface="Century Gothic"/>
              </a:rPr>
              <a:t> η </a:t>
            </a:r>
            <a:endParaRPr lang="en-US">
              <a:solidFill>
                <a:schemeClr val="bg1"/>
              </a:solidFill>
              <a:latin typeface="Calibri" panose="020F0502020204030204"/>
              <a:cs typeface="Calibri"/>
            </a:endParaRPr>
          </a:p>
          <a:p>
            <a:r>
              <a:rPr lang="en-US" b="1" dirty="0">
                <a:solidFill>
                  <a:schemeClr val="bg1"/>
                </a:solidFill>
                <a:latin typeface="Century Gothic"/>
              </a:rPr>
              <a:t>θα</a:t>
            </a:r>
            <a:r>
              <a:rPr lang="en-US" b="1" dirty="0" err="1">
                <a:solidFill>
                  <a:schemeClr val="bg1"/>
                </a:solidFill>
                <a:latin typeface="Century Gothic"/>
              </a:rPr>
              <a:t>λάσσι</a:t>
            </a:r>
            <a:r>
              <a:rPr lang="en-US" b="1" dirty="0">
                <a:solidFill>
                  <a:schemeClr val="bg1"/>
                </a:solidFill>
                <a:latin typeface="Century Gothic"/>
              </a:rPr>
              <a:t>α πλα</a:t>
            </a:r>
            <a:r>
              <a:rPr lang="en-US" b="1" dirty="0" err="1">
                <a:solidFill>
                  <a:schemeClr val="bg1"/>
                </a:solidFill>
                <a:latin typeface="Century Gothic"/>
              </a:rPr>
              <a:t>στική</a:t>
            </a:r>
            <a:r>
              <a:rPr lang="en-US" b="1" dirty="0">
                <a:solidFill>
                  <a:schemeClr val="bg1"/>
                </a:solidFill>
                <a:latin typeface="Century Gothic"/>
              </a:rPr>
              <a:t> </a:t>
            </a:r>
            <a:r>
              <a:rPr lang="en-US" b="1" dirty="0" err="1">
                <a:solidFill>
                  <a:schemeClr val="bg1"/>
                </a:solidFill>
                <a:latin typeface="Century Gothic"/>
              </a:rPr>
              <a:t>ρύ</a:t>
            </a:r>
            <a:r>
              <a:rPr lang="en-US" b="1" dirty="0">
                <a:solidFill>
                  <a:schemeClr val="bg1"/>
                </a:solidFill>
                <a:latin typeface="Century Gothic"/>
              </a:rPr>
              <a:t>πα</a:t>
            </a:r>
            <a:r>
              <a:rPr lang="en-US" b="1" dirty="0" err="1">
                <a:solidFill>
                  <a:schemeClr val="bg1"/>
                </a:solidFill>
                <a:latin typeface="Century Gothic"/>
              </a:rPr>
              <a:t>νση</a:t>
            </a:r>
            <a:endParaRPr lang="en-US">
              <a:solidFill>
                <a:schemeClr val="bg1"/>
              </a:solidFill>
              <a:cs typeface="Calibri"/>
            </a:endParaRPr>
          </a:p>
        </p:txBody>
      </p:sp>
      <p:sp>
        <p:nvSpPr>
          <p:cNvPr id="51" name="Oval 50">
            <a:extLst>
              <a:ext uri="{FF2B5EF4-FFF2-40B4-BE49-F238E27FC236}">
                <a16:creationId xmlns:a16="http://schemas.microsoft.com/office/drawing/2014/main" id="{D2F36E10-1CC6-F644-8215-29B5F7874191}"/>
              </a:ext>
            </a:extLst>
          </p:cNvPr>
          <p:cNvSpPr/>
          <p:nvPr/>
        </p:nvSpPr>
        <p:spPr>
          <a:xfrm>
            <a:off x="678351" y="3750429"/>
            <a:ext cx="510215" cy="510215"/>
          </a:xfrm>
          <a:prstGeom prst="ellipse">
            <a:avLst/>
          </a:prstGeom>
          <a:solidFill>
            <a:srgbClr val="FAB5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51">
            <a:extLst>
              <a:ext uri="{FF2B5EF4-FFF2-40B4-BE49-F238E27FC236}">
                <a16:creationId xmlns:a16="http://schemas.microsoft.com/office/drawing/2014/main" id="{F41AA9E7-AA0E-D342-A809-3583BED2504F}"/>
              </a:ext>
            </a:extLst>
          </p:cNvPr>
          <p:cNvSpPr/>
          <p:nvPr/>
        </p:nvSpPr>
        <p:spPr>
          <a:xfrm>
            <a:off x="757540" y="3740067"/>
            <a:ext cx="273908" cy="523220"/>
          </a:xfrm>
          <a:prstGeom prst="rect">
            <a:avLst/>
          </a:prstGeom>
        </p:spPr>
        <p:txBody>
          <a:bodyPr wrap="square">
            <a:spAutoFit/>
          </a:bodyPr>
          <a:lstStyle/>
          <a:p>
            <a:r>
              <a:rPr lang="en-US" sz="2800" b="1">
                <a:solidFill>
                  <a:srgbClr val="004A6C"/>
                </a:solidFill>
                <a:latin typeface="Gilroy Bold" pitchFamily="2" charset="77"/>
              </a:rPr>
              <a:t>2 </a:t>
            </a:r>
            <a:endParaRPr lang="en-US" sz="2800">
              <a:solidFill>
                <a:srgbClr val="004A6C"/>
              </a:solidFill>
            </a:endParaRPr>
          </a:p>
        </p:txBody>
      </p:sp>
      <p:sp>
        <p:nvSpPr>
          <p:cNvPr id="55" name="Rectangle 54">
            <a:extLst>
              <a:ext uri="{FF2B5EF4-FFF2-40B4-BE49-F238E27FC236}">
                <a16:creationId xmlns:a16="http://schemas.microsoft.com/office/drawing/2014/main" id="{8E2EA91F-00D3-E340-8484-1EC50EAC21EC}"/>
              </a:ext>
            </a:extLst>
          </p:cNvPr>
          <p:cNvSpPr/>
          <p:nvPr/>
        </p:nvSpPr>
        <p:spPr>
          <a:xfrm>
            <a:off x="1359389" y="4943891"/>
            <a:ext cx="4378122" cy="1200329"/>
          </a:xfrm>
          <a:prstGeom prst="rect">
            <a:avLst/>
          </a:prstGeom>
        </p:spPr>
        <p:txBody>
          <a:bodyPr wrap="none" lIns="91440" tIns="45720" rIns="91440" bIns="45720" anchor="t">
            <a:spAutoFit/>
          </a:bodyPr>
          <a:lstStyle/>
          <a:p>
            <a:r>
              <a:rPr lang="en-US" b="1" dirty="0">
                <a:solidFill>
                  <a:schemeClr val="bg1"/>
                </a:solidFill>
                <a:latin typeface="Century Gothic"/>
              </a:rPr>
              <a:t>Μαθα</a:t>
            </a:r>
            <a:r>
              <a:rPr lang="en-US" b="1" err="1">
                <a:solidFill>
                  <a:schemeClr val="bg1"/>
                </a:solidFill>
                <a:latin typeface="Century Gothic"/>
              </a:rPr>
              <a:t>ίνουμε</a:t>
            </a:r>
            <a:r>
              <a:rPr lang="en-US" b="1" dirty="0">
                <a:solidFill>
                  <a:schemeClr val="bg1"/>
                </a:solidFill>
                <a:latin typeface="Century Gothic"/>
              </a:rPr>
              <a:t> </a:t>
            </a:r>
            <a:r>
              <a:rPr lang="en-US" b="1" err="1">
                <a:solidFill>
                  <a:schemeClr val="bg1"/>
                </a:solidFill>
                <a:latin typeface="Century Gothic"/>
              </a:rPr>
              <a:t>γι</a:t>
            </a:r>
            <a:r>
              <a:rPr lang="en-US" b="1" dirty="0">
                <a:solidFill>
                  <a:schemeClr val="bg1"/>
                </a:solidFill>
                <a:latin typeface="Century Gothic"/>
              </a:rPr>
              <a:t>α </a:t>
            </a:r>
            <a:r>
              <a:rPr lang="en-US" b="1" err="1">
                <a:solidFill>
                  <a:schemeClr val="bg1"/>
                </a:solidFill>
                <a:latin typeface="Century Gothic"/>
              </a:rPr>
              <a:t>μερικά</a:t>
            </a:r>
            <a:r>
              <a:rPr lang="en-US" b="1" dirty="0">
                <a:solidFill>
                  <a:schemeClr val="bg1"/>
                </a:solidFill>
                <a:latin typeface="Century Gothic"/>
              </a:rPr>
              <a:t> από τα </a:t>
            </a:r>
            <a:r>
              <a:rPr lang="en-US" b="1" err="1">
                <a:solidFill>
                  <a:schemeClr val="bg1"/>
                </a:solidFill>
                <a:latin typeface="Century Gothic"/>
              </a:rPr>
              <a:t>ηθικά</a:t>
            </a:r>
            <a:r>
              <a:rPr lang="en-US" b="1" dirty="0">
                <a:solidFill>
                  <a:schemeClr val="bg1"/>
                </a:solidFill>
                <a:latin typeface="Century Gothic"/>
              </a:rPr>
              <a:t> </a:t>
            </a:r>
            <a:endParaRPr lang="en-US" dirty="0">
              <a:solidFill>
                <a:schemeClr val="bg1"/>
              </a:solidFill>
              <a:latin typeface="Calibri" panose="020F0502020204030204"/>
              <a:cs typeface="Calibri" panose="020F0502020204030204"/>
            </a:endParaRPr>
          </a:p>
          <a:p>
            <a:r>
              <a:rPr lang="en-US" b="1" dirty="0">
                <a:solidFill>
                  <a:schemeClr val="bg1"/>
                </a:solidFill>
                <a:latin typeface="Century Gothic"/>
              </a:rPr>
              <a:t>και </a:t>
            </a:r>
            <a:r>
              <a:rPr lang="en-US" b="1" err="1">
                <a:solidFill>
                  <a:schemeClr val="bg1"/>
                </a:solidFill>
                <a:latin typeface="Century Gothic"/>
              </a:rPr>
              <a:t>κοινωνικά</a:t>
            </a:r>
            <a:r>
              <a:rPr lang="en-US" b="1" dirty="0">
                <a:solidFill>
                  <a:schemeClr val="bg1"/>
                </a:solidFill>
                <a:latin typeface="Century Gothic"/>
              </a:rPr>
              <a:t> </a:t>
            </a:r>
            <a:r>
              <a:rPr lang="en-US" b="1" err="1">
                <a:solidFill>
                  <a:schemeClr val="bg1"/>
                </a:solidFill>
                <a:latin typeface="Century Gothic"/>
              </a:rPr>
              <a:t>ζητήμ</a:t>
            </a:r>
            <a:r>
              <a:rPr lang="en-US" b="1" dirty="0">
                <a:solidFill>
                  <a:schemeClr val="bg1"/>
                </a:solidFill>
                <a:latin typeface="Century Gothic"/>
              </a:rPr>
              <a:t>ατα π</a:t>
            </a:r>
            <a:r>
              <a:rPr lang="en-US" b="1" err="1">
                <a:solidFill>
                  <a:schemeClr val="bg1"/>
                </a:solidFill>
                <a:latin typeface="Century Gothic"/>
              </a:rPr>
              <a:t>ου</a:t>
            </a:r>
            <a:r>
              <a:rPr lang="en-US" b="1" dirty="0">
                <a:solidFill>
                  <a:schemeClr val="bg1"/>
                </a:solidFill>
                <a:latin typeface="Century Gothic"/>
              </a:rPr>
              <a:t> </a:t>
            </a:r>
            <a:endParaRPr lang="en-US" dirty="0" err="1">
              <a:solidFill>
                <a:schemeClr val="bg1"/>
              </a:solidFill>
              <a:latin typeface="Calibri" panose="020F0502020204030204"/>
              <a:cs typeface="Calibri"/>
            </a:endParaRPr>
          </a:p>
          <a:p>
            <a:r>
              <a:rPr lang="en-US" b="1" err="1">
                <a:solidFill>
                  <a:schemeClr val="bg1"/>
                </a:solidFill>
                <a:latin typeface="Century Gothic"/>
              </a:rPr>
              <a:t>σχετίζοντ</a:t>
            </a:r>
            <a:r>
              <a:rPr lang="en-US" b="1" dirty="0">
                <a:solidFill>
                  <a:schemeClr val="bg1"/>
                </a:solidFill>
                <a:latin typeface="Century Gothic"/>
              </a:rPr>
              <a:t>αι </a:t>
            </a:r>
            <a:r>
              <a:rPr lang="en-US" b="1" err="1">
                <a:solidFill>
                  <a:schemeClr val="bg1"/>
                </a:solidFill>
                <a:latin typeface="Century Gothic"/>
              </a:rPr>
              <a:t>με</a:t>
            </a:r>
            <a:r>
              <a:rPr lang="en-US" b="1" dirty="0">
                <a:solidFill>
                  <a:schemeClr val="bg1"/>
                </a:solidFill>
                <a:latin typeface="Century Gothic"/>
              </a:rPr>
              <a:t> </a:t>
            </a:r>
            <a:r>
              <a:rPr lang="en-US" b="1" err="1">
                <a:solidFill>
                  <a:schemeClr val="bg1"/>
                </a:solidFill>
                <a:latin typeface="Century Gothic"/>
              </a:rPr>
              <a:t>τη</a:t>
            </a:r>
            <a:r>
              <a:rPr lang="en-US" b="1" dirty="0">
                <a:solidFill>
                  <a:schemeClr val="bg1"/>
                </a:solidFill>
                <a:latin typeface="Century Gothic"/>
              </a:rPr>
              <a:t> θα</a:t>
            </a:r>
            <a:r>
              <a:rPr lang="en-US" b="1" err="1">
                <a:solidFill>
                  <a:schemeClr val="bg1"/>
                </a:solidFill>
                <a:latin typeface="Century Gothic"/>
              </a:rPr>
              <a:t>λάσσι</a:t>
            </a:r>
            <a:r>
              <a:rPr lang="en-US" b="1" dirty="0">
                <a:solidFill>
                  <a:schemeClr val="bg1"/>
                </a:solidFill>
                <a:latin typeface="Century Gothic"/>
              </a:rPr>
              <a:t>α πλα</a:t>
            </a:r>
            <a:r>
              <a:rPr lang="en-US" b="1" err="1">
                <a:solidFill>
                  <a:schemeClr val="bg1"/>
                </a:solidFill>
                <a:latin typeface="Century Gothic"/>
              </a:rPr>
              <a:t>στική</a:t>
            </a:r>
            <a:r>
              <a:rPr lang="en-US" b="1" dirty="0">
                <a:solidFill>
                  <a:schemeClr val="bg1"/>
                </a:solidFill>
                <a:latin typeface="Century Gothic"/>
              </a:rPr>
              <a:t> </a:t>
            </a:r>
            <a:endParaRPr lang="en-US">
              <a:solidFill>
                <a:schemeClr val="bg1"/>
              </a:solidFill>
              <a:latin typeface="Calibri" panose="020F0502020204030204"/>
              <a:cs typeface="Calibri"/>
            </a:endParaRPr>
          </a:p>
          <a:p>
            <a:r>
              <a:rPr lang="en-US" b="1" dirty="0" err="1">
                <a:solidFill>
                  <a:schemeClr val="bg1"/>
                </a:solidFill>
                <a:latin typeface="Century Gothic"/>
              </a:rPr>
              <a:t>ρύ</a:t>
            </a:r>
            <a:r>
              <a:rPr lang="en-US" b="1" dirty="0">
                <a:solidFill>
                  <a:schemeClr val="bg1"/>
                </a:solidFill>
                <a:latin typeface="Century Gothic"/>
              </a:rPr>
              <a:t>πα</a:t>
            </a:r>
            <a:r>
              <a:rPr lang="en-US" b="1" dirty="0" err="1">
                <a:solidFill>
                  <a:schemeClr val="bg1"/>
                </a:solidFill>
                <a:latin typeface="Century Gothic"/>
              </a:rPr>
              <a:t>νση</a:t>
            </a:r>
            <a:endParaRPr lang="en-US" dirty="0" err="1">
              <a:solidFill>
                <a:schemeClr val="bg1"/>
              </a:solidFill>
              <a:cs typeface="Calibri"/>
            </a:endParaRPr>
          </a:p>
        </p:txBody>
      </p:sp>
      <p:sp>
        <p:nvSpPr>
          <p:cNvPr id="58" name="Oval 57">
            <a:extLst>
              <a:ext uri="{FF2B5EF4-FFF2-40B4-BE49-F238E27FC236}">
                <a16:creationId xmlns:a16="http://schemas.microsoft.com/office/drawing/2014/main" id="{D735544C-6E6A-144B-98AB-DF3D40774A78}"/>
              </a:ext>
            </a:extLst>
          </p:cNvPr>
          <p:cNvSpPr/>
          <p:nvPr/>
        </p:nvSpPr>
        <p:spPr>
          <a:xfrm>
            <a:off x="678351" y="5243327"/>
            <a:ext cx="510215" cy="510215"/>
          </a:xfrm>
          <a:prstGeom prst="ellipse">
            <a:avLst/>
          </a:prstGeom>
          <a:solidFill>
            <a:srgbClr val="FAB5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ectangle 58">
            <a:extLst>
              <a:ext uri="{FF2B5EF4-FFF2-40B4-BE49-F238E27FC236}">
                <a16:creationId xmlns:a16="http://schemas.microsoft.com/office/drawing/2014/main" id="{2A17FE0C-5330-774D-A4DA-223B41C2854D}"/>
              </a:ext>
            </a:extLst>
          </p:cNvPr>
          <p:cNvSpPr/>
          <p:nvPr/>
        </p:nvSpPr>
        <p:spPr>
          <a:xfrm>
            <a:off x="757540" y="5232965"/>
            <a:ext cx="273908" cy="523220"/>
          </a:xfrm>
          <a:prstGeom prst="rect">
            <a:avLst/>
          </a:prstGeom>
        </p:spPr>
        <p:txBody>
          <a:bodyPr wrap="square">
            <a:spAutoFit/>
          </a:bodyPr>
          <a:lstStyle/>
          <a:p>
            <a:r>
              <a:rPr lang="en-US" sz="2800" b="1">
                <a:solidFill>
                  <a:srgbClr val="004A6C"/>
                </a:solidFill>
                <a:latin typeface="Gilroy Bold" pitchFamily="2" charset="77"/>
              </a:rPr>
              <a:t>3</a:t>
            </a:r>
            <a:endParaRPr lang="en-US" sz="2800">
              <a:solidFill>
                <a:srgbClr val="004A6C"/>
              </a:solidFill>
            </a:endParaRPr>
          </a:p>
        </p:txBody>
      </p:sp>
      <p:sp>
        <p:nvSpPr>
          <p:cNvPr id="60" name="Rectangle 59">
            <a:extLst>
              <a:ext uri="{FF2B5EF4-FFF2-40B4-BE49-F238E27FC236}">
                <a16:creationId xmlns:a16="http://schemas.microsoft.com/office/drawing/2014/main" id="{16984ACC-A77D-3249-A707-D0ABDDBCC8B1}"/>
              </a:ext>
            </a:extLst>
          </p:cNvPr>
          <p:cNvSpPr/>
          <p:nvPr/>
        </p:nvSpPr>
        <p:spPr>
          <a:xfrm>
            <a:off x="6486429" y="3690286"/>
            <a:ext cx="3063659" cy="646331"/>
          </a:xfrm>
          <a:prstGeom prst="rect">
            <a:avLst/>
          </a:prstGeom>
        </p:spPr>
        <p:txBody>
          <a:bodyPr wrap="none" lIns="91440" tIns="45720" rIns="91440" bIns="45720" anchor="t">
            <a:spAutoFit/>
          </a:bodyPr>
          <a:lstStyle/>
          <a:p>
            <a:r>
              <a:rPr lang="en-US" b="1" err="1">
                <a:solidFill>
                  <a:schemeClr val="bg1"/>
                </a:solidFill>
                <a:latin typeface="Century Gothic"/>
              </a:rPr>
              <a:t>Εξετάζουμε</a:t>
            </a:r>
            <a:r>
              <a:rPr lang="en-US" b="1" dirty="0">
                <a:solidFill>
                  <a:schemeClr val="bg1"/>
                </a:solidFill>
                <a:latin typeface="Century Gothic"/>
              </a:rPr>
              <a:t> </a:t>
            </a:r>
            <a:r>
              <a:rPr lang="en-US" b="1" err="1">
                <a:solidFill>
                  <a:schemeClr val="bg1"/>
                </a:solidFill>
                <a:latin typeface="Century Gothic"/>
              </a:rPr>
              <a:t>τους</a:t>
            </a:r>
            <a:r>
              <a:rPr lang="en-US" b="1" dirty="0">
                <a:solidFill>
                  <a:schemeClr val="bg1"/>
                </a:solidFill>
                <a:latin typeface="Century Gothic"/>
              </a:rPr>
              <a:t> </a:t>
            </a:r>
            <a:r>
              <a:rPr lang="en-US" b="1" err="1">
                <a:solidFill>
                  <a:schemeClr val="bg1"/>
                </a:solidFill>
                <a:latin typeface="Century Gothic"/>
              </a:rPr>
              <a:t>στόχους</a:t>
            </a:r>
            <a:r>
              <a:rPr lang="en-US" b="1" dirty="0">
                <a:solidFill>
                  <a:schemeClr val="bg1"/>
                </a:solidFill>
                <a:latin typeface="Century Gothic"/>
              </a:rPr>
              <a:t> </a:t>
            </a:r>
            <a:endParaRPr lang="en-US" dirty="0">
              <a:solidFill>
                <a:schemeClr val="bg1"/>
              </a:solidFill>
              <a:latin typeface="Calibri" panose="020F0502020204030204"/>
              <a:cs typeface="Calibri" panose="020F0502020204030204"/>
            </a:endParaRPr>
          </a:p>
          <a:p>
            <a:r>
              <a:rPr lang="en-US" b="1" dirty="0" err="1">
                <a:solidFill>
                  <a:schemeClr val="bg1"/>
                </a:solidFill>
                <a:latin typeface="Century Gothic"/>
              </a:rPr>
              <a:t>της</a:t>
            </a:r>
            <a:r>
              <a:rPr lang="en-US" b="1" dirty="0">
                <a:solidFill>
                  <a:schemeClr val="bg1"/>
                </a:solidFill>
                <a:latin typeface="Century Gothic"/>
              </a:rPr>
              <a:t> α</a:t>
            </a:r>
            <a:r>
              <a:rPr lang="en-US" b="1" dirty="0" err="1">
                <a:solidFill>
                  <a:schemeClr val="bg1"/>
                </a:solidFill>
                <a:latin typeface="Century Gothic"/>
              </a:rPr>
              <a:t>ειφόρου</a:t>
            </a:r>
            <a:r>
              <a:rPr lang="en-US" b="1" dirty="0">
                <a:solidFill>
                  <a:schemeClr val="bg1"/>
                </a:solidFill>
                <a:latin typeface="Century Gothic"/>
              </a:rPr>
              <a:t> α</a:t>
            </a:r>
            <a:r>
              <a:rPr lang="en-US" b="1" dirty="0" err="1">
                <a:solidFill>
                  <a:schemeClr val="bg1"/>
                </a:solidFill>
                <a:latin typeface="Century Gothic"/>
              </a:rPr>
              <a:t>νά</a:t>
            </a:r>
            <a:r>
              <a:rPr lang="en-US" b="1" dirty="0">
                <a:solidFill>
                  <a:schemeClr val="bg1"/>
                </a:solidFill>
                <a:latin typeface="Century Gothic"/>
              </a:rPr>
              <a:t>π</a:t>
            </a:r>
            <a:r>
              <a:rPr lang="en-US" b="1" dirty="0" err="1">
                <a:solidFill>
                  <a:schemeClr val="bg1"/>
                </a:solidFill>
                <a:latin typeface="Century Gothic"/>
              </a:rPr>
              <a:t>τυξης</a:t>
            </a:r>
            <a:endParaRPr lang="en-US" dirty="0" err="1">
              <a:solidFill>
                <a:schemeClr val="bg1"/>
              </a:solidFill>
              <a:cs typeface="Calibri"/>
            </a:endParaRPr>
          </a:p>
        </p:txBody>
      </p:sp>
      <p:sp>
        <p:nvSpPr>
          <p:cNvPr id="61" name="Oval 60">
            <a:extLst>
              <a:ext uri="{FF2B5EF4-FFF2-40B4-BE49-F238E27FC236}">
                <a16:creationId xmlns:a16="http://schemas.microsoft.com/office/drawing/2014/main" id="{CB8D6A7C-BDAC-D542-8D05-17EB232E8D8B}"/>
              </a:ext>
            </a:extLst>
          </p:cNvPr>
          <p:cNvSpPr/>
          <p:nvPr/>
        </p:nvSpPr>
        <p:spPr>
          <a:xfrm>
            <a:off x="5733882" y="3764239"/>
            <a:ext cx="510215" cy="510215"/>
          </a:xfrm>
          <a:prstGeom prst="ellipse">
            <a:avLst/>
          </a:prstGeom>
          <a:solidFill>
            <a:srgbClr val="FAB5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Rectangle 61">
            <a:extLst>
              <a:ext uri="{FF2B5EF4-FFF2-40B4-BE49-F238E27FC236}">
                <a16:creationId xmlns:a16="http://schemas.microsoft.com/office/drawing/2014/main" id="{B7564B31-4D7F-484C-AD22-6809B6D5520A}"/>
              </a:ext>
            </a:extLst>
          </p:cNvPr>
          <p:cNvSpPr/>
          <p:nvPr/>
        </p:nvSpPr>
        <p:spPr>
          <a:xfrm>
            <a:off x="5807555" y="3753877"/>
            <a:ext cx="201624" cy="523220"/>
          </a:xfrm>
          <a:prstGeom prst="rect">
            <a:avLst/>
          </a:prstGeom>
        </p:spPr>
        <p:txBody>
          <a:bodyPr wrap="square">
            <a:spAutoFit/>
          </a:bodyPr>
          <a:lstStyle/>
          <a:p>
            <a:r>
              <a:rPr lang="en-US" sz="2800" b="1">
                <a:solidFill>
                  <a:srgbClr val="004A6C"/>
                </a:solidFill>
                <a:latin typeface="Gilroy Bold" pitchFamily="2" charset="77"/>
              </a:rPr>
              <a:t>5 </a:t>
            </a:r>
            <a:endParaRPr lang="en-US" sz="2800">
              <a:solidFill>
                <a:srgbClr val="004A6C"/>
              </a:solidFill>
            </a:endParaRPr>
          </a:p>
        </p:txBody>
      </p:sp>
      <p:pic>
        <p:nvPicPr>
          <p:cNvPr id="71" name="Picture 70">
            <a:extLst>
              <a:ext uri="{FF2B5EF4-FFF2-40B4-BE49-F238E27FC236}">
                <a16:creationId xmlns:a16="http://schemas.microsoft.com/office/drawing/2014/main" id="{06570C4D-09B4-4446-AE3F-30C145622749}"/>
              </a:ext>
            </a:extLst>
          </p:cNvPr>
          <p:cNvPicPr>
            <a:picLocks noChangeAspect="1"/>
          </p:cNvPicPr>
          <p:nvPr/>
        </p:nvPicPr>
        <p:blipFill>
          <a:blip r:embed="rId3"/>
          <a:stretch>
            <a:fillRect/>
          </a:stretch>
        </p:blipFill>
        <p:spPr>
          <a:xfrm rot="8737780">
            <a:off x="10353302" y="4612268"/>
            <a:ext cx="368300" cy="241300"/>
          </a:xfrm>
          <a:prstGeom prst="rect">
            <a:avLst/>
          </a:prstGeom>
        </p:spPr>
      </p:pic>
      <p:pic>
        <p:nvPicPr>
          <p:cNvPr id="6" name="Picture 5" descr="Icon&#10;&#10;Description automatically generated">
            <a:extLst>
              <a:ext uri="{FF2B5EF4-FFF2-40B4-BE49-F238E27FC236}">
                <a16:creationId xmlns:a16="http://schemas.microsoft.com/office/drawing/2014/main" id="{97351D80-99AE-4D45-B694-F91CAC65C003}"/>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807555" y="654462"/>
            <a:ext cx="1452800" cy="1046641"/>
          </a:xfrm>
          <a:prstGeom prst="rect">
            <a:avLst/>
          </a:prstGeom>
        </p:spPr>
      </p:pic>
      <p:pic>
        <p:nvPicPr>
          <p:cNvPr id="10" name="Picture 9" descr="Icon&#10;&#10;Description automatically generated">
            <a:extLst>
              <a:ext uri="{FF2B5EF4-FFF2-40B4-BE49-F238E27FC236}">
                <a16:creationId xmlns:a16="http://schemas.microsoft.com/office/drawing/2014/main" id="{D0659B90-A139-E940-B797-60C41842DDAE}"/>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088987" y="1302909"/>
            <a:ext cx="753392" cy="646331"/>
          </a:xfrm>
          <a:prstGeom prst="rect">
            <a:avLst/>
          </a:prstGeom>
        </p:spPr>
      </p:pic>
      <p:pic>
        <p:nvPicPr>
          <p:cNvPr id="15" name="Picture 14" descr="Shape, icon, arrow&#10;&#10;Description automatically generated">
            <a:extLst>
              <a:ext uri="{FF2B5EF4-FFF2-40B4-BE49-F238E27FC236}">
                <a16:creationId xmlns:a16="http://schemas.microsoft.com/office/drawing/2014/main" id="{758FAF19-C01B-0946-8DEE-9A9A39EB666A}"/>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9777994" y="3098320"/>
            <a:ext cx="1518918" cy="1623371"/>
          </a:xfrm>
          <a:prstGeom prst="rect">
            <a:avLst/>
          </a:prstGeom>
        </p:spPr>
      </p:pic>
      <p:pic>
        <p:nvPicPr>
          <p:cNvPr id="20" name="Picture 19" descr="Icon&#10;&#10;Description automatically generated">
            <a:extLst>
              <a:ext uri="{FF2B5EF4-FFF2-40B4-BE49-F238E27FC236}">
                <a16:creationId xmlns:a16="http://schemas.microsoft.com/office/drawing/2014/main" id="{5D1732E0-5CC5-CD4E-8240-0F84A3F684C7}"/>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5905755" y="5225957"/>
            <a:ext cx="1785598" cy="1105174"/>
          </a:xfrm>
          <a:prstGeom prst="rect">
            <a:avLst/>
          </a:prstGeom>
        </p:spPr>
      </p:pic>
      <p:pic>
        <p:nvPicPr>
          <p:cNvPr id="53" name="Picture 52" descr="Icon&#10;&#10;Description automatically generated">
            <a:extLst>
              <a:ext uri="{FF2B5EF4-FFF2-40B4-BE49-F238E27FC236}">
                <a16:creationId xmlns:a16="http://schemas.microsoft.com/office/drawing/2014/main" id="{32161610-4C27-764A-BD99-3124FF05F8AC}"/>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rot="18126097">
            <a:off x="6974113" y="5112272"/>
            <a:ext cx="753392" cy="646331"/>
          </a:xfrm>
          <a:prstGeom prst="rect">
            <a:avLst/>
          </a:prstGeom>
        </p:spPr>
      </p:pic>
      <p:grpSp>
        <p:nvGrpSpPr>
          <p:cNvPr id="26" name="Group 25">
            <a:extLst>
              <a:ext uri="{FF2B5EF4-FFF2-40B4-BE49-F238E27FC236}">
                <a16:creationId xmlns:a16="http://schemas.microsoft.com/office/drawing/2014/main" id="{D80A95D6-A20A-B24E-BE7F-4FC59B25F058}"/>
              </a:ext>
            </a:extLst>
          </p:cNvPr>
          <p:cNvGrpSpPr/>
          <p:nvPr/>
        </p:nvGrpSpPr>
        <p:grpSpPr>
          <a:xfrm>
            <a:off x="351151" y="1843461"/>
            <a:ext cx="1187355" cy="1490503"/>
            <a:chOff x="351151" y="1843461"/>
            <a:chExt cx="1187355" cy="1490503"/>
          </a:xfrm>
        </p:grpSpPr>
        <p:pic>
          <p:nvPicPr>
            <p:cNvPr id="25" name="Picture 24" descr="Icon&#10;&#10;Description automatically generated">
              <a:extLst>
                <a:ext uri="{FF2B5EF4-FFF2-40B4-BE49-F238E27FC236}">
                  <a16:creationId xmlns:a16="http://schemas.microsoft.com/office/drawing/2014/main" id="{FF55D3B8-EC0A-CE44-B034-288206154D01}"/>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361976" y="1843461"/>
              <a:ext cx="1176530" cy="735936"/>
            </a:xfrm>
            <a:prstGeom prst="rect">
              <a:avLst/>
            </a:prstGeom>
          </p:spPr>
        </p:pic>
        <p:pic>
          <p:nvPicPr>
            <p:cNvPr id="73" name="Picture 72" descr="Icon&#10;&#10;Description automatically generated">
              <a:extLst>
                <a:ext uri="{FF2B5EF4-FFF2-40B4-BE49-F238E27FC236}">
                  <a16:creationId xmlns:a16="http://schemas.microsoft.com/office/drawing/2014/main" id="{B8D78793-BF67-4F4A-B8DF-EBC9965D5456}"/>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rot="10800000">
              <a:off x="351151" y="2598028"/>
              <a:ext cx="1176530" cy="735936"/>
            </a:xfrm>
            <a:prstGeom prst="rect">
              <a:avLst/>
            </a:prstGeom>
          </p:spPr>
        </p:pic>
      </p:grpSp>
      <p:grpSp>
        <p:nvGrpSpPr>
          <p:cNvPr id="74" name="Group 73">
            <a:extLst>
              <a:ext uri="{FF2B5EF4-FFF2-40B4-BE49-F238E27FC236}">
                <a16:creationId xmlns:a16="http://schemas.microsoft.com/office/drawing/2014/main" id="{F773FDD1-BA1E-E946-967D-CEF7A65A5577}"/>
              </a:ext>
            </a:extLst>
          </p:cNvPr>
          <p:cNvGrpSpPr/>
          <p:nvPr/>
        </p:nvGrpSpPr>
        <p:grpSpPr>
          <a:xfrm>
            <a:off x="351151" y="3260781"/>
            <a:ext cx="1187355" cy="1490503"/>
            <a:chOff x="351151" y="1843461"/>
            <a:chExt cx="1187355" cy="1490503"/>
          </a:xfrm>
        </p:grpSpPr>
        <p:pic>
          <p:nvPicPr>
            <p:cNvPr id="75" name="Picture 74" descr="Icon&#10;&#10;Description automatically generated">
              <a:extLst>
                <a:ext uri="{FF2B5EF4-FFF2-40B4-BE49-F238E27FC236}">
                  <a16:creationId xmlns:a16="http://schemas.microsoft.com/office/drawing/2014/main" id="{74017E07-CA4B-EC4F-8CFA-BA8374A33525}"/>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361976" y="1843461"/>
              <a:ext cx="1176530" cy="735936"/>
            </a:xfrm>
            <a:prstGeom prst="rect">
              <a:avLst/>
            </a:prstGeom>
          </p:spPr>
        </p:pic>
        <p:pic>
          <p:nvPicPr>
            <p:cNvPr id="76" name="Picture 75" descr="Icon&#10;&#10;Description automatically generated">
              <a:extLst>
                <a:ext uri="{FF2B5EF4-FFF2-40B4-BE49-F238E27FC236}">
                  <a16:creationId xmlns:a16="http://schemas.microsoft.com/office/drawing/2014/main" id="{6B222664-0BD0-CC4A-861C-27BC52A5BE53}"/>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rot="10800000">
              <a:off x="351151" y="2598028"/>
              <a:ext cx="1176530" cy="735936"/>
            </a:xfrm>
            <a:prstGeom prst="rect">
              <a:avLst/>
            </a:prstGeom>
          </p:spPr>
        </p:pic>
      </p:grpSp>
      <p:grpSp>
        <p:nvGrpSpPr>
          <p:cNvPr id="86" name="Group 85">
            <a:extLst>
              <a:ext uri="{FF2B5EF4-FFF2-40B4-BE49-F238E27FC236}">
                <a16:creationId xmlns:a16="http://schemas.microsoft.com/office/drawing/2014/main" id="{F695F652-F9DE-CC45-B7EE-510A3735A7F0}"/>
              </a:ext>
            </a:extLst>
          </p:cNvPr>
          <p:cNvGrpSpPr/>
          <p:nvPr/>
        </p:nvGrpSpPr>
        <p:grpSpPr>
          <a:xfrm>
            <a:off x="351151" y="4739061"/>
            <a:ext cx="1187355" cy="1490503"/>
            <a:chOff x="351151" y="1843461"/>
            <a:chExt cx="1187355" cy="1490503"/>
          </a:xfrm>
        </p:grpSpPr>
        <p:pic>
          <p:nvPicPr>
            <p:cNvPr id="87" name="Picture 86" descr="Icon&#10;&#10;Description automatically generated">
              <a:extLst>
                <a:ext uri="{FF2B5EF4-FFF2-40B4-BE49-F238E27FC236}">
                  <a16:creationId xmlns:a16="http://schemas.microsoft.com/office/drawing/2014/main" id="{169A4C91-22D6-3846-9B7B-BC2447470CA4}"/>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361976" y="1843461"/>
              <a:ext cx="1176530" cy="735936"/>
            </a:xfrm>
            <a:prstGeom prst="rect">
              <a:avLst/>
            </a:prstGeom>
          </p:spPr>
        </p:pic>
        <p:pic>
          <p:nvPicPr>
            <p:cNvPr id="88" name="Picture 87" descr="Icon&#10;&#10;Description automatically generated">
              <a:extLst>
                <a:ext uri="{FF2B5EF4-FFF2-40B4-BE49-F238E27FC236}">
                  <a16:creationId xmlns:a16="http://schemas.microsoft.com/office/drawing/2014/main" id="{D93D4AD9-F02C-1D44-825D-8249902F2FE5}"/>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rot="10800000">
              <a:off x="351151" y="2598028"/>
              <a:ext cx="1176530" cy="735936"/>
            </a:xfrm>
            <a:prstGeom prst="rect">
              <a:avLst/>
            </a:prstGeom>
          </p:spPr>
        </p:pic>
      </p:grpSp>
      <p:grpSp>
        <p:nvGrpSpPr>
          <p:cNvPr id="97" name="Group 96">
            <a:extLst>
              <a:ext uri="{FF2B5EF4-FFF2-40B4-BE49-F238E27FC236}">
                <a16:creationId xmlns:a16="http://schemas.microsoft.com/office/drawing/2014/main" id="{C85CF8BA-6FB3-6242-A210-46B8B35BD735}"/>
              </a:ext>
            </a:extLst>
          </p:cNvPr>
          <p:cNvGrpSpPr/>
          <p:nvPr/>
        </p:nvGrpSpPr>
        <p:grpSpPr>
          <a:xfrm>
            <a:off x="5391502" y="3296936"/>
            <a:ext cx="1187355" cy="1490503"/>
            <a:chOff x="351151" y="1843461"/>
            <a:chExt cx="1187355" cy="1490503"/>
          </a:xfrm>
        </p:grpSpPr>
        <p:pic>
          <p:nvPicPr>
            <p:cNvPr id="98" name="Picture 97" descr="Icon&#10;&#10;Description automatically generated">
              <a:extLst>
                <a:ext uri="{FF2B5EF4-FFF2-40B4-BE49-F238E27FC236}">
                  <a16:creationId xmlns:a16="http://schemas.microsoft.com/office/drawing/2014/main" id="{476DDD5A-6110-6A45-9585-E1235D473D7B}"/>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361976" y="1843461"/>
              <a:ext cx="1176530" cy="735936"/>
            </a:xfrm>
            <a:prstGeom prst="rect">
              <a:avLst/>
            </a:prstGeom>
          </p:spPr>
        </p:pic>
        <p:pic>
          <p:nvPicPr>
            <p:cNvPr id="99" name="Picture 98" descr="Icon&#10;&#10;Description automatically generated">
              <a:extLst>
                <a:ext uri="{FF2B5EF4-FFF2-40B4-BE49-F238E27FC236}">
                  <a16:creationId xmlns:a16="http://schemas.microsoft.com/office/drawing/2014/main" id="{3A9A5CAC-B54C-E74D-90BF-8AFD214BA41F}"/>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rot="10800000">
              <a:off x="351151" y="2598028"/>
              <a:ext cx="1176530" cy="735936"/>
            </a:xfrm>
            <a:prstGeom prst="rect">
              <a:avLst/>
            </a:prstGeom>
          </p:spPr>
        </p:pic>
      </p:grpSp>
      <p:grpSp>
        <p:nvGrpSpPr>
          <p:cNvPr id="101" name="Group 100">
            <a:extLst>
              <a:ext uri="{FF2B5EF4-FFF2-40B4-BE49-F238E27FC236}">
                <a16:creationId xmlns:a16="http://schemas.microsoft.com/office/drawing/2014/main" id="{88EB63AD-A7BF-054F-AF10-969A5DC20C06}"/>
              </a:ext>
            </a:extLst>
          </p:cNvPr>
          <p:cNvGrpSpPr/>
          <p:nvPr/>
        </p:nvGrpSpPr>
        <p:grpSpPr>
          <a:xfrm>
            <a:off x="5391502" y="1849136"/>
            <a:ext cx="1187355" cy="1490503"/>
            <a:chOff x="351151" y="1843461"/>
            <a:chExt cx="1187355" cy="1490503"/>
          </a:xfrm>
        </p:grpSpPr>
        <p:pic>
          <p:nvPicPr>
            <p:cNvPr id="102" name="Picture 101" descr="Icon&#10;&#10;Description automatically generated">
              <a:extLst>
                <a:ext uri="{FF2B5EF4-FFF2-40B4-BE49-F238E27FC236}">
                  <a16:creationId xmlns:a16="http://schemas.microsoft.com/office/drawing/2014/main" id="{DC5FE2D6-A3F2-9049-8C60-0B9767A33950}"/>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361976" y="1843461"/>
              <a:ext cx="1176530" cy="735936"/>
            </a:xfrm>
            <a:prstGeom prst="rect">
              <a:avLst/>
            </a:prstGeom>
          </p:spPr>
        </p:pic>
        <p:pic>
          <p:nvPicPr>
            <p:cNvPr id="103" name="Picture 102" descr="Icon&#10;&#10;Description automatically generated">
              <a:extLst>
                <a:ext uri="{FF2B5EF4-FFF2-40B4-BE49-F238E27FC236}">
                  <a16:creationId xmlns:a16="http://schemas.microsoft.com/office/drawing/2014/main" id="{8844823B-A316-3440-A9CC-DF7736686960}"/>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rot="10800000">
              <a:off x="351151" y="2598028"/>
              <a:ext cx="1176530" cy="735936"/>
            </a:xfrm>
            <a:prstGeom prst="rect">
              <a:avLst/>
            </a:prstGeom>
          </p:spPr>
        </p:pic>
      </p:grpSp>
    </p:spTree>
    <p:extLst>
      <p:ext uri="{BB962C8B-B14F-4D97-AF65-F5344CB8AC3E}">
        <p14:creationId xmlns:p14="http://schemas.microsoft.com/office/powerpoint/2010/main" val="748469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 name="Picture 37" descr="A picture containing typewriter&#10;&#10;Description automatically generated">
            <a:extLst>
              <a:ext uri="{FF2B5EF4-FFF2-40B4-BE49-F238E27FC236}">
                <a16:creationId xmlns:a16="http://schemas.microsoft.com/office/drawing/2014/main" id="{4CEA8818-6C4C-5046-B801-2B61F48362FC}"/>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22860" y="-23405"/>
            <a:ext cx="12222480" cy="6881405"/>
          </a:xfrm>
          <a:prstGeom prst="rect">
            <a:avLst/>
          </a:prstGeom>
        </p:spPr>
      </p:pic>
      <p:sp>
        <p:nvSpPr>
          <p:cNvPr id="39" name="Rectangle 38">
            <a:extLst>
              <a:ext uri="{FF2B5EF4-FFF2-40B4-BE49-F238E27FC236}">
                <a16:creationId xmlns:a16="http://schemas.microsoft.com/office/drawing/2014/main" id="{FEAEDD45-6916-8848-8723-9B2C27D41ECC}"/>
              </a:ext>
            </a:extLst>
          </p:cNvPr>
          <p:cNvSpPr/>
          <p:nvPr/>
        </p:nvSpPr>
        <p:spPr>
          <a:xfrm>
            <a:off x="-22860" y="-23406"/>
            <a:ext cx="12222480" cy="6881405"/>
          </a:xfrm>
          <a:prstGeom prst="rect">
            <a:avLst/>
          </a:prstGeom>
          <a:solidFill>
            <a:srgbClr val="0090D4">
              <a:alpha val="5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185D8DC2-BD9A-3442-9FBD-9BAF22B3CFE8}"/>
              </a:ext>
            </a:extLst>
          </p:cNvPr>
          <p:cNvSpPr/>
          <p:nvPr/>
        </p:nvSpPr>
        <p:spPr>
          <a:xfrm>
            <a:off x="4051902" y="2323761"/>
            <a:ext cx="2348723" cy="826283"/>
          </a:xfrm>
          <a:prstGeom prst="rect">
            <a:avLst/>
          </a:prstGeom>
          <a:solidFill>
            <a:srgbClr val="F9F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0135AB48-64E2-0A47-9026-3F2AD5DBC8D5}"/>
              </a:ext>
            </a:extLst>
          </p:cNvPr>
          <p:cNvSpPr/>
          <p:nvPr/>
        </p:nvSpPr>
        <p:spPr>
          <a:xfrm>
            <a:off x="532800" y="2316065"/>
            <a:ext cx="2985100" cy="864766"/>
          </a:xfrm>
          <a:prstGeom prst="rect">
            <a:avLst/>
          </a:prstGeom>
          <a:solidFill>
            <a:srgbClr val="F9F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96A07E27-2CC2-0849-A711-63CC28648F2F}"/>
              </a:ext>
            </a:extLst>
          </p:cNvPr>
          <p:cNvSpPr/>
          <p:nvPr/>
        </p:nvSpPr>
        <p:spPr>
          <a:xfrm>
            <a:off x="722358" y="2359224"/>
            <a:ext cx="2650084" cy="769441"/>
          </a:xfrm>
          <a:prstGeom prst="rect">
            <a:avLst/>
          </a:prstGeom>
        </p:spPr>
        <p:txBody>
          <a:bodyPr wrap="none" lIns="91440" tIns="45720" rIns="91440" bIns="45720" anchor="t">
            <a:spAutoFit/>
          </a:bodyPr>
          <a:lstStyle/>
          <a:p>
            <a:r>
              <a:rPr lang="en-US" sz="4400" b="1" dirty="0" err="1">
                <a:solidFill>
                  <a:srgbClr val="004A6C"/>
                </a:solidFill>
                <a:latin typeface="Century Gothic"/>
              </a:rPr>
              <a:t>Ρύ</a:t>
            </a:r>
            <a:r>
              <a:rPr lang="en-US" sz="4400" b="1" dirty="0">
                <a:solidFill>
                  <a:srgbClr val="004A6C"/>
                </a:solidFill>
                <a:latin typeface="Century Gothic"/>
              </a:rPr>
              <a:t>πα</a:t>
            </a:r>
            <a:r>
              <a:rPr lang="en-US" sz="4400" b="1" dirty="0" err="1">
                <a:solidFill>
                  <a:srgbClr val="004A6C"/>
                </a:solidFill>
                <a:latin typeface="Century Gothic"/>
              </a:rPr>
              <a:t>νση</a:t>
            </a:r>
          </a:p>
        </p:txBody>
      </p:sp>
      <p:sp>
        <p:nvSpPr>
          <p:cNvPr id="19" name="Rectangle 18">
            <a:extLst>
              <a:ext uri="{FF2B5EF4-FFF2-40B4-BE49-F238E27FC236}">
                <a16:creationId xmlns:a16="http://schemas.microsoft.com/office/drawing/2014/main" id="{7798956B-4D09-5846-8DD5-91132F7A39A6}"/>
              </a:ext>
            </a:extLst>
          </p:cNvPr>
          <p:cNvSpPr/>
          <p:nvPr/>
        </p:nvSpPr>
        <p:spPr>
          <a:xfrm>
            <a:off x="4198541" y="2339044"/>
            <a:ext cx="2077813" cy="769441"/>
          </a:xfrm>
          <a:prstGeom prst="rect">
            <a:avLst/>
          </a:prstGeom>
        </p:spPr>
        <p:txBody>
          <a:bodyPr wrap="none" lIns="91440" tIns="45720" rIns="91440" bIns="45720" anchor="t">
            <a:spAutoFit/>
          </a:bodyPr>
          <a:lstStyle/>
          <a:p>
            <a:r>
              <a:rPr lang="en-US" sz="4400" b="1" dirty="0" err="1">
                <a:solidFill>
                  <a:srgbClr val="004A6C"/>
                </a:solidFill>
                <a:latin typeface="Century Gothic"/>
              </a:rPr>
              <a:t>Τοξίνες</a:t>
            </a:r>
            <a:endParaRPr lang="en-US" dirty="0" err="1"/>
          </a:p>
        </p:txBody>
      </p:sp>
      <p:pic>
        <p:nvPicPr>
          <p:cNvPr id="3" name="Picture 2">
            <a:extLst>
              <a:ext uri="{FF2B5EF4-FFF2-40B4-BE49-F238E27FC236}">
                <a16:creationId xmlns:a16="http://schemas.microsoft.com/office/drawing/2014/main" id="{5F9BE9A2-723D-1C42-9BC7-7EE359D9BB04}"/>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17145" y="-11704"/>
            <a:ext cx="5615417" cy="1966190"/>
          </a:xfrm>
          <a:prstGeom prst="rect">
            <a:avLst/>
          </a:prstGeom>
        </p:spPr>
      </p:pic>
      <p:sp>
        <p:nvSpPr>
          <p:cNvPr id="16" name="TextBox 15">
            <a:extLst>
              <a:ext uri="{FF2B5EF4-FFF2-40B4-BE49-F238E27FC236}">
                <a16:creationId xmlns:a16="http://schemas.microsoft.com/office/drawing/2014/main" id="{C87607EC-BBA8-5149-80C4-85E29FBFEEFF}"/>
              </a:ext>
            </a:extLst>
          </p:cNvPr>
          <p:cNvSpPr txBox="1"/>
          <p:nvPr/>
        </p:nvSpPr>
        <p:spPr>
          <a:xfrm>
            <a:off x="574554" y="902810"/>
            <a:ext cx="4400026" cy="606287"/>
          </a:xfrm>
          <a:prstGeom prst="rect">
            <a:avLst/>
          </a:prstGeom>
          <a:noFill/>
        </p:spPr>
        <p:txBody>
          <a:bodyPr wrap="square" lIns="91440" tIns="45720" rIns="91440" bIns="45720" rtlCol="0" anchor="t">
            <a:spAutoFit/>
          </a:bodyPr>
          <a:lstStyle/>
          <a:p>
            <a:r>
              <a:rPr lang="en-US" sz="3200" b="1" dirty="0">
                <a:solidFill>
                  <a:srgbClr val="004A6C"/>
                </a:solidFill>
                <a:latin typeface="Century Gothic"/>
              </a:rPr>
              <a:t>Βα</a:t>
            </a:r>
            <a:r>
              <a:rPr lang="en-US" sz="3200" b="1" dirty="0" err="1">
                <a:solidFill>
                  <a:srgbClr val="004A6C"/>
                </a:solidFill>
                <a:latin typeface="Century Gothic"/>
              </a:rPr>
              <a:t>σικό</a:t>
            </a:r>
            <a:r>
              <a:rPr lang="en-US" sz="3200" b="1" dirty="0">
                <a:solidFill>
                  <a:srgbClr val="004A6C"/>
                </a:solidFill>
                <a:latin typeface="Century Gothic"/>
              </a:rPr>
              <a:t> </a:t>
            </a:r>
            <a:r>
              <a:rPr lang="en-US" sz="3200" b="1" dirty="0" err="1">
                <a:solidFill>
                  <a:srgbClr val="004A6C"/>
                </a:solidFill>
                <a:latin typeface="Century Gothic"/>
              </a:rPr>
              <a:t>Λεξιλόγιο</a:t>
            </a:r>
            <a:endParaRPr lang="en-US" dirty="0" err="1"/>
          </a:p>
        </p:txBody>
      </p:sp>
      <p:sp>
        <p:nvSpPr>
          <p:cNvPr id="18" name="Rectangle 17">
            <a:extLst>
              <a:ext uri="{FF2B5EF4-FFF2-40B4-BE49-F238E27FC236}">
                <a16:creationId xmlns:a16="http://schemas.microsoft.com/office/drawing/2014/main" id="{557E9252-9D9B-F447-BF54-F24A52DB4F3B}"/>
              </a:ext>
            </a:extLst>
          </p:cNvPr>
          <p:cNvSpPr/>
          <p:nvPr/>
        </p:nvSpPr>
        <p:spPr>
          <a:xfrm>
            <a:off x="555890" y="3695361"/>
            <a:ext cx="4988204" cy="841677"/>
          </a:xfrm>
          <a:prstGeom prst="rect">
            <a:avLst/>
          </a:prstGeom>
          <a:solidFill>
            <a:srgbClr val="F9F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E6D8FAFF-98D2-A94E-A588-0A07038666DA}"/>
              </a:ext>
            </a:extLst>
          </p:cNvPr>
          <p:cNvSpPr/>
          <p:nvPr/>
        </p:nvSpPr>
        <p:spPr>
          <a:xfrm>
            <a:off x="722359" y="3730824"/>
            <a:ext cx="4812536" cy="769441"/>
          </a:xfrm>
          <a:prstGeom prst="rect">
            <a:avLst/>
          </a:prstGeom>
        </p:spPr>
        <p:txBody>
          <a:bodyPr wrap="none" lIns="91440" tIns="45720" rIns="91440" bIns="45720" anchor="t">
            <a:spAutoFit/>
          </a:bodyPr>
          <a:lstStyle/>
          <a:p>
            <a:r>
              <a:rPr lang="en-US" sz="4400" b="1" dirty="0">
                <a:solidFill>
                  <a:srgbClr val="004A6C"/>
                </a:solidFill>
                <a:latin typeface="Century Gothic"/>
              </a:rPr>
              <a:t>Κατανα</a:t>
            </a:r>
            <a:r>
              <a:rPr lang="en-US" sz="4400" b="1" dirty="0" err="1">
                <a:solidFill>
                  <a:srgbClr val="004A6C"/>
                </a:solidFill>
                <a:latin typeface="Century Gothic"/>
              </a:rPr>
              <a:t>λωτισμός</a:t>
            </a:r>
            <a:endParaRPr lang="en-US" dirty="0" err="1"/>
          </a:p>
        </p:txBody>
      </p:sp>
      <p:sp>
        <p:nvSpPr>
          <p:cNvPr id="21" name="Rectangle 20">
            <a:extLst>
              <a:ext uri="{FF2B5EF4-FFF2-40B4-BE49-F238E27FC236}">
                <a16:creationId xmlns:a16="http://schemas.microsoft.com/office/drawing/2014/main" id="{221E6713-3774-B141-8129-2FBA40A214B8}"/>
              </a:ext>
            </a:extLst>
          </p:cNvPr>
          <p:cNvSpPr/>
          <p:nvPr/>
        </p:nvSpPr>
        <p:spPr>
          <a:xfrm>
            <a:off x="5891936" y="3710755"/>
            <a:ext cx="3432982" cy="818586"/>
          </a:xfrm>
          <a:prstGeom prst="rect">
            <a:avLst/>
          </a:prstGeom>
          <a:solidFill>
            <a:srgbClr val="F9F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D982FE31-8A12-FF45-90C4-862ED89893DA}"/>
              </a:ext>
            </a:extLst>
          </p:cNvPr>
          <p:cNvSpPr/>
          <p:nvPr/>
        </p:nvSpPr>
        <p:spPr>
          <a:xfrm>
            <a:off x="6081494" y="3730824"/>
            <a:ext cx="2996333" cy="769441"/>
          </a:xfrm>
          <a:prstGeom prst="rect">
            <a:avLst/>
          </a:prstGeom>
        </p:spPr>
        <p:txBody>
          <a:bodyPr wrap="none" lIns="91440" tIns="45720" rIns="91440" bIns="45720" anchor="t">
            <a:spAutoFit/>
          </a:bodyPr>
          <a:lstStyle/>
          <a:p>
            <a:r>
              <a:rPr lang="en-US" sz="4400" b="1" dirty="0">
                <a:solidFill>
                  <a:srgbClr val="004A6C"/>
                </a:solidFill>
                <a:latin typeface="Century Gothic"/>
              </a:rPr>
              <a:t>Κα</a:t>
            </a:r>
            <a:r>
              <a:rPr lang="en-US" sz="4400" b="1" dirty="0" err="1">
                <a:solidFill>
                  <a:srgbClr val="004A6C"/>
                </a:solidFill>
                <a:latin typeface="Century Gothic"/>
              </a:rPr>
              <a:t>τά</a:t>
            </a:r>
            <a:r>
              <a:rPr lang="en-US" sz="4400" b="1" dirty="0">
                <a:solidFill>
                  <a:srgbClr val="004A6C"/>
                </a:solidFill>
                <a:latin typeface="Century Gothic"/>
              </a:rPr>
              <a:t>π</a:t>
            </a:r>
            <a:r>
              <a:rPr lang="en-US" sz="4400" b="1" dirty="0" err="1">
                <a:solidFill>
                  <a:srgbClr val="004A6C"/>
                </a:solidFill>
                <a:latin typeface="Century Gothic"/>
              </a:rPr>
              <a:t>οση</a:t>
            </a:r>
            <a:endParaRPr lang="en-US" dirty="0" err="1"/>
          </a:p>
        </p:txBody>
      </p:sp>
      <p:pic>
        <p:nvPicPr>
          <p:cNvPr id="4" name="Picture 3" descr="Text&#10;&#10;Description automatically generated with low confidence">
            <a:extLst>
              <a:ext uri="{FF2B5EF4-FFF2-40B4-BE49-F238E27FC236}">
                <a16:creationId xmlns:a16="http://schemas.microsoft.com/office/drawing/2014/main" id="{8A733A33-AE37-4733-AF3F-CA1DAF4537E9}"/>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l="-271"/>
          <a:stretch/>
        </p:blipFill>
        <p:spPr>
          <a:xfrm>
            <a:off x="-11430" y="5631051"/>
            <a:ext cx="4241730" cy="1215253"/>
          </a:xfrm>
          <a:prstGeom prst="rect">
            <a:avLst/>
          </a:prstGeom>
        </p:spPr>
      </p:pic>
    </p:spTree>
    <p:extLst>
      <p:ext uri="{BB962C8B-B14F-4D97-AF65-F5344CB8AC3E}">
        <p14:creationId xmlns:p14="http://schemas.microsoft.com/office/powerpoint/2010/main" val="15394441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5" name="Picture 4" descr="Icon&#10;&#10;Description automatically generated">
            <a:extLst>
              <a:ext uri="{FF2B5EF4-FFF2-40B4-BE49-F238E27FC236}">
                <a16:creationId xmlns:a16="http://schemas.microsoft.com/office/drawing/2014/main" id="{19ECC8F6-3EB8-D84E-B6DE-3D9F7FEA5423}"/>
              </a:ext>
            </a:extLst>
          </p:cNvPr>
          <p:cNvPicPr>
            <a:picLocks noChangeAspect="1"/>
          </p:cNvPicPr>
          <p:nvPr/>
        </p:nvPicPr>
        <p:blipFill>
          <a:blip r:embed="rId4"/>
          <a:stretch>
            <a:fillRect/>
          </a:stretch>
        </p:blipFill>
        <p:spPr>
          <a:xfrm>
            <a:off x="0" y="0"/>
            <a:ext cx="12192000" cy="6858000"/>
          </a:xfrm>
          <a:prstGeom prst="rect">
            <a:avLst/>
          </a:prstGeom>
        </p:spPr>
      </p:pic>
      <p:sp>
        <p:nvSpPr>
          <p:cNvPr id="12" name="TextBox 11">
            <a:extLst>
              <a:ext uri="{FF2B5EF4-FFF2-40B4-BE49-F238E27FC236}">
                <a16:creationId xmlns:a16="http://schemas.microsoft.com/office/drawing/2014/main" id="{8A294B46-1EC9-A347-95DB-DA5420C65773}"/>
              </a:ext>
            </a:extLst>
          </p:cNvPr>
          <p:cNvSpPr txBox="1"/>
          <p:nvPr/>
        </p:nvSpPr>
        <p:spPr>
          <a:xfrm>
            <a:off x="205676" y="777059"/>
            <a:ext cx="4287829" cy="830997"/>
          </a:xfrm>
          <a:prstGeom prst="rect">
            <a:avLst/>
          </a:prstGeom>
          <a:noFill/>
        </p:spPr>
        <p:txBody>
          <a:bodyPr wrap="square" lIns="91440" tIns="45720" rIns="91440" bIns="45720" rtlCol="0" anchor="t">
            <a:spAutoFit/>
          </a:bodyPr>
          <a:lstStyle/>
          <a:p>
            <a:r>
              <a:rPr lang="en-US" sz="2400" b="1" dirty="0" err="1">
                <a:solidFill>
                  <a:srgbClr val="004A6C"/>
                </a:solidFill>
                <a:latin typeface="Century Gothic"/>
              </a:rPr>
              <a:t>Πώς</a:t>
            </a:r>
            <a:r>
              <a:rPr lang="en-US" sz="2400" b="1" dirty="0">
                <a:solidFill>
                  <a:srgbClr val="004A6C"/>
                </a:solidFill>
                <a:latin typeface="Century Gothic"/>
              </a:rPr>
              <a:t> επ</a:t>
            </a:r>
            <a:r>
              <a:rPr lang="en-US" sz="2400" b="1" dirty="0" err="1">
                <a:solidFill>
                  <a:srgbClr val="004A6C"/>
                </a:solidFill>
                <a:latin typeface="Century Gothic"/>
              </a:rPr>
              <a:t>ιρρεάζει</a:t>
            </a:r>
            <a:r>
              <a:rPr lang="en-US" sz="2400" b="1" dirty="0">
                <a:solidFill>
                  <a:srgbClr val="004A6C"/>
                </a:solidFill>
                <a:latin typeface="Century Gothic"/>
              </a:rPr>
              <a:t> </a:t>
            </a:r>
            <a:r>
              <a:rPr lang="en-US" sz="2400" b="1" dirty="0" err="1">
                <a:solidFill>
                  <a:srgbClr val="004A6C"/>
                </a:solidFill>
                <a:latin typeface="Century Gothic"/>
              </a:rPr>
              <a:t>το</a:t>
            </a:r>
            <a:r>
              <a:rPr lang="en-US" sz="2400" b="1" dirty="0">
                <a:solidFill>
                  <a:srgbClr val="004A6C"/>
                </a:solidFill>
                <a:latin typeface="Century Gothic"/>
              </a:rPr>
              <a:t> πλα</a:t>
            </a:r>
            <a:r>
              <a:rPr lang="en-US" sz="2400" b="1" dirty="0" err="1">
                <a:solidFill>
                  <a:srgbClr val="004A6C"/>
                </a:solidFill>
                <a:latin typeface="Century Gothic"/>
              </a:rPr>
              <a:t>στικό</a:t>
            </a:r>
            <a:r>
              <a:rPr lang="en-US" sz="2400" b="1" dirty="0">
                <a:solidFill>
                  <a:srgbClr val="004A6C"/>
                </a:solidFill>
                <a:latin typeface="Century Gothic"/>
              </a:rPr>
              <a:t> </a:t>
            </a:r>
            <a:r>
              <a:rPr lang="en-US" sz="2400" b="1" dirty="0" err="1">
                <a:solidFill>
                  <a:srgbClr val="0090D4"/>
                </a:solidFill>
                <a:latin typeface="Century Gothic"/>
              </a:rPr>
              <a:t>τις</a:t>
            </a:r>
            <a:r>
              <a:rPr lang="en-US" sz="2400" b="1" dirty="0">
                <a:solidFill>
                  <a:srgbClr val="0090D4"/>
                </a:solidFill>
                <a:latin typeface="Century Gothic"/>
              </a:rPr>
              <a:t> </a:t>
            </a:r>
            <a:r>
              <a:rPr lang="en-US" sz="2400" b="1" dirty="0" err="1">
                <a:solidFill>
                  <a:srgbClr val="0090D4"/>
                </a:solidFill>
                <a:latin typeface="Century Gothic"/>
              </a:rPr>
              <a:t>θάλ</a:t>
            </a:r>
            <a:r>
              <a:rPr lang="en-US" sz="2400" b="1" dirty="0">
                <a:solidFill>
                  <a:srgbClr val="0090D4"/>
                </a:solidFill>
                <a:latin typeface="Century Gothic"/>
              </a:rPr>
              <a:t>α</a:t>
            </a:r>
            <a:r>
              <a:rPr lang="en-US" sz="2400" b="1" dirty="0" err="1">
                <a:solidFill>
                  <a:srgbClr val="0090D4"/>
                </a:solidFill>
                <a:latin typeface="Century Gothic"/>
              </a:rPr>
              <a:t>σσες</a:t>
            </a:r>
          </a:p>
        </p:txBody>
      </p:sp>
      <p:pic>
        <p:nvPicPr>
          <p:cNvPr id="8" name="Picture 7" descr="A picture containing text&#10;&#10;Description automatically generated">
            <a:extLst>
              <a:ext uri="{FF2B5EF4-FFF2-40B4-BE49-F238E27FC236}">
                <a16:creationId xmlns:a16="http://schemas.microsoft.com/office/drawing/2014/main" id="{EEE8388F-60AF-784C-B4F6-0360DE218BBC}"/>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822003" y="2385115"/>
            <a:ext cx="10405239" cy="3173229"/>
          </a:xfrm>
          <a:prstGeom prst="rect">
            <a:avLst/>
          </a:prstGeom>
        </p:spPr>
      </p:pic>
      <p:pic>
        <p:nvPicPr>
          <p:cNvPr id="3" name="Picture 2" descr="A picture containing text&#10;&#10;Description automatically generated">
            <a:extLst>
              <a:ext uri="{FF2B5EF4-FFF2-40B4-BE49-F238E27FC236}">
                <a16:creationId xmlns:a16="http://schemas.microsoft.com/office/drawing/2014/main" id="{0DC35F83-EA2F-47EE-8A99-D84911A8EFF8}"/>
              </a:ext>
            </a:extLst>
          </p:cNvPr>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0" y="5664970"/>
            <a:ext cx="4972251" cy="1193032"/>
          </a:xfrm>
          <a:prstGeom prst="rect">
            <a:avLst/>
          </a:prstGeom>
        </p:spPr>
      </p:pic>
    </p:spTree>
    <p:extLst>
      <p:ext uri="{BB962C8B-B14F-4D97-AF65-F5344CB8AC3E}">
        <p14:creationId xmlns:p14="http://schemas.microsoft.com/office/powerpoint/2010/main" val="309985455"/>
      </p:ext>
    </p:extLst>
  </p:cSld>
  <p:clrMapOvr>
    <a:overrideClrMapping bg1="lt1" tx1="dk1" bg2="lt2" tx2="dk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5" name="Picture 4" descr="Icon&#10;&#10;Description automatically generated">
            <a:extLst>
              <a:ext uri="{FF2B5EF4-FFF2-40B4-BE49-F238E27FC236}">
                <a16:creationId xmlns:a16="http://schemas.microsoft.com/office/drawing/2014/main" id="{19ECC8F6-3EB8-D84E-B6DE-3D9F7FEA5423}"/>
              </a:ext>
            </a:extLst>
          </p:cNvPr>
          <p:cNvPicPr>
            <a:picLocks noChangeAspect="1"/>
          </p:cNvPicPr>
          <p:nvPr/>
        </p:nvPicPr>
        <p:blipFill>
          <a:blip r:embed="rId4"/>
          <a:stretch>
            <a:fillRect/>
          </a:stretch>
        </p:blipFill>
        <p:spPr>
          <a:xfrm>
            <a:off x="0" y="0"/>
            <a:ext cx="12192000" cy="6858000"/>
          </a:xfrm>
          <a:prstGeom prst="rect">
            <a:avLst/>
          </a:prstGeom>
        </p:spPr>
      </p:pic>
      <p:sp>
        <p:nvSpPr>
          <p:cNvPr id="6" name="Oval 5">
            <a:extLst>
              <a:ext uri="{FF2B5EF4-FFF2-40B4-BE49-F238E27FC236}">
                <a16:creationId xmlns:a16="http://schemas.microsoft.com/office/drawing/2014/main" id="{A55BCCA3-E573-E94D-9BC9-07B9153D9156}"/>
              </a:ext>
            </a:extLst>
          </p:cNvPr>
          <p:cNvSpPr/>
          <p:nvPr/>
        </p:nvSpPr>
        <p:spPr>
          <a:xfrm>
            <a:off x="751127" y="3670257"/>
            <a:ext cx="1642754" cy="1642754"/>
          </a:xfrm>
          <a:prstGeom prst="ellipse">
            <a:avLst/>
          </a:prstGeom>
          <a:solidFill>
            <a:srgbClr val="44BD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986C9C1A-CBC4-304F-BD3C-0D6690CDEFA3}"/>
              </a:ext>
            </a:extLst>
          </p:cNvPr>
          <p:cNvSpPr/>
          <p:nvPr/>
        </p:nvSpPr>
        <p:spPr>
          <a:xfrm>
            <a:off x="5054550" y="588397"/>
            <a:ext cx="5534792" cy="2076146"/>
          </a:xfrm>
          <a:prstGeom prst="rect">
            <a:avLst/>
          </a:prstGeom>
          <a:solidFill>
            <a:srgbClr val="F9F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19967401-B05D-7049-AEA9-BF082DDA60A5}"/>
              </a:ext>
            </a:extLst>
          </p:cNvPr>
          <p:cNvSpPr/>
          <p:nvPr/>
        </p:nvSpPr>
        <p:spPr>
          <a:xfrm>
            <a:off x="5171807" y="643127"/>
            <a:ext cx="5266194" cy="2031325"/>
          </a:xfrm>
          <a:prstGeom prst="rect">
            <a:avLst/>
          </a:prstGeom>
        </p:spPr>
        <p:txBody>
          <a:bodyPr wrap="square" lIns="91440" tIns="45720" rIns="91440" bIns="45720" anchor="t">
            <a:spAutoFit/>
          </a:bodyPr>
          <a:lstStyle/>
          <a:p>
            <a:pPr marL="285750" indent="-285750">
              <a:buFont typeface="Arial" panose="020B0604020202020204" pitchFamily="34" charset="0"/>
              <a:buChar char="•"/>
            </a:pPr>
            <a:r>
              <a:rPr lang="en-US" dirty="0" err="1">
                <a:solidFill>
                  <a:srgbClr val="004A6C"/>
                </a:solidFill>
                <a:latin typeface="Century Gothic"/>
              </a:rPr>
              <a:t>Το</a:t>
            </a:r>
            <a:r>
              <a:rPr lang="en-US" dirty="0">
                <a:solidFill>
                  <a:srgbClr val="004A6C"/>
                </a:solidFill>
                <a:latin typeface="Century Gothic"/>
              </a:rPr>
              <a:t> πλα</a:t>
            </a:r>
            <a:r>
              <a:rPr lang="en-US" dirty="0" err="1">
                <a:solidFill>
                  <a:srgbClr val="004A6C"/>
                </a:solidFill>
                <a:latin typeface="Century Gothic"/>
              </a:rPr>
              <a:t>στικό</a:t>
            </a:r>
            <a:r>
              <a:rPr lang="en-US" dirty="0">
                <a:solidFill>
                  <a:srgbClr val="004A6C"/>
                </a:solidFill>
                <a:latin typeface="Century Gothic"/>
              </a:rPr>
              <a:t> </a:t>
            </a:r>
            <a:r>
              <a:rPr lang="en-US" dirty="0" err="1">
                <a:solidFill>
                  <a:srgbClr val="004A6C"/>
                </a:solidFill>
                <a:latin typeface="Century Gothic"/>
              </a:rPr>
              <a:t>φτιάχνετ</a:t>
            </a:r>
            <a:r>
              <a:rPr lang="en-US" dirty="0">
                <a:solidFill>
                  <a:srgbClr val="004A6C"/>
                </a:solidFill>
                <a:latin typeface="Century Gothic"/>
              </a:rPr>
              <a:t>αι από </a:t>
            </a:r>
            <a:r>
              <a:rPr lang="en-US" dirty="0" err="1">
                <a:solidFill>
                  <a:srgbClr val="004A6C"/>
                </a:solidFill>
                <a:latin typeface="Century Gothic"/>
              </a:rPr>
              <a:t>ορυκτά</a:t>
            </a:r>
            <a:r>
              <a:rPr lang="en-US" dirty="0">
                <a:solidFill>
                  <a:srgbClr val="004A6C"/>
                </a:solidFill>
                <a:latin typeface="Century Gothic"/>
              </a:rPr>
              <a:t> κα</a:t>
            </a:r>
            <a:r>
              <a:rPr lang="en-US" dirty="0" err="1">
                <a:solidFill>
                  <a:srgbClr val="004A6C"/>
                </a:solidFill>
                <a:latin typeface="Century Gothic"/>
              </a:rPr>
              <a:t>ύσιμ</a:t>
            </a:r>
            <a:r>
              <a:rPr lang="en-US" dirty="0">
                <a:solidFill>
                  <a:srgbClr val="004A6C"/>
                </a:solidFill>
                <a:latin typeface="Century Gothic"/>
              </a:rPr>
              <a:t>α.</a:t>
            </a:r>
            <a:endParaRPr lang="en-US" dirty="0"/>
          </a:p>
          <a:p>
            <a:pPr marL="285750" indent="-285750">
              <a:buFont typeface="Arial" panose="020B0604020202020204" pitchFamily="34" charset="0"/>
              <a:buChar char="•"/>
            </a:pPr>
            <a:r>
              <a:rPr lang="en-US" dirty="0">
                <a:solidFill>
                  <a:srgbClr val="004A6C"/>
                </a:solidFill>
                <a:latin typeface="Century Gothic"/>
              </a:rPr>
              <a:t>Η παρα</a:t>
            </a:r>
            <a:r>
              <a:rPr lang="en-US" dirty="0" err="1">
                <a:solidFill>
                  <a:srgbClr val="004A6C"/>
                </a:solidFill>
                <a:latin typeface="Century Gothic"/>
              </a:rPr>
              <a:t>γωγή</a:t>
            </a:r>
            <a:r>
              <a:rPr lang="en-US" dirty="0">
                <a:solidFill>
                  <a:srgbClr val="004A6C"/>
                </a:solidFill>
                <a:latin typeface="Century Gothic"/>
              </a:rPr>
              <a:t> πλα</a:t>
            </a:r>
            <a:r>
              <a:rPr lang="en-US" dirty="0" err="1">
                <a:solidFill>
                  <a:srgbClr val="004A6C"/>
                </a:solidFill>
                <a:latin typeface="Century Gothic"/>
              </a:rPr>
              <a:t>στικού</a:t>
            </a:r>
            <a:r>
              <a:rPr lang="en-US" dirty="0">
                <a:solidFill>
                  <a:srgbClr val="004A6C"/>
                </a:solidFill>
                <a:latin typeface="Century Gothic"/>
              </a:rPr>
              <a:t> </a:t>
            </a:r>
            <a:r>
              <a:rPr lang="en-US" dirty="0" err="1">
                <a:solidFill>
                  <a:srgbClr val="004A6C"/>
                </a:solidFill>
                <a:latin typeface="Century Gothic"/>
              </a:rPr>
              <a:t>έχει</a:t>
            </a:r>
            <a:r>
              <a:rPr lang="en-US" dirty="0">
                <a:solidFill>
                  <a:srgbClr val="004A6C"/>
                </a:solidFill>
                <a:latin typeface="Century Gothic"/>
              </a:rPr>
              <a:t> </a:t>
            </a:r>
            <a:r>
              <a:rPr lang="en-US" dirty="0" err="1">
                <a:solidFill>
                  <a:srgbClr val="004A6C"/>
                </a:solidFill>
                <a:latin typeface="Century Gothic"/>
              </a:rPr>
              <a:t>εικοσ</a:t>
            </a:r>
            <a:r>
              <a:rPr lang="en-US" dirty="0">
                <a:solidFill>
                  <a:srgbClr val="004A6C"/>
                </a:solidFill>
                <a:latin typeface="Century Gothic"/>
              </a:rPr>
              <a:t>απλα</a:t>
            </a:r>
            <a:r>
              <a:rPr lang="en-US" dirty="0" err="1">
                <a:solidFill>
                  <a:srgbClr val="004A6C"/>
                </a:solidFill>
                <a:latin typeface="Century Gothic"/>
              </a:rPr>
              <a:t>σι</a:t>
            </a:r>
            <a:r>
              <a:rPr lang="en-US" dirty="0">
                <a:solidFill>
                  <a:srgbClr val="004A6C"/>
                </a:solidFill>
                <a:latin typeface="Century Gothic"/>
              </a:rPr>
              <a:t>α</a:t>
            </a:r>
            <a:r>
              <a:rPr lang="en-US" dirty="0" err="1">
                <a:solidFill>
                  <a:srgbClr val="004A6C"/>
                </a:solidFill>
                <a:latin typeface="Century Gothic"/>
              </a:rPr>
              <a:t>στεί</a:t>
            </a:r>
            <a:r>
              <a:rPr lang="en-US" dirty="0">
                <a:solidFill>
                  <a:srgbClr val="004A6C"/>
                </a:solidFill>
                <a:latin typeface="Century Gothic"/>
              </a:rPr>
              <a:t> τα </a:t>
            </a:r>
            <a:r>
              <a:rPr lang="en-US" dirty="0" err="1">
                <a:solidFill>
                  <a:srgbClr val="004A6C"/>
                </a:solidFill>
                <a:latin typeface="Century Gothic"/>
              </a:rPr>
              <a:t>τελευτ</a:t>
            </a:r>
            <a:r>
              <a:rPr lang="en-US" dirty="0">
                <a:solidFill>
                  <a:srgbClr val="004A6C"/>
                </a:solidFill>
                <a:latin typeface="Century Gothic"/>
              </a:rPr>
              <a:t>αία 50 </a:t>
            </a:r>
            <a:r>
              <a:rPr lang="en-US" dirty="0" err="1">
                <a:solidFill>
                  <a:srgbClr val="004A6C"/>
                </a:solidFill>
                <a:latin typeface="Century Gothic"/>
              </a:rPr>
              <a:t>χρόνι</a:t>
            </a:r>
            <a:r>
              <a:rPr lang="en-US" dirty="0">
                <a:solidFill>
                  <a:srgbClr val="004A6C"/>
                </a:solidFill>
                <a:latin typeface="Century Gothic"/>
              </a:rPr>
              <a:t>α.</a:t>
            </a:r>
            <a:endParaRPr lang="en-US" dirty="0"/>
          </a:p>
          <a:p>
            <a:pPr marL="285750" indent="-285750">
              <a:buFont typeface="Arial" panose="020B0604020202020204" pitchFamily="34" charset="0"/>
              <a:buChar char="•"/>
            </a:pPr>
            <a:r>
              <a:rPr lang="en-US" dirty="0">
                <a:solidFill>
                  <a:srgbClr val="004A6C"/>
                </a:solidFill>
                <a:latin typeface="Century Gothic"/>
              </a:rPr>
              <a:t>Τα β</a:t>
            </a:r>
            <a:r>
              <a:rPr lang="en-US" dirty="0" err="1">
                <a:solidFill>
                  <a:srgbClr val="004A6C"/>
                </a:solidFill>
                <a:latin typeface="Century Gothic"/>
              </a:rPr>
              <a:t>ιο</a:t>
            </a:r>
            <a:r>
              <a:rPr lang="en-US" dirty="0">
                <a:solidFill>
                  <a:srgbClr val="004A6C"/>
                </a:solidFill>
                <a:latin typeface="Century Gothic"/>
              </a:rPr>
              <a:t>πλα</a:t>
            </a:r>
            <a:r>
              <a:rPr lang="en-US" dirty="0" err="1">
                <a:solidFill>
                  <a:srgbClr val="004A6C"/>
                </a:solidFill>
                <a:latin typeface="Century Gothic"/>
              </a:rPr>
              <a:t>στικά</a:t>
            </a:r>
            <a:r>
              <a:rPr lang="en-US" dirty="0">
                <a:solidFill>
                  <a:srgbClr val="004A6C"/>
                </a:solidFill>
                <a:latin typeface="Century Gothic"/>
              </a:rPr>
              <a:t> βα</a:t>
            </a:r>
            <a:r>
              <a:rPr lang="en-US" dirty="0" err="1">
                <a:solidFill>
                  <a:srgbClr val="004A6C"/>
                </a:solidFill>
                <a:latin typeface="Century Gothic"/>
              </a:rPr>
              <a:t>σίζοντ</a:t>
            </a:r>
            <a:r>
              <a:rPr lang="en-US" dirty="0">
                <a:solidFill>
                  <a:srgbClr val="004A6C"/>
                </a:solidFill>
                <a:latin typeface="Century Gothic"/>
              </a:rPr>
              <a:t>αι </a:t>
            </a:r>
            <a:r>
              <a:rPr lang="en-US" dirty="0" err="1">
                <a:solidFill>
                  <a:srgbClr val="004A6C"/>
                </a:solidFill>
                <a:latin typeface="Century Gothic"/>
              </a:rPr>
              <a:t>σε</a:t>
            </a:r>
            <a:r>
              <a:rPr lang="en-US" dirty="0">
                <a:solidFill>
                  <a:srgbClr val="004A6C"/>
                </a:solidFill>
                <a:latin typeface="Century Gothic"/>
              </a:rPr>
              <a:t> π</a:t>
            </a:r>
            <a:r>
              <a:rPr lang="en-US" dirty="0" err="1">
                <a:solidFill>
                  <a:srgbClr val="004A6C"/>
                </a:solidFill>
                <a:latin typeface="Century Gothic"/>
              </a:rPr>
              <a:t>εριορισμένους</a:t>
            </a:r>
            <a:r>
              <a:rPr lang="en-US" dirty="0">
                <a:solidFill>
                  <a:srgbClr val="004A6C"/>
                </a:solidFill>
                <a:latin typeface="Century Gothic"/>
              </a:rPr>
              <a:t> </a:t>
            </a:r>
            <a:r>
              <a:rPr lang="en-US" dirty="0" err="1">
                <a:solidFill>
                  <a:srgbClr val="004A6C"/>
                </a:solidFill>
                <a:latin typeface="Century Gothic"/>
              </a:rPr>
              <a:t>εδ</a:t>
            </a:r>
            <a:r>
              <a:rPr lang="en-US" dirty="0">
                <a:solidFill>
                  <a:srgbClr val="004A6C"/>
                </a:solidFill>
                <a:latin typeface="Century Gothic"/>
              </a:rPr>
              <a:t>α</a:t>
            </a:r>
            <a:r>
              <a:rPr lang="en-US" dirty="0" err="1">
                <a:solidFill>
                  <a:srgbClr val="004A6C"/>
                </a:solidFill>
                <a:latin typeface="Century Gothic"/>
              </a:rPr>
              <a:t>φικούς</a:t>
            </a:r>
            <a:r>
              <a:rPr lang="en-US" dirty="0">
                <a:solidFill>
                  <a:srgbClr val="004A6C"/>
                </a:solidFill>
                <a:latin typeface="Century Gothic"/>
              </a:rPr>
              <a:t> π</a:t>
            </a:r>
            <a:r>
              <a:rPr lang="en-US" dirty="0" err="1">
                <a:solidFill>
                  <a:srgbClr val="004A6C"/>
                </a:solidFill>
                <a:latin typeface="Century Gothic"/>
              </a:rPr>
              <a:t>όρους</a:t>
            </a:r>
            <a:r>
              <a:rPr lang="en-US" dirty="0">
                <a:solidFill>
                  <a:srgbClr val="004A6C"/>
                </a:solidFill>
                <a:latin typeface="Century Gothic"/>
              </a:rPr>
              <a:t> και </a:t>
            </a:r>
            <a:r>
              <a:rPr lang="en-US" dirty="0" err="1">
                <a:solidFill>
                  <a:srgbClr val="004A6C"/>
                </a:solidFill>
                <a:latin typeface="Century Gothic"/>
              </a:rPr>
              <a:t>στη</a:t>
            </a:r>
            <a:r>
              <a:rPr lang="en-US" dirty="0">
                <a:solidFill>
                  <a:srgbClr val="004A6C"/>
                </a:solidFill>
                <a:latin typeface="Century Gothic"/>
              </a:rPr>
              <a:t> β</a:t>
            </a:r>
            <a:r>
              <a:rPr lang="en-US" dirty="0" err="1">
                <a:solidFill>
                  <a:srgbClr val="004A6C"/>
                </a:solidFill>
                <a:latin typeface="Century Gothic"/>
              </a:rPr>
              <a:t>ιομηχ</a:t>
            </a:r>
            <a:r>
              <a:rPr lang="en-US" dirty="0">
                <a:solidFill>
                  <a:srgbClr val="004A6C"/>
                </a:solidFill>
                <a:latin typeface="Century Gothic"/>
              </a:rPr>
              <a:t>α</a:t>
            </a:r>
            <a:r>
              <a:rPr lang="en-US" dirty="0" err="1">
                <a:solidFill>
                  <a:srgbClr val="004A6C"/>
                </a:solidFill>
                <a:latin typeface="Century Gothic"/>
              </a:rPr>
              <a:t>νική</a:t>
            </a:r>
            <a:r>
              <a:rPr lang="en-US" dirty="0">
                <a:solidFill>
                  <a:srgbClr val="004A6C"/>
                </a:solidFill>
                <a:latin typeface="Century Gothic"/>
              </a:rPr>
              <a:t> </a:t>
            </a:r>
            <a:r>
              <a:rPr lang="en-US" dirty="0" err="1">
                <a:solidFill>
                  <a:srgbClr val="004A6C"/>
                </a:solidFill>
                <a:latin typeface="Century Gothic"/>
              </a:rPr>
              <a:t>γεωργί</a:t>
            </a:r>
            <a:r>
              <a:rPr lang="en-US" dirty="0">
                <a:solidFill>
                  <a:srgbClr val="004A6C"/>
                </a:solidFill>
                <a:latin typeface="Century Gothic"/>
              </a:rPr>
              <a:t>α</a:t>
            </a:r>
            <a:endParaRPr lang="en-GB" dirty="0"/>
          </a:p>
        </p:txBody>
      </p:sp>
      <p:pic>
        <p:nvPicPr>
          <p:cNvPr id="17" name="Picture 16" descr="A picture containing text&#10;&#10;Description automatically generated">
            <a:extLst>
              <a:ext uri="{FF2B5EF4-FFF2-40B4-BE49-F238E27FC236}">
                <a16:creationId xmlns:a16="http://schemas.microsoft.com/office/drawing/2014/main" id="{3763527D-557B-484A-A394-FF4A4F78A9CA}"/>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822003" y="2385115"/>
            <a:ext cx="10405239" cy="3173229"/>
          </a:xfrm>
          <a:prstGeom prst="rect">
            <a:avLst/>
          </a:prstGeom>
        </p:spPr>
      </p:pic>
      <p:pic>
        <p:nvPicPr>
          <p:cNvPr id="11" name="Content Placeholder 4" descr="A picture containing sky, outdoor, water, boat&#10;&#10;Description automatically generated">
            <a:extLst>
              <a:ext uri="{FF2B5EF4-FFF2-40B4-BE49-F238E27FC236}">
                <a16:creationId xmlns:a16="http://schemas.microsoft.com/office/drawing/2014/main" id="{5B070FBA-DDC7-1F47-9C44-A1B71B4976CD}"/>
              </a:ext>
            </a:extLst>
          </p:cNvPr>
          <p:cNvPicPr>
            <a:picLocks noGrp="1" noChangeAspect="1"/>
          </p:cNvPicPr>
          <p:nvPr>
            <p:ph idx="1"/>
          </p:nvPr>
        </p:nvPicPr>
        <p:blipFill rotWithShape="1">
          <a:blip r:embed="rId6" cstate="email">
            <a:extLst>
              <a:ext uri="{28A0092B-C50C-407E-A947-70E740481C1C}">
                <a14:useLocalDpi xmlns:a14="http://schemas.microsoft.com/office/drawing/2010/main"/>
              </a:ext>
            </a:extLst>
          </a:blip>
          <a:srcRect/>
          <a:stretch/>
        </p:blipFill>
        <p:spPr>
          <a:xfrm rot="224734">
            <a:off x="9061485" y="1574436"/>
            <a:ext cx="2753032" cy="1629937"/>
          </a:xfrm>
          <a:ln w="57150">
            <a:solidFill>
              <a:srgbClr val="F9F6ED"/>
            </a:solidFill>
          </a:ln>
        </p:spPr>
      </p:pic>
      <p:sp>
        <p:nvSpPr>
          <p:cNvPr id="4" name="TextBox 3">
            <a:extLst>
              <a:ext uri="{FF2B5EF4-FFF2-40B4-BE49-F238E27FC236}">
                <a16:creationId xmlns:a16="http://schemas.microsoft.com/office/drawing/2014/main" id="{22BF4AC7-4B4D-5D35-E22F-52DD76896711}"/>
              </a:ext>
            </a:extLst>
          </p:cNvPr>
          <p:cNvSpPr txBox="1"/>
          <p:nvPr/>
        </p:nvSpPr>
        <p:spPr>
          <a:xfrm>
            <a:off x="205676" y="777059"/>
            <a:ext cx="4287829" cy="830997"/>
          </a:xfrm>
          <a:prstGeom prst="rect">
            <a:avLst/>
          </a:prstGeom>
          <a:noFill/>
        </p:spPr>
        <p:txBody>
          <a:bodyPr wrap="square" lIns="91440" tIns="45720" rIns="91440" bIns="45720" rtlCol="0" anchor="t">
            <a:spAutoFit/>
          </a:bodyPr>
          <a:lstStyle/>
          <a:p>
            <a:r>
              <a:rPr lang="en-US" sz="2400" b="1" dirty="0" err="1">
                <a:solidFill>
                  <a:srgbClr val="004A6C"/>
                </a:solidFill>
                <a:latin typeface="Century Gothic"/>
              </a:rPr>
              <a:t>Πώς</a:t>
            </a:r>
            <a:r>
              <a:rPr lang="en-US" sz="2400" b="1" dirty="0">
                <a:solidFill>
                  <a:srgbClr val="004A6C"/>
                </a:solidFill>
                <a:latin typeface="Century Gothic"/>
              </a:rPr>
              <a:t> επ</a:t>
            </a:r>
            <a:r>
              <a:rPr lang="en-US" sz="2400" b="1" dirty="0" err="1">
                <a:solidFill>
                  <a:srgbClr val="004A6C"/>
                </a:solidFill>
                <a:latin typeface="Century Gothic"/>
              </a:rPr>
              <a:t>ιρρεάζει</a:t>
            </a:r>
            <a:r>
              <a:rPr lang="en-US" sz="2400" b="1" dirty="0">
                <a:solidFill>
                  <a:srgbClr val="004A6C"/>
                </a:solidFill>
                <a:latin typeface="Century Gothic"/>
              </a:rPr>
              <a:t> </a:t>
            </a:r>
            <a:r>
              <a:rPr lang="en-US" sz="2400" b="1" dirty="0" err="1">
                <a:solidFill>
                  <a:srgbClr val="004A6C"/>
                </a:solidFill>
                <a:latin typeface="Century Gothic"/>
              </a:rPr>
              <a:t>το</a:t>
            </a:r>
            <a:r>
              <a:rPr lang="en-US" sz="2400" b="1" dirty="0">
                <a:solidFill>
                  <a:srgbClr val="004A6C"/>
                </a:solidFill>
                <a:latin typeface="Century Gothic"/>
              </a:rPr>
              <a:t> πλα</a:t>
            </a:r>
            <a:r>
              <a:rPr lang="en-US" sz="2400" b="1" dirty="0" err="1">
                <a:solidFill>
                  <a:srgbClr val="004A6C"/>
                </a:solidFill>
                <a:latin typeface="Century Gothic"/>
              </a:rPr>
              <a:t>στικό</a:t>
            </a:r>
            <a:r>
              <a:rPr lang="en-US" sz="2400" b="1" dirty="0">
                <a:solidFill>
                  <a:srgbClr val="004A6C"/>
                </a:solidFill>
                <a:latin typeface="Century Gothic"/>
              </a:rPr>
              <a:t> </a:t>
            </a:r>
            <a:r>
              <a:rPr lang="en-US" sz="2400" b="1" dirty="0" err="1">
                <a:solidFill>
                  <a:srgbClr val="0090D4"/>
                </a:solidFill>
                <a:latin typeface="Century Gothic"/>
              </a:rPr>
              <a:t>τις</a:t>
            </a:r>
            <a:r>
              <a:rPr lang="en-US" sz="2400" b="1" dirty="0">
                <a:solidFill>
                  <a:srgbClr val="0090D4"/>
                </a:solidFill>
                <a:latin typeface="Century Gothic"/>
              </a:rPr>
              <a:t> </a:t>
            </a:r>
            <a:r>
              <a:rPr lang="en-US" sz="2400" b="1" dirty="0" err="1">
                <a:solidFill>
                  <a:srgbClr val="0090D4"/>
                </a:solidFill>
                <a:latin typeface="Century Gothic"/>
              </a:rPr>
              <a:t>θάλ</a:t>
            </a:r>
            <a:r>
              <a:rPr lang="en-US" sz="2400" b="1" dirty="0">
                <a:solidFill>
                  <a:srgbClr val="0090D4"/>
                </a:solidFill>
                <a:latin typeface="Century Gothic"/>
              </a:rPr>
              <a:t>α</a:t>
            </a:r>
            <a:r>
              <a:rPr lang="en-US" sz="2400" b="1" dirty="0" err="1">
                <a:solidFill>
                  <a:srgbClr val="0090D4"/>
                </a:solidFill>
                <a:latin typeface="Century Gothic"/>
              </a:rPr>
              <a:t>σσες</a:t>
            </a:r>
          </a:p>
        </p:txBody>
      </p:sp>
      <p:pic>
        <p:nvPicPr>
          <p:cNvPr id="9" name="Picture 8" descr="A picture containing text&#10;&#10;Description automatically generated">
            <a:extLst>
              <a:ext uri="{FF2B5EF4-FFF2-40B4-BE49-F238E27FC236}">
                <a16:creationId xmlns:a16="http://schemas.microsoft.com/office/drawing/2014/main" id="{6540ACE8-4E83-8313-DA18-0BECAFC7CC5B}"/>
              </a:ext>
            </a:extLst>
          </p:cNvPr>
          <p:cNvPicPr>
            <a:picLocks noChangeAspect="1"/>
          </p:cNvPicPr>
          <p:nvPr/>
        </p:nvPicPr>
        <p:blipFill rotWithShape="1">
          <a:blip r:embed="rId7" cstate="email">
            <a:extLst>
              <a:ext uri="{28A0092B-C50C-407E-A947-70E740481C1C}">
                <a14:useLocalDpi xmlns:a14="http://schemas.microsoft.com/office/drawing/2010/main"/>
              </a:ext>
            </a:extLst>
          </a:blip>
          <a:srcRect/>
          <a:stretch/>
        </p:blipFill>
        <p:spPr>
          <a:xfrm>
            <a:off x="0" y="5664970"/>
            <a:ext cx="4972251" cy="1193032"/>
          </a:xfrm>
          <a:prstGeom prst="rect">
            <a:avLst/>
          </a:prstGeom>
        </p:spPr>
      </p:pic>
    </p:spTree>
    <p:extLst>
      <p:ext uri="{BB962C8B-B14F-4D97-AF65-F5344CB8AC3E}">
        <p14:creationId xmlns:p14="http://schemas.microsoft.com/office/powerpoint/2010/main" val="2808734057"/>
      </p:ext>
    </p:extLst>
  </p:cSld>
  <p:clrMapOvr>
    <a:overrideClrMapping bg1="lt1" tx1="dk1" bg2="lt2" tx2="dk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5" name="Picture 4" descr="Icon&#10;&#10;Description automatically generated">
            <a:extLst>
              <a:ext uri="{FF2B5EF4-FFF2-40B4-BE49-F238E27FC236}">
                <a16:creationId xmlns:a16="http://schemas.microsoft.com/office/drawing/2014/main" id="{19ECC8F6-3EB8-D84E-B6DE-3D9F7FEA5423}"/>
              </a:ext>
            </a:extLst>
          </p:cNvPr>
          <p:cNvPicPr>
            <a:picLocks noChangeAspect="1"/>
          </p:cNvPicPr>
          <p:nvPr/>
        </p:nvPicPr>
        <p:blipFill>
          <a:blip r:embed="rId4"/>
          <a:stretch>
            <a:fillRect/>
          </a:stretch>
        </p:blipFill>
        <p:spPr>
          <a:xfrm>
            <a:off x="0" y="0"/>
            <a:ext cx="12192000" cy="6858000"/>
          </a:xfrm>
          <a:prstGeom prst="rect">
            <a:avLst/>
          </a:prstGeom>
        </p:spPr>
      </p:pic>
      <p:sp>
        <p:nvSpPr>
          <p:cNvPr id="6" name="Oval 5">
            <a:extLst>
              <a:ext uri="{FF2B5EF4-FFF2-40B4-BE49-F238E27FC236}">
                <a16:creationId xmlns:a16="http://schemas.microsoft.com/office/drawing/2014/main" id="{A55BCCA3-E573-E94D-9BC9-07B9153D9156}"/>
              </a:ext>
            </a:extLst>
          </p:cNvPr>
          <p:cNvSpPr/>
          <p:nvPr/>
        </p:nvSpPr>
        <p:spPr>
          <a:xfrm>
            <a:off x="2985443" y="3686160"/>
            <a:ext cx="1642754" cy="1642754"/>
          </a:xfrm>
          <a:prstGeom prst="ellipse">
            <a:avLst/>
          </a:prstGeom>
          <a:solidFill>
            <a:srgbClr val="44BD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986C9C1A-CBC4-304F-BD3C-0D6690CDEFA3}"/>
              </a:ext>
            </a:extLst>
          </p:cNvPr>
          <p:cNvSpPr/>
          <p:nvPr/>
        </p:nvSpPr>
        <p:spPr>
          <a:xfrm>
            <a:off x="5563658" y="588396"/>
            <a:ext cx="3993810" cy="2271984"/>
          </a:xfrm>
          <a:prstGeom prst="rect">
            <a:avLst/>
          </a:prstGeom>
          <a:solidFill>
            <a:srgbClr val="F9F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19967401-B05D-7049-AEA9-BF082DDA60A5}"/>
              </a:ext>
            </a:extLst>
          </p:cNvPr>
          <p:cNvSpPr/>
          <p:nvPr/>
        </p:nvSpPr>
        <p:spPr>
          <a:xfrm>
            <a:off x="5565461" y="704702"/>
            <a:ext cx="3471035" cy="2031325"/>
          </a:xfrm>
          <a:prstGeom prst="rect">
            <a:avLst/>
          </a:prstGeom>
        </p:spPr>
        <p:txBody>
          <a:bodyPr wrap="square" lIns="91440" tIns="45720" rIns="91440" bIns="45720" anchor="t">
            <a:spAutoFit/>
          </a:bodyPr>
          <a:lstStyle/>
          <a:p>
            <a:pPr marL="285750" indent="-285750">
              <a:buFont typeface="Arial" panose="020B0604020202020204" pitchFamily="34" charset="0"/>
              <a:buChar char="•"/>
            </a:pPr>
            <a:r>
              <a:rPr lang="en-US" dirty="0">
                <a:solidFill>
                  <a:srgbClr val="004A6C"/>
                </a:solidFill>
                <a:latin typeface="Century Gothic"/>
              </a:rPr>
              <a:t>Από </a:t>
            </a:r>
            <a:r>
              <a:rPr lang="en-US" dirty="0" err="1">
                <a:solidFill>
                  <a:srgbClr val="004A6C"/>
                </a:solidFill>
                <a:latin typeface="Century Gothic"/>
              </a:rPr>
              <a:t>την</a:t>
            </a:r>
            <a:r>
              <a:rPr lang="en-US" dirty="0">
                <a:solidFill>
                  <a:srgbClr val="004A6C"/>
                </a:solidFill>
                <a:latin typeface="Century Gothic"/>
              </a:rPr>
              <a:t> παρα</a:t>
            </a:r>
            <a:r>
              <a:rPr lang="en-US" dirty="0" err="1">
                <a:solidFill>
                  <a:srgbClr val="004A6C"/>
                </a:solidFill>
                <a:latin typeface="Century Gothic"/>
              </a:rPr>
              <a:t>γωγή</a:t>
            </a:r>
            <a:r>
              <a:rPr lang="en-US" dirty="0">
                <a:solidFill>
                  <a:srgbClr val="004A6C"/>
                </a:solidFill>
                <a:latin typeface="Century Gothic"/>
              </a:rPr>
              <a:t> πλα</a:t>
            </a:r>
            <a:r>
              <a:rPr lang="en-US" dirty="0" err="1">
                <a:solidFill>
                  <a:srgbClr val="004A6C"/>
                </a:solidFill>
                <a:latin typeface="Century Gothic"/>
              </a:rPr>
              <a:t>στικού</a:t>
            </a:r>
            <a:r>
              <a:rPr lang="en-US" dirty="0">
                <a:solidFill>
                  <a:srgbClr val="004A6C"/>
                </a:solidFill>
                <a:latin typeface="Century Gothic"/>
              </a:rPr>
              <a:t> π</a:t>
            </a:r>
            <a:r>
              <a:rPr lang="en-US" dirty="0" err="1">
                <a:solidFill>
                  <a:srgbClr val="004A6C"/>
                </a:solidFill>
                <a:latin typeface="Century Gothic"/>
              </a:rPr>
              <a:t>ροκύ</a:t>
            </a:r>
            <a:r>
              <a:rPr lang="en-US" dirty="0">
                <a:solidFill>
                  <a:srgbClr val="004A6C"/>
                </a:solidFill>
                <a:latin typeface="Century Gothic"/>
              </a:rPr>
              <a:t>π</a:t>
            </a:r>
            <a:r>
              <a:rPr lang="en-US" dirty="0" err="1">
                <a:solidFill>
                  <a:srgbClr val="004A6C"/>
                </a:solidFill>
                <a:latin typeface="Century Gothic"/>
              </a:rPr>
              <a:t>τουν</a:t>
            </a:r>
            <a:r>
              <a:rPr lang="en-US" dirty="0">
                <a:solidFill>
                  <a:srgbClr val="004A6C"/>
                </a:solidFill>
                <a:latin typeface="Century Gothic"/>
              </a:rPr>
              <a:t> π</a:t>
            </a:r>
            <a:r>
              <a:rPr lang="en-US" dirty="0" err="1">
                <a:solidFill>
                  <a:srgbClr val="004A6C"/>
                </a:solidFill>
                <a:latin typeface="Century Gothic"/>
              </a:rPr>
              <a:t>ολλές</a:t>
            </a:r>
            <a:r>
              <a:rPr lang="en-US" dirty="0">
                <a:solidFill>
                  <a:srgbClr val="004A6C"/>
                </a:solidFill>
                <a:latin typeface="Century Gothic"/>
              </a:rPr>
              <a:t> βλαβ</a:t>
            </a:r>
            <a:r>
              <a:rPr lang="en-US" dirty="0" err="1">
                <a:solidFill>
                  <a:srgbClr val="004A6C"/>
                </a:solidFill>
                <a:latin typeface="Century Gothic"/>
              </a:rPr>
              <a:t>ερές</a:t>
            </a:r>
            <a:r>
              <a:rPr lang="en-US" dirty="0">
                <a:solidFill>
                  <a:srgbClr val="004A6C"/>
                </a:solidFill>
                <a:latin typeface="Century Gothic"/>
              </a:rPr>
              <a:t> </a:t>
            </a:r>
            <a:r>
              <a:rPr lang="en-US" dirty="0" err="1">
                <a:solidFill>
                  <a:srgbClr val="004A6C"/>
                </a:solidFill>
                <a:latin typeface="Century Gothic"/>
              </a:rPr>
              <a:t>χημικές</a:t>
            </a:r>
            <a:r>
              <a:rPr lang="en-US" dirty="0">
                <a:solidFill>
                  <a:srgbClr val="004A6C"/>
                </a:solidFill>
                <a:latin typeface="Century Gothic"/>
              </a:rPr>
              <a:t> </a:t>
            </a:r>
            <a:r>
              <a:rPr lang="en-US" dirty="0" err="1">
                <a:solidFill>
                  <a:srgbClr val="004A6C"/>
                </a:solidFill>
                <a:latin typeface="Century Gothic"/>
              </a:rPr>
              <a:t>ουσίες</a:t>
            </a:r>
            <a:r>
              <a:rPr lang="en-US" dirty="0">
                <a:solidFill>
                  <a:srgbClr val="004A6C"/>
                </a:solidFill>
                <a:latin typeface="Century Gothic"/>
              </a:rPr>
              <a:t>, </a:t>
            </a:r>
            <a:r>
              <a:rPr lang="en-US" dirty="0" err="1">
                <a:solidFill>
                  <a:srgbClr val="004A6C"/>
                </a:solidFill>
                <a:latin typeface="Century Gothic"/>
              </a:rPr>
              <a:t>οι</a:t>
            </a:r>
            <a:r>
              <a:rPr lang="en-US" dirty="0">
                <a:solidFill>
                  <a:srgbClr val="004A6C"/>
                </a:solidFill>
                <a:latin typeface="Century Gothic"/>
              </a:rPr>
              <a:t> οπ</a:t>
            </a:r>
            <a:r>
              <a:rPr lang="en-US" dirty="0" err="1">
                <a:solidFill>
                  <a:srgbClr val="004A6C"/>
                </a:solidFill>
                <a:latin typeface="Century Gothic"/>
              </a:rPr>
              <a:t>οίες</a:t>
            </a:r>
            <a:r>
              <a:rPr lang="en-US" dirty="0">
                <a:solidFill>
                  <a:srgbClr val="004A6C"/>
                </a:solidFill>
                <a:latin typeface="Century Gothic"/>
              </a:rPr>
              <a:t> μπ</a:t>
            </a:r>
            <a:r>
              <a:rPr lang="en-US" dirty="0" err="1">
                <a:solidFill>
                  <a:srgbClr val="004A6C"/>
                </a:solidFill>
                <a:latin typeface="Century Gothic"/>
              </a:rPr>
              <a:t>ορεί</a:t>
            </a:r>
            <a:r>
              <a:rPr lang="en-US" dirty="0">
                <a:solidFill>
                  <a:srgbClr val="004A6C"/>
                </a:solidFill>
                <a:latin typeface="Century Gothic"/>
              </a:rPr>
              <a:t> να κατα</a:t>
            </a:r>
            <a:r>
              <a:rPr lang="en-US" dirty="0" err="1">
                <a:solidFill>
                  <a:srgbClr val="004A6C"/>
                </a:solidFill>
                <a:latin typeface="Century Gothic"/>
              </a:rPr>
              <a:t>λήξουν</a:t>
            </a:r>
            <a:r>
              <a:rPr lang="en-US" dirty="0">
                <a:solidFill>
                  <a:srgbClr val="004A6C"/>
                </a:solidFill>
                <a:latin typeface="Century Gothic"/>
              </a:rPr>
              <a:t> </a:t>
            </a:r>
            <a:r>
              <a:rPr lang="en-US" dirty="0" err="1">
                <a:solidFill>
                  <a:srgbClr val="004A6C"/>
                </a:solidFill>
                <a:latin typeface="Century Gothic"/>
              </a:rPr>
              <a:t>στην</a:t>
            </a:r>
            <a:r>
              <a:rPr lang="en-US" dirty="0">
                <a:solidFill>
                  <a:srgbClr val="004A6C"/>
                </a:solidFill>
                <a:latin typeface="Century Gothic"/>
              </a:rPr>
              <a:t> α</a:t>
            </a:r>
            <a:r>
              <a:rPr lang="en-US" dirty="0" err="1">
                <a:solidFill>
                  <a:srgbClr val="004A6C"/>
                </a:solidFill>
                <a:latin typeface="Century Gothic"/>
              </a:rPr>
              <a:t>τμόσφ</a:t>
            </a:r>
            <a:r>
              <a:rPr lang="en-US" dirty="0">
                <a:solidFill>
                  <a:srgbClr val="004A6C"/>
                </a:solidFill>
                <a:latin typeface="Century Gothic"/>
              </a:rPr>
              <a:t>α</a:t>
            </a:r>
            <a:r>
              <a:rPr lang="en-US" dirty="0" err="1">
                <a:solidFill>
                  <a:srgbClr val="004A6C"/>
                </a:solidFill>
                <a:latin typeface="Century Gothic"/>
              </a:rPr>
              <a:t>ιρ</a:t>
            </a:r>
            <a:r>
              <a:rPr lang="en-US" dirty="0">
                <a:solidFill>
                  <a:srgbClr val="004A6C"/>
                </a:solidFill>
                <a:latin typeface="Century Gothic"/>
              </a:rPr>
              <a:t>α και </a:t>
            </a:r>
            <a:r>
              <a:rPr lang="en-US" dirty="0" err="1">
                <a:solidFill>
                  <a:srgbClr val="004A6C"/>
                </a:solidFill>
                <a:latin typeface="Century Gothic"/>
              </a:rPr>
              <a:t>στη</a:t>
            </a:r>
            <a:r>
              <a:rPr lang="en-US" dirty="0">
                <a:solidFill>
                  <a:srgbClr val="004A6C"/>
                </a:solidFill>
                <a:latin typeface="Century Gothic"/>
              </a:rPr>
              <a:t> </a:t>
            </a:r>
            <a:r>
              <a:rPr lang="en-US" dirty="0" err="1">
                <a:solidFill>
                  <a:srgbClr val="004A6C"/>
                </a:solidFill>
                <a:latin typeface="Century Gothic"/>
              </a:rPr>
              <a:t>θάλ</a:t>
            </a:r>
            <a:r>
              <a:rPr lang="en-US" dirty="0">
                <a:solidFill>
                  <a:srgbClr val="004A6C"/>
                </a:solidFill>
                <a:latin typeface="Century Gothic"/>
              </a:rPr>
              <a:t>α</a:t>
            </a:r>
            <a:r>
              <a:rPr lang="en-US" dirty="0" err="1">
                <a:solidFill>
                  <a:srgbClr val="004A6C"/>
                </a:solidFill>
                <a:latin typeface="Century Gothic"/>
              </a:rPr>
              <a:t>σσ</a:t>
            </a:r>
            <a:r>
              <a:rPr lang="en-US" dirty="0">
                <a:solidFill>
                  <a:srgbClr val="004A6C"/>
                </a:solidFill>
                <a:latin typeface="Century Gothic"/>
              </a:rPr>
              <a:t>α. </a:t>
            </a:r>
            <a:endParaRPr lang="en-GB" dirty="0">
              <a:solidFill>
                <a:srgbClr val="004A6C"/>
              </a:solidFill>
              <a:latin typeface="Century Gothic"/>
            </a:endParaRPr>
          </a:p>
        </p:txBody>
      </p:sp>
      <p:pic>
        <p:nvPicPr>
          <p:cNvPr id="10" name="Picture 9" descr="A picture containing text&#10;&#10;Description automatically generated">
            <a:extLst>
              <a:ext uri="{FF2B5EF4-FFF2-40B4-BE49-F238E27FC236}">
                <a16:creationId xmlns:a16="http://schemas.microsoft.com/office/drawing/2014/main" id="{CEC10FE2-A2C5-A34F-B842-0B8A3270DD95}"/>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822003" y="2385115"/>
            <a:ext cx="10405239" cy="3173229"/>
          </a:xfrm>
          <a:prstGeom prst="rect">
            <a:avLst/>
          </a:prstGeom>
        </p:spPr>
      </p:pic>
      <p:pic>
        <p:nvPicPr>
          <p:cNvPr id="4" name="Picture 3" descr="A picture containing sky, smoke, outdoor, train&#10;&#10;Description automatically generated">
            <a:extLst>
              <a:ext uri="{FF2B5EF4-FFF2-40B4-BE49-F238E27FC236}">
                <a16:creationId xmlns:a16="http://schemas.microsoft.com/office/drawing/2014/main" id="{28346F5B-D091-9A40-961B-1362DDB9A66C}"/>
              </a:ext>
            </a:extLst>
          </p:cNvPr>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rot="243975">
            <a:off x="9112228" y="674922"/>
            <a:ext cx="2520563" cy="2256449"/>
          </a:xfrm>
          <a:prstGeom prst="rect">
            <a:avLst/>
          </a:prstGeom>
          <a:ln w="57150">
            <a:solidFill>
              <a:srgbClr val="F9F6ED"/>
            </a:solidFill>
          </a:ln>
        </p:spPr>
      </p:pic>
      <p:sp>
        <p:nvSpPr>
          <p:cNvPr id="8" name="TextBox 7">
            <a:extLst>
              <a:ext uri="{FF2B5EF4-FFF2-40B4-BE49-F238E27FC236}">
                <a16:creationId xmlns:a16="http://schemas.microsoft.com/office/drawing/2014/main" id="{981F2C25-D783-D6B8-3685-449CCE2E72CD}"/>
              </a:ext>
            </a:extLst>
          </p:cNvPr>
          <p:cNvSpPr txBox="1"/>
          <p:nvPr/>
        </p:nvSpPr>
        <p:spPr>
          <a:xfrm>
            <a:off x="205676" y="777059"/>
            <a:ext cx="4287829" cy="830997"/>
          </a:xfrm>
          <a:prstGeom prst="rect">
            <a:avLst/>
          </a:prstGeom>
          <a:noFill/>
        </p:spPr>
        <p:txBody>
          <a:bodyPr wrap="square" lIns="91440" tIns="45720" rIns="91440" bIns="45720" rtlCol="0" anchor="t">
            <a:spAutoFit/>
          </a:bodyPr>
          <a:lstStyle/>
          <a:p>
            <a:r>
              <a:rPr lang="en-US" sz="2400" b="1" dirty="0" err="1">
                <a:solidFill>
                  <a:srgbClr val="004A6C"/>
                </a:solidFill>
                <a:latin typeface="Century Gothic"/>
              </a:rPr>
              <a:t>Πώς</a:t>
            </a:r>
            <a:r>
              <a:rPr lang="en-US" sz="2400" b="1" dirty="0">
                <a:solidFill>
                  <a:srgbClr val="004A6C"/>
                </a:solidFill>
                <a:latin typeface="Century Gothic"/>
              </a:rPr>
              <a:t> επ</a:t>
            </a:r>
            <a:r>
              <a:rPr lang="en-US" sz="2400" b="1" dirty="0" err="1">
                <a:solidFill>
                  <a:srgbClr val="004A6C"/>
                </a:solidFill>
                <a:latin typeface="Century Gothic"/>
              </a:rPr>
              <a:t>ιρρεάζει</a:t>
            </a:r>
            <a:r>
              <a:rPr lang="en-US" sz="2400" b="1" dirty="0">
                <a:solidFill>
                  <a:srgbClr val="004A6C"/>
                </a:solidFill>
                <a:latin typeface="Century Gothic"/>
              </a:rPr>
              <a:t> </a:t>
            </a:r>
            <a:r>
              <a:rPr lang="en-US" sz="2400" b="1" dirty="0" err="1">
                <a:solidFill>
                  <a:srgbClr val="004A6C"/>
                </a:solidFill>
                <a:latin typeface="Century Gothic"/>
              </a:rPr>
              <a:t>το</a:t>
            </a:r>
            <a:r>
              <a:rPr lang="en-US" sz="2400" b="1" dirty="0">
                <a:solidFill>
                  <a:srgbClr val="004A6C"/>
                </a:solidFill>
                <a:latin typeface="Century Gothic"/>
              </a:rPr>
              <a:t> πλα</a:t>
            </a:r>
            <a:r>
              <a:rPr lang="en-US" sz="2400" b="1" dirty="0" err="1">
                <a:solidFill>
                  <a:srgbClr val="004A6C"/>
                </a:solidFill>
                <a:latin typeface="Century Gothic"/>
              </a:rPr>
              <a:t>στικό</a:t>
            </a:r>
            <a:r>
              <a:rPr lang="en-US" sz="2400" b="1" dirty="0">
                <a:solidFill>
                  <a:srgbClr val="004A6C"/>
                </a:solidFill>
                <a:latin typeface="Century Gothic"/>
              </a:rPr>
              <a:t> </a:t>
            </a:r>
            <a:r>
              <a:rPr lang="en-US" sz="2400" b="1" dirty="0" err="1">
                <a:solidFill>
                  <a:srgbClr val="0090D4"/>
                </a:solidFill>
                <a:latin typeface="Century Gothic"/>
              </a:rPr>
              <a:t>τις</a:t>
            </a:r>
            <a:r>
              <a:rPr lang="en-US" sz="2400" b="1" dirty="0">
                <a:solidFill>
                  <a:srgbClr val="0090D4"/>
                </a:solidFill>
                <a:latin typeface="Century Gothic"/>
              </a:rPr>
              <a:t> </a:t>
            </a:r>
            <a:r>
              <a:rPr lang="en-US" sz="2400" b="1" dirty="0" err="1">
                <a:solidFill>
                  <a:srgbClr val="0090D4"/>
                </a:solidFill>
                <a:latin typeface="Century Gothic"/>
              </a:rPr>
              <a:t>θάλ</a:t>
            </a:r>
            <a:r>
              <a:rPr lang="en-US" sz="2400" b="1" dirty="0">
                <a:solidFill>
                  <a:srgbClr val="0090D4"/>
                </a:solidFill>
                <a:latin typeface="Century Gothic"/>
              </a:rPr>
              <a:t>α</a:t>
            </a:r>
            <a:r>
              <a:rPr lang="en-US" sz="2400" b="1" dirty="0" err="1">
                <a:solidFill>
                  <a:srgbClr val="0090D4"/>
                </a:solidFill>
                <a:latin typeface="Century Gothic"/>
              </a:rPr>
              <a:t>σσες</a:t>
            </a:r>
          </a:p>
        </p:txBody>
      </p:sp>
      <p:pic>
        <p:nvPicPr>
          <p:cNvPr id="11" name="Picture 10" descr="A picture containing text&#10;&#10;Description automatically generated">
            <a:extLst>
              <a:ext uri="{FF2B5EF4-FFF2-40B4-BE49-F238E27FC236}">
                <a16:creationId xmlns:a16="http://schemas.microsoft.com/office/drawing/2014/main" id="{B6C2E0F2-9633-9409-3817-1E9687B6B92B}"/>
              </a:ext>
            </a:extLst>
          </p:cNvPr>
          <p:cNvPicPr>
            <a:picLocks noChangeAspect="1"/>
          </p:cNvPicPr>
          <p:nvPr/>
        </p:nvPicPr>
        <p:blipFill rotWithShape="1">
          <a:blip r:embed="rId7" cstate="email">
            <a:extLst>
              <a:ext uri="{28A0092B-C50C-407E-A947-70E740481C1C}">
                <a14:useLocalDpi xmlns:a14="http://schemas.microsoft.com/office/drawing/2010/main"/>
              </a:ext>
            </a:extLst>
          </a:blip>
          <a:srcRect/>
          <a:stretch/>
        </p:blipFill>
        <p:spPr>
          <a:xfrm>
            <a:off x="0" y="5664970"/>
            <a:ext cx="4972251" cy="1193032"/>
          </a:xfrm>
          <a:prstGeom prst="rect">
            <a:avLst/>
          </a:prstGeom>
        </p:spPr>
      </p:pic>
    </p:spTree>
    <p:extLst>
      <p:ext uri="{BB962C8B-B14F-4D97-AF65-F5344CB8AC3E}">
        <p14:creationId xmlns:p14="http://schemas.microsoft.com/office/powerpoint/2010/main" val="4174694289"/>
      </p:ext>
    </p:extLst>
  </p:cSld>
  <p:clrMapOvr>
    <a:overrideClrMapping bg1="lt1" tx1="dk1" bg2="lt2" tx2="dk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5" name="Picture 4" descr="Icon&#10;&#10;Description automatically generated">
            <a:extLst>
              <a:ext uri="{FF2B5EF4-FFF2-40B4-BE49-F238E27FC236}">
                <a16:creationId xmlns:a16="http://schemas.microsoft.com/office/drawing/2014/main" id="{19ECC8F6-3EB8-D84E-B6DE-3D9F7FEA5423}"/>
              </a:ext>
            </a:extLst>
          </p:cNvPr>
          <p:cNvPicPr>
            <a:picLocks noChangeAspect="1"/>
          </p:cNvPicPr>
          <p:nvPr/>
        </p:nvPicPr>
        <p:blipFill>
          <a:blip r:embed="rId4"/>
          <a:stretch>
            <a:fillRect/>
          </a:stretch>
        </p:blipFill>
        <p:spPr>
          <a:xfrm>
            <a:off x="0" y="0"/>
            <a:ext cx="12192000" cy="6858000"/>
          </a:xfrm>
          <a:prstGeom prst="rect">
            <a:avLst/>
          </a:prstGeom>
        </p:spPr>
      </p:pic>
      <p:sp>
        <p:nvSpPr>
          <p:cNvPr id="16" name="Rectangle 15">
            <a:extLst>
              <a:ext uri="{FF2B5EF4-FFF2-40B4-BE49-F238E27FC236}">
                <a16:creationId xmlns:a16="http://schemas.microsoft.com/office/drawing/2014/main" id="{986C9C1A-CBC4-304F-BD3C-0D6690CDEFA3}"/>
              </a:ext>
            </a:extLst>
          </p:cNvPr>
          <p:cNvSpPr/>
          <p:nvPr/>
        </p:nvSpPr>
        <p:spPr>
          <a:xfrm>
            <a:off x="5563658" y="588396"/>
            <a:ext cx="3918373" cy="1796719"/>
          </a:xfrm>
          <a:prstGeom prst="rect">
            <a:avLst/>
          </a:prstGeom>
          <a:solidFill>
            <a:srgbClr val="F9F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19967401-B05D-7049-AEA9-BF082DDA60A5}"/>
              </a:ext>
            </a:extLst>
          </p:cNvPr>
          <p:cNvSpPr/>
          <p:nvPr/>
        </p:nvSpPr>
        <p:spPr>
          <a:xfrm>
            <a:off x="5680915" y="773976"/>
            <a:ext cx="3408256" cy="1754326"/>
          </a:xfrm>
          <a:prstGeom prst="rect">
            <a:avLst/>
          </a:prstGeom>
        </p:spPr>
        <p:txBody>
          <a:bodyPr wrap="square" lIns="91440" tIns="45720" rIns="91440" bIns="45720" anchor="t">
            <a:spAutoFit/>
          </a:bodyPr>
          <a:lstStyle/>
          <a:p>
            <a:pPr marL="285750" indent="-285750">
              <a:buFont typeface="Arial" panose="020B0604020202020204" pitchFamily="34" charset="0"/>
              <a:buChar char="•"/>
            </a:pPr>
            <a:r>
              <a:rPr lang="en-US" dirty="0">
                <a:solidFill>
                  <a:srgbClr val="004A6C"/>
                </a:solidFill>
                <a:latin typeface="Century Gothic"/>
              </a:rPr>
              <a:t>Κατανα</a:t>
            </a:r>
            <a:r>
              <a:rPr lang="en-US" dirty="0" err="1">
                <a:solidFill>
                  <a:srgbClr val="004A6C"/>
                </a:solidFill>
                <a:latin typeface="Century Gothic"/>
              </a:rPr>
              <a:t>λωτισμός</a:t>
            </a:r>
            <a:endParaRPr lang="en-US" dirty="0" err="1"/>
          </a:p>
          <a:p>
            <a:pPr marL="285750" indent="-285750">
              <a:buFont typeface="Arial" panose="020B0604020202020204" pitchFamily="34" charset="0"/>
              <a:buChar char="•"/>
            </a:pPr>
            <a:r>
              <a:rPr lang="en-US" dirty="0" err="1">
                <a:solidFill>
                  <a:srgbClr val="004A6C"/>
                </a:solidFill>
                <a:latin typeface="Century Gothic"/>
              </a:rPr>
              <a:t>Κουλτούρ</a:t>
            </a:r>
            <a:r>
              <a:rPr lang="en-US" dirty="0">
                <a:solidFill>
                  <a:srgbClr val="004A6C"/>
                </a:solidFill>
                <a:latin typeface="Century Gothic"/>
              </a:rPr>
              <a:t>α </a:t>
            </a:r>
            <a:r>
              <a:rPr lang="en-US" dirty="0" err="1">
                <a:solidFill>
                  <a:srgbClr val="004A6C"/>
                </a:solidFill>
                <a:latin typeface="Century Gothic"/>
              </a:rPr>
              <a:t>της</a:t>
            </a:r>
            <a:r>
              <a:rPr lang="en-US" dirty="0">
                <a:solidFill>
                  <a:srgbClr val="004A6C"/>
                </a:solidFill>
                <a:latin typeface="Century Gothic"/>
              </a:rPr>
              <a:t> σπα</a:t>
            </a:r>
            <a:r>
              <a:rPr lang="en-US" dirty="0" err="1">
                <a:solidFill>
                  <a:srgbClr val="004A6C"/>
                </a:solidFill>
                <a:latin typeface="Century Gothic"/>
              </a:rPr>
              <a:t>τάλης</a:t>
            </a:r>
            <a:endParaRPr lang="en-US" dirty="0" err="1"/>
          </a:p>
          <a:p>
            <a:pPr marL="285750" indent="-285750">
              <a:buFont typeface="Arial" panose="020B0604020202020204" pitchFamily="34" charset="0"/>
              <a:buChar char="•"/>
            </a:pPr>
            <a:r>
              <a:rPr lang="en-US" dirty="0" err="1">
                <a:solidFill>
                  <a:srgbClr val="004A6C"/>
                </a:solidFill>
                <a:latin typeface="Century Gothic"/>
              </a:rPr>
              <a:t>Ανισότητες</a:t>
            </a:r>
            <a:r>
              <a:rPr lang="en-US" dirty="0">
                <a:solidFill>
                  <a:srgbClr val="004A6C"/>
                </a:solidFill>
                <a:latin typeface="Century Gothic"/>
              </a:rPr>
              <a:t> </a:t>
            </a:r>
            <a:r>
              <a:rPr lang="en-US" dirty="0" err="1">
                <a:solidFill>
                  <a:srgbClr val="004A6C"/>
                </a:solidFill>
                <a:latin typeface="Century Gothic"/>
              </a:rPr>
              <a:t>μετ</a:t>
            </a:r>
            <a:r>
              <a:rPr lang="en-US" dirty="0">
                <a:solidFill>
                  <a:srgbClr val="004A6C"/>
                </a:solidFill>
                <a:latin typeface="Century Gothic"/>
              </a:rPr>
              <a:t>α</a:t>
            </a:r>
            <a:r>
              <a:rPr lang="en-US" dirty="0" err="1">
                <a:solidFill>
                  <a:srgbClr val="004A6C"/>
                </a:solidFill>
                <a:latin typeface="Century Gothic"/>
              </a:rPr>
              <a:t>ξύ</a:t>
            </a:r>
            <a:r>
              <a:rPr lang="en-US" dirty="0">
                <a:solidFill>
                  <a:srgbClr val="004A6C"/>
                </a:solidFill>
                <a:latin typeface="Century Gothic"/>
              </a:rPr>
              <a:t> αναπ</a:t>
            </a:r>
            <a:r>
              <a:rPr lang="en-US" dirty="0" err="1">
                <a:solidFill>
                  <a:srgbClr val="004A6C"/>
                </a:solidFill>
                <a:latin typeface="Century Gothic"/>
              </a:rPr>
              <a:t>τυγμένων</a:t>
            </a:r>
            <a:r>
              <a:rPr lang="en-US" dirty="0">
                <a:solidFill>
                  <a:srgbClr val="004A6C"/>
                </a:solidFill>
                <a:latin typeface="Century Gothic"/>
              </a:rPr>
              <a:t> και αναπ</a:t>
            </a:r>
            <a:r>
              <a:rPr lang="en-US" dirty="0" err="1">
                <a:solidFill>
                  <a:srgbClr val="004A6C"/>
                </a:solidFill>
                <a:latin typeface="Century Gothic"/>
              </a:rPr>
              <a:t>τυσσόμενων</a:t>
            </a:r>
            <a:r>
              <a:rPr lang="en-US" dirty="0">
                <a:solidFill>
                  <a:srgbClr val="004A6C"/>
                </a:solidFill>
                <a:latin typeface="Century Gothic"/>
              </a:rPr>
              <a:t> </a:t>
            </a:r>
            <a:r>
              <a:rPr lang="en-US" dirty="0" err="1">
                <a:solidFill>
                  <a:srgbClr val="004A6C"/>
                </a:solidFill>
                <a:latin typeface="Century Gothic"/>
              </a:rPr>
              <a:t>χωρών</a:t>
            </a:r>
            <a:endParaRPr lang="en-US" dirty="0" err="1"/>
          </a:p>
          <a:p>
            <a:pPr marL="285750" indent="-285750">
              <a:buFont typeface="Arial" panose="020B0604020202020204" pitchFamily="34" charset="0"/>
              <a:buChar char="•"/>
            </a:pPr>
            <a:endParaRPr lang="en-US" dirty="0">
              <a:solidFill>
                <a:srgbClr val="004A6C"/>
              </a:solidFill>
              <a:latin typeface="Century Gothic"/>
            </a:endParaRPr>
          </a:p>
        </p:txBody>
      </p:sp>
      <p:sp>
        <p:nvSpPr>
          <p:cNvPr id="9" name="Oval 8">
            <a:extLst>
              <a:ext uri="{FF2B5EF4-FFF2-40B4-BE49-F238E27FC236}">
                <a16:creationId xmlns:a16="http://schemas.microsoft.com/office/drawing/2014/main" id="{6523A41D-F5A3-4144-9B2E-7C058C9EBCD2}"/>
              </a:ext>
            </a:extLst>
          </p:cNvPr>
          <p:cNvSpPr/>
          <p:nvPr/>
        </p:nvSpPr>
        <p:spPr>
          <a:xfrm>
            <a:off x="4859538" y="3686160"/>
            <a:ext cx="1642754" cy="1642754"/>
          </a:xfrm>
          <a:prstGeom prst="ellipse">
            <a:avLst/>
          </a:prstGeom>
          <a:solidFill>
            <a:srgbClr val="44BD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descr="A picture containing text&#10;&#10;Description automatically generated">
            <a:extLst>
              <a:ext uri="{FF2B5EF4-FFF2-40B4-BE49-F238E27FC236}">
                <a16:creationId xmlns:a16="http://schemas.microsoft.com/office/drawing/2014/main" id="{6A5450C5-B7FE-F348-B995-50637C866255}"/>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822003" y="2385115"/>
            <a:ext cx="10405239" cy="3173229"/>
          </a:xfrm>
          <a:prstGeom prst="rect">
            <a:avLst/>
          </a:prstGeom>
        </p:spPr>
      </p:pic>
      <p:pic>
        <p:nvPicPr>
          <p:cNvPr id="4" name="Picture 3" descr="A picture containing vending machine, colorful, several&#10;&#10;Description automatically generated">
            <a:extLst>
              <a:ext uri="{FF2B5EF4-FFF2-40B4-BE49-F238E27FC236}">
                <a16:creationId xmlns:a16="http://schemas.microsoft.com/office/drawing/2014/main" id="{2C8A37E3-CBCC-514F-9E1D-00CC573E43CB}"/>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rot="391295">
            <a:off x="9222212" y="436960"/>
            <a:ext cx="2042638" cy="2723022"/>
          </a:xfrm>
          <a:prstGeom prst="rect">
            <a:avLst/>
          </a:prstGeom>
          <a:ln w="57150">
            <a:solidFill>
              <a:srgbClr val="F9F6ED"/>
            </a:solidFill>
          </a:ln>
        </p:spPr>
      </p:pic>
      <p:sp>
        <p:nvSpPr>
          <p:cNvPr id="6" name="TextBox 5">
            <a:extLst>
              <a:ext uri="{FF2B5EF4-FFF2-40B4-BE49-F238E27FC236}">
                <a16:creationId xmlns:a16="http://schemas.microsoft.com/office/drawing/2014/main" id="{604A67CC-0B03-97CA-666B-FDE611789DA0}"/>
              </a:ext>
            </a:extLst>
          </p:cNvPr>
          <p:cNvSpPr txBox="1"/>
          <p:nvPr/>
        </p:nvSpPr>
        <p:spPr>
          <a:xfrm>
            <a:off x="205676" y="777059"/>
            <a:ext cx="4287829" cy="830997"/>
          </a:xfrm>
          <a:prstGeom prst="rect">
            <a:avLst/>
          </a:prstGeom>
          <a:noFill/>
        </p:spPr>
        <p:txBody>
          <a:bodyPr wrap="square" lIns="91440" tIns="45720" rIns="91440" bIns="45720" rtlCol="0" anchor="t">
            <a:spAutoFit/>
          </a:bodyPr>
          <a:lstStyle/>
          <a:p>
            <a:r>
              <a:rPr lang="en-US" sz="2400" b="1" dirty="0" err="1">
                <a:solidFill>
                  <a:srgbClr val="004A6C"/>
                </a:solidFill>
                <a:latin typeface="Century Gothic"/>
              </a:rPr>
              <a:t>Πώς</a:t>
            </a:r>
            <a:r>
              <a:rPr lang="en-US" sz="2400" b="1" dirty="0">
                <a:solidFill>
                  <a:srgbClr val="004A6C"/>
                </a:solidFill>
                <a:latin typeface="Century Gothic"/>
              </a:rPr>
              <a:t> επ</a:t>
            </a:r>
            <a:r>
              <a:rPr lang="en-US" sz="2400" b="1" dirty="0" err="1">
                <a:solidFill>
                  <a:srgbClr val="004A6C"/>
                </a:solidFill>
                <a:latin typeface="Century Gothic"/>
              </a:rPr>
              <a:t>ιρρεάζει</a:t>
            </a:r>
            <a:r>
              <a:rPr lang="en-US" sz="2400" b="1" dirty="0">
                <a:solidFill>
                  <a:srgbClr val="004A6C"/>
                </a:solidFill>
                <a:latin typeface="Century Gothic"/>
              </a:rPr>
              <a:t> </a:t>
            </a:r>
            <a:r>
              <a:rPr lang="en-US" sz="2400" b="1" dirty="0" err="1">
                <a:solidFill>
                  <a:srgbClr val="004A6C"/>
                </a:solidFill>
                <a:latin typeface="Century Gothic"/>
              </a:rPr>
              <a:t>το</a:t>
            </a:r>
            <a:r>
              <a:rPr lang="en-US" sz="2400" b="1" dirty="0">
                <a:solidFill>
                  <a:srgbClr val="004A6C"/>
                </a:solidFill>
                <a:latin typeface="Century Gothic"/>
              </a:rPr>
              <a:t> πλα</a:t>
            </a:r>
            <a:r>
              <a:rPr lang="en-US" sz="2400" b="1" dirty="0" err="1">
                <a:solidFill>
                  <a:srgbClr val="004A6C"/>
                </a:solidFill>
                <a:latin typeface="Century Gothic"/>
              </a:rPr>
              <a:t>στικό</a:t>
            </a:r>
            <a:r>
              <a:rPr lang="en-US" sz="2400" b="1" dirty="0">
                <a:solidFill>
                  <a:srgbClr val="004A6C"/>
                </a:solidFill>
                <a:latin typeface="Century Gothic"/>
              </a:rPr>
              <a:t> </a:t>
            </a:r>
            <a:r>
              <a:rPr lang="en-US" sz="2400" b="1" dirty="0" err="1">
                <a:solidFill>
                  <a:srgbClr val="0090D4"/>
                </a:solidFill>
                <a:latin typeface="Century Gothic"/>
              </a:rPr>
              <a:t>τις</a:t>
            </a:r>
            <a:r>
              <a:rPr lang="en-US" sz="2400" b="1" dirty="0">
                <a:solidFill>
                  <a:srgbClr val="0090D4"/>
                </a:solidFill>
                <a:latin typeface="Century Gothic"/>
              </a:rPr>
              <a:t> </a:t>
            </a:r>
            <a:r>
              <a:rPr lang="en-US" sz="2400" b="1" dirty="0" err="1">
                <a:solidFill>
                  <a:srgbClr val="0090D4"/>
                </a:solidFill>
                <a:latin typeface="Century Gothic"/>
              </a:rPr>
              <a:t>θάλ</a:t>
            </a:r>
            <a:r>
              <a:rPr lang="en-US" sz="2400" b="1" dirty="0">
                <a:solidFill>
                  <a:srgbClr val="0090D4"/>
                </a:solidFill>
                <a:latin typeface="Century Gothic"/>
              </a:rPr>
              <a:t>α</a:t>
            </a:r>
            <a:r>
              <a:rPr lang="en-US" sz="2400" b="1" dirty="0" err="1">
                <a:solidFill>
                  <a:srgbClr val="0090D4"/>
                </a:solidFill>
                <a:latin typeface="Century Gothic"/>
              </a:rPr>
              <a:t>σσες</a:t>
            </a:r>
          </a:p>
        </p:txBody>
      </p:sp>
      <p:pic>
        <p:nvPicPr>
          <p:cNvPr id="11" name="Picture 10" descr="A picture containing text&#10;&#10;Description automatically generated">
            <a:extLst>
              <a:ext uri="{FF2B5EF4-FFF2-40B4-BE49-F238E27FC236}">
                <a16:creationId xmlns:a16="http://schemas.microsoft.com/office/drawing/2014/main" id="{62025F25-6A4E-6F41-4B7F-46C6EBF51E14}"/>
              </a:ext>
            </a:extLst>
          </p:cNvPr>
          <p:cNvPicPr>
            <a:picLocks noChangeAspect="1"/>
          </p:cNvPicPr>
          <p:nvPr/>
        </p:nvPicPr>
        <p:blipFill rotWithShape="1">
          <a:blip r:embed="rId7" cstate="email">
            <a:extLst>
              <a:ext uri="{28A0092B-C50C-407E-A947-70E740481C1C}">
                <a14:useLocalDpi xmlns:a14="http://schemas.microsoft.com/office/drawing/2010/main"/>
              </a:ext>
            </a:extLst>
          </a:blip>
          <a:srcRect/>
          <a:stretch/>
        </p:blipFill>
        <p:spPr>
          <a:xfrm>
            <a:off x="0" y="5664970"/>
            <a:ext cx="4972251" cy="1193032"/>
          </a:xfrm>
          <a:prstGeom prst="rect">
            <a:avLst/>
          </a:prstGeom>
        </p:spPr>
      </p:pic>
    </p:spTree>
    <p:extLst>
      <p:ext uri="{BB962C8B-B14F-4D97-AF65-F5344CB8AC3E}">
        <p14:creationId xmlns:p14="http://schemas.microsoft.com/office/powerpoint/2010/main" val="3473890772"/>
      </p:ext>
    </p:extLst>
  </p:cSld>
  <p:clrMapOvr>
    <a:overrideClrMapping bg1="lt1" tx1="dk1" bg2="lt2" tx2="dk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5" name="Picture 4" descr="Icon&#10;&#10;Description automatically generated">
            <a:extLst>
              <a:ext uri="{FF2B5EF4-FFF2-40B4-BE49-F238E27FC236}">
                <a16:creationId xmlns:a16="http://schemas.microsoft.com/office/drawing/2014/main" id="{19ECC8F6-3EB8-D84E-B6DE-3D9F7FEA5423}"/>
              </a:ext>
            </a:extLst>
          </p:cNvPr>
          <p:cNvPicPr>
            <a:picLocks noChangeAspect="1"/>
          </p:cNvPicPr>
          <p:nvPr/>
        </p:nvPicPr>
        <p:blipFill>
          <a:blip r:embed="rId4"/>
          <a:stretch>
            <a:fillRect/>
          </a:stretch>
        </p:blipFill>
        <p:spPr>
          <a:xfrm>
            <a:off x="0" y="0"/>
            <a:ext cx="12192000" cy="6858000"/>
          </a:xfrm>
          <a:prstGeom prst="rect">
            <a:avLst/>
          </a:prstGeom>
        </p:spPr>
      </p:pic>
      <p:sp>
        <p:nvSpPr>
          <p:cNvPr id="6" name="Oval 5">
            <a:extLst>
              <a:ext uri="{FF2B5EF4-FFF2-40B4-BE49-F238E27FC236}">
                <a16:creationId xmlns:a16="http://schemas.microsoft.com/office/drawing/2014/main" id="{A55BCCA3-E573-E94D-9BC9-07B9153D9156}"/>
              </a:ext>
            </a:extLst>
          </p:cNvPr>
          <p:cNvSpPr/>
          <p:nvPr/>
        </p:nvSpPr>
        <p:spPr>
          <a:xfrm>
            <a:off x="6586983" y="3744041"/>
            <a:ext cx="1642754" cy="1642754"/>
          </a:xfrm>
          <a:prstGeom prst="ellipse">
            <a:avLst/>
          </a:prstGeom>
          <a:solidFill>
            <a:srgbClr val="44BD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986C9C1A-CBC4-304F-BD3C-0D6690CDEFA3}"/>
              </a:ext>
            </a:extLst>
          </p:cNvPr>
          <p:cNvSpPr/>
          <p:nvPr/>
        </p:nvSpPr>
        <p:spPr>
          <a:xfrm>
            <a:off x="5563659" y="588396"/>
            <a:ext cx="4224398" cy="1232453"/>
          </a:xfrm>
          <a:prstGeom prst="rect">
            <a:avLst/>
          </a:prstGeom>
          <a:solidFill>
            <a:srgbClr val="F9F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19967401-B05D-7049-AEA9-BF082DDA60A5}"/>
              </a:ext>
            </a:extLst>
          </p:cNvPr>
          <p:cNvSpPr/>
          <p:nvPr/>
        </p:nvSpPr>
        <p:spPr>
          <a:xfrm>
            <a:off x="5621539" y="585949"/>
            <a:ext cx="4162800" cy="1477328"/>
          </a:xfrm>
          <a:prstGeom prst="rect">
            <a:avLst/>
          </a:prstGeom>
        </p:spPr>
        <p:txBody>
          <a:bodyPr wrap="square" lIns="91440" tIns="45720" rIns="91440" bIns="45720" anchor="t">
            <a:spAutoFit/>
          </a:bodyPr>
          <a:lstStyle/>
          <a:p>
            <a:pPr marL="285750" indent="-285750">
              <a:buFont typeface="Arial" panose="020B0604020202020204" pitchFamily="34" charset="0"/>
              <a:buChar char="•"/>
            </a:pPr>
            <a:r>
              <a:rPr lang="en-US" dirty="0" err="1">
                <a:solidFill>
                  <a:srgbClr val="004A6C"/>
                </a:solidFill>
                <a:latin typeface="Century Gothic"/>
              </a:rPr>
              <a:t>Οι</a:t>
            </a:r>
            <a:r>
              <a:rPr lang="en-US" dirty="0">
                <a:solidFill>
                  <a:srgbClr val="004A6C"/>
                </a:solidFill>
                <a:latin typeface="Century Gothic"/>
              </a:rPr>
              <a:t> πλα</a:t>
            </a:r>
            <a:r>
              <a:rPr lang="en-US" dirty="0" err="1">
                <a:solidFill>
                  <a:srgbClr val="004A6C"/>
                </a:solidFill>
                <a:latin typeface="Century Gothic"/>
              </a:rPr>
              <a:t>στικές</a:t>
            </a:r>
            <a:r>
              <a:rPr lang="en-US" dirty="0">
                <a:solidFill>
                  <a:srgbClr val="004A6C"/>
                </a:solidFill>
                <a:latin typeface="Century Gothic"/>
              </a:rPr>
              <a:t> </a:t>
            </a:r>
            <a:r>
              <a:rPr lang="en-US" dirty="0" err="1">
                <a:solidFill>
                  <a:srgbClr val="004A6C"/>
                </a:solidFill>
                <a:latin typeface="Century Gothic"/>
              </a:rPr>
              <a:t>μικροΐνες</a:t>
            </a:r>
            <a:r>
              <a:rPr lang="en-US" dirty="0">
                <a:solidFill>
                  <a:srgbClr val="004A6C"/>
                </a:solidFill>
                <a:latin typeface="Century Gothic"/>
              </a:rPr>
              <a:t> </a:t>
            </a:r>
            <a:r>
              <a:rPr lang="en-US" dirty="0" err="1">
                <a:solidFill>
                  <a:srgbClr val="004A6C"/>
                </a:solidFill>
                <a:latin typeface="Century Gothic"/>
              </a:rPr>
              <a:t>των</a:t>
            </a:r>
            <a:r>
              <a:rPr lang="en-US" dirty="0">
                <a:solidFill>
                  <a:srgbClr val="004A6C"/>
                </a:solidFill>
                <a:latin typeface="Century Gothic"/>
              </a:rPr>
              <a:t> </a:t>
            </a:r>
            <a:r>
              <a:rPr lang="en-US" dirty="0" err="1">
                <a:solidFill>
                  <a:srgbClr val="004A6C"/>
                </a:solidFill>
                <a:latin typeface="Century Gothic"/>
              </a:rPr>
              <a:t>ρούχων</a:t>
            </a:r>
            <a:r>
              <a:rPr lang="en-US" dirty="0">
                <a:solidFill>
                  <a:srgbClr val="004A6C"/>
                </a:solidFill>
                <a:latin typeface="Century Gothic"/>
              </a:rPr>
              <a:t> κατα</a:t>
            </a:r>
            <a:r>
              <a:rPr lang="en-US" dirty="0" err="1">
                <a:solidFill>
                  <a:srgbClr val="004A6C"/>
                </a:solidFill>
                <a:latin typeface="Century Gothic"/>
              </a:rPr>
              <a:t>λήγουν</a:t>
            </a:r>
            <a:r>
              <a:rPr lang="en-US" dirty="0">
                <a:solidFill>
                  <a:srgbClr val="004A6C"/>
                </a:solidFill>
                <a:latin typeface="Century Gothic"/>
              </a:rPr>
              <a:t> </a:t>
            </a:r>
            <a:r>
              <a:rPr lang="en-US" dirty="0" err="1">
                <a:solidFill>
                  <a:srgbClr val="004A6C"/>
                </a:solidFill>
                <a:latin typeface="Century Gothic"/>
              </a:rPr>
              <a:t>στην</a:t>
            </a:r>
            <a:r>
              <a:rPr lang="en-US" dirty="0">
                <a:solidFill>
                  <a:srgbClr val="004A6C"/>
                </a:solidFill>
                <a:latin typeface="Century Gothic"/>
              </a:rPr>
              <a:t> απ</a:t>
            </a:r>
            <a:r>
              <a:rPr lang="en-US" dirty="0" err="1">
                <a:solidFill>
                  <a:srgbClr val="004A6C"/>
                </a:solidFill>
                <a:latin typeface="Century Gothic"/>
              </a:rPr>
              <a:t>οχέτευση</a:t>
            </a:r>
            <a:endParaRPr lang="en-US" dirty="0" err="1"/>
          </a:p>
          <a:p>
            <a:pPr marL="285750" indent="-285750">
              <a:buFont typeface="Arial" panose="020B0604020202020204" pitchFamily="34" charset="0"/>
              <a:buChar char="•"/>
            </a:pPr>
            <a:r>
              <a:rPr lang="en-US" dirty="0" err="1">
                <a:solidFill>
                  <a:srgbClr val="004A6C"/>
                </a:solidFill>
                <a:latin typeface="Century Gothic"/>
              </a:rPr>
              <a:t>Μικρόκοκκοι</a:t>
            </a:r>
            <a:r>
              <a:rPr lang="en-US" dirty="0">
                <a:solidFill>
                  <a:srgbClr val="004A6C"/>
                </a:solidFill>
                <a:latin typeface="Century Gothic"/>
              </a:rPr>
              <a:t> </a:t>
            </a:r>
            <a:r>
              <a:rPr lang="en-US" dirty="0" err="1">
                <a:solidFill>
                  <a:srgbClr val="004A6C"/>
                </a:solidFill>
                <a:latin typeface="Century Gothic"/>
              </a:rPr>
              <a:t>στ</a:t>
            </a:r>
            <a:r>
              <a:rPr lang="en-US" dirty="0">
                <a:solidFill>
                  <a:srgbClr val="004A6C"/>
                </a:solidFill>
                <a:latin typeface="Century Gothic"/>
              </a:rPr>
              <a:t>α κα</a:t>
            </a:r>
            <a:r>
              <a:rPr lang="en-US" dirty="0" err="1">
                <a:solidFill>
                  <a:srgbClr val="004A6C"/>
                </a:solidFill>
                <a:latin typeface="Century Gothic"/>
              </a:rPr>
              <a:t>λλυντικά</a:t>
            </a:r>
            <a:endParaRPr lang="en-US" dirty="0" err="1"/>
          </a:p>
          <a:p>
            <a:pPr marL="285750" indent="-285750">
              <a:buFont typeface="Arial" panose="020B0604020202020204" pitchFamily="34" charset="0"/>
              <a:buChar char="•"/>
            </a:pPr>
            <a:endParaRPr lang="en-US" dirty="0">
              <a:solidFill>
                <a:srgbClr val="004A6C"/>
              </a:solidFill>
              <a:latin typeface="Century Gothic"/>
            </a:endParaRPr>
          </a:p>
        </p:txBody>
      </p:sp>
      <p:pic>
        <p:nvPicPr>
          <p:cNvPr id="8" name="Picture 7">
            <a:extLst>
              <a:ext uri="{FF2B5EF4-FFF2-40B4-BE49-F238E27FC236}">
                <a16:creationId xmlns:a16="http://schemas.microsoft.com/office/drawing/2014/main" id="{3C628677-D311-724B-8BDE-23966772F39D}"/>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rot="179501">
            <a:off x="9529013" y="503993"/>
            <a:ext cx="2118256" cy="2444642"/>
          </a:xfrm>
          <a:prstGeom prst="rect">
            <a:avLst/>
          </a:prstGeom>
          <a:ln w="57150">
            <a:solidFill>
              <a:srgbClr val="F9F6ED"/>
            </a:solidFill>
          </a:ln>
        </p:spPr>
      </p:pic>
      <p:pic>
        <p:nvPicPr>
          <p:cNvPr id="13" name="Picture 12" descr="A picture containing text&#10;&#10;Description automatically generated">
            <a:extLst>
              <a:ext uri="{FF2B5EF4-FFF2-40B4-BE49-F238E27FC236}">
                <a16:creationId xmlns:a16="http://schemas.microsoft.com/office/drawing/2014/main" id="{42CEFF77-ED50-E745-816E-CF5BEB632430}"/>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822003" y="2385115"/>
            <a:ext cx="10405239" cy="3173229"/>
          </a:xfrm>
          <a:prstGeom prst="rect">
            <a:avLst/>
          </a:prstGeom>
        </p:spPr>
      </p:pic>
      <p:sp>
        <p:nvSpPr>
          <p:cNvPr id="4" name="TextBox 3">
            <a:extLst>
              <a:ext uri="{FF2B5EF4-FFF2-40B4-BE49-F238E27FC236}">
                <a16:creationId xmlns:a16="http://schemas.microsoft.com/office/drawing/2014/main" id="{ABBABBA6-F908-0E33-ED4D-C3DC93ACCD4D}"/>
              </a:ext>
            </a:extLst>
          </p:cNvPr>
          <p:cNvSpPr txBox="1"/>
          <p:nvPr/>
        </p:nvSpPr>
        <p:spPr>
          <a:xfrm>
            <a:off x="205676" y="777059"/>
            <a:ext cx="4287829" cy="830997"/>
          </a:xfrm>
          <a:prstGeom prst="rect">
            <a:avLst/>
          </a:prstGeom>
          <a:noFill/>
        </p:spPr>
        <p:txBody>
          <a:bodyPr wrap="square" lIns="91440" tIns="45720" rIns="91440" bIns="45720" rtlCol="0" anchor="t">
            <a:spAutoFit/>
          </a:bodyPr>
          <a:lstStyle/>
          <a:p>
            <a:r>
              <a:rPr lang="en-US" sz="2400" b="1" dirty="0" err="1">
                <a:solidFill>
                  <a:srgbClr val="004A6C"/>
                </a:solidFill>
                <a:latin typeface="Century Gothic"/>
              </a:rPr>
              <a:t>Πώς</a:t>
            </a:r>
            <a:r>
              <a:rPr lang="en-US" sz="2400" b="1" dirty="0">
                <a:solidFill>
                  <a:srgbClr val="004A6C"/>
                </a:solidFill>
                <a:latin typeface="Century Gothic"/>
              </a:rPr>
              <a:t> επ</a:t>
            </a:r>
            <a:r>
              <a:rPr lang="en-US" sz="2400" b="1" dirty="0" err="1">
                <a:solidFill>
                  <a:srgbClr val="004A6C"/>
                </a:solidFill>
                <a:latin typeface="Century Gothic"/>
              </a:rPr>
              <a:t>ιρρεάζει</a:t>
            </a:r>
            <a:r>
              <a:rPr lang="en-US" sz="2400" b="1" dirty="0">
                <a:solidFill>
                  <a:srgbClr val="004A6C"/>
                </a:solidFill>
                <a:latin typeface="Century Gothic"/>
              </a:rPr>
              <a:t> </a:t>
            </a:r>
            <a:r>
              <a:rPr lang="en-US" sz="2400" b="1" dirty="0" err="1">
                <a:solidFill>
                  <a:srgbClr val="004A6C"/>
                </a:solidFill>
                <a:latin typeface="Century Gothic"/>
              </a:rPr>
              <a:t>το</a:t>
            </a:r>
            <a:r>
              <a:rPr lang="en-US" sz="2400" b="1" dirty="0">
                <a:solidFill>
                  <a:srgbClr val="004A6C"/>
                </a:solidFill>
                <a:latin typeface="Century Gothic"/>
              </a:rPr>
              <a:t> πλα</a:t>
            </a:r>
            <a:r>
              <a:rPr lang="en-US" sz="2400" b="1" dirty="0" err="1">
                <a:solidFill>
                  <a:srgbClr val="004A6C"/>
                </a:solidFill>
                <a:latin typeface="Century Gothic"/>
              </a:rPr>
              <a:t>στικό</a:t>
            </a:r>
            <a:r>
              <a:rPr lang="en-US" sz="2400" b="1" dirty="0">
                <a:solidFill>
                  <a:srgbClr val="004A6C"/>
                </a:solidFill>
                <a:latin typeface="Century Gothic"/>
              </a:rPr>
              <a:t> </a:t>
            </a:r>
            <a:r>
              <a:rPr lang="en-US" sz="2400" b="1" dirty="0" err="1">
                <a:solidFill>
                  <a:srgbClr val="0090D4"/>
                </a:solidFill>
                <a:latin typeface="Century Gothic"/>
              </a:rPr>
              <a:t>τις</a:t>
            </a:r>
            <a:r>
              <a:rPr lang="en-US" sz="2400" b="1" dirty="0">
                <a:solidFill>
                  <a:srgbClr val="0090D4"/>
                </a:solidFill>
                <a:latin typeface="Century Gothic"/>
              </a:rPr>
              <a:t> </a:t>
            </a:r>
            <a:r>
              <a:rPr lang="en-US" sz="2400" b="1" dirty="0" err="1">
                <a:solidFill>
                  <a:srgbClr val="0090D4"/>
                </a:solidFill>
                <a:latin typeface="Century Gothic"/>
              </a:rPr>
              <a:t>θάλ</a:t>
            </a:r>
            <a:r>
              <a:rPr lang="en-US" sz="2400" b="1" dirty="0">
                <a:solidFill>
                  <a:srgbClr val="0090D4"/>
                </a:solidFill>
                <a:latin typeface="Century Gothic"/>
              </a:rPr>
              <a:t>α</a:t>
            </a:r>
            <a:r>
              <a:rPr lang="en-US" sz="2400" b="1" dirty="0" err="1">
                <a:solidFill>
                  <a:srgbClr val="0090D4"/>
                </a:solidFill>
                <a:latin typeface="Century Gothic"/>
              </a:rPr>
              <a:t>σσες</a:t>
            </a:r>
          </a:p>
        </p:txBody>
      </p:sp>
      <p:pic>
        <p:nvPicPr>
          <p:cNvPr id="10" name="Picture 9" descr="A picture containing text&#10;&#10;Description automatically generated">
            <a:extLst>
              <a:ext uri="{FF2B5EF4-FFF2-40B4-BE49-F238E27FC236}">
                <a16:creationId xmlns:a16="http://schemas.microsoft.com/office/drawing/2014/main" id="{04EADE3C-CC92-3455-CDB1-F48A31503523}"/>
              </a:ext>
            </a:extLst>
          </p:cNvPr>
          <p:cNvPicPr>
            <a:picLocks noChangeAspect="1"/>
          </p:cNvPicPr>
          <p:nvPr/>
        </p:nvPicPr>
        <p:blipFill rotWithShape="1">
          <a:blip r:embed="rId7" cstate="email">
            <a:extLst>
              <a:ext uri="{28A0092B-C50C-407E-A947-70E740481C1C}">
                <a14:useLocalDpi xmlns:a14="http://schemas.microsoft.com/office/drawing/2010/main"/>
              </a:ext>
            </a:extLst>
          </a:blip>
          <a:srcRect/>
          <a:stretch/>
        </p:blipFill>
        <p:spPr>
          <a:xfrm>
            <a:off x="0" y="5664970"/>
            <a:ext cx="4972251" cy="1193032"/>
          </a:xfrm>
          <a:prstGeom prst="rect">
            <a:avLst/>
          </a:prstGeom>
        </p:spPr>
      </p:pic>
    </p:spTree>
    <p:extLst>
      <p:ext uri="{BB962C8B-B14F-4D97-AF65-F5344CB8AC3E}">
        <p14:creationId xmlns:p14="http://schemas.microsoft.com/office/powerpoint/2010/main" val="3715041681"/>
      </p:ext>
    </p:extLst>
  </p:cSld>
  <p:clrMapOvr>
    <a:overrideClrMapping bg1="lt1" tx1="dk1" bg2="lt2" tx2="dk2" accent1="accent1" accent2="accent2" accent3="accent3" accent4="accent4" accent5="accent5" accent6="accent6" hlink="hlink" folHlink="folHlink"/>
  </p:clrMapOvr>
</p:sld>
</file>

<file path=ppt/slides/slide9.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5" name="Picture 4" descr="Icon&#10;&#10;Description automatically generated">
            <a:extLst>
              <a:ext uri="{FF2B5EF4-FFF2-40B4-BE49-F238E27FC236}">
                <a16:creationId xmlns:a16="http://schemas.microsoft.com/office/drawing/2014/main" id="{19ECC8F6-3EB8-D84E-B6DE-3D9F7FEA5423}"/>
              </a:ext>
            </a:extLst>
          </p:cNvPr>
          <p:cNvPicPr>
            <a:picLocks noChangeAspect="1"/>
          </p:cNvPicPr>
          <p:nvPr/>
        </p:nvPicPr>
        <p:blipFill>
          <a:blip r:embed="rId4"/>
          <a:stretch>
            <a:fillRect/>
          </a:stretch>
        </p:blipFill>
        <p:spPr>
          <a:xfrm>
            <a:off x="0" y="0"/>
            <a:ext cx="12192000" cy="6858000"/>
          </a:xfrm>
          <a:prstGeom prst="rect">
            <a:avLst/>
          </a:prstGeom>
        </p:spPr>
      </p:pic>
      <p:sp>
        <p:nvSpPr>
          <p:cNvPr id="16" name="Rectangle 15">
            <a:extLst>
              <a:ext uri="{FF2B5EF4-FFF2-40B4-BE49-F238E27FC236}">
                <a16:creationId xmlns:a16="http://schemas.microsoft.com/office/drawing/2014/main" id="{986C9C1A-CBC4-304F-BD3C-0D6690CDEFA3}"/>
              </a:ext>
            </a:extLst>
          </p:cNvPr>
          <p:cNvSpPr/>
          <p:nvPr/>
        </p:nvSpPr>
        <p:spPr>
          <a:xfrm>
            <a:off x="5326151" y="588396"/>
            <a:ext cx="4280693" cy="2434063"/>
          </a:xfrm>
          <a:prstGeom prst="rect">
            <a:avLst/>
          </a:prstGeom>
          <a:solidFill>
            <a:srgbClr val="F9F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19967401-B05D-7049-AEA9-BF082DDA60A5}"/>
              </a:ext>
            </a:extLst>
          </p:cNvPr>
          <p:cNvSpPr/>
          <p:nvPr/>
        </p:nvSpPr>
        <p:spPr>
          <a:xfrm>
            <a:off x="5324656" y="773973"/>
            <a:ext cx="4520607" cy="2031325"/>
          </a:xfrm>
          <a:prstGeom prst="rect">
            <a:avLst/>
          </a:prstGeom>
        </p:spPr>
        <p:txBody>
          <a:bodyPr wrap="square" lIns="91440" tIns="45720" rIns="91440" bIns="45720" anchor="t">
            <a:spAutoFit/>
          </a:bodyPr>
          <a:lstStyle/>
          <a:p>
            <a:pPr marL="285750" indent="-285750">
              <a:buFont typeface="Arial" panose="020B0604020202020204" pitchFamily="34" charset="0"/>
              <a:buChar char="•"/>
            </a:pPr>
            <a:r>
              <a:rPr lang="en-US" dirty="0">
                <a:solidFill>
                  <a:srgbClr val="004A6C"/>
                </a:solidFill>
                <a:latin typeface="Century Gothic"/>
              </a:rPr>
              <a:t>Από </a:t>
            </a:r>
            <a:r>
              <a:rPr lang="en-US" dirty="0" err="1">
                <a:solidFill>
                  <a:srgbClr val="004A6C"/>
                </a:solidFill>
                <a:latin typeface="Century Gothic"/>
              </a:rPr>
              <a:t>την</a:t>
            </a:r>
            <a:r>
              <a:rPr lang="en-US" dirty="0">
                <a:solidFill>
                  <a:srgbClr val="004A6C"/>
                </a:solidFill>
                <a:latin typeface="Century Gothic"/>
              </a:rPr>
              <a:t> κα</a:t>
            </a:r>
            <a:r>
              <a:rPr lang="en-US" dirty="0" err="1">
                <a:solidFill>
                  <a:srgbClr val="004A6C"/>
                </a:solidFill>
                <a:latin typeface="Century Gothic"/>
              </a:rPr>
              <a:t>ύση</a:t>
            </a:r>
            <a:r>
              <a:rPr lang="en-US" dirty="0">
                <a:solidFill>
                  <a:srgbClr val="004A6C"/>
                </a:solidFill>
                <a:latin typeface="Century Gothic"/>
              </a:rPr>
              <a:t> </a:t>
            </a:r>
            <a:r>
              <a:rPr lang="en-US" dirty="0" err="1">
                <a:solidFill>
                  <a:srgbClr val="004A6C"/>
                </a:solidFill>
                <a:latin typeface="Century Gothic"/>
              </a:rPr>
              <a:t>του</a:t>
            </a:r>
            <a:r>
              <a:rPr lang="en-US" dirty="0">
                <a:solidFill>
                  <a:srgbClr val="004A6C"/>
                </a:solidFill>
                <a:latin typeface="Century Gothic"/>
              </a:rPr>
              <a:t> πλα</a:t>
            </a:r>
            <a:r>
              <a:rPr lang="en-US" dirty="0" err="1">
                <a:solidFill>
                  <a:srgbClr val="004A6C"/>
                </a:solidFill>
                <a:latin typeface="Century Gothic"/>
              </a:rPr>
              <a:t>στικού</a:t>
            </a:r>
            <a:r>
              <a:rPr lang="en-US" dirty="0">
                <a:solidFill>
                  <a:srgbClr val="004A6C"/>
                </a:solidFill>
                <a:latin typeface="Century Gothic"/>
              </a:rPr>
              <a:t> π</a:t>
            </a:r>
            <a:r>
              <a:rPr lang="en-US" dirty="0" err="1">
                <a:solidFill>
                  <a:srgbClr val="004A6C"/>
                </a:solidFill>
                <a:latin typeface="Century Gothic"/>
              </a:rPr>
              <a:t>ροκύ</a:t>
            </a:r>
            <a:r>
              <a:rPr lang="en-US" dirty="0">
                <a:solidFill>
                  <a:srgbClr val="004A6C"/>
                </a:solidFill>
                <a:latin typeface="Century Gothic"/>
              </a:rPr>
              <a:t>π</a:t>
            </a:r>
            <a:r>
              <a:rPr lang="en-US" dirty="0" err="1">
                <a:solidFill>
                  <a:srgbClr val="004A6C"/>
                </a:solidFill>
                <a:latin typeface="Century Gothic"/>
              </a:rPr>
              <a:t>τουν</a:t>
            </a:r>
            <a:r>
              <a:rPr lang="en-US" dirty="0">
                <a:solidFill>
                  <a:srgbClr val="004A6C"/>
                </a:solidFill>
                <a:latin typeface="Century Gothic"/>
              </a:rPr>
              <a:t> βλαβ</a:t>
            </a:r>
            <a:r>
              <a:rPr lang="en-US" dirty="0" err="1">
                <a:solidFill>
                  <a:srgbClr val="004A6C"/>
                </a:solidFill>
                <a:latin typeface="Century Gothic"/>
              </a:rPr>
              <a:t>ερές</a:t>
            </a:r>
            <a:r>
              <a:rPr lang="en-US" dirty="0">
                <a:solidFill>
                  <a:srgbClr val="004A6C"/>
                </a:solidFill>
                <a:latin typeface="Century Gothic"/>
              </a:rPr>
              <a:t> </a:t>
            </a:r>
            <a:r>
              <a:rPr lang="en-US" dirty="0" err="1">
                <a:solidFill>
                  <a:srgbClr val="004A6C"/>
                </a:solidFill>
                <a:latin typeface="Century Gothic"/>
              </a:rPr>
              <a:t>τοξίνες</a:t>
            </a:r>
            <a:r>
              <a:rPr lang="en-US" dirty="0">
                <a:solidFill>
                  <a:srgbClr val="004A6C"/>
                </a:solidFill>
                <a:latin typeface="Century Gothic"/>
              </a:rPr>
              <a:t>.</a:t>
            </a:r>
            <a:endParaRPr lang="en-US" dirty="0"/>
          </a:p>
          <a:p>
            <a:pPr marL="285750" indent="-285750">
              <a:buFont typeface="Arial" panose="020B0604020202020204" pitchFamily="34" charset="0"/>
              <a:buChar char="•"/>
            </a:pPr>
            <a:r>
              <a:rPr lang="en-US" dirty="0" err="1">
                <a:solidFill>
                  <a:srgbClr val="004A6C"/>
                </a:solidFill>
                <a:latin typeface="Century Gothic"/>
              </a:rPr>
              <a:t>Οι</a:t>
            </a:r>
            <a:r>
              <a:rPr lang="en-US" dirty="0">
                <a:solidFill>
                  <a:srgbClr val="004A6C"/>
                </a:solidFill>
                <a:latin typeface="Century Gothic"/>
              </a:rPr>
              <a:t> </a:t>
            </a:r>
            <a:r>
              <a:rPr lang="en-US" dirty="0" err="1">
                <a:solidFill>
                  <a:srgbClr val="004A6C"/>
                </a:solidFill>
                <a:latin typeface="Century Gothic"/>
              </a:rPr>
              <a:t>χωμ</a:t>
            </a:r>
            <a:r>
              <a:rPr lang="en-US" dirty="0">
                <a:solidFill>
                  <a:srgbClr val="004A6C"/>
                </a:solidFill>
                <a:latin typeface="Century Gothic"/>
              </a:rPr>
              <a:t>α</a:t>
            </a:r>
            <a:r>
              <a:rPr lang="en-US" dirty="0" err="1">
                <a:solidFill>
                  <a:srgbClr val="004A6C"/>
                </a:solidFill>
                <a:latin typeface="Century Gothic"/>
              </a:rPr>
              <a:t>τερές</a:t>
            </a:r>
            <a:r>
              <a:rPr lang="en-US" dirty="0">
                <a:solidFill>
                  <a:srgbClr val="004A6C"/>
                </a:solidFill>
                <a:latin typeface="Century Gothic"/>
              </a:rPr>
              <a:t> απ</a:t>
            </a:r>
            <a:r>
              <a:rPr lang="en-US" dirty="0" err="1">
                <a:solidFill>
                  <a:srgbClr val="004A6C"/>
                </a:solidFill>
                <a:latin typeface="Century Gothic"/>
              </a:rPr>
              <a:t>ελευθερώνουν</a:t>
            </a:r>
            <a:r>
              <a:rPr lang="en-US" dirty="0">
                <a:solidFill>
                  <a:srgbClr val="004A6C"/>
                </a:solidFill>
                <a:latin typeface="Century Gothic"/>
              </a:rPr>
              <a:t> βλαβ</a:t>
            </a:r>
            <a:r>
              <a:rPr lang="en-US" dirty="0" err="1">
                <a:solidFill>
                  <a:srgbClr val="004A6C"/>
                </a:solidFill>
                <a:latin typeface="Century Gothic"/>
              </a:rPr>
              <a:t>ερές</a:t>
            </a:r>
            <a:r>
              <a:rPr lang="en-US" dirty="0">
                <a:solidFill>
                  <a:srgbClr val="004A6C"/>
                </a:solidFill>
                <a:latin typeface="Century Gothic"/>
              </a:rPr>
              <a:t> </a:t>
            </a:r>
            <a:r>
              <a:rPr lang="en-US" dirty="0" err="1">
                <a:solidFill>
                  <a:srgbClr val="004A6C"/>
                </a:solidFill>
                <a:latin typeface="Century Gothic"/>
              </a:rPr>
              <a:t>τοξίνες</a:t>
            </a:r>
            <a:r>
              <a:rPr lang="en-US" dirty="0">
                <a:solidFill>
                  <a:srgbClr val="004A6C"/>
                </a:solidFill>
                <a:latin typeface="Century Gothic"/>
              </a:rPr>
              <a:t>, </a:t>
            </a:r>
            <a:r>
              <a:rPr lang="en-US" dirty="0" err="1">
                <a:solidFill>
                  <a:srgbClr val="004A6C"/>
                </a:solidFill>
                <a:latin typeface="Century Gothic"/>
              </a:rPr>
              <a:t>ενώ</a:t>
            </a:r>
            <a:r>
              <a:rPr lang="en-US" dirty="0">
                <a:solidFill>
                  <a:srgbClr val="004A6C"/>
                </a:solidFill>
                <a:latin typeface="Century Gothic"/>
              </a:rPr>
              <a:t> πα</a:t>
            </a:r>
            <a:r>
              <a:rPr lang="en-US" dirty="0" err="1">
                <a:solidFill>
                  <a:srgbClr val="004A6C"/>
                </a:solidFill>
                <a:latin typeface="Century Gothic"/>
              </a:rPr>
              <a:t>ράλληλ</a:t>
            </a:r>
            <a:r>
              <a:rPr lang="en-US" dirty="0">
                <a:solidFill>
                  <a:srgbClr val="004A6C"/>
                </a:solidFill>
                <a:latin typeface="Century Gothic"/>
              </a:rPr>
              <a:t>α καταλαμβ</a:t>
            </a:r>
            <a:r>
              <a:rPr lang="en-US" dirty="0" err="1">
                <a:solidFill>
                  <a:srgbClr val="004A6C"/>
                </a:solidFill>
                <a:latin typeface="Century Gothic"/>
              </a:rPr>
              <a:t>άνουν</a:t>
            </a:r>
            <a:r>
              <a:rPr lang="en-US" dirty="0">
                <a:solidFill>
                  <a:srgbClr val="004A6C"/>
                </a:solidFill>
                <a:latin typeface="Century Gothic"/>
              </a:rPr>
              <a:t> </a:t>
            </a:r>
            <a:r>
              <a:rPr lang="en-US" dirty="0" err="1">
                <a:solidFill>
                  <a:srgbClr val="004A6C"/>
                </a:solidFill>
                <a:latin typeface="Century Gothic"/>
              </a:rPr>
              <a:t>μεγάλες</a:t>
            </a:r>
            <a:r>
              <a:rPr lang="en-US" dirty="0">
                <a:solidFill>
                  <a:srgbClr val="004A6C"/>
                </a:solidFill>
                <a:latin typeface="Century Gothic"/>
              </a:rPr>
              <a:t> </a:t>
            </a:r>
            <a:r>
              <a:rPr lang="en-US" dirty="0" err="1">
                <a:solidFill>
                  <a:srgbClr val="004A6C"/>
                </a:solidFill>
                <a:latin typeface="Century Gothic"/>
              </a:rPr>
              <a:t>εκτάσεις</a:t>
            </a:r>
            <a:r>
              <a:rPr lang="en-US" dirty="0">
                <a:solidFill>
                  <a:srgbClr val="004A6C"/>
                </a:solidFill>
                <a:latin typeface="Century Gothic"/>
              </a:rPr>
              <a:t>.</a:t>
            </a:r>
            <a:endParaRPr lang="en-US" dirty="0"/>
          </a:p>
          <a:p>
            <a:pPr marL="285750" indent="-285750">
              <a:buFont typeface="Arial" panose="020B0604020202020204" pitchFamily="34" charset="0"/>
              <a:buChar char="•"/>
            </a:pPr>
            <a:r>
              <a:rPr lang="en-US" dirty="0">
                <a:solidFill>
                  <a:srgbClr val="004A6C"/>
                </a:solidFill>
                <a:latin typeface="Century Gothic"/>
              </a:rPr>
              <a:t>Από </a:t>
            </a:r>
            <a:r>
              <a:rPr lang="en-US" dirty="0" err="1">
                <a:solidFill>
                  <a:srgbClr val="004A6C"/>
                </a:solidFill>
                <a:latin typeface="Century Gothic"/>
              </a:rPr>
              <a:t>το</a:t>
            </a:r>
            <a:r>
              <a:rPr lang="en-US" dirty="0">
                <a:solidFill>
                  <a:srgbClr val="004A6C"/>
                </a:solidFill>
                <a:latin typeface="Century Gothic"/>
              </a:rPr>
              <a:t> 1950 </a:t>
            </a:r>
            <a:r>
              <a:rPr lang="en-US" dirty="0" err="1">
                <a:solidFill>
                  <a:srgbClr val="004A6C"/>
                </a:solidFill>
                <a:latin typeface="Century Gothic"/>
              </a:rPr>
              <a:t>μόνο</a:t>
            </a:r>
            <a:r>
              <a:rPr lang="en-US" dirty="0">
                <a:solidFill>
                  <a:srgbClr val="004A6C"/>
                </a:solidFill>
                <a:latin typeface="Century Gothic"/>
              </a:rPr>
              <a:t> </a:t>
            </a:r>
            <a:r>
              <a:rPr lang="en-US" dirty="0" err="1">
                <a:solidFill>
                  <a:srgbClr val="004A6C"/>
                </a:solidFill>
                <a:latin typeface="Century Gothic"/>
              </a:rPr>
              <a:t>το</a:t>
            </a:r>
            <a:r>
              <a:rPr lang="en-US" dirty="0">
                <a:solidFill>
                  <a:srgbClr val="004A6C"/>
                </a:solidFill>
                <a:latin typeface="Century Gothic"/>
              </a:rPr>
              <a:t> 9% </a:t>
            </a:r>
            <a:r>
              <a:rPr lang="en-US" dirty="0" err="1">
                <a:solidFill>
                  <a:srgbClr val="004A6C"/>
                </a:solidFill>
                <a:latin typeface="Century Gothic"/>
              </a:rPr>
              <a:t>των</a:t>
            </a:r>
            <a:r>
              <a:rPr lang="en-US" dirty="0">
                <a:solidFill>
                  <a:srgbClr val="004A6C"/>
                </a:solidFill>
                <a:latin typeface="Century Gothic"/>
              </a:rPr>
              <a:t> πλα</a:t>
            </a:r>
            <a:r>
              <a:rPr lang="en-US" dirty="0" err="1">
                <a:solidFill>
                  <a:srgbClr val="004A6C"/>
                </a:solidFill>
                <a:latin typeface="Century Gothic"/>
              </a:rPr>
              <a:t>στικών</a:t>
            </a:r>
            <a:r>
              <a:rPr lang="en-US" dirty="0">
                <a:solidFill>
                  <a:srgbClr val="004A6C"/>
                </a:solidFill>
                <a:latin typeface="Century Gothic"/>
              </a:rPr>
              <a:t> </a:t>
            </a:r>
            <a:r>
              <a:rPr lang="en-US" dirty="0" err="1">
                <a:solidFill>
                  <a:srgbClr val="004A6C"/>
                </a:solidFill>
                <a:latin typeface="Century Gothic"/>
              </a:rPr>
              <a:t>έχει</a:t>
            </a:r>
            <a:r>
              <a:rPr lang="en-US" dirty="0">
                <a:solidFill>
                  <a:srgbClr val="004A6C"/>
                </a:solidFill>
                <a:latin typeface="Century Gothic"/>
              </a:rPr>
              <a:t> ανα</a:t>
            </a:r>
            <a:r>
              <a:rPr lang="en-US" dirty="0" err="1">
                <a:solidFill>
                  <a:srgbClr val="004A6C"/>
                </a:solidFill>
                <a:latin typeface="Century Gothic"/>
              </a:rPr>
              <a:t>κυκλωθεί</a:t>
            </a:r>
            <a:r>
              <a:rPr lang="en-US" dirty="0">
                <a:solidFill>
                  <a:srgbClr val="004A6C"/>
                </a:solidFill>
                <a:latin typeface="Century Gothic"/>
              </a:rPr>
              <a:t>.</a:t>
            </a:r>
            <a:endParaRPr lang="en-US" dirty="0"/>
          </a:p>
        </p:txBody>
      </p:sp>
      <p:pic>
        <p:nvPicPr>
          <p:cNvPr id="4" name="Picture 3" descr="A picture containing sky, outdoor, people, crowd&#10;&#10;Description automatically generated">
            <a:extLst>
              <a:ext uri="{FF2B5EF4-FFF2-40B4-BE49-F238E27FC236}">
                <a16:creationId xmlns:a16="http://schemas.microsoft.com/office/drawing/2014/main" id="{91C11D18-060F-884F-B314-45212D372F1E}"/>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rot="247955">
            <a:off x="9455545" y="1493663"/>
            <a:ext cx="2671242" cy="1777784"/>
          </a:xfrm>
          <a:prstGeom prst="rect">
            <a:avLst/>
          </a:prstGeom>
          <a:ln w="57150">
            <a:solidFill>
              <a:srgbClr val="F9F6ED"/>
            </a:solidFill>
          </a:ln>
        </p:spPr>
      </p:pic>
      <p:sp>
        <p:nvSpPr>
          <p:cNvPr id="19" name="Oval 18">
            <a:extLst>
              <a:ext uri="{FF2B5EF4-FFF2-40B4-BE49-F238E27FC236}">
                <a16:creationId xmlns:a16="http://schemas.microsoft.com/office/drawing/2014/main" id="{5D0C47F4-159C-C64F-BA86-4499AB3F308F}"/>
              </a:ext>
            </a:extLst>
          </p:cNvPr>
          <p:cNvSpPr/>
          <p:nvPr/>
        </p:nvSpPr>
        <p:spPr>
          <a:xfrm>
            <a:off x="8253722" y="3744041"/>
            <a:ext cx="1642754" cy="1642754"/>
          </a:xfrm>
          <a:prstGeom prst="ellipse">
            <a:avLst/>
          </a:prstGeom>
          <a:solidFill>
            <a:srgbClr val="44BD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8" name="Picture 17" descr="A picture containing text&#10;&#10;Description automatically generated">
            <a:extLst>
              <a:ext uri="{FF2B5EF4-FFF2-40B4-BE49-F238E27FC236}">
                <a16:creationId xmlns:a16="http://schemas.microsoft.com/office/drawing/2014/main" id="{0F5679C3-EBA4-C74D-B834-9E7EA963B021}"/>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822003" y="2385115"/>
            <a:ext cx="10405239" cy="3173229"/>
          </a:xfrm>
          <a:prstGeom prst="rect">
            <a:avLst/>
          </a:prstGeom>
        </p:spPr>
      </p:pic>
      <p:sp>
        <p:nvSpPr>
          <p:cNvPr id="6" name="TextBox 5">
            <a:extLst>
              <a:ext uri="{FF2B5EF4-FFF2-40B4-BE49-F238E27FC236}">
                <a16:creationId xmlns:a16="http://schemas.microsoft.com/office/drawing/2014/main" id="{1D6F17E6-5788-4E72-4DF5-D273D1250A8F}"/>
              </a:ext>
            </a:extLst>
          </p:cNvPr>
          <p:cNvSpPr txBox="1"/>
          <p:nvPr/>
        </p:nvSpPr>
        <p:spPr>
          <a:xfrm>
            <a:off x="205676" y="777059"/>
            <a:ext cx="4287829" cy="830997"/>
          </a:xfrm>
          <a:prstGeom prst="rect">
            <a:avLst/>
          </a:prstGeom>
          <a:noFill/>
        </p:spPr>
        <p:txBody>
          <a:bodyPr wrap="square" lIns="91440" tIns="45720" rIns="91440" bIns="45720" rtlCol="0" anchor="t">
            <a:spAutoFit/>
          </a:bodyPr>
          <a:lstStyle/>
          <a:p>
            <a:r>
              <a:rPr lang="en-US" sz="2400" b="1" dirty="0" err="1">
                <a:solidFill>
                  <a:srgbClr val="004A6C"/>
                </a:solidFill>
                <a:latin typeface="Century Gothic"/>
              </a:rPr>
              <a:t>Πώς</a:t>
            </a:r>
            <a:r>
              <a:rPr lang="en-US" sz="2400" b="1" dirty="0">
                <a:solidFill>
                  <a:srgbClr val="004A6C"/>
                </a:solidFill>
                <a:latin typeface="Century Gothic"/>
              </a:rPr>
              <a:t> επ</a:t>
            </a:r>
            <a:r>
              <a:rPr lang="en-US" sz="2400" b="1" dirty="0" err="1">
                <a:solidFill>
                  <a:srgbClr val="004A6C"/>
                </a:solidFill>
                <a:latin typeface="Century Gothic"/>
              </a:rPr>
              <a:t>ιρρεάζει</a:t>
            </a:r>
            <a:r>
              <a:rPr lang="en-US" sz="2400" b="1" dirty="0">
                <a:solidFill>
                  <a:srgbClr val="004A6C"/>
                </a:solidFill>
                <a:latin typeface="Century Gothic"/>
              </a:rPr>
              <a:t> </a:t>
            </a:r>
            <a:r>
              <a:rPr lang="en-US" sz="2400" b="1" dirty="0" err="1">
                <a:solidFill>
                  <a:srgbClr val="004A6C"/>
                </a:solidFill>
                <a:latin typeface="Century Gothic"/>
              </a:rPr>
              <a:t>το</a:t>
            </a:r>
            <a:r>
              <a:rPr lang="en-US" sz="2400" b="1" dirty="0">
                <a:solidFill>
                  <a:srgbClr val="004A6C"/>
                </a:solidFill>
                <a:latin typeface="Century Gothic"/>
              </a:rPr>
              <a:t> πλα</a:t>
            </a:r>
            <a:r>
              <a:rPr lang="en-US" sz="2400" b="1" dirty="0" err="1">
                <a:solidFill>
                  <a:srgbClr val="004A6C"/>
                </a:solidFill>
                <a:latin typeface="Century Gothic"/>
              </a:rPr>
              <a:t>στικό</a:t>
            </a:r>
            <a:r>
              <a:rPr lang="en-US" sz="2400" b="1" dirty="0">
                <a:solidFill>
                  <a:srgbClr val="004A6C"/>
                </a:solidFill>
                <a:latin typeface="Century Gothic"/>
              </a:rPr>
              <a:t> </a:t>
            </a:r>
            <a:r>
              <a:rPr lang="en-US" sz="2400" b="1" dirty="0" err="1">
                <a:solidFill>
                  <a:srgbClr val="0090D4"/>
                </a:solidFill>
                <a:latin typeface="Century Gothic"/>
              </a:rPr>
              <a:t>τις</a:t>
            </a:r>
            <a:r>
              <a:rPr lang="en-US" sz="2400" b="1" dirty="0">
                <a:solidFill>
                  <a:srgbClr val="0090D4"/>
                </a:solidFill>
                <a:latin typeface="Century Gothic"/>
              </a:rPr>
              <a:t> </a:t>
            </a:r>
            <a:r>
              <a:rPr lang="en-US" sz="2400" b="1" dirty="0" err="1">
                <a:solidFill>
                  <a:srgbClr val="0090D4"/>
                </a:solidFill>
                <a:latin typeface="Century Gothic"/>
              </a:rPr>
              <a:t>θάλ</a:t>
            </a:r>
            <a:r>
              <a:rPr lang="en-US" sz="2400" b="1" dirty="0">
                <a:solidFill>
                  <a:srgbClr val="0090D4"/>
                </a:solidFill>
                <a:latin typeface="Century Gothic"/>
              </a:rPr>
              <a:t>α</a:t>
            </a:r>
            <a:r>
              <a:rPr lang="en-US" sz="2400" b="1" dirty="0" err="1">
                <a:solidFill>
                  <a:srgbClr val="0090D4"/>
                </a:solidFill>
                <a:latin typeface="Century Gothic"/>
              </a:rPr>
              <a:t>σσες</a:t>
            </a:r>
          </a:p>
        </p:txBody>
      </p:sp>
      <p:pic>
        <p:nvPicPr>
          <p:cNvPr id="9" name="Picture 8" descr="A picture containing text&#10;&#10;Description automatically generated">
            <a:extLst>
              <a:ext uri="{FF2B5EF4-FFF2-40B4-BE49-F238E27FC236}">
                <a16:creationId xmlns:a16="http://schemas.microsoft.com/office/drawing/2014/main" id="{45A6417A-CFEB-2F4A-503A-10CFE26CFB95}"/>
              </a:ext>
            </a:extLst>
          </p:cNvPr>
          <p:cNvPicPr>
            <a:picLocks noChangeAspect="1"/>
          </p:cNvPicPr>
          <p:nvPr/>
        </p:nvPicPr>
        <p:blipFill rotWithShape="1">
          <a:blip r:embed="rId7" cstate="email">
            <a:extLst>
              <a:ext uri="{28A0092B-C50C-407E-A947-70E740481C1C}">
                <a14:useLocalDpi xmlns:a14="http://schemas.microsoft.com/office/drawing/2010/main"/>
              </a:ext>
            </a:extLst>
          </a:blip>
          <a:srcRect/>
          <a:stretch/>
        </p:blipFill>
        <p:spPr>
          <a:xfrm>
            <a:off x="0" y="5664970"/>
            <a:ext cx="4972251" cy="1193032"/>
          </a:xfrm>
          <a:prstGeom prst="rect">
            <a:avLst/>
          </a:prstGeom>
        </p:spPr>
      </p:pic>
    </p:spTree>
    <p:extLst>
      <p:ext uri="{BB962C8B-B14F-4D97-AF65-F5344CB8AC3E}">
        <p14:creationId xmlns:p14="http://schemas.microsoft.com/office/powerpoint/2010/main" val="234274196"/>
      </p:ext>
    </p:extLst>
  </p:cSld>
  <p:clrMapOvr>
    <a:overrideClrMapping bg1="lt1" tx1="dk1" bg2="lt2" tx2="dk2" accent1="accent1" accent2="accent2" accent3="accent3" accent4="accent4" accent5="accent5" accent6="accent6" hlink="hlink" folHlink="folHlink"/>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DF3CADEC272EC47A0E7F131D361E962" ma:contentTypeVersion="19" ma:contentTypeDescription="Create a new document." ma:contentTypeScope="" ma:versionID="ca89567eb3d7597ff4dafff1cc2834f2">
  <xsd:schema xmlns:xsd="http://www.w3.org/2001/XMLSchema" xmlns:xs="http://www.w3.org/2001/XMLSchema" xmlns:p="http://schemas.microsoft.com/office/2006/metadata/properties" xmlns:ns2="764ce334-4dea-4cda-96fd-5a46cc3154a2" xmlns:ns3="edf7c51f-8958-4cb5-b692-975806f17f35" targetNamespace="http://schemas.microsoft.com/office/2006/metadata/properties" ma:root="true" ma:fieldsID="6036ee9a4dfbea1b2f42013792becada" ns2:_="" ns3:_="">
    <xsd:import namespace="764ce334-4dea-4cda-96fd-5a46cc3154a2"/>
    <xsd:import namespace="edf7c51f-8958-4cb5-b692-975806f17f35"/>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2:MediaServiceLocation" minOccurs="0"/>
                <xsd:element ref="ns3:SharedWithUsers" minOccurs="0"/>
                <xsd:element ref="ns3:SharedWithDetails" minOccurs="0"/>
                <xsd:element ref="ns2:MediaServiceAutoKeyPoints" minOccurs="0"/>
                <xsd:element ref="ns2:MediaServiceKeyPoints" minOccurs="0"/>
                <xsd:element ref="ns2:_Flow_SignoffStatu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64ce334-4dea-4cda-96fd-5a46cc3154a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Location" ma:index="15"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_Flow_SignoffStatus" ma:index="20" nillable="true" ma:displayName="Sign-off status" ma:internalName="Sign_x002d_off_x0020_status">
      <xsd:simpleType>
        <xsd:restriction base="dms:Text"/>
      </xsd:simpleType>
    </xsd:element>
    <xsd:element name="MediaLengthInSeconds" ma:index="21" nillable="true" ma:displayName="Length (seconds)" ma:internalName="MediaLengthInSeconds" ma:readOnly="true">
      <xsd:simpleType>
        <xsd:restriction base="dms:Unknown"/>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99affbd4-4267-4163-968f-31649eba30c7"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5"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6"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df7c51f-8958-4cb5-b692-975806f17f35"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element name="TaxCatchAll" ma:index="24" nillable="true" ma:displayName="Taxonomy Catch All Column" ma:hidden="true" ma:list="{12c46cc1-e504-45ce-b475-70eb2bc32c3b}" ma:internalName="TaxCatchAll" ma:showField="CatchAllData" ma:web="edf7c51f-8958-4cb5-b692-975806f17f3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_Flow_SignoffStatus xmlns="764ce334-4dea-4cda-96fd-5a46cc3154a2" xsi:nil="true"/>
    <TaxCatchAll xmlns="edf7c51f-8958-4cb5-b692-975806f17f35" xsi:nil="true"/>
    <lcf76f155ced4ddcb4097134ff3c332f xmlns="764ce334-4dea-4cda-96fd-5a46cc3154a2">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476AF52-8A0E-4BE3-A064-C457FF7F5CB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64ce334-4dea-4cda-96fd-5a46cc3154a2"/>
    <ds:schemaRef ds:uri="edf7c51f-8958-4cb5-b692-975806f17f3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C7FB9D79-E3BA-4F63-80CE-63BAD07BAA45}">
  <ds:schemaRefs>
    <ds:schemaRef ds:uri="http://schemas.microsoft.com/office/2006/documentManagement/types"/>
    <ds:schemaRef ds:uri="http://purl.org/dc/dcmitype/"/>
    <ds:schemaRef ds:uri="http://schemas.microsoft.com/office/infopath/2007/PartnerControls"/>
    <ds:schemaRef ds:uri="http://schemas.microsoft.com/office/2006/metadata/properties"/>
    <ds:schemaRef ds:uri="http://purl.org/dc/terms/"/>
    <ds:schemaRef ds:uri="764ce334-4dea-4cda-96fd-5a46cc3154a2"/>
    <ds:schemaRef ds:uri="http://schemas.openxmlformats.org/package/2006/metadata/core-properties"/>
    <ds:schemaRef ds:uri="edf7c51f-8958-4cb5-b692-975806f17f35"/>
    <ds:schemaRef ds:uri="http://www.w3.org/XML/1998/namespace"/>
    <ds:schemaRef ds:uri="http://purl.org/dc/elements/1.1/"/>
  </ds:schemaRefs>
</ds:datastoreItem>
</file>

<file path=customXml/itemProps3.xml><?xml version="1.0" encoding="utf-8"?>
<ds:datastoreItem xmlns:ds="http://schemas.openxmlformats.org/officeDocument/2006/customXml" ds:itemID="{940C6264-D9B2-4627-A979-5FE1A9F1261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0</TotalTime>
  <Words>2113</Words>
  <Application>Microsoft Office PowerPoint</Application>
  <PresentationFormat>Widescreen</PresentationFormat>
  <Paragraphs>140</Paragraphs>
  <Slides>18</Slides>
  <Notes>15</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18</vt:i4>
      </vt:variant>
    </vt:vector>
  </HeadingPairs>
  <TitlesOfParts>
    <vt:vector size="27" baseType="lpstr">
      <vt:lpstr>Arial</vt:lpstr>
      <vt:lpstr>Calibri</vt:lpstr>
      <vt:lpstr>Calibri Light</vt:lpstr>
      <vt:lpstr>Century Gothic</vt:lpstr>
      <vt:lpstr>Gilroy Black</vt:lpstr>
      <vt:lpstr>Gilroy Bold</vt:lpstr>
      <vt:lpstr>Gilroy Medium</vt:lpstr>
      <vt:lpstr>Gilroy SemiBold</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Adam</dc:creator>
  <cp:lastModifiedBy>Marina Grissin</cp:lastModifiedBy>
  <cp:revision>352</cp:revision>
  <dcterms:created xsi:type="dcterms:W3CDTF">2021-08-19T08:20:23Z</dcterms:created>
  <dcterms:modified xsi:type="dcterms:W3CDTF">2024-07-16T14:21:08Z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0x0101008DF3CADEC272EC47A0E7F131D361E962</vt:lpwstr>
  </property>
  <property fmtid="{D5CDD505-2E9C-101B-9397-08002B2CF9AE}" pid="3" name="MediaServiceImageTags">
    <vt:lpwstr/>
  </property>
</Properties>
</file>