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sldIdLst>
    <p:sldId id="276" r:id="rId5"/>
    <p:sldId id="257" r:id="rId6"/>
    <p:sldId id="258" r:id="rId7"/>
    <p:sldId id="263" r:id="rId8"/>
    <p:sldId id="267" r:id="rId9"/>
    <p:sldId id="264" r:id="rId10"/>
    <p:sldId id="265" r:id="rId11"/>
    <p:sldId id="266" r:id="rId12"/>
    <p:sldId id="268" r:id="rId13"/>
    <p:sldId id="269" r:id="rId14"/>
    <p:sldId id="270" r:id="rId15"/>
    <p:sldId id="271" r:id="rId16"/>
    <p:sldId id="260" r:id="rId17"/>
    <p:sldId id="272" r:id="rId18"/>
    <p:sldId id="261" r:id="rId19"/>
    <p:sldId id="273" r:id="rId20"/>
    <p:sldId id="262" r:id="rId21"/>
    <p:sldId id="27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Duffy" initials="SD" lastIdx="26" clrIdx="0">
    <p:extLst>
      <p:ext uri="{19B8F6BF-5375-455C-9EA6-DF929625EA0E}">
        <p15:presenceInfo xmlns:p15="http://schemas.microsoft.com/office/powerpoint/2012/main" userId="S::sarah@commonseas.com::ca92ddb4-4620-4127-97b1-8232d187080b" providerId="AD"/>
      </p:ext>
    </p:extLst>
  </p:cmAuthor>
  <p:cmAuthor id="2" name="Becky Root" initials="BR" lastIdx="5" clrIdx="1">
    <p:extLst>
      <p:ext uri="{19B8F6BF-5375-455C-9EA6-DF929625EA0E}">
        <p15:presenceInfo xmlns:p15="http://schemas.microsoft.com/office/powerpoint/2012/main" userId="S::becky@commonseas.com::aae79a8e-4f34-44f0-938a-d9bdbc43ff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A6C"/>
    <a:srgbClr val="0090D4"/>
    <a:srgbClr val="FAB546"/>
    <a:srgbClr val="EA502A"/>
    <a:srgbClr val="F9F6ED"/>
    <a:srgbClr val="44BD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256A26-AEC0-672C-050D-540A369464CE}" v="1" dt="2024-07-16T13:42:49.7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561" autoAdjust="0"/>
  </p:normalViewPr>
  <p:slideViewPr>
    <p:cSldViewPr snapToGrid="0">
      <p:cViewPr varScale="1">
        <p:scale>
          <a:sx n="65" d="100"/>
          <a:sy n="65" d="100"/>
        </p:scale>
        <p:origin x="141" y="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86D414-F229-46F0-A260-0E1D27110D4D}" type="datetimeFigureOut">
              <a:rPr lang="en-GB" smtClean="0"/>
              <a:t>16/07/2024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88F9B2-1239-4C18-B90D-F63212A74C31}" type="slidenum">
              <a:rPr lang="en-GB" smtClean="0"/>
              <a:t>‹#›</a:t>
            </a:fld>
            <a:endParaRPr lang="en-GB"/>
          </a:p>
        </p:txBody>
      </p:sp>
    </p:spTree>
    <p:extLst>
      <p:ext uri="{BB962C8B-B14F-4D97-AF65-F5344CB8AC3E}">
        <p14:creationId xmlns:p14="http://schemas.microsoft.com/office/powerpoint/2010/main" val="2006195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Θα μπορούσατε είτε να δώσετε στους μαθητές τη σημασία αυτών των λέξεων ή θα μπορούσατε να κάνετε μια σύντομη δραστηριότητα μαζί τους στην/πριν από την έναρξη του μαθήματος, αν έχετε χρόνο. 
Μονωτής - τα υλικά που εμποδίζουν τον ηλεκτρισμό και τη θερμότητα να περάσει εύκολα μέσα τους ονομάζονται μονωτής. Παραδείγματα αυτών των υλικών περιλαμβάνουν το πλαστικό, το καουτσούκ, το ξύλο και το γυαλί. Ο αέρας είναι επίσης μονωτής. 
Αγωγός - τα υλικά που επιτρέπουν στον ηλεκτρισμό και τη θερμότητα να περάσουν εύκολα μέσα από αυτά ονομάζονται αγωγοί. Παραδείγματα αυτών των υλικών περιλαμβάνουν πολλά μέταλλα, όπως ο σίδηρος, ο χάλυβας, ο χαλκός και το αλουμίνιο.​
Ιδιότητες - ένα χαρακτηριστικό ή χαρακτηριστικό που μπορείτε να χρησιμοποιήσετε για να περιγράψετε την ύλη με παρατήρηση, μέτρηση ή συνδυασμό.</a:t>
            </a:r>
          </a:p>
          <a:p>
            <a:endParaRPr lang="en-US"/>
          </a:p>
        </p:txBody>
      </p:sp>
      <p:sp>
        <p:nvSpPr>
          <p:cNvPr id="4" name="Slide Number Placeholder 3"/>
          <p:cNvSpPr>
            <a:spLocks noGrp="1"/>
          </p:cNvSpPr>
          <p:nvPr>
            <p:ph type="sldNum" sz="quarter" idx="5"/>
          </p:nvPr>
        </p:nvSpPr>
        <p:spPr/>
        <p:txBody>
          <a:bodyPr/>
          <a:lstStyle/>
          <a:p>
            <a:fld id="{AF88F9B2-1239-4C18-B90D-F63212A74C31}" type="slidenum">
              <a:rPr lang="en-GB" smtClean="0"/>
              <a:t>3</a:t>
            </a:fld>
            <a:endParaRPr lang="en-GB"/>
          </a:p>
        </p:txBody>
      </p:sp>
    </p:spTree>
    <p:extLst>
      <p:ext uri="{BB962C8B-B14F-4D97-AF65-F5344CB8AC3E}">
        <p14:creationId xmlns:p14="http://schemas.microsoft.com/office/powerpoint/2010/main" val="1597849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solidFill>
                  <a:srgbClr val="13123A"/>
                </a:solidFill>
              </a:rPr>
              <a:t>Μάθετε πόσο πρόσφατα έγινε το πλαστικό κοινό υλικό</a:t>
            </a:r>
            <a:r>
              <a:rPr lang="el" b="0" i="0" u="none" strike="noStrike" baseline="0" dirty="0">
                <a:solidFill>
                  <a:srgbClr val="13123A"/>
                </a:solidFill>
              </a:rPr>
              <a:t>.</a:t>
            </a:r>
            <a:r>
              <a:rPr lang="el" dirty="0">
                <a:solidFill>
                  <a:srgbClr val="13123A"/>
                </a:solidFill>
              </a:rPr>
              <a:t>
</a:t>
            </a:r>
          </a:p>
          <a:p>
            <a:r>
              <a:rPr lang="el" dirty="0">
                <a:solidFill>
                  <a:srgbClr val="13123A"/>
                </a:solidFill>
              </a:rPr>
              <a:t>Χρήση </a:t>
            </a:r>
            <a:r>
              <a:rPr lang="el" b="0" i="0" u="none" strike="noStrike" baseline="0" dirty="0" err="1">
                <a:solidFill>
                  <a:srgbClr val="13123A"/>
                </a:solidFill>
              </a:rPr>
              <a:t>Thinglink</a:t>
            </a:r>
            <a:r>
              <a:rPr lang="el" b="0" i="0" u="none" strike="noStrike" baseline="0" dirty="0">
                <a:solidFill>
                  <a:srgbClr val="13123A"/>
                </a:solidFill>
              </a:rPr>
              <a:t>:</a:t>
            </a:r>
            <a:r>
              <a:rPr lang="el" dirty="0">
                <a:solidFill>
                  <a:srgbClr val="13123A"/>
                </a:solidFill>
              </a:rPr>
              <a:t>  Παγκόσμια ανασκόπηση παραγωγής πλαστικών οι σημαντικές εξελίξεις στην ιστορία του πλαστικού</a:t>
            </a:r>
            <a:r>
              <a:rPr lang="el" b="0" i="0" u="none" strike="noStrike" baseline="0" dirty="0">
                <a:solidFill>
                  <a:srgbClr val="13123A"/>
                </a:solidFill>
              </a:rPr>
              <a:t>.</a:t>
            </a:r>
            <a:r>
              <a:rPr lang="el" dirty="0">
                <a:solidFill>
                  <a:srgbClr val="13123A"/>
                </a:solidFill>
              </a:rPr>
              <a:t>​ (https://encounteredu.com/multimedia/images/global-plastic-production-interactive)
Εξηγήστε πώς τα πλαστικά αυξήθηκαν σε δημοτικότητα κατά τη διάρκεια της 20ος αιώνας, αλλά υπάρχουν μόνο για ένα σχετικά μικρό χρονικό διάστημα.</a:t>
            </a:r>
            <a:endParaRPr lang="el" dirty="0">
              <a:solidFill>
                <a:srgbClr val="13123A"/>
              </a:solidFill>
              <a:cs typeface="Calibri"/>
            </a:endParaRPr>
          </a:p>
          <a:p>
            <a:r>
              <a:rPr lang="el" dirty="0">
                <a:solidFill>
                  <a:srgbClr val="13123A"/>
                </a:solidFill>
              </a:rPr>
              <a:t>Ζητήστε από τους μαθητές να σκεφτούν πώς επηρεάζει το πλαστικό τη ζωή τους και τι θεωρούν το πιο σημαντικό χρήση πλαστικού είναι</a:t>
            </a:r>
            <a:r>
              <a:rPr lang="el" b="0" i="0" u="none" strike="noStrike" baseline="0" dirty="0">
                <a:solidFill>
                  <a:srgbClr val="13123A"/>
                </a:solidFill>
              </a:rPr>
              <a:t>.</a:t>
            </a:r>
          </a:p>
          <a:p>
            <a:endParaRPr lang="el" dirty="0">
              <a:solidFill>
                <a:srgbClr val="13123A"/>
              </a:solidFill>
              <a:ea typeface="Calibri"/>
              <a:cs typeface="Calibri"/>
            </a:endParaRPr>
          </a:p>
          <a:p>
            <a:r>
              <a:rPr lang="el" dirty="0">
                <a:solidFill>
                  <a:srgbClr val="13123A"/>
                </a:solidFill>
              </a:rPr>
              <a:t>https://encounteredu.com/multimedia/images/global-plastic-production-interactive</a:t>
            </a:r>
            <a:endParaRPr lang="el" dirty="0"/>
          </a:p>
        </p:txBody>
      </p:sp>
      <p:sp>
        <p:nvSpPr>
          <p:cNvPr id="4" name="Slide Number Placeholder 3"/>
          <p:cNvSpPr>
            <a:spLocks noGrp="1"/>
          </p:cNvSpPr>
          <p:nvPr>
            <p:ph type="sldNum" sz="quarter" idx="5"/>
          </p:nvPr>
        </p:nvSpPr>
        <p:spPr/>
        <p:txBody>
          <a:bodyPr/>
          <a:lstStyle/>
          <a:p>
            <a:fld id="{AF88F9B2-1239-4C18-B90D-F63212A74C31}" type="slidenum">
              <a:rPr lang="en-GB" smtClean="0"/>
              <a:t>14</a:t>
            </a:fld>
            <a:endParaRPr lang="en-GB"/>
          </a:p>
        </p:txBody>
      </p:sp>
    </p:spTree>
    <p:extLst>
      <p:ext uri="{BB962C8B-B14F-4D97-AF65-F5344CB8AC3E}">
        <p14:creationId xmlns:p14="http://schemas.microsoft.com/office/powerpoint/2010/main" val="1333465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t>Εξηγήστε στους μαθητές ότι θα έχουν την ευκαιρία να χρησιμοποιήσουν το </a:t>
            </a:r>
            <a:r>
              <a:rPr lang="el" b="1" dirty="0"/>
              <a:t>Ημερολόγιο Καινοτομίας</a:t>
            </a:r>
            <a:r>
              <a:rPr lang="el" dirty="0"/>
              <a:t> τους για να κάνουν σημειώσεις και να συμπληρώνουν τις δραστηριότητες στο τέλος κάθε μαθήματος. Θα μπορούν να το χρησιμοποιήσουν για να κρατούν αρχείο με όλα όσα μάθουν σε αυτή την ενότητα. Μπορείτε να χρησιμοποιήσετε οποιοδήποτε είδος χαρτιού, συμπεριλαμβανομένου περισσευούμενων χαρτιών από άλλες εργασίες, για να τα φτιάξετε. Σκεφτείτε να δώσετε στους μαθητές λίγο χρόνο να διακοσμήσουν και να εξατομικεύσουν τα ημερολόγιά τους.</a:t>
            </a:r>
            <a:endParaRPr lang="en-US" dirty="0">
              <a:ea typeface="Calibri" panose="020F0502020204030204"/>
              <a:cs typeface="Calibri" panose="020F0502020204030204"/>
            </a:endParaRPr>
          </a:p>
          <a:p>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15</a:t>
            </a:fld>
            <a:endParaRPr lang="en-GB"/>
          </a:p>
        </p:txBody>
      </p:sp>
    </p:spTree>
    <p:extLst>
      <p:ext uri="{BB962C8B-B14F-4D97-AF65-F5344CB8AC3E}">
        <p14:creationId xmlns:p14="http://schemas.microsoft.com/office/powerpoint/2010/main" val="1969094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Γράψτε μια καταχώριση στο Ημερολόγιο Καινοτομίας σας σχετικά με την ποικιλία των πλαστικών, την ευελιξία και την ανάπτυξή τους</a:t>
            </a:r>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16</a:t>
            </a:fld>
            <a:endParaRPr lang="en-GB"/>
          </a:p>
        </p:txBody>
      </p:sp>
    </p:spTree>
    <p:extLst>
      <p:ext uri="{BB962C8B-B14F-4D97-AF65-F5344CB8AC3E}">
        <p14:creationId xmlns:p14="http://schemas.microsoft.com/office/powerpoint/2010/main" val="1069815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t>Πόσα γνωρίζετε για τα πλαστικά των ωκεανών; Μοιραστείτε τον σύνδεσμο με τους μαθητές σας, ώστε να μπορούν να κάνουν το κουίζ με την οικογένειά τους https://encounteredu.com/steam-activities/plastic-quiz</a:t>
            </a:r>
          </a:p>
          <a:p>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17</a:t>
            </a:fld>
            <a:endParaRPr lang="en-GB"/>
          </a:p>
        </p:txBody>
      </p:sp>
    </p:spTree>
    <p:extLst>
      <p:ext uri="{BB962C8B-B14F-4D97-AF65-F5344CB8AC3E}">
        <p14:creationId xmlns:p14="http://schemas.microsoft.com/office/powerpoint/2010/main" val="2511973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88F9B2-1239-4C18-B90D-F63212A74C31}" type="slidenum">
              <a:rPr lang="en-GB" smtClean="0"/>
              <a:t>18</a:t>
            </a:fld>
            <a:endParaRPr lang="en-GB"/>
          </a:p>
        </p:txBody>
      </p:sp>
    </p:spTree>
    <p:extLst>
      <p:ext uri="{BB962C8B-B14F-4D97-AF65-F5344CB8AC3E}">
        <p14:creationId xmlns:p14="http://schemas.microsoft.com/office/powerpoint/2010/main" val="129351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F88F9B2-1239-4C18-B90D-F63212A74C31}" type="slidenum">
              <a:rPr lang="en-GB" smtClean="0"/>
              <a:t>6</a:t>
            </a:fld>
            <a:endParaRPr lang="en-GB"/>
          </a:p>
        </p:txBody>
      </p:sp>
    </p:spTree>
    <p:extLst>
      <p:ext uri="{BB962C8B-B14F-4D97-AF65-F5344CB8AC3E}">
        <p14:creationId xmlns:p14="http://schemas.microsoft.com/office/powerpoint/2010/main" val="1991257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solidFill>
                  <a:srgbClr val="004A6C"/>
                </a:solidFill>
              </a:rPr>
              <a:t>Κατασκευασμένο από χημικά και δεν βρίσκεται στη φύση</a:t>
            </a:r>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7</a:t>
            </a:fld>
            <a:endParaRPr lang="en-GB"/>
          </a:p>
        </p:txBody>
      </p:sp>
    </p:spTree>
    <p:extLst>
      <p:ext uri="{BB962C8B-B14F-4D97-AF65-F5344CB8AC3E}">
        <p14:creationId xmlns:p14="http://schemas.microsoft.com/office/powerpoint/2010/main" val="335737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t>Για να ανακεφαλαιώσουν προηγούμενες γνώσεις οι μαθητές αντιστοιχούν τις κάρτες υλικού με τις ιδιότητες και τις χρήσεις τους.
Ρωτήστε τους μαθητές αν μπορούν να σκεφτούν αντικείμενα στο σπίτι ή εδώ στην τάξη που είναι φτιαγμένα από τα υλικά επάνω στον πίνακα. 
Στη συνέχεια, χρησιμοποιήστε τις παρακάτω διαφάνειες για να συζητήσετε με περισσότερες λεπτομέρειες​</a:t>
            </a:r>
            <a:endParaRPr lang="en-US" dirty="0"/>
          </a:p>
          <a:p>
            <a:pPr>
              <a:defRPr/>
            </a:pPr>
            <a:endParaRPr lang="el" dirty="0"/>
          </a:p>
          <a:p>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8</a:t>
            </a:fld>
            <a:endParaRPr lang="en-GB"/>
          </a:p>
        </p:txBody>
      </p:sp>
    </p:spTree>
    <p:extLst>
      <p:ext uri="{BB962C8B-B14F-4D97-AF65-F5344CB8AC3E}">
        <p14:creationId xmlns:p14="http://schemas.microsoft.com/office/powerpoint/2010/main" val="1276708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solidFill>
                  <a:srgbClr val="13123A"/>
                </a:solidFill>
              </a:rPr>
              <a:t>Ανακαλύψτε πώς παράγονται τα μπουκάλια </a:t>
            </a:r>
            <a:r>
              <a:rPr lang="el" b="0" i="0" u="none" strike="noStrike" baseline="0" dirty="0">
                <a:solidFill>
                  <a:srgbClr val="13123A"/>
                </a:solidFill>
              </a:rPr>
              <a:t>PET.</a:t>
            </a:r>
            <a:r>
              <a:rPr lang="el" dirty="0">
                <a:solidFill>
                  <a:srgbClr val="13123A"/>
                </a:solidFill>
              </a:rPr>
              <a:t>​
Το </a:t>
            </a:r>
            <a:r>
              <a:rPr lang="el" b="0" i="0" u="none" strike="noStrike" baseline="0" dirty="0">
                <a:solidFill>
                  <a:srgbClr val="13123A"/>
                </a:solidFill>
              </a:rPr>
              <a:t>PET </a:t>
            </a:r>
            <a:r>
              <a:rPr lang="el" dirty="0">
                <a:solidFill>
                  <a:srgbClr val="13123A"/>
                </a:solidFill>
              </a:rPr>
              <a:t>σημαίνει </a:t>
            </a:r>
            <a:r>
              <a:rPr lang="el" dirty="0" err="1">
                <a:solidFill>
                  <a:srgbClr val="13123A"/>
                </a:solidFill>
              </a:rPr>
              <a:t>τερεφθαλικό</a:t>
            </a:r>
            <a:r>
              <a:rPr lang="el" dirty="0">
                <a:solidFill>
                  <a:srgbClr val="13123A"/>
                </a:solidFill>
              </a:rPr>
              <a:t> πολυαιθυλένιο και είναι από τα πιο κοινά χρησιμοποιούμενο πλαστικό για την κατασκευή πλαστικών μπουκαλιών μιας χρήσης</a:t>
            </a:r>
            <a:r>
              <a:rPr lang="el" b="0" i="0" u="none" strike="noStrike" baseline="0" dirty="0">
                <a:solidFill>
                  <a:srgbClr val="13123A"/>
                </a:solidFill>
              </a:rPr>
              <a:t>.</a:t>
            </a:r>
            <a:r>
              <a:rPr lang="el" dirty="0">
                <a:solidFill>
                  <a:srgbClr val="13123A"/>
                </a:solidFill>
              </a:rPr>
              <a:t>​
Περίπου 2</a:t>
            </a:r>
            <a:r>
              <a:rPr lang="el" b="0" i="0" u="none" strike="noStrike" baseline="0" dirty="0">
                <a:solidFill>
                  <a:srgbClr val="13123A"/>
                </a:solidFill>
              </a:rPr>
              <a:t> </a:t>
            </a:r>
            <a:r>
              <a:rPr lang="el" dirty="0">
                <a:solidFill>
                  <a:srgbClr val="13123A"/>
                </a:solidFill>
              </a:rPr>
              <a:t>δισεκατομμύρια από αυτά τα μπουκάλια παράγονται στην Ελλάδα κάθε χρόνο και οι πρόσφατες κυβερνητικές στατιστικές δείχνουν μόνο </a:t>
            </a:r>
            <a:r>
              <a:rPr lang="el" dirty="0" err="1">
                <a:solidFill>
                  <a:srgbClr val="13123A"/>
                </a:solidFill>
              </a:rPr>
              <a:t>τo</a:t>
            </a:r>
            <a:r>
              <a:rPr lang="el" dirty="0">
                <a:solidFill>
                  <a:srgbClr val="13123A"/>
                </a:solidFill>
              </a:rPr>
              <a:t> 8% ανακυκλώνονται.</a:t>
            </a:r>
            <a:endParaRPr lang="el" dirty="0">
              <a:solidFill>
                <a:srgbClr val="000000"/>
              </a:solidFill>
            </a:endParaRPr>
          </a:p>
          <a:p>
            <a:endParaRPr lang="el" dirty="0">
              <a:solidFill>
                <a:srgbClr val="13123A"/>
              </a:solidFill>
            </a:endParaRPr>
          </a:p>
          <a:p>
            <a:r>
              <a:rPr lang="el" dirty="0">
                <a:solidFill>
                  <a:srgbClr val="13123A"/>
                </a:solidFill>
              </a:rPr>
              <a:t>Κοιτάξτε τη Συλλογή Φωτογραφιών που απεικονίζει τη διαδικασία κατασκευή φιάλης </a:t>
            </a:r>
            <a:r>
              <a:rPr lang="el" b="0" i="0" u="none" strike="noStrike" baseline="0" dirty="0">
                <a:solidFill>
                  <a:srgbClr val="13123A"/>
                </a:solidFill>
              </a:rPr>
              <a:t>PET</a:t>
            </a:r>
            <a:r>
              <a:rPr lang="el" dirty="0">
                <a:solidFill>
                  <a:srgbClr val="13123A"/>
                </a:solidFill>
              </a:rPr>
              <a:t>: https://encounteredu.com/multimedia/images/how-are-plastic-bottles-made</a:t>
            </a:r>
            <a:endParaRPr lang="el" dirty="0">
              <a:ea typeface="Calibri"/>
              <a:cs typeface="Calibri"/>
            </a:endParaRPr>
          </a:p>
        </p:txBody>
      </p:sp>
      <p:sp>
        <p:nvSpPr>
          <p:cNvPr id="4" name="Slide Number Placeholder 3"/>
          <p:cNvSpPr>
            <a:spLocks noGrp="1"/>
          </p:cNvSpPr>
          <p:nvPr>
            <p:ph type="sldNum" sz="quarter" idx="5"/>
          </p:nvPr>
        </p:nvSpPr>
        <p:spPr/>
        <p:txBody>
          <a:bodyPr/>
          <a:lstStyle/>
          <a:p>
            <a:fld id="{AF88F9B2-1239-4C18-B90D-F63212A74C31}" type="slidenum">
              <a:rPr lang="en-GB" smtClean="0"/>
              <a:t>9</a:t>
            </a:fld>
            <a:endParaRPr lang="en-GB"/>
          </a:p>
        </p:txBody>
      </p:sp>
    </p:spTree>
    <p:extLst>
      <p:ext uri="{BB962C8B-B14F-4D97-AF65-F5344CB8AC3E}">
        <p14:creationId xmlns:p14="http://schemas.microsoft.com/office/powerpoint/2010/main" val="3678409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Βάλτε σε σειρά τα στάδια κατασκευής ενός μπουκαλιού μιας χρήσης. </a:t>
            </a:r>
            <a:endParaRPr lang="en-US" dirty="0"/>
          </a:p>
        </p:txBody>
      </p:sp>
      <p:sp>
        <p:nvSpPr>
          <p:cNvPr id="4" name="Slide Number Placeholder 3"/>
          <p:cNvSpPr>
            <a:spLocks noGrp="1"/>
          </p:cNvSpPr>
          <p:nvPr>
            <p:ph type="sldNum" sz="quarter" idx="5"/>
          </p:nvPr>
        </p:nvSpPr>
        <p:spPr/>
        <p:txBody>
          <a:bodyPr/>
          <a:lstStyle/>
          <a:p>
            <a:fld id="{AF88F9B2-1239-4C18-B90D-F63212A74C31}" type="slidenum">
              <a:rPr lang="en-GB" smtClean="0"/>
              <a:t>10</a:t>
            </a:fld>
            <a:endParaRPr lang="en-GB"/>
          </a:p>
        </p:txBody>
      </p:sp>
    </p:spTree>
    <p:extLst>
      <p:ext uri="{BB962C8B-B14F-4D97-AF65-F5344CB8AC3E}">
        <p14:creationId xmlns:p14="http://schemas.microsoft.com/office/powerpoint/2010/main" val="2676379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88F9B2-1239-4C18-B90D-F63212A74C31}" type="slidenum">
              <a:rPr lang="en-GB" smtClean="0"/>
              <a:t>11</a:t>
            </a:fld>
            <a:endParaRPr lang="en-GB"/>
          </a:p>
        </p:txBody>
      </p:sp>
    </p:spTree>
    <p:extLst>
      <p:ext uri="{BB962C8B-B14F-4D97-AF65-F5344CB8AC3E}">
        <p14:creationId xmlns:p14="http://schemas.microsoft.com/office/powerpoint/2010/main" val="1730914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solidFill>
                  <a:srgbClr val="13123A"/>
                </a:solidFill>
              </a:rPr>
              <a:t>Συζητήστε γιατί το πλαστικό είναι τόσο δημοφιλές επιλογή υλικού</a:t>
            </a:r>
            <a:r>
              <a:rPr lang="el" b="0" i="0" u="none" strike="noStrike" baseline="0" dirty="0">
                <a:solidFill>
                  <a:srgbClr val="13123A"/>
                </a:solidFill>
              </a:rPr>
              <a:t>.</a:t>
            </a:r>
            <a:r>
              <a:rPr lang="el" dirty="0">
                <a:solidFill>
                  <a:srgbClr val="13123A"/>
                </a:solidFill>
              </a:rPr>
              <a:t>
Συζητήστε με τους μαθητές πόσο ευέλικτο είναι το πλαστικό και πώς έχει κάνει το χαμηλό κόστος παραγωγής του είναι μια δημοφιλής επιλογή για τους κατασκευαστές
Ζητήστε από τους μαθητές να μοιραστούν όσα γνωρίζουν για τις χρήσεις από πλαστικό</a:t>
            </a:r>
            <a:r>
              <a:rPr lang="el" b="0" i="0" u="none" strike="noStrike" baseline="0" dirty="0">
                <a:solidFill>
                  <a:srgbClr val="13123A"/>
                </a:solidFill>
              </a:rPr>
              <a:t>, </a:t>
            </a:r>
            <a:r>
              <a:rPr lang="el" dirty="0">
                <a:solidFill>
                  <a:srgbClr val="13123A"/>
                </a:solidFill>
              </a:rPr>
              <a:t>από ποια προϊόντα γνωρίζουν ότι κατασκευάζονται πλαστικό και γιατί πιστεύουν ότι το πλαστικό επιλέχθηκε για αυτό το συγκεκριμένο προϊόν</a:t>
            </a:r>
            <a:r>
              <a:rPr lang="el" b="0" i="0" u="none" strike="noStrike" baseline="0" dirty="0">
                <a:solidFill>
                  <a:srgbClr val="13123A"/>
                </a:solidFill>
              </a:rPr>
              <a:t>.</a:t>
            </a:r>
            <a:endParaRPr lang="el" dirty="0"/>
          </a:p>
        </p:txBody>
      </p:sp>
      <p:sp>
        <p:nvSpPr>
          <p:cNvPr id="4" name="Slide Number Placeholder 3"/>
          <p:cNvSpPr>
            <a:spLocks noGrp="1"/>
          </p:cNvSpPr>
          <p:nvPr>
            <p:ph type="sldNum" sz="quarter" idx="5"/>
          </p:nvPr>
        </p:nvSpPr>
        <p:spPr/>
        <p:txBody>
          <a:bodyPr/>
          <a:lstStyle/>
          <a:p>
            <a:fld id="{AF88F9B2-1239-4C18-B90D-F63212A74C31}" type="slidenum">
              <a:rPr lang="en-GB" smtClean="0"/>
              <a:t>12</a:t>
            </a:fld>
            <a:endParaRPr lang="en-GB"/>
          </a:p>
        </p:txBody>
      </p:sp>
    </p:spTree>
    <p:extLst>
      <p:ext uri="{BB962C8B-B14F-4D97-AF65-F5344CB8AC3E}">
        <p14:creationId xmlns:p14="http://schemas.microsoft.com/office/powerpoint/2010/main" val="12820855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solidFill>
                  <a:srgbClr val="13123A"/>
                </a:solidFill>
              </a:rPr>
              <a:t>Εξηγήστε ότι οι μαθητές θα κάνουν τεστ μια σειρά υλικών για να μάθετε ποιο είναι το πιο αποτελεσματικός μονωτής</a:t>
            </a:r>
            <a:r>
              <a:rPr lang="el" b="0" i="0" u="none" strike="noStrike" baseline="0" dirty="0">
                <a:solidFill>
                  <a:srgbClr val="13123A"/>
                </a:solidFill>
              </a:rPr>
              <a:t>.</a:t>
            </a:r>
            <a:r>
              <a:rPr lang="el" dirty="0">
                <a:solidFill>
                  <a:srgbClr val="13123A"/>
                </a:solidFill>
              </a:rPr>
              <a:t>
Ανακεφαλαιώστε το λεξιλόγιο με τους μαθητές και κάντε επίδειξη ποια υλικά είναι διαθέσιμα για δοκιμή</a:t>
            </a:r>
            <a:r>
              <a:rPr lang="el" b="0" i="0" u="none" strike="noStrike" baseline="0" dirty="0">
                <a:solidFill>
                  <a:srgbClr val="13123A"/>
                </a:solidFill>
              </a:rPr>
              <a:t>, </a:t>
            </a:r>
            <a:r>
              <a:rPr lang="el" dirty="0">
                <a:solidFill>
                  <a:srgbClr val="13123A"/>
                </a:solidFill>
              </a:rPr>
              <a:t>διασφαλίζοντας​ προϊόντα όπως ο αφρός θεωρείται ότι είναι τύποι​ από πλαστικό</a:t>
            </a:r>
            <a:r>
              <a:rPr lang="el" b="0" i="0" u="none" strike="noStrike" baseline="0" dirty="0">
                <a:solidFill>
                  <a:srgbClr val="13123A"/>
                </a:solidFill>
              </a:rPr>
              <a:t>.</a:t>
            </a:r>
            <a:r>
              <a:rPr lang="el" dirty="0">
                <a:solidFill>
                  <a:srgbClr val="13123A"/>
                </a:solidFill>
              </a:rPr>
              <a:t>
Χρήση της Επισκόπησης δραστηριότητας </a:t>
            </a:r>
            <a:r>
              <a:rPr lang="el" b="0" i="0" u="none" strike="noStrike" baseline="0" dirty="0">
                <a:solidFill>
                  <a:srgbClr val="13123A"/>
                </a:solidFill>
              </a:rPr>
              <a:t>1a: </a:t>
            </a:r>
            <a:r>
              <a:rPr lang="el" dirty="0">
                <a:solidFill>
                  <a:srgbClr val="13123A"/>
                </a:solidFill>
              </a:rPr>
              <a:t>Διερεύνηση μόνωσης​ διευκολύνει τους μαθητές να διεξάγουν τη δική τους έρευνα</a:t>
            </a:r>
            <a:r>
              <a:rPr lang="el" b="0" i="0" u="none" strike="noStrike" baseline="0" dirty="0">
                <a:solidFill>
                  <a:srgbClr val="13123A"/>
                </a:solidFill>
              </a:rPr>
              <a:t>.</a:t>
            </a:r>
            <a:r>
              <a:rPr lang="el" dirty="0">
                <a:solidFill>
                  <a:srgbClr val="13123A"/>
                </a:solidFill>
              </a:rPr>
              <a:t>​  Στο Φύλλο μαθητή 1β οι μαθητές καταγράφουν τις προβλέψεις τους</a:t>
            </a:r>
            <a:r>
              <a:rPr lang="el" b="0" i="0" u="none" strike="noStrike" baseline="0" dirty="0">
                <a:solidFill>
                  <a:srgbClr val="13123A"/>
                </a:solidFill>
              </a:rPr>
              <a:t>,</a:t>
            </a:r>
            <a:r>
              <a:rPr lang="el" dirty="0">
                <a:solidFill>
                  <a:srgbClr val="13123A"/>
                </a:solidFill>
              </a:rPr>
              <a:t>​ μέθοδο και συμπεράσματα κατά την έρευνα</a:t>
            </a:r>
            <a:r>
              <a:rPr lang="el" b="0" i="0" u="none" strike="noStrike" baseline="0" dirty="0">
                <a:solidFill>
                  <a:srgbClr val="13123A"/>
                </a:solidFill>
              </a:rPr>
              <a:t>.</a:t>
            </a:r>
            <a:endParaRPr lang="el" dirty="0"/>
          </a:p>
        </p:txBody>
      </p:sp>
      <p:sp>
        <p:nvSpPr>
          <p:cNvPr id="4" name="Slide Number Placeholder 3"/>
          <p:cNvSpPr>
            <a:spLocks noGrp="1"/>
          </p:cNvSpPr>
          <p:nvPr>
            <p:ph type="sldNum" sz="quarter" idx="5"/>
          </p:nvPr>
        </p:nvSpPr>
        <p:spPr/>
        <p:txBody>
          <a:bodyPr/>
          <a:lstStyle/>
          <a:p>
            <a:fld id="{AF88F9B2-1239-4C18-B90D-F63212A74C31}" type="slidenum">
              <a:rPr lang="en-GB" smtClean="0"/>
              <a:t>13</a:t>
            </a:fld>
            <a:endParaRPr lang="en-GB"/>
          </a:p>
        </p:txBody>
      </p:sp>
    </p:spTree>
    <p:extLst>
      <p:ext uri="{BB962C8B-B14F-4D97-AF65-F5344CB8AC3E}">
        <p14:creationId xmlns:p14="http://schemas.microsoft.com/office/powerpoint/2010/main" val="98233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4070-4140-1A4E-B9F5-BD9454BD87C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80D4B0F-109A-C840-901B-C373782375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F9FA954-AEA9-B14E-AF6D-B75B25712409}"/>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5B1A6355-7E9B-0B4B-9F7F-B27982AA3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A0FAB5-44ED-A94B-BF2C-BB1187E187A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820609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62CD0-96A9-104D-AF3A-6AEDDB65ED7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D8BB7C5-7E14-0848-8C15-56CE0ABF13C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B2EE3F-F79D-B344-9B42-2A848CBCC76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E45670DD-1469-3342-AEF7-9B76985BA6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38536E-00AC-7C44-8B51-53317CA04B88}"/>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907669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27D87B-B11B-714D-A3B5-E855D7ED50F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276766A-292A-7D45-8B5B-6DFADE17A24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41B0034-A1B7-9A45-8D47-7B47CC762DB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DCC8C26C-5AE0-5E44-94F5-57F1ED31D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5ADDA-CA80-7C43-8CCB-CD5CD94E49C6}"/>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19505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2ECDF-0EEC-5742-A8C0-38CF4368FC6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4C1678D-A0DE-9F4F-9AE7-14EC25C8DAB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7A420A1-A459-EF45-883D-EB7C4C38B43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C3BC253B-A35A-A448-A570-928C26BB63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D781DA-990B-2F4B-9605-EEE9F2C104DB}"/>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455204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FD2FE-CAD0-F04D-A461-131421450D2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3193729-9CA6-614D-9776-CFD8438B0B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9A64095-1336-C241-8491-FC048F5019EA}"/>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C15FB0B4-CF10-3E49-A0F2-C77971254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3AF445-D4E4-CA46-A8C1-38AD3B165F57}"/>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537162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76EE9-DE65-8248-BE64-F75B5E90144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A75B853-3C22-4544-A961-45382EE8DF9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C697B0C-493F-3941-88D6-024D2E3D76D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D86AE39-C0D6-3644-AECF-FF8ABEDE7A0A}"/>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DA1829EE-1261-2B4C-9AD0-3B66D88087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86DC16-91E2-054E-A857-6C3855934FE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82319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8117-6187-9F4F-868A-605A6E5619F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775496F-E7E8-3941-B07A-5D2DAB4C26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A39F1A0-1895-284A-B98F-9A8BB2B5B72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5F74487-A560-A448-8D24-EB0D62AD57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F883039-BEE5-E24A-93CA-142CA608057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A3FD70B-7766-254E-BEDB-9F35D003D029}"/>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8" name="Footer Placeholder 7">
            <a:extLst>
              <a:ext uri="{FF2B5EF4-FFF2-40B4-BE49-F238E27FC236}">
                <a16:creationId xmlns:a16="http://schemas.microsoft.com/office/drawing/2014/main" id="{733CF061-D733-3943-9062-68C005B9AB0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11711E-C5E7-E24C-A849-DC3A4EF626EE}"/>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539511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1CF18-5B1F-E347-9D4E-2007EF0CD3C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0F4183D-05B8-8F44-A9E4-5EEAF7E7D49E}"/>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4" name="Footer Placeholder 3">
            <a:extLst>
              <a:ext uri="{FF2B5EF4-FFF2-40B4-BE49-F238E27FC236}">
                <a16:creationId xmlns:a16="http://schemas.microsoft.com/office/drawing/2014/main" id="{DEB1C9D7-FB5D-6540-967B-37714EAFDA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07ECC3E-533E-EE42-9098-2809BE6A0FA0}"/>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3368161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078CDE-7361-E349-A458-472DCF6CB4F5}"/>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3" name="Footer Placeholder 2">
            <a:extLst>
              <a:ext uri="{FF2B5EF4-FFF2-40B4-BE49-F238E27FC236}">
                <a16:creationId xmlns:a16="http://schemas.microsoft.com/office/drawing/2014/main" id="{559D96CA-2ADA-FF4D-AEA8-2FCC1B37E46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C8F37E-E278-C640-A8F4-22631B2F4EC1}"/>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24780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A5D3-FB85-264C-8E16-E2A094A011B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CA2F808-2F08-9446-B366-01C48E79A1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CD68618-AE4C-1149-A196-7BD9F1CFC4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0C98F20-F401-404C-931B-374732C6597C}"/>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413D4897-544F-6145-9E87-8C51B2590F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D8076F-C643-2E40-9FC1-77C622C71A72}"/>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187428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BCE2B-8B9B-2347-AAE8-5E05F85E08D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DA968DC-5904-1542-88E8-89E856932E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2202C5-E330-DD47-B0CD-F5ED59556E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3B9055D-50A3-4249-8805-47A532B31DD7}"/>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D6C6BCE9-4D96-154A-B470-15455C707F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7D3174-7061-BC43-977A-96300E8D76DA}"/>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602372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09CEE6-F7BB-AD45-B0F8-DE0813858C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2BDBC69-E607-9F4D-A291-3919159B44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ABBC24-78F7-0840-87C9-9E4FC683D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593D9436-E850-B548-B8CA-06EECD16F9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9E1035D-198C-EC47-B257-A3F8470273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917936-E1CA-C644-828F-4F90970B9803}" type="slidenum">
              <a:rPr lang="en-US" smtClean="0"/>
              <a:t>‹#›</a:t>
            </a:fld>
            <a:endParaRPr lang="en-US"/>
          </a:p>
        </p:txBody>
      </p:sp>
    </p:spTree>
    <p:extLst>
      <p:ext uri="{BB962C8B-B14F-4D97-AF65-F5344CB8AC3E}">
        <p14:creationId xmlns:p14="http://schemas.microsoft.com/office/powerpoint/2010/main" val="661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hyperlink" Target="https://encounteredu.com/multimedia/images/how-are-plastic-bottles-made" TargetMode="External"/><Relationship Id="rId3" Type="http://schemas.openxmlformats.org/officeDocument/2006/relationships/image" Target="../media/image26.jpeg"/><Relationship Id="rId7" Type="http://schemas.openxmlformats.org/officeDocument/2006/relationships/image" Target="../media/image35.png"/><Relationship Id="rId12"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8.png"/><Relationship Id="rId5" Type="http://schemas.openxmlformats.org/officeDocument/2006/relationships/image" Target="../media/image33.png"/><Relationship Id="rId10" Type="http://schemas.openxmlformats.org/officeDocument/2006/relationships/image" Target="../media/image4.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28.png"/></Relationships>
</file>

<file path=ppt/slides/_rels/slide13.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26.jpeg"/><Relationship Id="rId7"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4.png"/><Relationship Id="rId10" Type="http://schemas.openxmlformats.org/officeDocument/2006/relationships/image" Target="../media/image44.png"/><Relationship Id="rId4" Type="http://schemas.openxmlformats.org/officeDocument/2006/relationships/image" Target="../media/image40.emf"/><Relationship Id="rId9" Type="http://schemas.openxmlformats.org/officeDocument/2006/relationships/image" Target="../media/image43.png"/></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45.jpeg"/><Relationship Id="rId7" Type="http://schemas.openxmlformats.org/officeDocument/2006/relationships/image" Target="../media/image48.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encounteredu.com/discover/images/global-plastic-production-interactive" TargetMode="External"/><Relationship Id="rId11" Type="http://schemas.openxmlformats.org/officeDocument/2006/relationships/image" Target="../media/image5.png"/><Relationship Id="rId5" Type="http://schemas.openxmlformats.org/officeDocument/2006/relationships/image" Target="../media/image47.png"/><Relationship Id="rId10" Type="http://schemas.openxmlformats.org/officeDocument/2006/relationships/hyperlink" Target="https://encounteredu.com/multimedia/images/global-plastic-production-interactive" TargetMode="External"/><Relationship Id="rId4" Type="http://schemas.openxmlformats.org/officeDocument/2006/relationships/image" Target="../media/image46.png"/><Relationship Id="rId9" Type="http://schemas.openxmlformats.org/officeDocument/2006/relationships/image" Target="../media/image13.emf"/></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9.jpeg"/><Relationship Id="rId7"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3.png"/><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53.jpeg"/><Relationship Id="rId7"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55.jpeg"/><Relationship Id="rId7" Type="http://schemas.openxmlformats.org/officeDocument/2006/relationships/image" Target="../media/image5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emf"/><Relationship Id="rId4" Type="http://schemas.openxmlformats.org/officeDocument/2006/relationships/hyperlink" Target="https://encounteredu.com/take-action/plastic-quiz"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9.jpeg"/><Relationship Id="rId7"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emf"/><Relationship Id="rId7"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3.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2.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13.emf"/><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3.png"/><Relationship Id="rId5" Type="http://schemas.openxmlformats.org/officeDocument/2006/relationships/image" Target="../media/image13.emf"/><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4.xml"/><Relationship Id="rId7"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image" Target="../media/image21.png"/><Relationship Id="rId5" Type="http://schemas.openxmlformats.org/officeDocument/2006/relationships/image" Target="../media/image4.png"/><Relationship Id="rId10" Type="http://schemas.openxmlformats.org/officeDocument/2006/relationships/image" Target="../media/image25.png"/><Relationship Id="rId4" Type="http://schemas.openxmlformats.org/officeDocument/2006/relationships/image" Target="../media/image12.png"/><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openxmlformats.org/officeDocument/2006/relationships/hyperlink" Target="https://encounteredu.com/multimedia/images/how-are-plastic-bottles-made" TargetMode="External"/><Relationship Id="rId3" Type="http://schemas.openxmlformats.org/officeDocument/2006/relationships/image" Target="../media/image26.jpeg"/><Relationship Id="rId7" Type="http://schemas.openxmlformats.org/officeDocument/2006/relationships/image" Target="../media/image13.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7.jpeg"/><Relationship Id="rId4" Type="http://schemas.openxmlformats.org/officeDocument/2006/relationships/hyperlink" Target="https://encounteredu.com/discover/images/pet-bottle-production" TargetMode="External"/><Relationship Id="rId9"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63E39FD-2D24-1EED-1F80-1A0FE618BC9B}"/>
              </a:ext>
            </a:extLst>
          </p:cNvPr>
          <p:cNvSpPr txBox="1"/>
          <p:nvPr/>
        </p:nvSpPr>
        <p:spPr>
          <a:xfrm>
            <a:off x="608421" y="1326146"/>
            <a:ext cx="4400026" cy="2123658"/>
          </a:xfrm>
          <a:prstGeom prst="rect">
            <a:avLst/>
          </a:prstGeom>
          <a:noFill/>
        </p:spPr>
        <p:txBody>
          <a:bodyPr wrap="square" lIns="91440" tIns="45720" rIns="91440" bIns="45720" rtlCol="0" anchor="t">
            <a:spAutoFit/>
          </a:bodyPr>
          <a:lstStyle/>
          <a:p>
            <a:r>
              <a:rPr lang="en-US" sz="6600" b="1" err="1">
                <a:solidFill>
                  <a:srgbClr val="FFFFFF"/>
                </a:solidFill>
                <a:latin typeface="Century Gothic"/>
                <a:ea typeface="Calibri" panose="020F0502020204030204"/>
                <a:cs typeface="Calibri" panose="020F0502020204030204"/>
              </a:rPr>
              <a:t>Τι</a:t>
            </a:r>
            <a:r>
              <a:rPr lang="en-US" sz="6600" b="1" dirty="0">
                <a:solidFill>
                  <a:srgbClr val="FFFFFF"/>
                </a:solidFill>
                <a:latin typeface="Century Gothic"/>
                <a:ea typeface="Calibri" panose="020F0502020204030204"/>
                <a:cs typeface="Calibri" panose="020F0502020204030204"/>
              </a:rPr>
              <a:t> </a:t>
            </a:r>
            <a:r>
              <a:rPr lang="en-US" sz="6600" b="1" err="1">
                <a:solidFill>
                  <a:srgbClr val="FFFFFF"/>
                </a:solidFill>
                <a:latin typeface="Century Gothic"/>
                <a:ea typeface="Calibri" panose="020F0502020204030204"/>
                <a:cs typeface="Calibri" panose="020F0502020204030204"/>
              </a:rPr>
              <a:t>είν</a:t>
            </a:r>
            <a:r>
              <a:rPr lang="en-US" sz="6600" b="1" dirty="0">
                <a:solidFill>
                  <a:srgbClr val="FFFFFF"/>
                </a:solidFill>
                <a:latin typeface="Century Gothic"/>
                <a:ea typeface="Calibri" panose="020F0502020204030204"/>
                <a:cs typeface="Calibri" panose="020F0502020204030204"/>
              </a:rPr>
              <a:t>αι τα πλα</a:t>
            </a:r>
            <a:r>
              <a:rPr lang="en-US" sz="6600" b="1" err="1">
                <a:solidFill>
                  <a:srgbClr val="FFFFFF"/>
                </a:solidFill>
                <a:latin typeface="Century Gothic"/>
                <a:ea typeface="Calibri" panose="020F0502020204030204"/>
                <a:cs typeface="Calibri" panose="020F0502020204030204"/>
              </a:rPr>
              <a:t>στικά</a:t>
            </a:r>
            <a:r>
              <a:rPr lang="en-US" sz="6600" b="1" dirty="0">
                <a:solidFill>
                  <a:srgbClr val="FFFFFF"/>
                </a:solidFill>
                <a:latin typeface="Century Gothic"/>
                <a:ea typeface="Calibri" panose="020F0502020204030204"/>
                <a:cs typeface="Calibri" panose="020F0502020204030204"/>
              </a:rPr>
              <a:t>;</a:t>
            </a:r>
          </a:p>
        </p:txBody>
      </p:sp>
      <p:pic>
        <p:nvPicPr>
          <p:cNvPr id="9" name="Picture 8" descr="Icon&#10;&#10;Description automatically generated">
            <a:extLst>
              <a:ext uri="{FF2B5EF4-FFF2-40B4-BE49-F238E27FC236}">
                <a16:creationId xmlns:a16="http://schemas.microsoft.com/office/drawing/2014/main" id="{20F92208-5A7F-109B-15D4-3F2B2045ADB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6900000">
            <a:off x="4599612" y="2204200"/>
            <a:ext cx="1785598" cy="1105174"/>
          </a:xfrm>
          <a:prstGeom prst="rect">
            <a:avLst/>
          </a:prstGeom>
        </p:spPr>
      </p:pic>
      <p:pic>
        <p:nvPicPr>
          <p:cNvPr id="11" name="Picture 10" descr="Icon&#10;&#10;Description automatically generated">
            <a:extLst>
              <a:ext uri="{FF2B5EF4-FFF2-40B4-BE49-F238E27FC236}">
                <a16:creationId xmlns:a16="http://schemas.microsoft.com/office/drawing/2014/main" id="{8277621B-42AE-2D0E-0A5E-2FB501D64D9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7760000">
            <a:off x="4855170" y="2090515"/>
            <a:ext cx="753392" cy="646331"/>
          </a:xfrm>
          <a:prstGeom prst="rect">
            <a:avLst/>
          </a:prstGeom>
        </p:spPr>
      </p:pic>
      <p:pic>
        <p:nvPicPr>
          <p:cNvPr id="13" name="Picture 12" descr="A white splatter on a black background&#10;&#10;Description automatically generated">
            <a:extLst>
              <a:ext uri="{FF2B5EF4-FFF2-40B4-BE49-F238E27FC236}">
                <a16:creationId xmlns:a16="http://schemas.microsoft.com/office/drawing/2014/main" id="{D06BCC25-AFF2-B1CE-742E-099357F2287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242720" y="608341"/>
            <a:ext cx="1534497" cy="1512808"/>
          </a:xfrm>
          <a:prstGeom prst="rect">
            <a:avLst/>
          </a:prstGeom>
        </p:spPr>
      </p:pic>
      <p:sp>
        <p:nvSpPr>
          <p:cNvPr id="14" name="TextBox 13">
            <a:extLst>
              <a:ext uri="{FF2B5EF4-FFF2-40B4-BE49-F238E27FC236}">
                <a16:creationId xmlns:a16="http://schemas.microsoft.com/office/drawing/2014/main" id="{844DAE55-FDD1-5C12-3674-42CF4EE06D53}"/>
              </a:ext>
            </a:extLst>
          </p:cNvPr>
          <p:cNvSpPr txBox="1"/>
          <p:nvPr/>
        </p:nvSpPr>
        <p:spPr>
          <a:xfrm>
            <a:off x="608421" y="682679"/>
            <a:ext cx="2732093" cy="646331"/>
          </a:xfrm>
          <a:prstGeom prst="rect">
            <a:avLst/>
          </a:prstGeom>
          <a:noFill/>
        </p:spPr>
        <p:txBody>
          <a:bodyPr wrap="square" lIns="91440" tIns="45720" rIns="91440" bIns="45720" rtlCol="0" anchor="t">
            <a:spAutoFit/>
          </a:bodyPr>
          <a:lstStyle/>
          <a:p>
            <a:r>
              <a:rPr lang="en-US" sz="3600" b="1" err="1">
                <a:solidFill>
                  <a:srgbClr val="0090D4"/>
                </a:solidFill>
                <a:latin typeface="Century Gothic"/>
                <a:ea typeface="Calibri"/>
                <a:cs typeface="Calibri"/>
              </a:rPr>
              <a:t>Μάθημ</a:t>
            </a:r>
            <a:r>
              <a:rPr lang="en-US" sz="3600" b="1" dirty="0">
                <a:solidFill>
                  <a:srgbClr val="0090D4"/>
                </a:solidFill>
                <a:latin typeface="Century Gothic"/>
                <a:ea typeface="Calibri"/>
                <a:cs typeface="Calibri"/>
              </a:rPr>
              <a:t>α 1</a:t>
            </a:r>
          </a:p>
        </p:txBody>
      </p:sp>
      <p:sp>
        <p:nvSpPr>
          <p:cNvPr id="15" name="Rectangle 14">
            <a:extLst>
              <a:ext uri="{FF2B5EF4-FFF2-40B4-BE49-F238E27FC236}">
                <a16:creationId xmlns:a16="http://schemas.microsoft.com/office/drawing/2014/main" id="{BB80C5F5-2AE9-5A4F-20D0-C804DD54638F}"/>
              </a:ext>
            </a:extLst>
          </p:cNvPr>
          <p:cNvSpPr/>
          <p:nvPr/>
        </p:nvSpPr>
        <p:spPr>
          <a:xfrm>
            <a:off x="605399" y="3453943"/>
            <a:ext cx="1777999" cy="516466"/>
          </a:xfrm>
          <a:prstGeom prst="rect">
            <a:avLst/>
          </a:prstGeom>
          <a:solidFill>
            <a:srgbClr val="0090D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err="1">
                <a:latin typeface="Century Gothic"/>
                <a:ea typeface="Calibri"/>
                <a:cs typeface="Calibri"/>
              </a:rPr>
              <a:t>Μέρος</a:t>
            </a:r>
            <a:r>
              <a:rPr lang="en-US" sz="2400" b="1" dirty="0">
                <a:latin typeface="Century Gothic"/>
                <a:ea typeface="Calibri"/>
                <a:cs typeface="Calibri"/>
              </a:rPr>
              <a:t> 1</a:t>
            </a:r>
            <a:endParaRPr lang="en-US" sz="2400" b="1">
              <a:latin typeface="Century Gothic"/>
            </a:endParaRPr>
          </a:p>
        </p:txBody>
      </p:sp>
      <p:pic>
        <p:nvPicPr>
          <p:cNvPr id="3" name="Picture 2" descr="Text&#10;&#10;Description automatically generated with low confidence">
            <a:extLst>
              <a:ext uri="{FF2B5EF4-FFF2-40B4-BE49-F238E27FC236}">
                <a16:creationId xmlns:a16="http://schemas.microsoft.com/office/drawing/2014/main" id="{9522A6F3-B8ED-2639-5BBB-EE1D8A92F155}"/>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l="-219"/>
          <a:stretch/>
        </p:blipFill>
        <p:spPr>
          <a:xfrm>
            <a:off x="-1920" y="5596011"/>
            <a:ext cx="4352934" cy="1263129"/>
          </a:xfrm>
          <a:prstGeom prst="rect">
            <a:avLst/>
          </a:prstGeom>
        </p:spPr>
      </p:pic>
    </p:spTree>
    <p:extLst>
      <p:ext uri="{BB962C8B-B14F-4D97-AF65-F5344CB8AC3E}">
        <p14:creationId xmlns:p14="http://schemas.microsoft.com/office/powerpoint/2010/main" val="1484648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ypewriter&#10;&#10;Description automatically generated">
            <a:extLst>
              <a:ext uri="{FF2B5EF4-FFF2-40B4-BE49-F238E27FC236}">
                <a16:creationId xmlns:a16="http://schemas.microsoft.com/office/drawing/2014/main" id="{DE008563-292E-1A48-89ED-FDFCB9DB087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5240" y="0"/>
            <a:ext cx="12211670" cy="6858000"/>
          </a:xfrm>
          <a:prstGeom prst="rect">
            <a:avLst/>
          </a:prstGeom>
        </p:spPr>
      </p:pic>
      <p:sp>
        <p:nvSpPr>
          <p:cNvPr id="44" name="Rectangle 43">
            <a:extLst>
              <a:ext uri="{FF2B5EF4-FFF2-40B4-BE49-F238E27FC236}">
                <a16:creationId xmlns:a16="http://schemas.microsoft.com/office/drawing/2014/main" id="{E44CACBA-2A9F-024F-86AF-8CD32F063DA8}"/>
              </a:ext>
            </a:extLst>
          </p:cNvPr>
          <p:cNvSpPr/>
          <p:nvPr/>
        </p:nvSpPr>
        <p:spPr>
          <a:xfrm>
            <a:off x="-15240" y="0"/>
            <a:ext cx="12222480" cy="6881405"/>
          </a:xfrm>
          <a:prstGeom prst="rect">
            <a:avLst/>
          </a:prstGeom>
          <a:solidFill>
            <a:srgbClr val="0090D4">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A42D307-2E98-A543-8B7E-5B8206602BF0}"/>
              </a:ext>
            </a:extLst>
          </p:cNvPr>
          <p:cNvSpPr/>
          <p:nvPr/>
        </p:nvSpPr>
        <p:spPr>
          <a:xfrm>
            <a:off x="5581426" y="703232"/>
            <a:ext cx="6379066" cy="1323439"/>
          </a:xfrm>
          <a:prstGeom prst="rect">
            <a:avLst/>
          </a:prstGeom>
        </p:spPr>
        <p:txBody>
          <a:bodyPr wrap="square" lIns="91440" tIns="45720" rIns="91440" bIns="45720" anchor="t">
            <a:spAutoFit/>
          </a:bodyPr>
          <a:lstStyle/>
          <a:p>
            <a:r>
              <a:rPr lang="en-US" sz="2000" b="1">
                <a:solidFill>
                  <a:schemeClr val="bg1">
                    <a:lumMod val="95000"/>
                  </a:schemeClr>
                </a:solidFill>
                <a:latin typeface="Century Gothic"/>
              </a:rPr>
              <a:t>Μπ</a:t>
            </a:r>
            <a:r>
              <a:rPr lang="en-US" sz="2000" b="1" err="1">
                <a:solidFill>
                  <a:schemeClr val="bg1">
                    <a:lumMod val="95000"/>
                  </a:schemeClr>
                </a:solidFill>
                <a:latin typeface="Century Gothic"/>
              </a:rPr>
              <a:t>ορείτε</a:t>
            </a:r>
            <a:r>
              <a:rPr lang="en-US" sz="2000" b="1">
                <a:solidFill>
                  <a:schemeClr val="bg1">
                    <a:lumMod val="95000"/>
                  </a:schemeClr>
                </a:solidFill>
                <a:latin typeface="Century Gothic"/>
              </a:rPr>
              <a:t> να β</a:t>
            </a:r>
            <a:r>
              <a:rPr lang="en-US" sz="2000" b="1" err="1">
                <a:solidFill>
                  <a:schemeClr val="bg1">
                    <a:lumMod val="95000"/>
                  </a:schemeClr>
                </a:solidFill>
                <a:latin typeface="Century Gothic"/>
              </a:rPr>
              <a:t>άλετε</a:t>
            </a:r>
            <a:r>
              <a:rPr lang="en-US" sz="2000" b="1">
                <a:solidFill>
                  <a:schemeClr val="bg1">
                    <a:lumMod val="95000"/>
                  </a:schemeClr>
                </a:solidFill>
                <a:latin typeface="Century Gothic"/>
              </a:rPr>
              <a:t> τα </a:t>
            </a:r>
            <a:r>
              <a:rPr lang="en-US" sz="2000" b="1" err="1">
                <a:solidFill>
                  <a:schemeClr val="bg1">
                    <a:lumMod val="95000"/>
                  </a:schemeClr>
                </a:solidFill>
                <a:latin typeface="Century Gothic"/>
              </a:rPr>
              <a:t>στάδι</a:t>
            </a:r>
            <a:r>
              <a:rPr lang="en-US" sz="2000" b="1">
                <a:solidFill>
                  <a:schemeClr val="bg1">
                    <a:lumMod val="95000"/>
                  </a:schemeClr>
                </a:solidFill>
                <a:latin typeface="Century Gothic"/>
              </a:rPr>
              <a:t>α </a:t>
            </a:r>
            <a:r>
              <a:rPr lang="en-US" sz="2000" b="1" err="1">
                <a:solidFill>
                  <a:schemeClr val="bg1">
                    <a:lumMod val="95000"/>
                  </a:schemeClr>
                </a:solidFill>
                <a:latin typeface="Century Gothic"/>
              </a:rPr>
              <a:t>της</a:t>
            </a:r>
            <a:r>
              <a:rPr lang="en-US" sz="2000" b="1">
                <a:solidFill>
                  <a:schemeClr val="bg1">
                    <a:lumMod val="95000"/>
                  </a:schemeClr>
                </a:solidFill>
                <a:latin typeface="Century Gothic"/>
              </a:rPr>
              <a:t> </a:t>
            </a:r>
            <a:r>
              <a:rPr lang="en-US" sz="2000" b="1" err="1">
                <a:solidFill>
                  <a:schemeClr val="bg1">
                    <a:lumMod val="95000"/>
                  </a:schemeClr>
                </a:solidFill>
                <a:latin typeface="Century Gothic"/>
              </a:rPr>
              <a:t>δι</a:t>
            </a:r>
            <a:r>
              <a:rPr lang="en-US" sz="2000" b="1">
                <a:solidFill>
                  <a:schemeClr val="bg1">
                    <a:lumMod val="95000"/>
                  </a:schemeClr>
                </a:solidFill>
                <a:latin typeface="Century Gothic"/>
              </a:rPr>
              <a:t>α</a:t>
            </a:r>
            <a:r>
              <a:rPr lang="en-US" sz="2000" b="1" err="1">
                <a:solidFill>
                  <a:schemeClr val="bg1">
                    <a:lumMod val="95000"/>
                  </a:schemeClr>
                </a:solidFill>
                <a:latin typeface="Century Gothic"/>
              </a:rPr>
              <a:t>δικ</a:t>
            </a:r>
            <a:r>
              <a:rPr lang="en-US" sz="2000" b="1">
                <a:solidFill>
                  <a:schemeClr val="bg1">
                    <a:lumMod val="95000"/>
                  </a:schemeClr>
                </a:solidFill>
                <a:latin typeface="Century Gothic"/>
              </a:rPr>
              <a:t>α</a:t>
            </a:r>
            <a:r>
              <a:rPr lang="en-US" sz="2000" b="1" err="1">
                <a:solidFill>
                  <a:schemeClr val="bg1">
                    <a:lumMod val="95000"/>
                  </a:schemeClr>
                </a:solidFill>
                <a:latin typeface="Century Gothic"/>
              </a:rPr>
              <a:t>σί</a:t>
            </a:r>
            <a:r>
              <a:rPr lang="en-US" sz="2000" b="1">
                <a:solidFill>
                  <a:schemeClr val="bg1">
                    <a:lumMod val="95000"/>
                  </a:schemeClr>
                </a:solidFill>
                <a:latin typeface="Century Gothic"/>
              </a:rPr>
              <a:t>ας παρα</a:t>
            </a:r>
            <a:r>
              <a:rPr lang="en-US" sz="2000" b="1" err="1">
                <a:solidFill>
                  <a:schemeClr val="bg1">
                    <a:lumMod val="95000"/>
                  </a:schemeClr>
                </a:solidFill>
                <a:latin typeface="Century Gothic"/>
              </a:rPr>
              <a:t>γωγής</a:t>
            </a:r>
            <a:r>
              <a:rPr lang="en-US" sz="2000" b="1">
                <a:solidFill>
                  <a:schemeClr val="bg1">
                    <a:lumMod val="95000"/>
                  </a:schemeClr>
                </a:solidFill>
                <a:latin typeface="Century Gothic"/>
              </a:rPr>
              <a:t> πλα</a:t>
            </a:r>
            <a:r>
              <a:rPr lang="en-US" sz="2000" b="1" err="1">
                <a:solidFill>
                  <a:schemeClr val="bg1">
                    <a:lumMod val="95000"/>
                  </a:schemeClr>
                </a:solidFill>
                <a:latin typeface="Century Gothic"/>
              </a:rPr>
              <a:t>στικών</a:t>
            </a:r>
            <a:r>
              <a:rPr lang="en-US" sz="2000" b="1">
                <a:solidFill>
                  <a:schemeClr val="bg1">
                    <a:lumMod val="95000"/>
                  </a:schemeClr>
                </a:solidFill>
                <a:latin typeface="Century Gothic"/>
              </a:rPr>
              <a:t> μπ</a:t>
            </a:r>
            <a:r>
              <a:rPr lang="en-US" sz="2000" b="1" err="1">
                <a:solidFill>
                  <a:schemeClr val="bg1">
                    <a:lumMod val="95000"/>
                  </a:schemeClr>
                </a:solidFill>
                <a:latin typeface="Century Gothic"/>
              </a:rPr>
              <a:t>ουκ</a:t>
            </a:r>
            <a:r>
              <a:rPr lang="en-US" sz="2000" b="1">
                <a:solidFill>
                  <a:schemeClr val="bg1">
                    <a:lumMod val="95000"/>
                  </a:schemeClr>
                </a:solidFill>
                <a:latin typeface="Century Gothic"/>
              </a:rPr>
              <a:t>α</a:t>
            </a:r>
            <a:r>
              <a:rPr lang="en-US" sz="2000" b="1" err="1">
                <a:solidFill>
                  <a:schemeClr val="bg1">
                    <a:lumMod val="95000"/>
                  </a:schemeClr>
                </a:solidFill>
                <a:latin typeface="Century Gothic"/>
              </a:rPr>
              <a:t>λιών</a:t>
            </a:r>
            <a:r>
              <a:rPr lang="en-US" sz="2000" b="1">
                <a:solidFill>
                  <a:schemeClr val="bg1">
                    <a:lumMod val="95000"/>
                  </a:schemeClr>
                </a:solidFill>
                <a:latin typeface="Century Gothic"/>
              </a:rPr>
              <a:t> </a:t>
            </a:r>
            <a:r>
              <a:rPr lang="en-US" sz="2000" b="1" err="1">
                <a:solidFill>
                  <a:schemeClr val="bg1">
                    <a:lumMod val="95000"/>
                  </a:schemeClr>
                </a:solidFill>
                <a:latin typeface="Century Gothic"/>
              </a:rPr>
              <a:t>στη</a:t>
            </a:r>
            <a:r>
              <a:rPr lang="en-US" sz="2000" b="1">
                <a:solidFill>
                  <a:schemeClr val="bg1">
                    <a:lumMod val="95000"/>
                  </a:schemeClr>
                </a:solidFill>
                <a:latin typeface="Century Gothic"/>
              </a:rPr>
              <a:t> </a:t>
            </a:r>
            <a:r>
              <a:rPr lang="en-US" sz="2000" b="1" err="1">
                <a:solidFill>
                  <a:schemeClr val="bg1">
                    <a:lumMod val="95000"/>
                  </a:schemeClr>
                </a:solidFill>
                <a:latin typeface="Century Gothic"/>
              </a:rPr>
              <a:t>σωστή</a:t>
            </a:r>
            <a:r>
              <a:rPr lang="en-US" sz="2000" b="1">
                <a:solidFill>
                  <a:schemeClr val="bg1">
                    <a:lumMod val="95000"/>
                  </a:schemeClr>
                </a:solidFill>
                <a:latin typeface="Century Gothic"/>
              </a:rPr>
              <a:t> </a:t>
            </a:r>
            <a:r>
              <a:rPr lang="en-US" sz="2000" b="1" err="1">
                <a:solidFill>
                  <a:schemeClr val="bg1">
                    <a:lumMod val="95000"/>
                  </a:schemeClr>
                </a:solidFill>
                <a:latin typeface="Century Gothic"/>
              </a:rPr>
              <a:t>σειρά</a:t>
            </a:r>
            <a:r>
              <a:rPr lang="en-US" sz="2000" b="1">
                <a:solidFill>
                  <a:schemeClr val="bg1">
                    <a:lumMod val="95000"/>
                  </a:schemeClr>
                </a:solidFill>
                <a:latin typeface="Century Gothic"/>
              </a:rPr>
              <a:t>;</a:t>
            </a:r>
            <a:endParaRPr lang="en-US">
              <a:solidFill>
                <a:schemeClr val="bg1">
                  <a:lumMod val="95000"/>
                </a:schemeClr>
              </a:solidFill>
            </a:endParaRPr>
          </a:p>
          <a:p>
            <a:endParaRPr lang="en-US" sz="2000" b="1" dirty="0">
              <a:solidFill>
                <a:schemeClr val="bg1">
                  <a:lumMod val="95000"/>
                </a:schemeClr>
              </a:solidFill>
              <a:latin typeface="Century Gothic"/>
            </a:endParaRPr>
          </a:p>
        </p:txBody>
      </p:sp>
      <p:sp>
        <p:nvSpPr>
          <p:cNvPr id="3" name="Rectangle 2">
            <a:extLst>
              <a:ext uri="{FF2B5EF4-FFF2-40B4-BE49-F238E27FC236}">
                <a16:creationId xmlns:a16="http://schemas.microsoft.com/office/drawing/2014/main" id="{3D5FD8E4-AFB6-594F-A6B2-B60786DF0BAD}"/>
              </a:ext>
            </a:extLst>
          </p:cNvPr>
          <p:cNvSpPr/>
          <p:nvPr/>
        </p:nvSpPr>
        <p:spPr>
          <a:xfrm>
            <a:off x="1117340" y="2083801"/>
            <a:ext cx="10225518"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B3713C1-3D8E-9542-8401-7BEE2CEA4B79}"/>
              </a:ext>
            </a:extLst>
          </p:cNvPr>
          <p:cNvSpPr/>
          <p:nvPr/>
        </p:nvSpPr>
        <p:spPr>
          <a:xfrm>
            <a:off x="1117340" y="2630556"/>
            <a:ext cx="10225518"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137808F-3ABC-B04D-A741-2F8D4E779B29}"/>
              </a:ext>
            </a:extLst>
          </p:cNvPr>
          <p:cNvSpPr/>
          <p:nvPr/>
        </p:nvSpPr>
        <p:spPr>
          <a:xfrm>
            <a:off x="1117340" y="3167884"/>
            <a:ext cx="10225518"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F7E0F46-843A-4C47-A99B-30E2303DF0FE}"/>
              </a:ext>
            </a:extLst>
          </p:cNvPr>
          <p:cNvSpPr/>
          <p:nvPr/>
        </p:nvSpPr>
        <p:spPr>
          <a:xfrm>
            <a:off x="1117339" y="3705211"/>
            <a:ext cx="10225517"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E0D8118-3B5D-204E-8059-A7504C1746A9}"/>
              </a:ext>
            </a:extLst>
          </p:cNvPr>
          <p:cNvSpPr/>
          <p:nvPr/>
        </p:nvSpPr>
        <p:spPr>
          <a:xfrm>
            <a:off x="1110413" y="4249466"/>
            <a:ext cx="10246300" cy="70879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ECD6183-98DE-F945-9B1D-88299D330B7C}"/>
              </a:ext>
            </a:extLst>
          </p:cNvPr>
          <p:cNvSpPr/>
          <p:nvPr/>
        </p:nvSpPr>
        <p:spPr>
          <a:xfrm>
            <a:off x="1117340" y="5038676"/>
            <a:ext cx="10225516"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281D84-7BD9-3D41-8F7F-0EF45C81B244}"/>
              </a:ext>
            </a:extLst>
          </p:cNvPr>
          <p:cNvSpPr/>
          <p:nvPr/>
        </p:nvSpPr>
        <p:spPr>
          <a:xfrm>
            <a:off x="1117340" y="5585430"/>
            <a:ext cx="10225516"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A82270A-E3EB-304D-A52A-F62F435F9AB7}"/>
              </a:ext>
            </a:extLst>
          </p:cNvPr>
          <p:cNvSpPr/>
          <p:nvPr/>
        </p:nvSpPr>
        <p:spPr>
          <a:xfrm>
            <a:off x="1147217" y="1903384"/>
            <a:ext cx="10926898" cy="4044377"/>
          </a:xfrm>
          <a:prstGeom prst="rect">
            <a:avLst/>
          </a:prstGeom>
        </p:spPr>
        <p:txBody>
          <a:bodyPr wrap="square" lIns="91440" tIns="45720" rIns="91440" bIns="45720" anchor="t">
            <a:spAutoFit/>
          </a:bodyPr>
          <a:lstStyle/>
          <a:p>
            <a:pPr>
              <a:lnSpc>
                <a:spcPct val="200000"/>
              </a:lnSpc>
            </a:pPr>
            <a:r>
              <a:rPr lang="en-US" b="1" dirty="0" err="1">
                <a:solidFill>
                  <a:srgbClr val="004A6C"/>
                </a:solidFill>
                <a:latin typeface="Century Gothic"/>
              </a:rPr>
              <a:t>Κρύο</a:t>
            </a:r>
            <a:r>
              <a:rPr lang="en-US" b="1" dirty="0">
                <a:solidFill>
                  <a:srgbClr val="004A6C"/>
                </a:solidFill>
                <a:latin typeface="Century Gothic"/>
              </a:rPr>
              <a:t> </a:t>
            </a:r>
            <a:r>
              <a:rPr lang="en-US" b="1" dirty="0" err="1">
                <a:solidFill>
                  <a:srgbClr val="004A6C"/>
                </a:solidFill>
                <a:latin typeface="Century Gothic"/>
              </a:rPr>
              <a:t>νερό</a:t>
            </a:r>
            <a:r>
              <a:rPr lang="en-US" b="1" dirty="0">
                <a:solidFill>
                  <a:srgbClr val="004A6C"/>
                </a:solidFill>
                <a:latin typeface="Century Gothic"/>
              </a:rPr>
              <a:t> </a:t>
            </a:r>
            <a:r>
              <a:rPr lang="en-US" b="1" dirty="0" err="1">
                <a:solidFill>
                  <a:srgbClr val="004A6C"/>
                </a:solidFill>
                <a:latin typeface="Century Gothic"/>
              </a:rPr>
              <a:t>ψυχρ</a:t>
            </a:r>
            <a:r>
              <a:rPr lang="en-US" b="1" dirty="0">
                <a:solidFill>
                  <a:srgbClr val="004A6C"/>
                </a:solidFill>
                <a:latin typeface="Century Gothic"/>
              </a:rPr>
              <a:t>α</a:t>
            </a:r>
            <a:r>
              <a:rPr lang="en-US" b="1" dirty="0" err="1">
                <a:solidFill>
                  <a:srgbClr val="004A6C"/>
                </a:solidFill>
                <a:latin typeface="Century Gothic"/>
              </a:rPr>
              <a:t>ίνει</a:t>
            </a:r>
            <a:r>
              <a:rPr lang="en-US" b="1" dirty="0">
                <a:solidFill>
                  <a:srgbClr val="004A6C"/>
                </a:solidFill>
                <a:latin typeface="Century Gothic"/>
              </a:rPr>
              <a:t> και </a:t>
            </a:r>
            <a:r>
              <a:rPr lang="en-US" b="1" dirty="0" err="1">
                <a:solidFill>
                  <a:srgbClr val="004A6C"/>
                </a:solidFill>
                <a:latin typeface="Century Gothic"/>
              </a:rPr>
              <a:t>στερεο</a:t>
            </a:r>
            <a:r>
              <a:rPr lang="en-US" b="1" dirty="0">
                <a:solidFill>
                  <a:srgbClr val="004A6C"/>
                </a:solidFill>
                <a:latin typeface="Century Gothic"/>
              </a:rPr>
              <a:t>π</a:t>
            </a:r>
            <a:r>
              <a:rPr lang="en-US" b="1" dirty="0" err="1">
                <a:solidFill>
                  <a:srgbClr val="004A6C"/>
                </a:solidFill>
                <a:latin typeface="Century Gothic"/>
              </a:rPr>
              <a:t>οιεί</a:t>
            </a:r>
            <a:r>
              <a:rPr lang="en-US" b="1" dirty="0">
                <a:solidFill>
                  <a:srgbClr val="004A6C"/>
                </a:solidFill>
                <a:latin typeface="Century Gothic"/>
              </a:rPr>
              <a:t> </a:t>
            </a:r>
            <a:r>
              <a:rPr lang="en-US" b="1" dirty="0" err="1">
                <a:solidFill>
                  <a:srgbClr val="004A6C"/>
                </a:solidFill>
                <a:latin typeface="Century Gothic"/>
              </a:rPr>
              <a:t>το</a:t>
            </a:r>
            <a:r>
              <a:rPr lang="en-US" b="1" dirty="0">
                <a:solidFill>
                  <a:srgbClr val="004A6C"/>
                </a:solidFill>
                <a:latin typeface="Century Gothic"/>
              </a:rPr>
              <a:t> μπ</a:t>
            </a:r>
            <a:r>
              <a:rPr lang="en-US" b="1" dirty="0" err="1">
                <a:solidFill>
                  <a:srgbClr val="004A6C"/>
                </a:solidFill>
                <a:latin typeface="Century Gothic"/>
              </a:rPr>
              <a:t>ουκάλι</a:t>
            </a:r>
            <a:endParaRPr lang="en-US" dirty="0" err="1"/>
          </a:p>
          <a:p>
            <a:pPr>
              <a:lnSpc>
                <a:spcPct val="200000"/>
              </a:lnSpc>
            </a:pPr>
            <a:r>
              <a:rPr lang="en-US" b="1" dirty="0" err="1">
                <a:solidFill>
                  <a:srgbClr val="004A6C"/>
                </a:solidFill>
                <a:latin typeface="Century Gothic"/>
              </a:rPr>
              <a:t>Το</a:t>
            </a:r>
            <a:r>
              <a:rPr lang="en-US" b="1" dirty="0">
                <a:solidFill>
                  <a:srgbClr val="004A6C"/>
                </a:solidFill>
                <a:latin typeface="Century Gothic"/>
              </a:rPr>
              <a:t> </a:t>
            </a:r>
            <a:r>
              <a:rPr lang="en-US" b="1" dirty="0" err="1">
                <a:solidFill>
                  <a:srgbClr val="004A6C"/>
                </a:solidFill>
                <a:latin typeface="Century Gothic"/>
              </a:rPr>
              <a:t>υγρό</a:t>
            </a:r>
            <a:r>
              <a:rPr lang="en-US" b="1" dirty="0">
                <a:solidFill>
                  <a:srgbClr val="004A6C"/>
                </a:solidFill>
                <a:latin typeface="Century Gothic"/>
              </a:rPr>
              <a:t> πλα</a:t>
            </a:r>
            <a:r>
              <a:rPr lang="en-US" b="1" dirty="0" err="1">
                <a:solidFill>
                  <a:srgbClr val="004A6C"/>
                </a:solidFill>
                <a:latin typeface="Century Gothic"/>
              </a:rPr>
              <a:t>στικό</a:t>
            </a:r>
            <a:r>
              <a:rPr lang="en-US" b="1" dirty="0">
                <a:solidFill>
                  <a:srgbClr val="004A6C"/>
                </a:solidFill>
                <a:latin typeface="Century Gothic"/>
              </a:rPr>
              <a:t> </a:t>
            </a:r>
            <a:r>
              <a:rPr lang="en-US" b="1" dirty="0" err="1">
                <a:solidFill>
                  <a:srgbClr val="004A6C"/>
                </a:solidFill>
                <a:latin typeface="Century Gothic"/>
              </a:rPr>
              <a:t>ρίχνετ</a:t>
            </a:r>
            <a:r>
              <a:rPr lang="en-US" b="1" dirty="0">
                <a:solidFill>
                  <a:srgbClr val="004A6C"/>
                </a:solidFill>
                <a:latin typeface="Century Gothic"/>
              </a:rPr>
              <a:t>αι </a:t>
            </a:r>
            <a:r>
              <a:rPr lang="en-US" b="1" dirty="0" err="1">
                <a:solidFill>
                  <a:srgbClr val="004A6C"/>
                </a:solidFill>
                <a:latin typeface="Century Gothic"/>
              </a:rPr>
              <a:t>με</a:t>
            </a:r>
            <a:r>
              <a:rPr lang="en-US" b="1" dirty="0">
                <a:solidFill>
                  <a:srgbClr val="004A6C"/>
                </a:solidFill>
                <a:latin typeface="Century Gothic"/>
              </a:rPr>
              <a:t> </a:t>
            </a:r>
            <a:r>
              <a:rPr lang="en-US" b="1" dirty="0" err="1">
                <a:solidFill>
                  <a:srgbClr val="004A6C"/>
                </a:solidFill>
                <a:latin typeface="Century Gothic"/>
              </a:rPr>
              <a:t>μεγάλη</a:t>
            </a:r>
            <a:r>
              <a:rPr lang="en-US" b="1" dirty="0">
                <a:solidFill>
                  <a:srgbClr val="004A6C"/>
                </a:solidFill>
                <a:latin typeface="Century Gothic"/>
              </a:rPr>
              <a:t> π</a:t>
            </a:r>
            <a:r>
              <a:rPr lang="en-US" b="1" dirty="0" err="1">
                <a:solidFill>
                  <a:srgbClr val="004A6C"/>
                </a:solidFill>
                <a:latin typeface="Century Gothic"/>
              </a:rPr>
              <a:t>ίεση</a:t>
            </a:r>
            <a:r>
              <a:rPr lang="en-US" b="1" dirty="0">
                <a:solidFill>
                  <a:srgbClr val="004A6C"/>
                </a:solidFill>
                <a:latin typeface="Century Gothic"/>
              </a:rPr>
              <a:t> </a:t>
            </a:r>
            <a:r>
              <a:rPr lang="en-US" b="1" dirty="0" err="1">
                <a:solidFill>
                  <a:srgbClr val="004A6C"/>
                </a:solidFill>
                <a:latin typeface="Century Gothic"/>
              </a:rPr>
              <a:t>μέσ</a:t>
            </a:r>
            <a:r>
              <a:rPr lang="en-US" b="1" dirty="0">
                <a:solidFill>
                  <a:srgbClr val="004A6C"/>
                </a:solidFill>
                <a:latin typeface="Century Gothic"/>
              </a:rPr>
              <a:t>α </a:t>
            </a:r>
            <a:r>
              <a:rPr lang="en-US" b="1" dirty="0" err="1">
                <a:solidFill>
                  <a:srgbClr val="004A6C"/>
                </a:solidFill>
                <a:latin typeface="Century Gothic"/>
              </a:rPr>
              <a:t>σε</a:t>
            </a:r>
            <a:r>
              <a:rPr lang="en-US" b="1" dirty="0">
                <a:solidFill>
                  <a:srgbClr val="004A6C"/>
                </a:solidFill>
                <a:latin typeface="Century Gothic"/>
              </a:rPr>
              <a:t> κα</a:t>
            </a:r>
            <a:r>
              <a:rPr lang="en-US" b="1" dirty="0" err="1">
                <a:solidFill>
                  <a:srgbClr val="004A6C"/>
                </a:solidFill>
                <a:latin typeface="Century Gothic"/>
              </a:rPr>
              <a:t>λού</a:t>
            </a:r>
            <a:r>
              <a:rPr lang="en-US" b="1" dirty="0">
                <a:solidFill>
                  <a:srgbClr val="004A6C"/>
                </a:solidFill>
                <a:latin typeface="Century Gothic"/>
              </a:rPr>
              <a:t>πια </a:t>
            </a:r>
            <a:r>
              <a:rPr lang="en-US" b="1" dirty="0" err="1">
                <a:solidFill>
                  <a:srgbClr val="004A6C"/>
                </a:solidFill>
                <a:latin typeface="Century Gothic"/>
              </a:rPr>
              <a:t>σχημ</a:t>
            </a:r>
            <a:r>
              <a:rPr lang="en-US" b="1" dirty="0">
                <a:solidFill>
                  <a:srgbClr val="004A6C"/>
                </a:solidFill>
                <a:latin typeface="Century Gothic"/>
              </a:rPr>
              <a:t>α</a:t>
            </a:r>
            <a:r>
              <a:rPr lang="en-US" b="1" dirty="0" err="1">
                <a:solidFill>
                  <a:srgbClr val="004A6C"/>
                </a:solidFill>
                <a:latin typeface="Century Gothic"/>
              </a:rPr>
              <a:t>τίζοντ</a:t>
            </a:r>
            <a:r>
              <a:rPr lang="en-US" b="1" dirty="0">
                <a:solidFill>
                  <a:srgbClr val="004A6C"/>
                </a:solidFill>
                <a:latin typeface="Century Gothic"/>
              </a:rPr>
              <a:t>ας «π</a:t>
            </a:r>
            <a:r>
              <a:rPr lang="en-US" b="1" dirty="0" err="1">
                <a:solidFill>
                  <a:srgbClr val="004A6C"/>
                </a:solidFill>
                <a:latin typeface="Century Gothic"/>
              </a:rPr>
              <a:t>ρο</a:t>
            </a:r>
            <a:r>
              <a:rPr lang="en-US" b="1" dirty="0">
                <a:solidFill>
                  <a:srgbClr val="004A6C"/>
                </a:solidFill>
                <a:latin typeface="Century Gothic"/>
              </a:rPr>
              <a:t>π</a:t>
            </a:r>
            <a:r>
              <a:rPr lang="en-US" b="1" dirty="0" err="1">
                <a:solidFill>
                  <a:srgbClr val="004A6C"/>
                </a:solidFill>
                <a:latin typeface="Century Gothic"/>
              </a:rPr>
              <a:t>λάσμ</a:t>
            </a:r>
            <a:r>
              <a:rPr lang="en-US" b="1" dirty="0">
                <a:solidFill>
                  <a:srgbClr val="004A6C"/>
                </a:solidFill>
                <a:latin typeface="Century Gothic"/>
              </a:rPr>
              <a:t>ατα» </a:t>
            </a:r>
            <a:endParaRPr lang="en-US" dirty="0"/>
          </a:p>
          <a:p>
            <a:pPr>
              <a:lnSpc>
                <a:spcPct val="200000"/>
              </a:lnSpc>
            </a:pPr>
            <a:r>
              <a:rPr lang="en-US" b="1" dirty="0" err="1">
                <a:solidFill>
                  <a:srgbClr val="004A6C"/>
                </a:solidFill>
                <a:latin typeface="Century Gothic"/>
              </a:rPr>
              <a:t>Πλ</a:t>
            </a:r>
            <a:r>
              <a:rPr lang="en-US" b="1" dirty="0">
                <a:solidFill>
                  <a:srgbClr val="004A6C"/>
                </a:solidFill>
                <a:latin typeface="Century Gothic"/>
              </a:rPr>
              <a:t>α</a:t>
            </a:r>
            <a:r>
              <a:rPr lang="en-US" b="1" dirty="0" err="1">
                <a:solidFill>
                  <a:srgbClr val="004A6C"/>
                </a:solidFill>
                <a:latin typeface="Century Gothic"/>
              </a:rPr>
              <a:t>στικά</a:t>
            </a:r>
            <a:r>
              <a:rPr lang="en-US" b="1" dirty="0">
                <a:solidFill>
                  <a:srgbClr val="004A6C"/>
                </a:solidFill>
                <a:latin typeface="Century Gothic"/>
              </a:rPr>
              <a:t> </a:t>
            </a:r>
            <a:r>
              <a:rPr lang="en-US" b="1" dirty="0" err="1">
                <a:solidFill>
                  <a:srgbClr val="004A6C"/>
                </a:solidFill>
                <a:latin typeface="Century Gothic"/>
              </a:rPr>
              <a:t>σφ</a:t>
            </a:r>
            <a:r>
              <a:rPr lang="en-US" b="1" dirty="0">
                <a:solidFill>
                  <a:srgbClr val="004A6C"/>
                </a:solidFill>
                <a:latin typeface="Century Gothic"/>
              </a:rPr>
              <a:t>α</a:t>
            </a:r>
            <a:r>
              <a:rPr lang="en-US" b="1" dirty="0" err="1">
                <a:solidFill>
                  <a:srgbClr val="004A6C"/>
                </a:solidFill>
                <a:latin typeface="Century Gothic"/>
              </a:rPr>
              <a:t>ιρίδι</a:t>
            </a:r>
            <a:r>
              <a:rPr lang="en-US" b="1" dirty="0">
                <a:solidFill>
                  <a:srgbClr val="004A6C"/>
                </a:solidFill>
                <a:latin typeface="Century Gothic"/>
              </a:rPr>
              <a:t>α ανακα</a:t>
            </a:r>
            <a:r>
              <a:rPr lang="en-US" b="1" dirty="0" err="1">
                <a:solidFill>
                  <a:srgbClr val="004A6C"/>
                </a:solidFill>
                <a:latin typeface="Century Gothic"/>
              </a:rPr>
              <a:t>τεύοντ</a:t>
            </a:r>
            <a:r>
              <a:rPr lang="en-US" b="1" dirty="0">
                <a:solidFill>
                  <a:srgbClr val="004A6C"/>
                </a:solidFill>
                <a:latin typeface="Century Gothic"/>
              </a:rPr>
              <a:t>αι </a:t>
            </a:r>
            <a:r>
              <a:rPr lang="en-US" b="1" dirty="0" err="1">
                <a:solidFill>
                  <a:srgbClr val="004A6C"/>
                </a:solidFill>
                <a:latin typeface="Century Gothic"/>
              </a:rPr>
              <a:t>με</a:t>
            </a:r>
            <a:r>
              <a:rPr lang="en-US" b="1" dirty="0">
                <a:solidFill>
                  <a:srgbClr val="004A6C"/>
                </a:solidFill>
                <a:latin typeface="Century Gothic"/>
              </a:rPr>
              <a:t> ανα</a:t>
            </a:r>
            <a:r>
              <a:rPr lang="en-US" b="1" dirty="0" err="1">
                <a:solidFill>
                  <a:srgbClr val="004A6C"/>
                </a:solidFill>
                <a:latin typeface="Century Gothic"/>
              </a:rPr>
              <a:t>κυκλωμένο</a:t>
            </a:r>
            <a:r>
              <a:rPr lang="en-US" b="1" dirty="0">
                <a:solidFill>
                  <a:srgbClr val="004A6C"/>
                </a:solidFill>
                <a:latin typeface="Century Gothic"/>
              </a:rPr>
              <a:t>, </a:t>
            </a:r>
            <a:r>
              <a:rPr lang="en-US" b="1" dirty="0" err="1">
                <a:solidFill>
                  <a:srgbClr val="004A6C"/>
                </a:solidFill>
                <a:latin typeface="Century Gothic"/>
              </a:rPr>
              <a:t>κομμ</a:t>
            </a:r>
            <a:r>
              <a:rPr lang="en-US" b="1" dirty="0">
                <a:solidFill>
                  <a:srgbClr val="004A6C"/>
                </a:solidFill>
                <a:latin typeface="Century Gothic"/>
              </a:rPr>
              <a:t>α</a:t>
            </a:r>
            <a:r>
              <a:rPr lang="en-US" b="1" dirty="0" err="1">
                <a:solidFill>
                  <a:srgbClr val="004A6C"/>
                </a:solidFill>
                <a:latin typeface="Century Gothic"/>
              </a:rPr>
              <a:t>τι</a:t>
            </a:r>
            <a:r>
              <a:rPr lang="en-US" b="1" dirty="0">
                <a:solidFill>
                  <a:srgbClr val="004A6C"/>
                </a:solidFill>
                <a:latin typeface="Century Gothic"/>
              </a:rPr>
              <a:t>α</a:t>
            </a:r>
            <a:r>
              <a:rPr lang="en-US" b="1" dirty="0" err="1">
                <a:solidFill>
                  <a:srgbClr val="004A6C"/>
                </a:solidFill>
                <a:latin typeface="Century Gothic"/>
              </a:rPr>
              <a:t>σμένο</a:t>
            </a:r>
            <a:r>
              <a:rPr lang="en-US" b="1" dirty="0">
                <a:solidFill>
                  <a:srgbClr val="004A6C"/>
                </a:solidFill>
                <a:latin typeface="Century Gothic"/>
              </a:rPr>
              <a:t> πλα</a:t>
            </a:r>
            <a:r>
              <a:rPr lang="en-US" b="1" dirty="0" err="1">
                <a:solidFill>
                  <a:srgbClr val="004A6C"/>
                </a:solidFill>
                <a:latin typeface="Century Gothic"/>
              </a:rPr>
              <a:t>στικό</a:t>
            </a:r>
            <a:endParaRPr lang="en-US" dirty="0" err="1"/>
          </a:p>
          <a:p>
            <a:pPr>
              <a:lnSpc>
                <a:spcPct val="200000"/>
              </a:lnSpc>
              <a:spcAft>
                <a:spcPts val="1200"/>
              </a:spcAft>
            </a:pPr>
            <a:r>
              <a:rPr lang="en-US" b="1" err="1">
                <a:solidFill>
                  <a:srgbClr val="004A6C"/>
                </a:solidFill>
                <a:latin typeface="Century Gothic"/>
              </a:rPr>
              <a:t>Μετ</a:t>
            </a:r>
            <a:r>
              <a:rPr lang="en-US" b="1" dirty="0">
                <a:solidFill>
                  <a:srgbClr val="004A6C"/>
                </a:solidFill>
                <a:latin typeface="Century Gothic"/>
              </a:rPr>
              <a:t>α</a:t>
            </a:r>
            <a:r>
              <a:rPr lang="en-US" b="1" err="1">
                <a:solidFill>
                  <a:srgbClr val="004A6C"/>
                </a:solidFill>
                <a:latin typeface="Century Gothic"/>
              </a:rPr>
              <a:t>φορά</a:t>
            </a:r>
            <a:r>
              <a:rPr lang="en-US" b="1" dirty="0">
                <a:solidFill>
                  <a:srgbClr val="004A6C"/>
                </a:solidFill>
                <a:latin typeface="Century Gothic"/>
              </a:rPr>
              <a:t> από </a:t>
            </a:r>
            <a:r>
              <a:rPr lang="en-US" b="1" err="1">
                <a:solidFill>
                  <a:srgbClr val="004A6C"/>
                </a:solidFill>
                <a:latin typeface="Century Gothic"/>
              </a:rPr>
              <a:t>τον</a:t>
            </a:r>
            <a:r>
              <a:rPr lang="en-US" b="1" dirty="0">
                <a:solidFill>
                  <a:srgbClr val="004A6C"/>
                </a:solidFill>
                <a:latin typeface="Century Gothic"/>
              </a:rPr>
              <a:t> </a:t>
            </a:r>
            <a:r>
              <a:rPr lang="en-US" b="1" err="1">
                <a:solidFill>
                  <a:srgbClr val="004A6C"/>
                </a:solidFill>
                <a:latin typeface="Century Gothic"/>
              </a:rPr>
              <a:t>ιμάντ</a:t>
            </a:r>
            <a:r>
              <a:rPr lang="en-US" b="1" dirty="0">
                <a:solidFill>
                  <a:srgbClr val="004A6C"/>
                </a:solidFill>
                <a:latin typeface="Century Gothic"/>
              </a:rPr>
              <a:t>α </a:t>
            </a:r>
            <a:r>
              <a:rPr lang="en-US" b="1" err="1">
                <a:solidFill>
                  <a:srgbClr val="004A6C"/>
                </a:solidFill>
                <a:latin typeface="Century Gothic"/>
              </a:rPr>
              <a:t>μετ</a:t>
            </a:r>
            <a:r>
              <a:rPr lang="en-US" b="1" dirty="0">
                <a:solidFill>
                  <a:srgbClr val="004A6C"/>
                </a:solidFill>
                <a:latin typeface="Century Gothic"/>
              </a:rPr>
              <a:t>α</a:t>
            </a:r>
            <a:r>
              <a:rPr lang="en-US" b="1" err="1">
                <a:solidFill>
                  <a:srgbClr val="004A6C"/>
                </a:solidFill>
                <a:latin typeface="Century Gothic"/>
              </a:rPr>
              <a:t>φοράς</a:t>
            </a:r>
            <a:r>
              <a:rPr lang="en-US" b="1" dirty="0">
                <a:solidFill>
                  <a:srgbClr val="004A6C"/>
                </a:solidFill>
                <a:latin typeface="Century Gothic"/>
              </a:rPr>
              <a:t> </a:t>
            </a:r>
            <a:r>
              <a:rPr lang="en-US" b="1" err="1">
                <a:solidFill>
                  <a:srgbClr val="004A6C"/>
                </a:solidFill>
                <a:latin typeface="Century Gothic"/>
              </a:rPr>
              <a:t>στο</a:t>
            </a:r>
            <a:r>
              <a:rPr lang="en-US" b="1" dirty="0">
                <a:solidFill>
                  <a:srgbClr val="004A6C"/>
                </a:solidFill>
                <a:latin typeface="Century Gothic"/>
              </a:rPr>
              <a:t> </a:t>
            </a:r>
            <a:r>
              <a:rPr lang="en-US" b="1" err="1">
                <a:solidFill>
                  <a:srgbClr val="004A6C"/>
                </a:solidFill>
                <a:latin typeface="Century Gothic"/>
              </a:rPr>
              <a:t>χώρο</a:t>
            </a:r>
            <a:r>
              <a:rPr lang="en-US" b="1" dirty="0">
                <a:solidFill>
                  <a:srgbClr val="004A6C"/>
                </a:solidFill>
                <a:latin typeface="Century Gothic"/>
              </a:rPr>
              <a:t> </a:t>
            </a:r>
            <a:r>
              <a:rPr lang="en-US" b="1" err="1">
                <a:solidFill>
                  <a:srgbClr val="004A6C"/>
                </a:solidFill>
                <a:latin typeface="Century Gothic"/>
              </a:rPr>
              <a:t>συσκευ</a:t>
            </a:r>
            <a:r>
              <a:rPr lang="en-US" b="1" dirty="0">
                <a:solidFill>
                  <a:srgbClr val="004A6C"/>
                </a:solidFill>
                <a:latin typeface="Century Gothic"/>
              </a:rPr>
              <a:t>α</a:t>
            </a:r>
            <a:r>
              <a:rPr lang="en-US" b="1" err="1">
                <a:solidFill>
                  <a:srgbClr val="004A6C"/>
                </a:solidFill>
                <a:latin typeface="Century Gothic"/>
              </a:rPr>
              <a:t>σί</a:t>
            </a:r>
            <a:r>
              <a:rPr lang="en-US" b="1" dirty="0">
                <a:solidFill>
                  <a:srgbClr val="004A6C"/>
                </a:solidFill>
                <a:latin typeface="Century Gothic"/>
              </a:rPr>
              <a:t>ας και </a:t>
            </a:r>
            <a:r>
              <a:rPr lang="en-US" b="1" err="1">
                <a:solidFill>
                  <a:srgbClr val="004A6C"/>
                </a:solidFill>
                <a:latin typeface="Century Gothic"/>
              </a:rPr>
              <a:t>έλεγχος</a:t>
            </a:r>
            <a:r>
              <a:rPr lang="en-US" b="1">
                <a:solidFill>
                  <a:srgbClr val="004A6C"/>
                </a:solidFill>
                <a:latin typeface="Century Gothic"/>
              </a:rPr>
              <a:t> π</a:t>
            </a:r>
            <a:r>
              <a:rPr lang="en-US" b="1" err="1">
                <a:solidFill>
                  <a:srgbClr val="004A6C"/>
                </a:solidFill>
                <a:latin typeface="Century Gothic"/>
              </a:rPr>
              <a:t>οιότητ</a:t>
            </a:r>
            <a:r>
              <a:rPr lang="en-US" b="1">
                <a:solidFill>
                  <a:srgbClr val="004A6C"/>
                </a:solidFill>
                <a:latin typeface="Century Gothic"/>
              </a:rPr>
              <a:t>ας</a:t>
            </a:r>
            <a:endParaRPr lang="en-US">
              <a:ea typeface="Calibri" panose="020F0502020204030204"/>
              <a:cs typeface="Calibri" panose="020F0502020204030204"/>
            </a:endParaRPr>
          </a:p>
          <a:p>
            <a:r>
              <a:rPr lang="en-US" b="1" dirty="0">
                <a:solidFill>
                  <a:srgbClr val="004A6C"/>
                </a:solidFill>
                <a:latin typeface="Century Gothic"/>
              </a:rPr>
              <a:t>Τα π</a:t>
            </a:r>
            <a:r>
              <a:rPr lang="en-US" b="1" dirty="0" err="1">
                <a:solidFill>
                  <a:srgbClr val="004A6C"/>
                </a:solidFill>
                <a:latin typeface="Century Gothic"/>
              </a:rPr>
              <a:t>ρο</a:t>
            </a:r>
            <a:r>
              <a:rPr lang="en-US" b="1" dirty="0">
                <a:solidFill>
                  <a:srgbClr val="004A6C"/>
                </a:solidFill>
                <a:latin typeface="Century Gothic"/>
              </a:rPr>
              <a:t>π</a:t>
            </a:r>
            <a:r>
              <a:rPr lang="en-US" b="1" dirty="0" err="1">
                <a:solidFill>
                  <a:srgbClr val="004A6C"/>
                </a:solidFill>
                <a:latin typeface="Century Gothic"/>
              </a:rPr>
              <a:t>λάσμ</a:t>
            </a:r>
            <a:r>
              <a:rPr lang="en-US" b="1" dirty="0">
                <a:solidFill>
                  <a:srgbClr val="004A6C"/>
                </a:solidFill>
                <a:latin typeface="Century Gothic"/>
              </a:rPr>
              <a:t>ατα μπα</a:t>
            </a:r>
            <a:r>
              <a:rPr lang="en-US" b="1" dirty="0" err="1">
                <a:solidFill>
                  <a:srgbClr val="004A6C"/>
                </a:solidFill>
                <a:latin typeface="Century Gothic"/>
              </a:rPr>
              <a:t>ίνουν</a:t>
            </a:r>
            <a:r>
              <a:rPr lang="en-US" b="1" dirty="0">
                <a:solidFill>
                  <a:srgbClr val="004A6C"/>
                </a:solidFill>
                <a:latin typeface="Century Gothic"/>
              </a:rPr>
              <a:t> </a:t>
            </a:r>
            <a:r>
              <a:rPr lang="en-US" b="1" dirty="0" err="1">
                <a:solidFill>
                  <a:srgbClr val="004A6C"/>
                </a:solidFill>
                <a:latin typeface="Century Gothic"/>
              </a:rPr>
              <a:t>σε</a:t>
            </a:r>
            <a:r>
              <a:rPr lang="en-US" b="1" dirty="0">
                <a:solidFill>
                  <a:srgbClr val="004A6C"/>
                </a:solidFill>
                <a:latin typeface="Century Gothic"/>
              </a:rPr>
              <a:t> κα</a:t>
            </a:r>
            <a:r>
              <a:rPr lang="en-US" b="1" dirty="0" err="1">
                <a:solidFill>
                  <a:srgbClr val="004A6C"/>
                </a:solidFill>
                <a:latin typeface="Century Gothic"/>
              </a:rPr>
              <a:t>λού</a:t>
            </a:r>
            <a:r>
              <a:rPr lang="en-US" b="1" dirty="0">
                <a:solidFill>
                  <a:srgbClr val="004A6C"/>
                </a:solidFill>
                <a:latin typeface="Century Gothic"/>
              </a:rPr>
              <a:t>πι </a:t>
            </a:r>
            <a:r>
              <a:rPr lang="en-US" b="1" dirty="0" err="1">
                <a:solidFill>
                  <a:srgbClr val="004A6C"/>
                </a:solidFill>
                <a:latin typeface="Century Gothic"/>
              </a:rPr>
              <a:t>γι</a:t>
            </a:r>
            <a:r>
              <a:rPr lang="en-US" b="1" dirty="0">
                <a:solidFill>
                  <a:srgbClr val="004A6C"/>
                </a:solidFill>
                <a:latin typeface="Century Gothic"/>
              </a:rPr>
              <a:t>α «ανα</a:t>
            </a:r>
            <a:r>
              <a:rPr lang="en-US" b="1" dirty="0" err="1">
                <a:solidFill>
                  <a:srgbClr val="004A6C"/>
                </a:solidFill>
                <a:latin typeface="Century Gothic"/>
              </a:rPr>
              <a:t>θέρμ</a:t>
            </a:r>
            <a:r>
              <a:rPr lang="en-US" b="1" dirty="0">
                <a:solidFill>
                  <a:srgbClr val="004A6C"/>
                </a:solidFill>
                <a:latin typeface="Century Gothic"/>
              </a:rPr>
              <a:t>α</a:t>
            </a:r>
            <a:r>
              <a:rPr lang="en-US" b="1" dirty="0" err="1">
                <a:solidFill>
                  <a:srgbClr val="004A6C"/>
                </a:solidFill>
                <a:latin typeface="Century Gothic"/>
              </a:rPr>
              <a:t>νση</a:t>
            </a:r>
            <a:r>
              <a:rPr lang="en-US" b="1" dirty="0">
                <a:solidFill>
                  <a:srgbClr val="004A6C"/>
                </a:solidFill>
                <a:latin typeface="Century Gothic"/>
              </a:rPr>
              <a:t> – </a:t>
            </a:r>
            <a:r>
              <a:rPr lang="en-US" b="1" dirty="0" err="1">
                <a:solidFill>
                  <a:srgbClr val="004A6C"/>
                </a:solidFill>
                <a:latin typeface="Century Gothic"/>
              </a:rPr>
              <a:t>τέντωμ</a:t>
            </a:r>
            <a:r>
              <a:rPr lang="en-US" b="1" dirty="0">
                <a:solidFill>
                  <a:srgbClr val="004A6C"/>
                </a:solidFill>
                <a:latin typeface="Century Gothic"/>
              </a:rPr>
              <a:t>α – </a:t>
            </a:r>
            <a:r>
              <a:rPr lang="en-US" b="1" dirty="0" err="1">
                <a:solidFill>
                  <a:srgbClr val="004A6C"/>
                </a:solidFill>
                <a:latin typeface="Century Gothic"/>
              </a:rPr>
              <a:t>φύσημ</a:t>
            </a:r>
            <a:r>
              <a:rPr lang="en-US" b="1" dirty="0">
                <a:solidFill>
                  <a:srgbClr val="004A6C"/>
                </a:solidFill>
                <a:latin typeface="Century Gothic"/>
              </a:rPr>
              <a:t>α», όπ</a:t>
            </a:r>
            <a:r>
              <a:rPr lang="en-US" b="1" dirty="0" err="1">
                <a:solidFill>
                  <a:srgbClr val="004A6C"/>
                </a:solidFill>
                <a:latin typeface="Century Gothic"/>
              </a:rPr>
              <a:t>ου</a:t>
            </a:r>
            <a:r>
              <a:rPr lang="en-US" b="1" dirty="0">
                <a:solidFill>
                  <a:srgbClr val="004A6C"/>
                </a:solidFill>
                <a:latin typeface="Century Gothic"/>
              </a:rPr>
              <a:t> </a:t>
            </a:r>
            <a:r>
              <a:rPr lang="en-US" b="1" dirty="0" err="1">
                <a:solidFill>
                  <a:srgbClr val="004A6C"/>
                </a:solidFill>
                <a:latin typeface="Century Gothic"/>
              </a:rPr>
              <a:t>θερμ</a:t>
            </a:r>
            <a:r>
              <a:rPr lang="en-US" b="1" dirty="0">
                <a:solidFill>
                  <a:srgbClr val="004A6C"/>
                </a:solidFill>
                <a:latin typeface="Century Gothic"/>
              </a:rPr>
              <a:t>α</a:t>
            </a:r>
            <a:r>
              <a:rPr lang="en-US" b="1" dirty="0" err="1">
                <a:solidFill>
                  <a:srgbClr val="004A6C"/>
                </a:solidFill>
                <a:latin typeface="Century Gothic"/>
              </a:rPr>
              <a:t>ίνοντ</a:t>
            </a:r>
            <a:r>
              <a:rPr lang="en-US" b="1" dirty="0">
                <a:solidFill>
                  <a:srgbClr val="004A6C"/>
                </a:solidFill>
                <a:latin typeface="Century Gothic"/>
              </a:rPr>
              <a:t>αι και </a:t>
            </a:r>
            <a:r>
              <a:rPr lang="en-US" b="1" dirty="0" err="1">
                <a:solidFill>
                  <a:srgbClr val="004A6C"/>
                </a:solidFill>
                <a:latin typeface="Century Gothic"/>
              </a:rPr>
              <a:t>γίνοντ</a:t>
            </a:r>
            <a:r>
              <a:rPr lang="en-US" b="1" dirty="0">
                <a:solidFill>
                  <a:srgbClr val="004A6C"/>
                </a:solidFill>
                <a:latin typeface="Century Gothic"/>
              </a:rPr>
              <a:t>αι </a:t>
            </a:r>
            <a:r>
              <a:rPr lang="en-US" b="1" dirty="0" err="1">
                <a:solidFill>
                  <a:srgbClr val="004A6C"/>
                </a:solidFill>
                <a:latin typeface="Century Gothic"/>
              </a:rPr>
              <a:t>εύ</a:t>
            </a:r>
            <a:r>
              <a:rPr lang="en-US" b="1" dirty="0">
                <a:solidFill>
                  <a:srgbClr val="004A6C"/>
                </a:solidFill>
                <a:latin typeface="Century Gothic"/>
              </a:rPr>
              <a:t>πλα</a:t>
            </a:r>
            <a:r>
              <a:rPr lang="en-US" b="1" dirty="0" err="1">
                <a:solidFill>
                  <a:srgbClr val="004A6C"/>
                </a:solidFill>
                <a:latin typeface="Century Gothic"/>
              </a:rPr>
              <a:t>στ</a:t>
            </a:r>
            <a:r>
              <a:rPr lang="en-US" b="1" dirty="0">
                <a:solidFill>
                  <a:srgbClr val="004A6C"/>
                </a:solidFill>
                <a:latin typeface="Century Gothic"/>
              </a:rPr>
              <a:t>α</a:t>
            </a:r>
            <a:endParaRPr lang="en-US">
              <a:ea typeface="Calibri" panose="020F0502020204030204"/>
              <a:cs typeface="Calibri" panose="020F0502020204030204"/>
            </a:endParaRPr>
          </a:p>
          <a:p>
            <a:pPr>
              <a:lnSpc>
                <a:spcPct val="200000"/>
              </a:lnSpc>
            </a:pPr>
            <a:r>
              <a:rPr lang="en-US" b="1" dirty="0" err="1">
                <a:solidFill>
                  <a:srgbClr val="004A6C"/>
                </a:solidFill>
                <a:latin typeface="Century Gothic"/>
              </a:rPr>
              <a:t>Ρά</a:t>
            </a:r>
            <a:r>
              <a:rPr lang="en-US" b="1" dirty="0">
                <a:solidFill>
                  <a:srgbClr val="004A6C"/>
                </a:solidFill>
                <a:latin typeface="Century Gothic"/>
              </a:rPr>
              <a:t>β</a:t>
            </a:r>
            <a:r>
              <a:rPr lang="en-US" b="1" dirty="0" err="1">
                <a:solidFill>
                  <a:srgbClr val="004A6C"/>
                </a:solidFill>
                <a:latin typeface="Century Gothic"/>
              </a:rPr>
              <a:t>δοι</a:t>
            </a:r>
            <a:r>
              <a:rPr lang="en-US" b="1" dirty="0">
                <a:solidFill>
                  <a:srgbClr val="004A6C"/>
                </a:solidFill>
                <a:latin typeface="Century Gothic"/>
              </a:rPr>
              <a:t> και α</a:t>
            </a:r>
            <a:r>
              <a:rPr lang="en-US" b="1" dirty="0" err="1">
                <a:solidFill>
                  <a:srgbClr val="004A6C"/>
                </a:solidFill>
                <a:latin typeface="Century Gothic"/>
              </a:rPr>
              <a:t>έρ</a:t>
            </a:r>
            <a:r>
              <a:rPr lang="en-US" b="1" dirty="0">
                <a:solidFill>
                  <a:srgbClr val="004A6C"/>
                </a:solidFill>
                <a:latin typeface="Century Gothic"/>
              </a:rPr>
              <a:t>ας </a:t>
            </a:r>
            <a:r>
              <a:rPr lang="en-US" b="1" dirty="0" err="1">
                <a:solidFill>
                  <a:srgbClr val="004A6C"/>
                </a:solidFill>
                <a:latin typeface="Century Gothic"/>
              </a:rPr>
              <a:t>εισάγοντ</a:t>
            </a:r>
            <a:r>
              <a:rPr lang="en-US" b="1" dirty="0">
                <a:solidFill>
                  <a:srgbClr val="004A6C"/>
                </a:solidFill>
                <a:latin typeface="Century Gothic"/>
              </a:rPr>
              <a:t>αι </a:t>
            </a:r>
            <a:r>
              <a:rPr lang="en-US" b="1" dirty="0" err="1">
                <a:solidFill>
                  <a:srgbClr val="004A6C"/>
                </a:solidFill>
                <a:latin typeface="Century Gothic"/>
              </a:rPr>
              <a:t>γι</a:t>
            </a:r>
            <a:r>
              <a:rPr lang="en-US" b="1" dirty="0">
                <a:solidFill>
                  <a:srgbClr val="004A6C"/>
                </a:solidFill>
                <a:latin typeface="Century Gothic"/>
              </a:rPr>
              <a:t>α να </a:t>
            </a:r>
            <a:r>
              <a:rPr lang="en-US" b="1" dirty="0" err="1">
                <a:solidFill>
                  <a:srgbClr val="004A6C"/>
                </a:solidFill>
                <a:latin typeface="Century Gothic"/>
              </a:rPr>
              <a:t>δώσουν</a:t>
            </a:r>
            <a:r>
              <a:rPr lang="en-US" b="1" dirty="0">
                <a:solidFill>
                  <a:srgbClr val="004A6C"/>
                </a:solidFill>
                <a:latin typeface="Century Gothic"/>
              </a:rPr>
              <a:t> </a:t>
            </a:r>
            <a:r>
              <a:rPr lang="en-US" b="1" dirty="0" err="1">
                <a:solidFill>
                  <a:srgbClr val="004A6C"/>
                </a:solidFill>
                <a:latin typeface="Century Gothic"/>
              </a:rPr>
              <a:t>στο</a:t>
            </a:r>
            <a:r>
              <a:rPr lang="en-US" b="1" dirty="0">
                <a:solidFill>
                  <a:srgbClr val="004A6C"/>
                </a:solidFill>
                <a:latin typeface="Century Gothic"/>
              </a:rPr>
              <a:t> π</a:t>
            </a:r>
            <a:r>
              <a:rPr lang="en-US" b="1" dirty="0" err="1">
                <a:solidFill>
                  <a:srgbClr val="004A6C"/>
                </a:solidFill>
                <a:latin typeface="Century Gothic"/>
              </a:rPr>
              <a:t>ρό</a:t>
            </a:r>
            <a:r>
              <a:rPr lang="en-US" b="1" dirty="0">
                <a:solidFill>
                  <a:srgbClr val="004A6C"/>
                </a:solidFill>
                <a:latin typeface="Century Gothic"/>
              </a:rPr>
              <a:t>πλα</a:t>
            </a:r>
            <a:r>
              <a:rPr lang="en-US" b="1" dirty="0" err="1">
                <a:solidFill>
                  <a:srgbClr val="004A6C"/>
                </a:solidFill>
                <a:latin typeface="Century Gothic"/>
              </a:rPr>
              <a:t>σμ</a:t>
            </a:r>
            <a:r>
              <a:rPr lang="en-US" b="1" dirty="0">
                <a:solidFill>
                  <a:srgbClr val="004A6C"/>
                </a:solidFill>
                <a:latin typeface="Century Gothic"/>
              </a:rPr>
              <a:t>α </a:t>
            </a:r>
            <a:r>
              <a:rPr lang="en-US" b="1" dirty="0" err="1">
                <a:solidFill>
                  <a:srgbClr val="004A6C"/>
                </a:solidFill>
                <a:latin typeface="Century Gothic"/>
              </a:rPr>
              <a:t>σχήμ</a:t>
            </a:r>
            <a:r>
              <a:rPr lang="en-US" b="1" dirty="0">
                <a:solidFill>
                  <a:srgbClr val="004A6C"/>
                </a:solidFill>
                <a:latin typeface="Century Gothic"/>
              </a:rPr>
              <a:t>α μπ</a:t>
            </a:r>
            <a:r>
              <a:rPr lang="en-US" b="1" dirty="0" err="1">
                <a:solidFill>
                  <a:srgbClr val="004A6C"/>
                </a:solidFill>
                <a:latin typeface="Century Gothic"/>
              </a:rPr>
              <a:t>ουκ</a:t>
            </a:r>
            <a:r>
              <a:rPr lang="en-US" b="1" dirty="0">
                <a:solidFill>
                  <a:srgbClr val="004A6C"/>
                </a:solidFill>
                <a:latin typeface="Century Gothic"/>
              </a:rPr>
              <a:t>α</a:t>
            </a:r>
            <a:r>
              <a:rPr lang="en-US" b="1" dirty="0" err="1">
                <a:solidFill>
                  <a:srgbClr val="004A6C"/>
                </a:solidFill>
                <a:latin typeface="Century Gothic"/>
              </a:rPr>
              <a:t>λιού</a:t>
            </a:r>
            <a:endParaRPr lang="en-US" dirty="0" err="1"/>
          </a:p>
          <a:p>
            <a:pPr>
              <a:lnSpc>
                <a:spcPct val="200000"/>
              </a:lnSpc>
            </a:pPr>
            <a:r>
              <a:rPr lang="en-US" b="1" dirty="0" err="1">
                <a:solidFill>
                  <a:srgbClr val="004A6C"/>
                </a:solidFill>
                <a:latin typeface="Century Gothic"/>
              </a:rPr>
              <a:t>Πλ</a:t>
            </a:r>
            <a:r>
              <a:rPr lang="en-US" b="1" dirty="0">
                <a:solidFill>
                  <a:srgbClr val="004A6C"/>
                </a:solidFill>
                <a:latin typeface="Century Gothic"/>
              </a:rPr>
              <a:t>α</a:t>
            </a:r>
            <a:r>
              <a:rPr lang="en-US" b="1" dirty="0" err="1">
                <a:solidFill>
                  <a:srgbClr val="004A6C"/>
                </a:solidFill>
                <a:latin typeface="Century Gothic"/>
              </a:rPr>
              <a:t>στικά</a:t>
            </a:r>
            <a:r>
              <a:rPr lang="en-US" b="1" dirty="0">
                <a:solidFill>
                  <a:srgbClr val="004A6C"/>
                </a:solidFill>
                <a:latin typeface="Century Gothic"/>
              </a:rPr>
              <a:t> </a:t>
            </a:r>
            <a:r>
              <a:rPr lang="en-US" b="1" dirty="0" err="1">
                <a:solidFill>
                  <a:srgbClr val="004A6C"/>
                </a:solidFill>
                <a:latin typeface="Century Gothic"/>
              </a:rPr>
              <a:t>σφ</a:t>
            </a:r>
            <a:r>
              <a:rPr lang="en-US" b="1" dirty="0">
                <a:solidFill>
                  <a:srgbClr val="004A6C"/>
                </a:solidFill>
                <a:latin typeface="Century Gothic"/>
              </a:rPr>
              <a:t>α</a:t>
            </a:r>
            <a:r>
              <a:rPr lang="en-US" b="1" dirty="0" err="1">
                <a:solidFill>
                  <a:srgbClr val="004A6C"/>
                </a:solidFill>
                <a:latin typeface="Century Gothic"/>
              </a:rPr>
              <a:t>ιρίδι</a:t>
            </a:r>
            <a:r>
              <a:rPr lang="en-US" b="1" dirty="0">
                <a:solidFill>
                  <a:srgbClr val="004A6C"/>
                </a:solidFill>
                <a:latin typeface="Century Gothic"/>
              </a:rPr>
              <a:t>α </a:t>
            </a:r>
            <a:r>
              <a:rPr lang="en-US" b="1" dirty="0" err="1">
                <a:solidFill>
                  <a:srgbClr val="004A6C"/>
                </a:solidFill>
                <a:latin typeface="Century Gothic"/>
              </a:rPr>
              <a:t>θερμ</a:t>
            </a:r>
            <a:r>
              <a:rPr lang="en-US" b="1" dirty="0">
                <a:solidFill>
                  <a:srgbClr val="004A6C"/>
                </a:solidFill>
                <a:latin typeface="Century Gothic"/>
              </a:rPr>
              <a:t>α</a:t>
            </a:r>
            <a:r>
              <a:rPr lang="en-US" b="1" dirty="0" err="1">
                <a:solidFill>
                  <a:srgbClr val="004A6C"/>
                </a:solidFill>
                <a:latin typeface="Century Gothic"/>
              </a:rPr>
              <a:t>ίνοντ</a:t>
            </a:r>
            <a:r>
              <a:rPr lang="en-US" b="1" dirty="0">
                <a:solidFill>
                  <a:srgbClr val="004A6C"/>
                </a:solidFill>
                <a:latin typeface="Century Gothic"/>
              </a:rPr>
              <a:t>αι </a:t>
            </a:r>
            <a:r>
              <a:rPr lang="en-US" b="1" dirty="0" err="1">
                <a:solidFill>
                  <a:srgbClr val="004A6C"/>
                </a:solidFill>
                <a:latin typeface="Century Gothic"/>
              </a:rPr>
              <a:t>στους</a:t>
            </a:r>
            <a:r>
              <a:rPr lang="en-US" b="1" dirty="0">
                <a:solidFill>
                  <a:srgbClr val="004A6C"/>
                </a:solidFill>
                <a:latin typeface="Century Gothic"/>
              </a:rPr>
              <a:t> 315°C και </a:t>
            </a:r>
            <a:r>
              <a:rPr lang="en-US" b="1" dirty="0" err="1">
                <a:solidFill>
                  <a:srgbClr val="004A6C"/>
                </a:solidFill>
                <a:latin typeface="Century Gothic"/>
              </a:rPr>
              <a:t>μετ</a:t>
            </a:r>
            <a:r>
              <a:rPr lang="en-US" b="1" dirty="0">
                <a:solidFill>
                  <a:srgbClr val="004A6C"/>
                </a:solidFill>
                <a:latin typeface="Century Gothic"/>
              </a:rPr>
              <a:t>α</a:t>
            </a:r>
            <a:r>
              <a:rPr lang="en-US" b="1" dirty="0" err="1">
                <a:solidFill>
                  <a:srgbClr val="004A6C"/>
                </a:solidFill>
                <a:latin typeface="Century Gothic"/>
              </a:rPr>
              <a:t>τρέ</a:t>
            </a:r>
            <a:r>
              <a:rPr lang="en-US" b="1" dirty="0">
                <a:solidFill>
                  <a:srgbClr val="004A6C"/>
                </a:solidFill>
                <a:latin typeface="Century Gothic"/>
              </a:rPr>
              <a:t>π</a:t>
            </a:r>
            <a:r>
              <a:rPr lang="en-US" b="1" dirty="0" err="1">
                <a:solidFill>
                  <a:srgbClr val="004A6C"/>
                </a:solidFill>
                <a:latin typeface="Century Gothic"/>
              </a:rPr>
              <a:t>οντ</a:t>
            </a:r>
            <a:r>
              <a:rPr lang="en-US" b="1" dirty="0">
                <a:solidFill>
                  <a:srgbClr val="004A6C"/>
                </a:solidFill>
                <a:latin typeface="Century Gothic"/>
              </a:rPr>
              <a:t>αι </a:t>
            </a:r>
            <a:r>
              <a:rPr lang="en-US" b="1" dirty="0" err="1">
                <a:solidFill>
                  <a:srgbClr val="004A6C"/>
                </a:solidFill>
                <a:latin typeface="Century Gothic"/>
              </a:rPr>
              <a:t>σε</a:t>
            </a:r>
            <a:r>
              <a:rPr lang="en-US" b="1" dirty="0">
                <a:solidFill>
                  <a:srgbClr val="004A6C"/>
                </a:solidFill>
                <a:latin typeface="Century Gothic"/>
              </a:rPr>
              <a:t> </a:t>
            </a:r>
            <a:r>
              <a:rPr lang="en-US" b="1" dirty="0" err="1">
                <a:solidFill>
                  <a:srgbClr val="004A6C"/>
                </a:solidFill>
                <a:latin typeface="Century Gothic"/>
              </a:rPr>
              <a:t>υγρό</a:t>
            </a:r>
            <a:r>
              <a:rPr lang="en-US" b="1" dirty="0">
                <a:solidFill>
                  <a:srgbClr val="004A6C"/>
                </a:solidFill>
                <a:latin typeface="Century Gothic"/>
              </a:rPr>
              <a:t> πλα</a:t>
            </a:r>
            <a:r>
              <a:rPr lang="en-US" b="1" dirty="0" err="1">
                <a:solidFill>
                  <a:srgbClr val="004A6C"/>
                </a:solidFill>
                <a:latin typeface="Century Gothic"/>
              </a:rPr>
              <a:t>στικό</a:t>
            </a:r>
            <a:endParaRPr lang="en-US" dirty="0" err="1"/>
          </a:p>
        </p:txBody>
      </p:sp>
      <p:sp>
        <p:nvSpPr>
          <p:cNvPr id="21" name="Oval 20">
            <a:extLst>
              <a:ext uri="{FF2B5EF4-FFF2-40B4-BE49-F238E27FC236}">
                <a16:creationId xmlns:a16="http://schemas.microsoft.com/office/drawing/2014/main" id="{1786F649-0CE2-F442-9035-A380E5F791F8}"/>
              </a:ext>
            </a:extLst>
          </p:cNvPr>
          <p:cNvSpPr/>
          <p:nvPr/>
        </p:nvSpPr>
        <p:spPr>
          <a:xfrm>
            <a:off x="290962" y="2064948"/>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772F13B-066A-1D4B-96B6-E926193A7842}"/>
              </a:ext>
            </a:extLst>
          </p:cNvPr>
          <p:cNvSpPr/>
          <p:nvPr/>
        </p:nvSpPr>
        <p:spPr>
          <a:xfrm>
            <a:off x="349936" y="2029580"/>
            <a:ext cx="247228" cy="523220"/>
          </a:xfrm>
          <a:prstGeom prst="rect">
            <a:avLst/>
          </a:prstGeom>
        </p:spPr>
        <p:txBody>
          <a:bodyPr wrap="square">
            <a:spAutoFit/>
          </a:bodyPr>
          <a:lstStyle/>
          <a:p>
            <a:r>
              <a:rPr lang="en-US" sz="2400" b="1" dirty="0">
                <a:solidFill>
                  <a:srgbClr val="004A6C"/>
                </a:solidFill>
                <a:latin typeface="Gilroy Bold" pitchFamily="2" charset="77"/>
              </a:rPr>
              <a:t>1</a:t>
            </a:r>
            <a:r>
              <a:rPr lang="en-US" sz="2800" b="1" dirty="0">
                <a:solidFill>
                  <a:srgbClr val="004A6C"/>
                </a:solidFill>
                <a:latin typeface="Gilroy Bold" pitchFamily="2" charset="77"/>
              </a:rPr>
              <a:t> </a:t>
            </a:r>
            <a:endParaRPr lang="en-US" sz="2800" dirty="0">
              <a:solidFill>
                <a:srgbClr val="004A6C"/>
              </a:solidFill>
            </a:endParaRPr>
          </a:p>
        </p:txBody>
      </p:sp>
      <p:sp>
        <p:nvSpPr>
          <p:cNvPr id="25" name="Oval 24">
            <a:extLst>
              <a:ext uri="{FF2B5EF4-FFF2-40B4-BE49-F238E27FC236}">
                <a16:creationId xmlns:a16="http://schemas.microsoft.com/office/drawing/2014/main" id="{FEDC4357-1390-414E-AF5C-2CC224B910D1}"/>
              </a:ext>
            </a:extLst>
          </p:cNvPr>
          <p:cNvSpPr/>
          <p:nvPr/>
        </p:nvSpPr>
        <p:spPr>
          <a:xfrm>
            <a:off x="290962" y="2630556"/>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32E58D4-A7B3-1948-AF65-C106C2980CC3}"/>
              </a:ext>
            </a:extLst>
          </p:cNvPr>
          <p:cNvSpPr/>
          <p:nvPr/>
        </p:nvSpPr>
        <p:spPr>
          <a:xfrm>
            <a:off x="349936" y="2643075"/>
            <a:ext cx="247228" cy="461665"/>
          </a:xfrm>
          <a:prstGeom prst="rect">
            <a:avLst/>
          </a:prstGeom>
        </p:spPr>
        <p:txBody>
          <a:bodyPr wrap="square">
            <a:spAutoFit/>
          </a:bodyPr>
          <a:lstStyle/>
          <a:p>
            <a:r>
              <a:rPr lang="en-US" sz="2400" b="1" dirty="0">
                <a:solidFill>
                  <a:srgbClr val="004A6C"/>
                </a:solidFill>
                <a:latin typeface="Gilroy Bold" pitchFamily="2" charset="77"/>
              </a:rPr>
              <a:t>2</a:t>
            </a:r>
            <a:endParaRPr lang="en-US" sz="2800" dirty="0">
              <a:solidFill>
                <a:srgbClr val="004A6C"/>
              </a:solidFill>
            </a:endParaRPr>
          </a:p>
        </p:txBody>
      </p:sp>
      <p:sp>
        <p:nvSpPr>
          <p:cNvPr id="27" name="Oval 26">
            <a:extLst>
              <a:ext uri="{FF2B5EF4-FFF2-40B4-BE49-F238E27FC236}">
                <a16:creationId xmlns:a16="http://schemas.microsoft.com/office/drawing/2014/main" id="{0621F58E-3C37-D647-8CEB-A7AEE63EED6A}"/>
              </a:ext>
            </a:extLst>
          </p:cNvPr>
          <p:cNvSpPr/>
          <p:nvPr/>
        </p:nvSpPr>
        <p:spPr>
          <a:xfrm>
            <a:off x="290962" y="3177311"/>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EB34419-CD83-8643-9855-674917DFB1DC}"/>
              </a:ext>
            </a:extLst>
          </p:cNvPr>
          <p:cNvSpPr/>
          <p:nvPr/>
        </p:nvSpPr>
        <p:spPr>
          <a:xfrm>
            <a:off x="350019" y="3189830"/>
            <a:ext cx="247228" cy="461665"/>
          </a:xfrm>
          <a:prstGeom prst="rect">
            <a:avLst/>
          </a:prstGeom>
        </p:spPr>
        <p:txBody>
          <a:bodyPr wrap="square">
            <a:spAutoFit/>
          </a:bodyPr>
          <a:lstStyle/>
          <a:p>
            <a:r>
              <a:rPr lang="en-US" sz="2400" b="1" dirty="0">
                <a:solidFill>
                  <a:srgbClr val="004A6C"/>
                </a:solidFill>
                <a:latin typeface="Gilroy Bold" pitchFamily="2" charset="77"/>
              </a:rPr>
              <a:t>3</a:t>
            </a:r>
            <a:endParaRPr lang="en-US" sz="2800" dirty="0">
              <a:solidFill>
                <a:srgbClr val="004A6C"/>
              </a:solidFill>
            </a:endParaRPr>
          </a:p>
        </p:txBody>
      </p:sp>
      <p:sp>
        <p:nvSpPr>
          <p:cNvPr id="29" name="Oval 28">
            <a:extLst>
              <a:ext uri="{FF2B5EF4-FFF2-40B4-BE49-F238E27FC236}">
                <a16:creationId xmlns:a16="http://schemas.microsoft.com/office/drawing/2014/main" id="{F8BC05E4-AFCE-5445-A320-647935273345}"/>
              </a:ext>
            </a:extLst>
          </p:cNvPr>
          <p:cNvSpPr/>
          <p:nvPr/>
        </p:nvSpPr>
        <p:spPr>
          <a:xfrm>
            <a:off x="290962" y="3695786"/>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CFDFB74-634C-6F44-A74A-DEBCE219D09F}"/>
              </a:ext>
            </a:extLst>
          </p:cNvPr>
          <p:cNvSpPr/>
          <p:nvPr/>
        </p:nvSpPr>
        <p:spPr>
          <a:xfrm>
            <a:off x="349936" y="3707063"/>
            <a:ext cx="247228" cy="461665"/>
          </a:xfrm>
          <a:prstGeom prst="rect">
            <a:avLst/>
          </a:prstGeom>
        </p:spPr>
        <p:txBody>
          <a:bodyPr wrap="square">
            <a:spAutoFit/>
          </a:bodyPr>
          <a:lstStyle/>
          <a:p>
            <a:r>
              <a:rPr lang="en-US" sz="2400" b="1" dirty="0">
                <a:solidFill>
                  <a:srgbClr val="004A6C"/>
                </a:solidFill>
                <a:latin typeface="Gilroy Bold" pitchFamily="2" charset="77"/>
              </a:rPr>
              <a:t>4</a:t>
            </a:r>
            <a:endParaRPr lang="en-US" sz="2800" dirty="0">
              <a:solidFill>
                <a:srgbClr val="004A6C"/>
              </a:solidFill>
            </a:endParaRPr>
          </a:p>
        </p:txBody>
      </p:sp>
      <p:sp>
        <p:nvSpPr>
          <p:cNvPr id="31" name="Oval 30">
            <a:extLst>
              <a:ext uri="{FF2B5EF4-FFF2-40B4-BE49-F238E27FC236}">
                <a16:creationId xmlns:a16="http://schemas.microsoft.com/office/drawing/2014/main" id="{993E44AC-3BF4-834D-ACE3-BF9F34AB7406}"/>
              </a:ext>
            </a:extLst>
          </p:cNvPr>
          <p:cNvSpPr/>
          <p:nvPr/>
        </p:nvSpPr>
        <p:spPr>
          <a:xfrm>
            <a:off x="290962" y="4242541"/>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43D73E69-B612-C14A-9352-1BA46A7B18B9}"/>
              </a:ext>
            </a:extLst>
          </p:cNvPr>
          <p:cNvSpPr/>
          <p:nvPr/>
        </p:nvSpPr>
        <p:spPr>
          <a:xfrm>
            <a:off x="349936" y="4262114"/>
            <a:ext cx="247228" cy="461665"/>
          </a:xfrm>
          <a:prstGeom prst="rect">
            <a:avLst/>
          </a:prstGeom>
        </p:spPr>
        <p:txBody>
          <a:bodyPr wrap="square">
            <a:spAutoFit/>
          </a:bodyPr>
          <a:lstStyle/>
          <a:p>
            <a:r>
              <a:rPr lang="en-US" sz="2400" b="1" dirty="0">
                <a:solidFill>
                  <a:srgbClr val="004A6C"/>
                </a:solidFill>
                <a:latin typeface="Gilroy Bold" pitchFamily="2" charset="77"/>
              </a:rPr>
              <a:t>5</a:t>
            </a:r>
            <a:endParaRPr lang="en-US" sz="2800" dirty="0">
              <a:solidFill>
                <a:srgbClr val="004A6C"/>
              </a:solidFill>
            </a:endParaRPr>
          </a:p>
        </p:txBody>
      </p:sp>
      <p:sp>
        <p:nvSpPr>
          <p:cNvPr id="33" name="Oval 32">
            <a:extLst>
              <a:ext uri="{FF2B5EF4-FFF2-40B4-BE49-F238E27FC236}">
                <a16:creationId xmlns:a16="http://schemas.microsoft.com/office/drawing/2014/main" id="{6200D80C-1671-E441-BF3A-F4BA4B6C0484}"/>
              </a:ext>
            </a:extLst>
          </p:cNvPr>
          <p:cNvSpPr/>
          <p:nvPr/>
        </p:nvSpPr>
        <p:spPr>
          <a:xfrm>
            <a:off x="290962" y="5029251"/>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D756863A-2CE1-FD43-A86B-03BEE7B44880}"/>
              </a:ext>
            </a:extLst>
          </p:cNvPr>
          <p:cNvSpPr/>
          <p:nvPr/>
        </p:nvSpPr>
        <p:spPr>
          <a:xfrm>
            <a:off x="349936" y="4993883"/>
            <a:ext cx="247228" cy="523220"/>
          </a:xfrm>
          <a:prstGeom prst="rect">
            <a:avLst/>
          </a:prstGeom>
        </p:spPr>
        <p:txBody>
          <a:bodyPr wrap="square">
            <a:spAutoFit/>
          </a:bodyPr>
          <a:lstStyle/>
          <a:p>
            <a:r>
              <a:rPr lang="en-US" sz="2400" b="1" dirty="0">
                <a:solidFill>
                  <a:srgbClr val="004A6C"/>
                </a:solidFill>
                <a:latin typeface="Gilroy Bold" pitchFamily="2" charset="77"/>
              </a:rPr>
              <a:t>6</a:t>
            </a:r>
            <a:r>
              <a:rPr lang="en-US" sz="2800" b="1" dirty="0">
                <a:solidFill>
                  <a:srgbClr val="004A6C"/>
                </a:solidFill>
                <a:latin typeface="Gilroy Bold" pitchFamily="2" charset="77"/>
              </a:rPr>
              <a:t> </a:t>
            </a:r>
            <a:endParaRPr lang="en-US" sz="2800" dirty="0">
              <a:solidFill>
                <a:srgbClr val="004A6C"/>
              </a:solidFill>
            </a:endParaRPr>
          </a:p>
        </p:txBody>
      </p:sp>
      <p:sp>
        <p:nvSpPr>
          <p:cNvPr id="35" name="Oval 34">
            <a:extLst>
              <a:ext uri="{FF2B5EF4-FFF2-40B4-BE49-F238E27FC236}">
                <a16:creationId xmlns:a16="http://schemas.microsoft.com/office/drawing/2014/main" id="{9FA653EE-4F00-7D4A-BD34-822276843E33}"/>
              </a:ext>
            </a:extLst>
          </p:cNvPr>
          <p:cNvSpPr/>
          <p:nvPr/>
        </p:nvSpPr>
        <p:spPr>
          <a:xfrm>
            <a:off x="290962" y="5557152"/>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4D2A8AB2-3E40-6B44-8656-877B474F3630}"/>
              </a:ext>
            </a:extLst>
          </p:cNvPr>
          <p:cNvSpPr/>
          <p:nvPr/>
        </p:nvSpPr>
        <p:spPr>
          <a:xfrm>
            <a:off x="349936" y="5521784"/>
            <a:ext cx="247228" cy="523220"/>
          </a:xfrm>
          <a:prstGeom prst="rect">
            <a:avLst/>
          </a:prstGeom>
        </p:spPr>
        <p:txBody>
          <a:bodyPr wrap="square">
            <a:spAutoFit/>
          </a:bodyPr>
          <a:lstStyle/>
          <a:p>
            <a:r>
              <a:rPr lang="en-US" sz="2400" b="1" dirty="0">
                <a:solidFill>
                  <a:srgbClr val="004A6C"/>
                </a:solidFill>
                <a:latin typeface="Gilroy Bold" pitchFamily="2" charset="77"/>
              </a:rPr>
              <a:t>7</a:t>
            </a:r>
            <a:r>
              <a:rPr lang="en-US" sz="2800" b="1" dirty="0">
                <a:solidFill>
                  <a:srgbClr val="004A6C"/>
                </a:solidFill>
                <a:latin typeface="Gilroy Bold" pitchFamily="2" charset="77"/>
              </a:rPr>
              <a:t> </a:t>
            </a:r>
            <a:endParaRPr lang="en-US" sz="2800" dirty="0">
              <a:solidFill>
                <a:srgbClr val="004A6C"/>
              </a:solidFill>
            </a:endParaRPr>
          </a:p>
        </p:txBody>
      </p:sp>
      <p:pic>
        <p:nvPicPr>
          <p:cNvPr id="42" name="Picture 41">
            <a:extLst>
              <a:ext uri="{FF2B5EF4-FFF2-40B4-BE49-F238E27FC236}">
                <a16:creationId xmlns:a16="http://schemas.microsoft.com/office/drawing/2014/main" id="{D510695E-2523-1640-957E-033A54150DE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624"/>
          <a:stretch/>
        </p:blipFill>
        <p:spPr>
          <a:xfrm>
            <a:off x="-7620" y="11702"/>
            <a:ext cx="5010304" cy="1890346"/>
          </a:xfrm>
          <a:prstGeom prst="rect">
            <a:avLst/>
          </a:prstGeom>
        </p:spPr>
      </p:pic>
      <p:sp>
        <p:nvSpPr>
          <p:cNvPr id="5" name="TextBox 4">
            <a:extLst>
              <a:ext uri="{FF2B5EF4-FFF2-40B4-BE49-F238E27FC236}">
                <a16:creationId xmlns:a16="http://schemas.microsoft.com/office/drawing/2014/main" id="{1783C864-B995-0244-AFF9-72C6BD40D291}"/>
              </a:ext>
            </a:extLst>
          </p:cNvPr>
          <p:cNvSpPr txBox="1"/>
          <p:nvPr/>
        </p:nvSpPr>
        <p:spPr>
          <a:xfrm>
            <a:off x="180281" y="820995"/>
            <a:ext cx="4627366" cy="830997"/>
          </a:xfrm>
          <a:prstGeom prst="rect">
            <a:avLst/>
          </a:prstGeom>
          <a:noFill/>
        </p:spPr>
        <p:txBody>
          <a:bodyPr wrap="square" lIns="91440" tIns="45720" rIns="91440" bIns="45720" rtlCol="0" anchor="t">
            <a:spAutoFit/>
          </a:bodyPr>
          <a:lstStyle/>
          <a:p>
            <a:r>
              <a:rPr lang="en-US" sz="2400" b="1">
                <a:solidFill>
                  <a:srgbClr val="004A6C"/>
                </a:solidFill>
                <a:latin typeface="Century Gothic"/>
              </a:rPr>
              <a:t>Παρα</a:t>
            </a:r>
            <a:r>
              <a:rPr lang="en-US" sz="2400" b="1" err="1">
                <a:solidFill>
                  <a:srgbClr val="004A6C"/>
                </a:solidFill>
                <a:latin typeface="Century Gothic"/>
              </a:rPr>
              <a:t>γωγή</a:t>
            </a:r>
            <a:r>
              <a:rPr lang="en-US" sz="2400" b="1">
                <a:solidFill>
                  <a:srgbClr val="004A6C"/>
                </a:solidFill>
                <a:latin typeface="Century Gothic"/>
              </a:rPr>
              <a:t> πλα</a:t>
            </a:r>
            <a:r>
              <a:rPr lang="en-US" sz="2400" b="1" err="1">
                <a:solidFill>
                  <a:srgbClr val="004A6C"/>
                </a:solidFill>
                <a:latin typeface="Century Gothic"/>
              </a:rPr>
              <a:t>στικών</a:t>
            </a:r>
            <a:r>
              <a:rPr lang="en-US" sz="2400" b="1">
                <a:solidFill>
                  <a:srgbClr val="004A6C"/>
                </a:solidFill>
                <a:latin typeface="Century Gothic"/>
              </a:rPr>
              <a:t> (PET) </a:t>
            </a:r>
          </a:p>
          <a:p>
            <a:r>
              <a:rPr lang="en-US" sz="2400" b="1" dirty="0">
                <a:solidFill>
                  <a:srgbClr val="004A6C"/>
                </a:solidFill>
                <a:latin typeface="Century Gothic"/>
              </a:rPr>
              <a:t>μπ</a:t>
            </a:r>
            <a:r>
              <a:rPr lang="en-US" sz="2400" b="1" dirty="0" err="1">
                <a:solidFill>
                  <a:srgbClr val="004A6C"/>
                </a:solidFill>
                <a:latin typeface="Century Gothic"/>
              </a:rPr>
              <a:t>ουκ</a:t>
            </a:r>
            <a:r>
              <a:rPr lang="en-US" sz="2400" b="1" dirty="0">
                <a:solidFill>
                  <a:srgbClr val="004A6C"/>
                </a:solidFill>
                <a:latin typeface="Century Gothic"/>
              </a:rPr>
              <a:t>α</a:t>
            </a:r>
            <a:r>
              <a:rPr lang="en-US" sz="2400" b="1" dirty="0" err="1">
                <a:solidFill>
                  <a:srgbClr val="004A6C"/>
                </a:solidFill>
                <a:latin typeface="Century Gothic"/>
              </a:rPr>
              <a:t>λιών</a:t>
            </a:r>
            <a:r>
              <a:rPr lang="en-US" sz="2400" b="1" dirty="0">
                <a:solidFill>
                  <a:srgbClr val="004A6C"/>
                </a:solidFill>
                <a:latin typeface="Century Gothic"/>
              </a:rPr>
              <a:t> </a:t>
            </a:r>
            <a:endParaRPr lang="en-US" dirty="0"/>
          </a:p>
        </p:txBody>
      </p:sp>
      <p:pic>
        <p:nvPicPr>
          <p:cNvPr id="9" name="Picture 8" descr="Text&#10;&#10;Description automatically generated with low confidence">
            <a:extLst>
              <a:ext uri="{FF2B5EF4-FFF2-40B4-BE49-F238E27FC236}">
                <a16:creationId xmlns:a16="http://schemas.microsoft.com/office/drawing/2014/main" id="{486E4ACB-5A2A-2689-D7DD-4C235BCA6D0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219"/>
          <a:stretch/>
        </p:blipFill>
        <p:spPr>
          <a:xfrm>
            <a:off x="-237448" y="5810756"/>
            <a:ext cx="4352934" cy="1263129"/>
          </a:xfrm>
          <a:prstGeom prst="rect">
            <a:avLst/>
          </a:prstGeom>
        </p:spPr>
      </p:pic>
    </p:spTree>
    <p:extLst>
      <p:ext uri="{BB962C8B-B14F-4D97-AF65-F5344CB8AC3E}">
        <p14:creationId xmlns:p14="http://schemas.microsoft.com/office/powerpoint/2010/main" val="4101477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descr="A picture containing typewriter&#10;&#10;Description automatically generated">
            <a:extLst>
              <a:ext uri="{FF2B5EF4-FFF2-40B4-BE49-F238E27FC236}">
                <a16:creationId xmlns:a16="http://schemas.microsoft.com/office/drawing/2014/main" id="{C7B1E68B-D876-7648-A2C9-4A5D9013ABC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5240" y="0"/>
            <a:ext cx="12211670" cy="6858000"/>
          </a:xfrm>
          <a:prstGeom prst="rect">
            <a:avLst/>
          </a:prstGeom>
        </p:spPr>
      </p:pic>
      <p:sp>
        <p:nvSpPr>
          <p:cNvPr id="44" name="Rectangle 43">
            <a:extLst>
              <a:ext uri="{FF2B5EF4-FFF2-40B4-BE49-F238E27FC236}">
                <a16:creationId xmlns:a16="http://schemas.microsoft.com/office/drawing/2014/main" id="{E44CACBA-2A9F-024F-86AF-8CD32F063DA8}"/>
              </a:ext>
            </a:extLst>
          </p:cNvPr>
          <p:cNvSpPr/>
          <p:nvPr/>
        </p:nvSpPr>
        <p:spPr>
          <a:xfrm>
            <a:off x="-15240" y="0"/>
            <a:ext cx="12222480" cy="6881405"/>
          </a:xfrm>
          <a:prstGeom prst="rect">
            <a:avLst/>
          </a:prstGeom>
          <a:solidFill>
            <a:srgbClr val="0090D4">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1786F649-0CE2-F442-9035-A380E5F791F8}"/>
              </a:ext>
            </a:extLst>
          </p:cNvPr>
          <p:cNvSpPr/>
          <p:nvPr/>
        </p:nvSpPr>
        <p:spPr>
          <a:xfrm>
            <a:off x="576299" y="2107097"/>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772F13B-066A-1D4B-96B6-E926193A7842}"/>
              </a:ext>
            </a:extLst>
          </p:cNvPr>
          <p:cNvSpPr/>
          <p:nvPr/>
        </p:nvSpPr>
        <p:spPr>
          <a:xfrm>
            <a:off x="635273" y="2071729"/>
            <a:ext cx="247228" cy="523220"/>
          </a:xfrm>
          <a:prstGeom prst="rect">
            <a:avLst/>
          </a:prstGeom>
        </p:spPr>
        <p:txBody>
          <a:bodyPr wrap="square">
            <a:spAutoFit/>
          </a:bodyPr>
          <a:lstStyle/>
          <a:p>
            <a:r>
              <a:rPr lang="en-US" sz="2400" b="1">
                <a:solidFill>
                  <a:srgbClr val="004A6C"/>
                </a:solidFill>
                <a:latin typeface="Gilroy Bold" pitchFamily="2" charset="77"/>
              </a:rPr>
              <a:t>3</a:t>
            </a:r>
            <a:r>
              <a:rPr lang="en-US" sz="2800" b="1">
                <a:solidFill>
                  <a:srgbClr val="004A6C"/>
                </a:solidFill>
                <a:latin typeface="Gilroy Bold" pitchFamily="2" charset="77"/>
              </a:rPr>
              <a:t> </a:t>
            </a:r>
            <a:endParaRPr lang="en-US" sz="2800">
              <a:solidFill>
                <a:srgbClr val="004A6C"/>
              </a:solidFill>
            </a:endParaRPr>
          </a:p>
        </p:txBody>
      </p:sp>
      <p:sp>
        <p:nvSpPr>
          <p:cNvPr id="25" name="Oval 24">
            <a:extLst>
              <a:ext uri="{FF2B5EF4-FFF2-40B4-BE49-F238E27FC236}">
                <a16:creationId xmlns:a16="http://schemas.microsoft.com/office/drawing/2014/main" id="{FEDC4357-1390-414E-AF5C-2CC224B910D1}"/>
              </a:ext>
            </a:extLst>
          </p:cNvPr>
          <p:cNvSpPr/>
          <p:nvPr/>
        </p:nvSpPr>
        <p:spPr>
          <a:xfrm>
            <a:off x="576299" y="2672705"/>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32E58D4-A7B3-1948-AF65-C106C2980CC3}"/>
              </a:ext>
            </a:extLst>
          </p:cNvPr>
          <p:cNvSpPr/>
          <p:nvPr/>
        </p:nvSpPr>
        <p:spPr>
          <a:xfrm>
            <a:off x="635273" y="2685224"/>
            <a:ext cx="247228" cy="461665"/>
          </a:xfrm>
          <a:prstGeom prst="rect">
            <a:avLst/>
          </a:prstGeom>
        </p:spPr>
        <p:txBody>
          <a:bodyPr wrap="square">
            <a:spAutoFit/>
          </a:bodyPr>
          <a:lstStyle/>
          <a:p>
            <a:r>
              <a:rPr lang="en-US" sz="2400" b="1">
                <a:solidFill>
                  <a:srgbClr val="004A6C"/>
                </a:solidFill>
                <a:latin typeface="Gilroy Bold" pitchFamily="2" charset="77"/>
              </a:rPr>
              <a:t>7</a:t>
            </a:r>
            <a:endParaRPr lang="en-US" sz="2800">
              <a:solidFill>
                <a:srgbClr val="004A6C"/>
              </a:solidFill>
            </a:endParaRPr>
          </a:p>
        </p:txBody>
      </p:sp>
      <p:sp>
        <p:nvSpPr>
          <p:cNvPr id="27" name="Oval 26">
            <a:extLst>
              <a:ext uri="{FF2B5EF4-FFF2-40B4-BE49-F238E27FC236}">
                <a16:creationId xmlns:a16="http://schemas.microsoft.com/office/drawing/2014/main" id="{0621F58E-3C37-D647-8CEB-A7AEE63EED6A}"/>
              </a:ext>
            </a:extLst>
          </p:cNvPr>
          <p:cNvSpPr/>
          <p:nvPr/>
        </p:nvSpPr>
        <p:spPr>
          <a:xfrm>
            <a:off x="576299" y="3219460"/>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EB34419-CD83-8643-9855-674917DFB1DC}"/>
              </a:ext>
            </a:extLst>
          </p:cNvPr>
          <p:cNvSpPr/>
          <p:nvPr/>
        </p:nvSpPr>
        <p:spPr>
          <a:xfrm>
            <a:off x="635356" y="3231979"/>
            <a:ext cx="247228" cy="461665"/>
          </a:xfrm>
          <a:prstGeom prst="rect">
            <a:avLst/>
          </a:prstGeom>
        </p:spPr>
        <p:txBody>
          <a:bodyPr wrap="square">
            <a:spAutoFit/>
          </a:bodyPr>
          <a:lstStyle/>
          <a:p>
            <a:r>
              <a:rPr lang="en-US" sz="2400" b="1">
                <a:solidFill>
                  <a:srgbClr val="004A6C"/>
                </a:solidFill>
                <a:latin typeface="Gilroy Bold" pitchFamily="2" charset="77"/>
              </a:rPr>
              <a:t>2</a:t>
            </a:r>
            <a:endParaRPr lang="en-US" sz="2800">
              <a:solidFill>
                <a:srgbClr val="004A6C"/>
              </a:solidFill>
            </a:endParaRPr>
          </a:p>
        </p:txBody>
      </p:sp>
      <p:sp>
        <p:nvSpPr>
          <p:cNvPr id="29" name="Oval 28">
            <a:extLst>
              <a:ext uri="{FF2B5EF4-FFF2-40B4-BE49-F238E27FC236}">
                <a16:creationId xmlns:a16="http://schemas.microsoft.com/office/drawing/2014/main" id="{F8BC05E4-AFCE-5445-A320-647935273345}"/>
              </a:ext>
            </a:extLst>
          </p:cNvPr>
          <p:cNvSpPr/>
          <p:nvPr/>
        </p:nvSpPr>
        <p:spPr>
          <a:xfrm>
            <a:off x="576299" y="3737935"/>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CFDFB74-634C-6F44-A74A-DEBCE219D09F}"/>
              </a:ext>
            </a:extLst>
          </p:cNvPr>
          <p:cNvSpPr/>
          <p:nvPr/>
        </p:nvSpPr>
        <p:spPr>
          <a:xfrm>
            <a:off x="635273" y="3749212"/>
            <a:ext cx="247228" cy="461665"/>
          </a:xfrm>
          <a:prstGeom prst="rect">
            <a:avLst/>
          </a:prstGeom>
        </p:spPr>
        <p:txBody>
          <a:bodyPr wrap="square">
            <a:spAutoFit/>
          </a:bodyPr>
          <a:lstStyle/>
          <a:p>
            <a:r>
              <a:rPr lang="en-US" sz="2400" b="1">
                <a:solidFill>
                  <a:srgbClr val="004A6C"/>
                </a:solidFill>
                <a:latin typeface="Gilroy Bold" pitchFamily="2" charset="77"/>
              </a:rPr>
              <a:t>5</a:t>
            </a:r>
            <a:endParaRPr lang="en-US" sz="2800">
              <a:solidFill>
                <a:srgbClr val="004A6C"/>
              </a:solidFill>
            </a:endParaRPr>
          </a:p>
        </p:txBody>
      </p:sp>
      <p:sp>
        <p:nvSpPr>
          <p:cNvPr id="31" name="Oval 30">
            <a:extLst>
              <a:ext uri="{FF2B5EF4-FFF2-40B4-BE49-F238E27FC236}">
                <a16:creationId xmlns:a16="http://schemas.microsoft.com/office/drawing/2014/main" id="{993E44AC-3BF4-834D-ACE3-BF9F34AB7406}"/>
              </a:ext>
            </a:extLst>
          </p:cNvPr>
          <p:cNvSpPr/>
          <p:nvPr/>
        </p:nvSpPr>
        <p:spPr>
          <a:xfrm>
            <a:off x="576299" y="4284690"/>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43D73E69-B612-C14A-9352-1BA46A7B18B9}"/>
              </a:ext>
            </a:extLst>
          </p:cNvPr>
          <p:cNvSpPr/>
          <p:nvPr/>
        </p:nvSpPr>
        <p:spPr>
          <a:xfrm>
            <a:off x="635273" y="4304263"/>
            <a:ext cx="247228" cy="461665"/>
          </a:xfrm>
          <a:prstGeom prst="rect">
            <a:avLst/>
          </a:prstGeom>
        </p:spPr>
        <p:txBody>
          <a:bodyPr wrap="square">
            <a:spAutoFit/>
          </a:bodyPr>
          <a:lstStyle/>
          <a:p>
            <a:r>
              <a:rPr lang="en-US" sz="2400" b="1">
                <a:solidFill>
                  <a:srgbClr val="004A6C"/>
                </a:solidFill>
                <a:latin typeface="Gilroy Bold" pitchFamily="2" charset="77"/>
              </a:rPr>
              <a:t>6</a:t>
            </a:r>
            <a:endParaRPr lang="en-US" sz="2800">
              <a:solidFill>
                <a:srgbClr val="004A6C"/>
              </a:solidFill>
            </a:endParaRPr>
          </a:p>
        </p:txBody>
      </p:sp>
      <p:sp>
        <p:nvSpPr>
          <p:cNvPr id="33" name="Oval 32">
            <a:extLst>
              <a:ext uri="{FF2B5EF4-FFF2-40B4-BE49-F238E27FC236}">
                <a16:creationId xmlns:a16="http://schemas.microsoft.com/office/drawing/2014/main" id="{6200D80C-1671-E441-BF3A-F4BA4B6C0484}"/>
              </a:ext>
            </a:extLst>
          </p:cNvPr>
          <p:cNvSpPr/>
          <p:nvPr/>
        </p:nvSpPr>
        <p:spPr>
          <a:xfrm>
            <a:off x="576299" y="5071400"/>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D756863A-2CE1-FD43-A86B-03BEE7B44880}"/>
              </a:ext>
            </a:extLst>
          </p:cNvPr>
          <p:cNvSpPr/>
          <p:nvPr/>
        </p:nvSpPr>
        <p:spPr>
          <a:xfrm>
            <a:off x="635273" y="5036032"/>
            <a:ext cx="247228" cy="523220"/>
          </a:xfrm>
          <a:prstGeom prst="rect">
            <a:avLst/>
          </a:prstGeom>
        </p:spPr>
        <p:txBody>
          <a:bodyPr wrap="square">
            <a:spAutoFit/>
          </a:bodyPr>
          <a:lstStyle/>
          <a:p>
            <a:r>
              <a:rPr lang="en-US" sz="2400" b="1">
                <a:solidFill>
                  <a:srgbClr val="004A6C"/>
                </a:solidFill>
                <a:latin typeface="Gilroy Bold" pitchFamily="2" charset="77"/>
              </a:rPr>
              <a:t>1</a:t>
            </a:r>
            <a:r>
              <a:rPr lang="en-US" sz="2800" b="1">
                <a:solidFill>
                  <a:srgbClr val="004A6C"/>
                </a:solidFill>
                <a:latin typeface="Gilroy Bold" pitchFamily="2" charset="77"/>
              </a:rPr>
              <a:t> </a:t>
            </a:r>
            <a:endParaRPr lang="en-US" sz="2800">
              <a:solidFill>
                <a:srgbClr val="004A6C"/>
              </a:solidFill>
            </a:endParaRPr>
          </a:p>
        </p:txBody>
      </p:sp>
      <p:sp>
        <p:nvSpPr>
          <p:cNvPr id="35" name="Oval 34">
            <a:extLst>
              <a:ext uri="{FF2B5EF4-FFF2-40B4-BE49-F238E27FC236}">
                <a16:creationId xmlns:a16="http://schemas.microsoft.com/office/drawing/2014/main" id="{9FA653EE-4F00-7D4A-BD34-822276843E33}"/>
              </a:ext>
            </a:extLst>
          </p:cNvPr>
          <p:cNvSpPr/>
          <p:nvPr/>
        </p:nvSpPr>
        <p:spPr>
          <a:xfrm>
            <a:off x="576299" y="5599301"/>
            <a:ext cx="460517" cy="460517"/>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4D2A8AB2-3E40-6B44-8656-877B474F3630}"/>
              </a:ext>
            </a:extLst>
          </p:cNvPr>
          <p:cNvSpPr/>
          <p:nvPr/>
        </p:nvSpPr>
        <p:spPr>
          <a:xfrm>
            <a:off x="635273" y="5563933"/>
            <a:ext cx="247228" cy="523220"/>
          </a:xfrm>
          <a:prstGeom prst="rect">
            <a:avLst/>
          </a:prstGeom>
        </p:spPr>
        <p:txBody>
          <a:bodyPr wrap="square">
            <a:spAutoFit/>
          </a:bodyPr>
          <a:lstStyle/>
          <a:p>
            <a:r>
              <a:rPr lang="en-US" sz="2400" b="1">
                <a:solidFill>
                  <a:srgbClr val="004A6C"/>
                </a:solidFill>
                <a:latin typeface="Gilroy Bold" pitchFamily="2" charset="77"/>
              </a:rPr>
              <a:t>4</a:t>
            </a:r>
            <a:r>
              <a:rPr lang="en-US" sz="2800" b="1">
                <a:solidFill>
                  <a:srgbClr val="004A6C"/>
                </a:solidFill>
                <a:latin typeface="Gilroy Bold" pitchFamily="2" charset="77"/>
              </a:rPr>
              <a:t> </a:t>
            </a:r>
            <a:endParaRPr lang="en-US" sz="2800">
              <a:solidFill>
                <a:srgbClr val="004A6C"/>
              </a:solidFill>
            </a:endParaRPr>
          </a:p>
        </p:txBody>
      </p:sp>
      <p:pic>
        <p:nvPicPr>
          <p:cNvPr id="37" name="Picture 36">
            <a:extLst>
              <a:ext uri="{FF2B5EF4-FFF2-40B4-BE49-F238E27FC236}">
                <a16:creationId xmlns:a16="http://schemas.microsoft.com/office/drawing/2014/main" id="{6E36C7F6-98B8-0F48-8EAF-420FB25FFEA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580"/>
          <a:stretch/>
        </p:blipFill>
        <p:spPr>
          <a:xfrm>
            <a:off x="-7620" y="11702"/>
            <a:ext cx="5003366" cy="2033397"/>
          </a:xfrm>
          <a:prstGeom prst="rect">
            <a:avLst/>
          </a:prstGeom>
        </p:spPr>
      </p:pic>
      <p:sp>
        <p:nvSpPr>
          <p:cNvPr id="5" name="TextBox 4">
            <a:extLst>
              <a:ext uri="{FF2B5EF4-FFF2-40B4-BE49-F238E27FC236}">
                <a16:creationId xmlns:a16="http://schemas.microsoft.com/office/drawing/2014/main" id="{1783C864-B995-0244-AFF9-72C6BD40D291}"/>
              </a:ext>
            </a:extLst>
          </p:cNvPr>
          <p:cNvSpPr txBox="1"/>
          <p:nvPr/>
        </p:nvSpPr>
        <p:spPr>
          <a:xfrm>
            <a:off x="260124" y="825072"/>
            <a:ext cx="5015293" cy="858706"/>
          </a:xfrm>
          <a:prstGeom prst="rect">
            <a:avLst/>
          </a:prstGeom>
          <a:noFill/>
        </p:spPr>
        <p:txBody>
          <a:bodyPr wrap="square" lIns="91440" tIns="45720" rIns="91440" bIns="45720" rtlCol="0" anchor="t">
            <a:spAutoFit/>
          </a:bodyPr>
          <a:lstStyle/>
          <a:p>
            <a:r>
              <a:rPr lang="en-US" sz="2400" b="1" dirty="0">
                <a:solidFill>
                  <a:srgbClr val="004A6C"/>
                </a:solidFill>
                <a:latin typeface="Century Gothic"/>
              </a:rPr>
              <a:t>Παρα</a:t>
            </a:r>
            <a:r>
              <a:rPr lang="en-US" sz="2400" b="1" dirty="0" err="1">
                <a:solidFill>
                  <a:srgbClr val="004A6C"/>
                </a:solidFill>
                <a:latin typeface="Century Gothic"/>
              </a:rPr>
              <a:t>γωγή</a:t>
            </a:r>
            <a:r>
              <a:rPr lang="en-US" sz="2400" b="1" dirty="0">
                <a:solidFill>
                  <a:srgbClr val="004A6C"/>
                </a:solidFill>
                <a:latin typeface="Century Gothic"/>
              </a:rPr>
              <a:t> πλα</a:t>
            </a:r>
            <a:r>
              <a:rPr lang="en-US" sz="2400" b="1" dirty="0" err="1">
                <a:solidFill>
                  <a:srgbClr val="004A6C"/>
                </a:solidFill>
                <a:latin typeface="Century Gothic"/>
              </a:rPr>
              <a:t>στικών</a:t>
            </a:r>
            <a:r>
              <a:rPr lang="en-US" sz="2400" b="1" dirty="0">
                <a:solidFill>
                  <a:srgbClr val="004A6C"/>
                </a:solidFill>
                <a:latin typeface="Century Gothic"/>
              </a:rPr>
              <a:t> (PET) </a:t>
            </a:r>
          </a:p>
          <a:p>
            <a:r>
              <a:rPr lang="en-US" sz="2400" b="1" dirty="0">
                <a:solidFill>
                  <a:srgbClr val="004A6C"/>
                </a:solidFill>
                <a:latin typeface="Century Gothic"/>
              </a:rPr>
              <a:t>μπ</a:t>
            </a:r>
            <a:r>
              <a:rPr lang="en-US" sz="2400" b="1" dirty="0" err="1">
                <a:solidFill>
                  <a:srgbClr val="004A6C"/>
                </a:solidFill>
                <a:latin typeface="Century Gothic"/>
              </a:rPr>
              <a:t>ουκ</a:t>
            </a:r>
            <a:r>
              <a:rPr lang="en-US" sz="2400" b="1" dirty="0">
                <a:solidFill>
                  <a:srgbClr val="004A6C"/>
                </a:solidFill>
                <a:latin typeface="Century Gothic"/>
              </a:rPr>
              <a:t>α</a:t>
            </a:r>
            <a:r>
              <a:rPr lang="en-US" sz="2400" b="1" dirty="0" err="1">
                <a:solidFill>
                  <a:srgbClr val="004A6C"/>
                </a:solidFill>
                <a:latin typeface="Century Gothic"/>
              </a:rPr>
              <a:t>λιών</a:t>
            </a:r>
            <a:r>
              <a:rPr lang="en-US" sz="2400" b="1" dirty="0">
                <a:solidFill>
                  <a:srgbClr val="004A6C"/>
                </a:solidFill>
                <a:latin typeface="Century Gothic"/>
              </a:rPr>
              <a:t> ΑΠΑΝΤΗΣΕΙΣ </a:t>
            </a:r>
            <a:endParaRPr lang="en-US" dirty="0"/>
          </a:p>
        </p:txBody>
      </p:sp>
      <p:pic>
        <p:nvPicPr>
          <p:cNvPr id="8" name="Picture 7" descr="Text&#10;&#10;Description automatically generated with low confidence">
            <a:extLst>
              <a:ext uri="{FF2B5EF4-FFF2-40B4-BE49-F238E27FC236}">
                <a16:creationId xmlns:a16="http://schemas.microsoft.com/office/drawing/2014/main" id="{7D643710-5B1B-FD18-3C46-C2D4406CB90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219"/>
          <a:stretch/>
        </p:blipFill>
        <p:spPr>
          <a:xfrm>
            <a:off x="-327502" y="5810756"/>
            <a:ext cx="4352934" cy="1263129"/>
          </a:xfrm>
          <a:prstGeom prst="rect">
            <a:avLst/>
          </a:prstGeom>
        </p:spPr>
      </p:pic>
      <p:sp>
        <p:nvSpPr>
          <p:cNvPr id="10" name="Rectangle 9">
            <a:extLst>
              <a:ext uri="{FF2B5EF4-FFF2-40B4-BE49-F238E27FC236}">
                <a16:creationId xmlns:a16="http://schemas.microsoft.com/office/drawing/2014/main" id="{175835BF-667A-FFE3-8BA7-822A1978EC83}"/>
              </a:ext>
            </a:extLst>
          </p:cNvPr>
          <p:cNvSpPr/>
          <p:nvPr/>
        </p:nvSpPr>
        <p:spPr>
          <a:xfrm>
            <a:off x="1117340" y="2083801"/>
            <a:ext cx="10225518"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97D513A-273C-5222-7E98-BB09E97BA0B3}"/>
              </a:ext>
            </a:extLst>
          </p:cNvPr>
          <p:cNvSpPr/>
          <p:nvPr/>
        </p:nvSpPr>
        <p:spPr>
          <a:xfrm>
            <a:off x="1117340" y="2630556"/>
            <a:ext cx="10225518"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9B05406-95DA-46AC-528C-F65357F871CE}"/>
              </a:ext>
            </a:extLst>
          </p:cNvPr>
          <p:cNvSpPr/>
          <p:nvPr/>
        </p:nvSpPr>
        <p:spPr>
          <a:xfrm>
            <a:off x="1117340" y="3167884"/>
            <a:ext cx="10225518"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8CC666B-35CC-A288-9E48-92CD77DB15D3}"/>
              </a:ext>
            </a:extLst>
          </p:cNvPr>
          <p:cNvSpPr/>
          <p:nvPr/>
        </p:nvSpPr>
        <p:spPr>
          <a:xfrm>
            <a:off x="1117339" y="3705211"/>
            <a:ext cx="10225517"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E437B492-0207-C250-1C8D-438EB160C47A}"/>
              </a:ext>
            </a:extLst>
          </p:cNvPr>
          <p:cNvSpPr/>
          <p:nvPr/>
        </p:nvSpPr>
        <p:spPr>
          <a:xfrm>
            <a:off x="1110413" y="4249466"/>
            <a:ext cx="10246300" cy="70879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C576CAAF-D292-3305-7C03-E51DBEC2B6A4}"/>
              </a:ext>
            </a:extLst>
          </p:cNvPr>
          <p:cNvSpPr/>
          <p:nvPr/>
        </p:nvSpPr>
        <p:spPr>
          <a:xfrm>
            <a:off x="1117340" y="5038676"/>
            <a:ext cx="10225516"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2A716C5F-0C5E-0843-6812-A6DDBD6799D3}"/>
              </a:ext>
            </a:extLst>
          </p:cNvPr>
          <p:cNvSpPr/>
          <p:nvPr/>
        </p:nvSpPr>
        <p:spPr>
          <a:xfrm>
            <a:off x="1117340" y="5585430"/>
            <a:ext cx="10225516" cy="4524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B83A2B6C-1B3E-CF17-6472-5D1509EFB9C7}"/>
              </a:ext>
            </a:extLst>
          </p:cNvPr>
          <p:cNvSpPr/>
          <p:nvPr/>
        </p:nvSpPr>
        <p:spPr>
          <a:xfrm>
            <a:off x="1147217" y="1903384"/>
            <a:ext cx="10926898" cy="4044377"/>
          </a:xfrm>
          <a:prstGeom prst="rect">
            <a:avLst/>
          </a:prstGeom>
        </p:spPr>
        <p:txBody>
          <a:bodyPr wrap="square" lIns="91440" tIns="45720" rIns="91440" bIns="45720" anchor="t">
            <a:spAutoFit/>
          </a:bodyPr>
          <a:lstStyle/>
          <a:p>
            <a:pPr>
              <a:lnSpc>
                <a:spcPct val="200000"/>
              </a:lnSpc>
            </a:pPr>
            <a:r>
              <a:rPr lang="en-US" b="1" dirty="0" err="1">
                <a:solidFill>
                  <a:srgbClr val="004A6C"/>
                </a:solidFill>
                <a:latin typeface="Century Gothic"/>
              </a:rPr>
              <a:t>Κρύο</a:t>
            </a:r>
            <a:r>
              <a:rPr lang="en-US" b="1" dirty="0">
                <a:solidFill>
                  <a:srgbClr val="004A6C"/>
                </a:solidFill>
                <a:latin typeface="Century Gothic"/>
              </a:rPr>
              <a:t> </a:t>
            </a:r>
            <a:r>
              <a:rPr lang="en-US" b="1" dirty="0" err="1">
                <a:solidFill>
                  <a:srgbClr val="004A6C"/>
                </a:solidFill>
                <a:latin typeface="Century Gothic"/>
              </a:rPr>
              <a:t>νερό</a:t>
            </a:r>
            <a:r>
              <a:rPr lang="en-US" b="1" dirty="0">
                <a:solidFill>
                  <a:srgbClr val="004A6C"/>
                </a:solidFill>
                <a:latin typeface="Century Gothic"/>
              </a:rPr>
              <a:t> </a:t>
            </a:r>
            <a:r>
              <a:rPr lang="en-US" b="1" dirty="0" err="1">
                <a:solidFill>
                  <a:srgbClr val="004A6C"/>
                </a:solidFill>
                <a:latin typeface="Century Gothic"/>
              </a:rPr>
              <a:t>ψυχρ</a:t>
            </a:r>
            <a:r>
              <a:rPr lang="en-US" b="1" dirty="0">
                <a:solidFill>
                  <a:srgbClr val="004A6C"/>
                </a:solidFill>
                <a:latin typeface="Century Gothic"/>
              </a:rPr>
              <a:t>α</a:t>
            </a:r>
            <a:r>
              <a:rPr lang="en-US" b="1" dirty="0" err="1">
                <a:solidFill>
                  <a:srgbClr val="004A6C"/>
                </a:solidFill>
                <a:latin typeface="Century Gothic"/>
              </a:rPr>
              <a:t>ίνει</a:t>
            </a:r>
            <a:r>
              <a:rPr lang="en-US" b="1" dirty="0">
                <a:solidFill>
                  <a:srgbClr val="004A6C"/>
                </a:solidFill>
                <a:latin typeface="Century Gothic"/>
              </a:rPr>
              <a:t> και </a:t>
            </a:r>
            <a:r>
              <a:rPr lang="en-US" b="1" dirty="0" err="1">
                <a:solidFill>
                  <a:srgbClr val="004A6C"/>
                </a:solidFill>
                <a:latin typeface="Century Gothic"/>
              </a:rPr>
              <a:t>στερεο</a:t>
            </a:r>
            <a:r>
              <a:rPr lang="en-US" b="1" dirty="0">
                <a:solidFill>
                  <a:srgbClr val="004A6C"/>
                </a:solidFill>
                <a:latin typeface="Century Gothic"/>
              </a:rPr>
              <a:t>π</a:t>
            </a:r>
            <a:r>
              <a:rPr lang="en-US" b="1" dirty="0" err="1">
                <a:solidFill>
                  <a:srgbClr val="004A6C"/>
                </a:solidFill>
                <a:latin typeface="Century Gothic"/>
              </a:rPr>
              <a:t>οιεί</a:t>
            </a:r>
            <a:r>
              <a:rPr lang="en-US" b="1" dirty="0">
                <a:solidFill>
                  <a:srgbClr val="004A6C"/>
                </a:solidFill>
                <a:latin typeface="Century Gothic"/>
              </a:rPr>
              <a:t> </a:t>
            </a:r>
            <a:r>
              <a:rPr lang="en-US" b="1" dirty="0" err="1">
                <a:solidFill>
                  <a:srgbClr val="004A6C"/>
                </a:solidFill>
                <a:latin typeface="Century Gothic"/>
              </a:rPr>
              <a:t>το</a:t>
            </a:r>
            <a:r>
              <a:rPr lang="en-US" b="1" dirty="0">
                <a:solidFill>
                  <a:srgbClr val="004A6C"/>
                </a:solidFill>
                <a:latin typeface="Century Gothic"/>
              </a:rPr>
              <a:t> μπ</a:t>
            </a:r>
            <a:r>
              <a:rPr lang="en-US" b="1" dirty="0" err="1">
                <a:solidFill>
                  <a:srgbClr val="004A6C"/>
                </a:solidFill>
                <a:latin typeface="Century Gothic"/>
              </a:rPr>
              <a:t>ουκάλι</a:t>
            </a:r>
            <a:endParaRPr lang="en-US" dirty="0" err="1"/>
          </a:p>
          <a:p>
            <a:pPr>
              <a:lnSpc>
                <a:spcPct val="200000"/>
              </a:lnSpc>
            </a:pPr>
            <a:r>
              <a:rPr lang="en-US" b="1" dirty="0" err="1">
                <a:solidFill>
                  <a:srgbClr val="004A6C"/>
                </a:solidFill>
                <a:latin typeface="Century Gothic"/>
              </a:rPr>
              <a:t>Το</a:t>
            </a:r>
            <a:r>
              <a:rPr lang="en-US" b="1" dirty="0">
                <a:solidFill>
                  <a:srgbClr val="004A6C"/>
                </a:solidFill>
                <a:latin typeface="Century Gothic"/>
              </a:rPr>
              <a:t> </a:t>
            </a:r>
            <a:r>
              <a:rPr lang="en-US" b="1" dirty="0" err="1">
                <a:solidFill>
                  <a:srgbClr val="004A6C"/>
                </a:solidFill>
                <a:latin typeface="Century Gothic"/>
              </a:rPr>
              <a:t>υγρό</a:t>
            </a:r>
            <a:r>
              <a:rPr lang="en-US" b="1" dirty="0">
                <a:solidFill>
                  <a:srgbClr val="004A6C"/>
                </a:solidFill>
                <a:latin typeface="Century Gothic"/>
              </a:rPr>
              <a:t> πλα</a:t>
            </a:r>
            <a:r>
              <a:rPr lang="en-US" b="1" dirty="0" err="1">
                <a:solidFill>
                  <a:srgbClr val="004A6C"/>
                </a:solidFill>
                <a:latin typeface="Century Gothic"/>
              </a:rPr>
              <a:t>στικό</a:t>
            </a:r>
            <a:r>
              <a:rPr lang="en-US" b="1" dirty="0">
                <a:solidFill>
                  <a:srgbClr val="004A6C"/>
                </a:solidFill>
                <a:latin typeface="Century Gothic"/>
              </a:rPr>
              <a:t> </a:t>
            </a:r>
            <a:r>
              <a:rPr lang="en-US" b="1" dirty="0" err="1">
                <a:solidFill>
                  <a:srgbClr val="004A6C"/>
                </a:solidFill>
                <a:latin typeface="Century Gothic"/>
              </a:rPr>
              <a:t>ρίχνετ</a:t>
            </a:r>
            <a:r>
              <a:rPr lang="en-US" b="1" dirty="0">
                <a:solidFill>
                  <a:srgbClr val="004A6C"/>
                </a:solidFill>
                <a:latin typeface="Century Gothic"/>
              </a:rPr>
              <a:t>αι </a:t>
            </a:r>
            <a:r>
              <a:rPr lang="en-US" b="1" dirty="0" err="1">
                <a:solidFill>
                  <a:srgbClr val="004A6C"/>
                </a:solidFill>
                <a:latin typeface="Century Gothic"/>
              </a:rPr>
              <a:t>με</a:t>
            </a:r>
            <a:r>
              <a:rPr lang="en-US" b="1" dirty="0">
                <a:solidFill>
                  <a:srgbClr val="004A6C"/>
                </a:solidFill>
                <a:latin typeface="Century Gothic"/>
              </a:rPr>
              <a:t> </a:t>
            </a:r>
            <a:r>
              <a:rPr lang="en-US" b="1" dirty="0" err="1">
                <a:solidFill>
                  <a:srgbClr val="004A6C"/>
                </a:solidFill>
                <a:latin typeface="Century Gothic"/>
              </a:rPr>
              <a:t>μεγάλη</a:t>
            </a:r>
            <a:r>
              <a:rPr lang="en-US" b="1" dirty="0">
                <a:solidFill>
                  <a:srgbClr val="004A6C"/>
                </a:solidFill>
                <a:latin typeface="Century Gothic"/>
              </a:rPr>
              <a:t> π</a:t>
            </a:r>
            <a:r>
              <a:rPr lang="en-US" b="1" dirty="0" err="1">
                <a:solidFill>
                  <a:srgbClr val="004A6C"/>
                </a:solidFill>
                <a:latin typeface="Century Gothic"/>
              </a:rPr>
              <a:t>ίεση</a:t>
            </a:r>
            <a:r>
              <a:rPr lang="en-US" b="1" dirty="0">
                <a:solidFill>
                  <a:srgbClr val="004A6C"/>
                </a:solidFill>
                <a:latin typeface="Century Gothic"/>
              </a:rPr>
              <a:t> </a:t>
            </a:r>
            <a:r>
              <a:rPr lang="en-US" b="1" dirty="0" err="1">
                <a:solidFill>
                  <a:srgbClr val="004A6C"/>
                </a:solidFill>
                <a:latin typeface="Century Gothic"/>
              </a:rPr>
              <a:t>μέσ</a:t>
            </a:r>
            <a:r>
              <a:rPr lang="en-US" b="1" dirty="0">
                <a:solidFill>
                  <a:srgbClr val="004A6C"/>
                </a:solidFill>
                <a:latin typeface="Century Gothic"/>
              </a:rPr>
              <a:t>α </a:t>
            </a:r>
            <a:r>
              <a:rPr lang="en-US" b="1" dirty="0" err="1">
                <a:solidFill>
                  <a:srgbClr val="004A6C"/>
                </a:solidFill>
                <a:latin typeface="Century Gothic"/>
              </a:rPr>
              <a:t>σε</a:t>
            </a:r>
            <a:r>
              <a:rPr lang="en-US" b="1" dirty="0">
                <a:solidFill>
                  <a:srgbClr val="004A6C"/>
                </a:solidFill>
                <a:latin typeface="Century Gothic"/>
              </a:rPr>
              <a:t> κα</a:t>
            </a:r>
            <a:r>
              <a:rPr lang="en-US" b="1" dirty="0" err="1">
                <a:solidFill>
                  <a:srgbClr val="004A6C"/>
                </a:solidFill>
                <a:latin typeface="Century Gothic"/>
              </a:rPr>
              <a:t>λού</a:t>
            </a:r>
            <a:r>
              <a:rPr lang="en-US" b="1" dirty="0">
                <a:solidFill>
                  <a:srgbClr val="004A6C"/>
                </a:solidFill>
                <a:latin typeface="Century Gothic"/>
              </a:rPr>
              <a:t>πια </a:t>
            </a:r>
            <a:r>
              <a:rPr lang="en-US" b="1" dirty="0" err="1">
                <a:solidFill>
                  <a:srgbClr val="004A6C"/>
                </a:solidFill>
                <a:latin typeface="Century Gothic"/>
              </a:rPr>
              <a:t>σχημ</a:t>
            </a:r>
            <a:r>
              <a:rPr lang="en-US" b="1" dirty="0">
                <a:solidFill>
                  <a:srgbClr val="004A6C"/>
                </a:solidFill>
                <a:latin typeface="Century Gothic"/>
              </a:rPr>
              <a:t>α</a:t>
            </a:r>
            <a:r>
              <a:rPr lang="en-US" b="1" dirty="0" err="1">
                <a:solidFill>
                  <a:srgbClr val="004A6C"/>
                </a:solidFill>
                <a:latin typeface="Century Gothic"/>
              </a:rPr>
              <a:t>τίζοντ</a:t>
            </a:r>
            <a:r>
              <a:rPr lang="en-US" b="1" dirty="0">
                <a:solidFill>
                  <a:srgbClr val="004A6C"/>
                </a:solidFill>
                <a:latin typeface="Century Gothic"/>
              </a:rPr>
              <a:t>ας «π</a:t>
            </a:r>
            <a:r>
              <a:rPr lang="en-US" b="1" dirty="0" err="1">
                <a:solidFill>
                  <a:srgbClr val="004A6C"/>
                </a:solidFill>
                <a:latin typeface="Century Gothic"/>
              </a:rPr>
              <a:t>ρο</a:t>
            </a:r>
            <a:r>
              <a:rPr lang="en-US" b="1" dirty="0">
                <a:solidFill>
                  <a:srgbClr val="004A6C"/>
                </a:solidFill>
                <a:latin typeface="Century Gothic"/>
              </a:rPr>
              <a:t>π</a:t>
            </a:r>
            <a:r>
              <a:rPr lang="en-US" b="1" dirty="0" err="1">
                <a:solidFill>
                  <a:srgbClr val="004A6C"/>
                </a:solidFill>
                <a:latin typeface="Century Gothic"/>
              </a:rPr>
              <a:t>λάσμ</a:t>
            </a:r>
            <a:r>
              <a:rPr lang="en-US" b="1" dirty="0">
                <a:solidFill>
                  <a:srgbClr val="004A6C"/>
                </a:solidFill>
                <a:latin typeface="Century Gothic"/>
              </a:rPr>
              <a:t>ατα» </a:t>
            </a:r>
            <a:endParaRPr lang="en-US" dirty="0"/>
          </a:p>
          <a:p>
            <a:pPr>
              <a:lnSpc>
                <a:spcPct val="200000"/>
              </a:lnSpc>
            </a:pPr>
            <a:r>
              <a:rPr lang="en-US" b="1" dirty="0" err="1">
                <a:solidFill>
                  <a:srgbClr val="004A6C"/>
                </a:solidFill>
                <a:latin typeface="Century Gothic"/>
              </a:rPr>
              <a:t>Πλ</a:t>
            </a:r>
            <a:r>
              <a:rPr lang="en-US" b="1" dirty="0">
                <a:solidFill>
                  <a:srgbClr val="004A6C"/>
                </a:solidFill>
                <a:latin typeface="Century Gothic"/>
              </a:rPr>
              <a:t>α</a:t>
            </a:r>
            <a:r>
              <a:rPr lang="en-US" b="1" dirty="0" err="1">
                <a:solidFill>
                  <a:srgbClr val="004A6C"/>
                </a:solidFill>
                <a:latin typeface="Century Gothic"/>
              </a:rPr>
              <a:t>στικά</a:t>
            </a:r>
            <a:r>
              <a:rPr lang="en-US" b="1" dirty="0">
                <a:solidFill>
                  <a:srgbClr val="004A6C"/>
                </a:solidFill>
                <a:latin typeface="Century Gothic"/>
              </a:rPr>
              <a:t> </a:t>
            </a:r>
            <a:r>
              <a:rPr lang="en-US" b="1" dirty="0" err="1">
                <a:solidFill>
                  <a:srgbClr val="004A6C"/>
                </a:solidFill>
                <a:latin typeface="Century Gothic"/>
              </a:rPr>
              <a:t>σφ</a:t>
            </a:r>
            <a:r>
              <a:rPr lang="en-US" b="1" dirty="0">
                <a:solidFill>
                  <a:srgbClr val="004A6C"/>
                </a:solidFill>
                <a:latin typeface="Century Gothic"/>
              </a:rPr>
              <a:t>α</a:t>
            </a:r>
            <a:r>
              <a:rPr lang="en-US" b="1" dirty="0" err="1">
                <a:solidFill>
                  <a:srgbClr val="004A6C"/>
                </a:solidFill>
                <a:latin typeface="Century Gothic"/>
              </a:rPr>
              <a:t>ιρίδι</a:t>
            </a:r>
            <a:r>
              <a:rPr lang="en-US" b="1" dirty="0">
                <a:solidFill>
                  <a:srgbClr val="004A6C"/>
                </a:solidFill>
                <a:latin typeface="Century Gothic"/>
              </a:rPr>
              <a:t>α ανακα</a:t>
            </a:r>
            <a:r>
              <a:rPr lang="en-US" b="1" dirty="0" err="1">
                <a:solidFill>
                  <a:srgbClr val="004A6C"/>
                </a:solidFill>
                <a:latin typeface="Century Gothic"/>
              </a:rPr>
              <a:t>τεύοντ</a:t>
            </a:r>
            <a:r>
              <a:rPr lang="en-US" b="1" dirty="0">
                <a:solidFill>
                  <a:srgbClr val="004A6C"/>
                </a:solidFill>
                <a:latin typeface="Century Gothic"/>
              </a:rPr>
              <a:t>αι </a:t>
            </a:r>
            <a:r>
              <a:rPr lang="en-US" b="1" dirty="0" err="1">
                <a:solidFill>
                  <a:srgbClr val="004A6C"/>
                </a:solidFill>
                <a:latin typeface="Century Gothic"/>
              </a:rPr>
              <a:t>με</a:t>
            </a:r>
            <a:r>
              <a:rPr lang="en-US" b="1" dirty="0">
                <a:solidFill>
                  <a:srgbClr val="004A6C"/>
                </a:solidFill>
                <a:latin typeface="Century Gothic"/>
              </a:rPr>
              <a:t> ανα</a:t>
            </a:r>
            <a:r>
              <a:rPr lang="en-US" b="1" dirty="0" err="1">
                <a:solidFill>
                  <a:srgbClr val="004A6C"/>
                </a:solidFill>
                <a:latin typeface="Century Gothic"/>
              </a:rPr>
              <a:t>κυκλωμένο</a:t>
            </a:r>
            <a:r>
              <a:rPr lang="en-US" b="1" dirty="0">
                <a:solidFill>
                  <a:srgbClr val="004A6C"/>
                </a:solidFill>
                <a:latin typeface="Century Gothic"/>
              </a:rPr>
              <a:t>, </a:t>
            </a:r>
            <a:r>
              <a:rPr lang="en-US" b="1" dirty="0" err="1">
                <a:solidFill>
                  <a:srgbClr val="004A6C"/>
                </a:solidFill>
                <a:latin typeface="Century Gothic"/>
              </a:rPr>
              <a:t>κομμ</a:t>
            </a:r>
            <a:r>
              <a:rPr lang="en-US" b="1" dirty="0">
                <a:solidFill>
                  <a:srgbClr val="004A6C"/>
                </a:solidFill>
                <a:latin typeface="Century Gothic"/>
              </a:rPr>
              <a:t>α</a:t>
            </a:r>
            <a:r>
              <a:rPr lang="en-US" b="1" dirty="0" err="1">
                <a:solidFill>
                  <a:srgbClr val="004A6C"/>
                </a:solidFill>
                <a:latin typeface="Century Gothic"/>
              </a:rPr>
              <a:t>τι</a:t>
            </a:r>
            <a:r>
              <a:rPr lang="en-US" b="1" dirty="0">
                <a:solidFill>
                  <a:srgbClr val="004A6C"/>
                </a:solidFill>
                <a:latin typeface="Century Gothic"/>
              </a:rPr>
              <a:t>α</a:t>
            </a:r>
            <a:r>
              <a:rPr lang="en-US" b="1" dirty="0" err="1">
                <a:solidFill>
                  <a:srgbClr val="004A6C"/>
                </a:solidFill>
                <a:latin typeface="Century Gothic"/>
              </a:rPr>
              <a:t>σμένο</a:t>
            </a:r>
            <a:r>
              <a:rPr lang="en-US" b="1" dirty="0">
                <a:solidFill>
                  <a:srgbClr val="004A6C"/>
                </a:solidFill>
                <a:latin typeface="Century Gothic"/>
              </a:rPr>
              <a:t> πλα</a:t>
            </a:r>
            <a:r>
              <a:rPr lang="en-US" b="1" dirty="0" err="1">
                <a:solidFill>
                  <a:srgbClr val="004A6C"/>
                </a:solidFill>
                <a:latin typeface="Century Gothic"/>
              </a:rPr>
              <a:t>στικό</a:t>
            </a:r>
            <a:endParaRPr lang="en-US" dirty="0" err="1"/>
          </a:p>
          <a:p>
            <a:pPr>
              <a:lnSpc>
                <a:spcPct val="200000"/>
              </a:lnSpc>
              <a:spcAft>
                <a:spcPts val="1200"/>
              </a:spcAft>
            </a:pPr>
            <a:r>
              <a:rPr lang="en-US" b="1" err="1">
                <a:solidFill>
                  <a:srgbClr val="004A6C"/>
                </a:solidFill>
                <a:latin typeface="Century Gothic"/>
              </a:rPr>
              <a:t>Μετ</a:t>
            </a:r>
            <a:r>
              <a:rPr lang="en-US" b="1" dirty="0">
                <a:solidFill>
                  <a:srgbClr val="004A6C"/>
                </a:solidFill>
                <a:latin typeface="Century Gothic"/>
              </a:rPr>
              <a:t>α</a:t>
            </a:r>
            <a:r>
              <a:rPr lang="en-US" b="1" err="1">
                <a:solidFill>
                  <a:srgbClr val="004A6C"/>
                </a:solidFill>
                <a:latin typeface="Century Gothic"/>
              </a:rPr>
              <a:t>φορά</a:t>
            </a:r>
            <a:r>
              <a:rPr lang="en-US" b="1" dirty="0">
                <a:solidFill>
                  <a:srgbClr val="004A6C"/>
                </a:solidFill>
                <a:latin typeface="Century Gothic"/>
              </a:rPr>
              <a:t> από </a:t>
            </a:r>
            <a:r>
              <a:rPr lang="en-US" b="1" err="1">
                <a:solidFill>
                  <a:srgbClr val="004A6C"/>
                </a:solidFill>
                <a:latin typeface="Century Gothic"/>
              </a:rPr>
              <a:t>τον</a:t>
            </a:r>
            <a:r>
              <a:rPr lang="en-US" b="1" dirty="0">
                <a:solidFill>
                  <a:srgbClr val="004A6C"/>
                </a:solidFill>
                <a:latin typeface="Century Gothic"/>
              </a:rPr>
              <a:t> </a:t>
            </a:r>
            <a:r>
              <a:rPr lang="en-US" b="1" err="1">
                <a:solidFill>
                  <a:srgbClr val="004A6C"/>
                </a:solidFill>
                <a:latin typeface="Century Gothic"/>
              </a:rPr>
              <a:t>ιμάντ</a:t>
            </a:r>
            <a:r>
              <a:rPr lang="en-US" b="1" dirty="0">
                <a:solidFill>
                  <a:srgbClr val="004A6C"/>
                </a:solidFill>
                <a:latin typeface="Century Gothic"/>
              </a:rPr>
              <a:t>α </a:t>
            </a:r>
            <a:r>
              <a:rPr lang="en-US" b="1" err="1">
                <a:solidFill>
                  <a:srgbClr val="004A6C"/>
                </a:solidFill>
                <a:latin typeface="Century Gothic"/>
              </a:rPr>
              <a:t>μετ</a:t>
            </a:r>
            <a:r>
              <a:rPr lang="en-US" b="1" dirty="0">
                <a:solidFill>
                  <a:srgbClr val="004A6C"/>
                </a:solidFill>
                <a:latin typeface="Century Gothic"/>
              </a:rPr>
              <a:t>α</a:t>
            </a:r>
            <a:r>
              <a:rPr lang="en-US" b="1" err="1">
                <a:solidFill>
                  <a:srgbClr val="004A6C"/>
                </a:solidFill>
                <a:latin typeface="Century Gothic"/>
              </a:rPr>
              <a:t>φοράς</a:t>
            </a:r>
            <a:r>
              <a:rPr lang="en-US" b="1" dirty="0">
                <a:solidFill>
                  <a:srgbClr val="004A6C"/>
                </a:solidFill>
                <a:latin typeface="Century Gothic"/>
              </a:rPr>
              <a:t> </a:t>
            </a:r>
            <a:r>
              <a:rPr lang="en-US" b="1" err="1">
                <a:solidFill>
                  <a:srgbClr val="004A6C"/>
                </a:solidFill>
                <a:latin typeface="Century Gothic"/>
              </a:rPr>
              <a:t>στο</a:t>
            </a:r>
            <a:r>
              <a:rPr lang="en-US" b="1" dirty="0">
                <a:solidFill>
                  <a:srgbClr val="004A6C"/>
                </a:solidFill>
                <a:latin typeface="Century Gothic"/>
              </a:rPr>
              <a:t> </a:t>
            </a:r>
            <a:r>
              <a:rPr lang="en-US" b="1" err="1">
                <a:solidFill>
                  <a:srgbClr val="004A6C"/>
                </a:solidFill>
                <a:latin typeface="Century Gothic"/>
              </a:rPr>
              <a:t>χώρο</a:t>
            </a:r>
            <a:r>
              <a:rPr lang="en-US" b="1" dirty="0">
                <a:solidFill>
                  <a:srgbClr val="004A6C"/>
                </a:solidFill>
                <a:latin typeface="Century Gothic"/>
              </a:rPr>
              <a:t> </a:t>
            </a:r>
            <a:r>
              <a:rPr lang="en-US" b="1" err="1">
                <a:solidFill>
                  <a:srgbClr val="004A6C"/>
                </a:solidFill>
                <a:latin typeface="Century Gothic"/>
              </a:rPr>
              <a:t>συσκευ</a:t>
            </a:r>
            <a:r>
              <a:rPr lang="en-US" b="1" dirty="0">
                <a:solidFill>
                  <a:srgbClr val="004A6C"/>
                </a:solidFill>
                <a:latin typeface="Century Gothic"/>
              </a:rPr>
              <a:t>α</a:t>
            </a:r>
            <a:r>
              <a:rPr lang="en-US" b="1" err="1">
                <a:solidFill>
                  <a:srgbClr val="004A6C"/>
                </a:solidFill>
                <a:latin typeface="Century Gothic"/>
              </a:rPr>
              <a:t>σί</a:t>
            </a:r>
            <a:r>
              <a:rPr lang="en-US" b="1" dirty="0">
                <a:solidFill>
                  <a:srgbClr val="004A6C"/>
                </a:solidFill>
                <a:latin typeface="Century Gothic"/>
              </a:rPr>
              <a:t>ας και </a:t>
            </a:r>
            <a:r>
              <a:rPr lang="en-US" b="1" err="1">
                <a:solidFill>
                  <a:srgbClr val="004A6C"/>
                </a:solidFill>
                <a:latin typeface="Century Gothic"/>
              </a:rPr>
              <a:t>έλεγχος</a:t>
            </a:r>
            <a:r>
              <a:rPr lang="en-US" b="1">
                <a:solidFill>
                  <a:srgbClr val="004A6C"/>
                </a:solidFill>
                <a:latin typeface="Century Gothic"/>
              </a:rPr>
              <a:t> π</a:t>
            </a:r>
            <a:r>
              <a:rPr lang="en-US" b="1" err="1">
                <a:solidFill>
                  <a:srgbClr val="004A6C"/>
                </a:solidFill>
                <a:latin typeface="Century Gothic"/>
              </a:rPr>
              <a:t>οιότητ</a:t>
            </a:r>
            <a:r>
              <a:rPr lang="en-US" b="1">
                <a:solidFill>
                  <a:srgbClr val="004A6C"/>
                </a:solidFill>
                <a:latin typeface="Century Gothic"/>
              </a:rPr>
              <a:t>ας</a:t>
            </a:r>
            <a:endParaRPr lang="en-US">
              <a:ea typeface="Calibri" panose="020F0502020204030204"/>
              <a:cs typeface="Calibri" panose="020F0502020204030204"/>
            </a:endParaRPr>
          </a:p>
          <a:p>
            <a:r>
              <a:rPr lang="en-US" b="1" dirty="0">
                <a:solidFill>
                  <a:srgbClr val="004A6C"/>
                </a:solidFill>
                <a:latin typeface="Century Gothic"/>
              </a:rPr>
              <a:t>Τα π</a:t>
            </a:r>
            <a:r>
              <a:rPr lang="en-US" b="1" dirty="0" err="1">
                <a:solidFill>
                  <a:srgbClr val="004A6C"/>
                </a:solidFill>
                <a:latin typeface="Century Gothic"/>
              </a:rPr>
              <a:t>ρο</a:t>
            </a:r>
            <a:r>
              <a:rPr lang="en-US" b="1" dirty="0">
                <a:solidFill>
                  <a:srgbClr val="004A6C"/>
                </a:solidFill>
                <a:latin typeface="Century Gothic"/>
              </a:rPr>
              <a:t>π</a:t>
            </a:r>
            <a:r>
              <a:rPr lang="en-US" b="1" dirty="0" err="1">
                <a:solidFill>
                  <a:srgbClr val="004A6C"/>
                </a:solidFill>
                <a:latin typeface="Century Gothic"/>
              </a:rPr>
              <a:t>λάσμ</a:t>
            </a:r>
            <a:r>
              <a:rPr lang="en-US" b="1" dirty="0">
                <a:solidFill>
                  <a:srgbClr val="004A6C"/>
                </a:solidFill>
                <a:latin typeface="Century Gothic"/>
              </a:rPr>
              <a:t>ατα μπα</a:t>
            </a:r>
            <a:r>
              <a:rPr lang="en-US" b="1" dirty="0" err="1">
                <a:solidFill>
                  <a:srgbClr val="004A6C"/>
                </a:solidFill>
                <a:latin typeface="Century Gothic"/>
              </a:rPr>
              <a:t>ίνουν</a:t>
            </a:r>
            <a:r>
              <a:rPr lang="en-US" b="1" dirty="0">
                <a:solidFill>
                  <a:srgbClr val="004A6C"/>
                </a:solidFill>
                <a:latin typeface="Century Gothic"/>
              </a:rPr>
              <a:t> </a:t>
            </a:r>
            <a:r>
              <a:rPr lang="en-US" b="1" dirty="0" err="1">
                <a:solidFill>
                  <a:srgbClr val="004A6C"/>
                </a:solidFill>
                <a:latin typeface="Century Gothic"/>
              </a:rPr>
              <a:t>σε</a:t>
            </a:r>
            <a:r>
              <a:rPr lang="en-US" b="1" dirty="0">
                <a:solidFill>
                  <a:srgbClr val="004A6C"/>
                </a:solidFill>
                <a:latin typeface="Century Gothic"/>
              </a:rPr>
              <a:t> κα</a:t>
            </a:r>
            <a:r>
              <a:rPr lang="en-US" b="1" dirty="0" err="1">
                <a:solidFill>
                  <a:srgbClr val="004A6C"/>
                </a:solidFill>
                <a:latin typeface="Century Gothic"/>
              </a:rPr>
              <a:t>λού</a:t>
            </a:r>
            <a:r>
              <a:rPr lang="en-US" b="1" dirty="0">
                <a:solidFill>
                  <a:srgbClr val="004A6C"/>
                </a:solidFill>
                <a:latin typeface="Century Gothic"/>
              </a:rPr>
              <a:t>πι </a:t>
            </a:r>
            <a:r>
              <a:rPr lang="en-US" b="1" dirty="0" err="1">
                <a:solidFill>
                  <a:srgbClr val="004A6C"/>
                </a:solidFill>
                <a:latin typeface="Century Gothic"/>
              </a:rPr>
              <a:t>γι</a:t>
            </a:r>
            <a:r>
              <a:rPr lang="en-US" b="1" dirty="0">
                <a:solidFill>
                  <a:srgbClr val="004A6C"/>
                </a:solidFill>
                <a:latin typeface="Century Gothic"/>
              </a:rPr>
              <a:t>α «ανα</a:t>
            </a:r>
            <a:r>
              <a:rPr lang="en-US" b="1" dirty="0" err="1">
                <a:solidFill>
                  <a:srgbClr val="004A6C"/>
                </a:solidFill>
                <a:latin typeface="Century Gothic"/>
              </a:rPr>
              <a:t>θέρμ</a:t>
            </a:r>
            <a:r>
              <a:rPr lang="en-US" b="1" dirty="0">
                <a:solidFill>
                  <a:srgbClr val="004A6C"/>
                </a:solidFill>
                <a:latin typeface="Century Gothic"/>
              </a:rPr>
              <a:t>α</a:t>
            </a:r>
            <a:r>
              <a:rPr lang="en-US" b="1" dirty="0" err="1">
                <a:solidFill>
                  <a:srgbClr val="004A6C"/>
                </a:solidFill>
                <a:latin typeface="Century Gothic"/>
              </a:rPr>
              <a:t>νση</a:t>
            </a:r>
            <a:r>
              <a:rPr lang="en-US" b="1" dirty="0">
                <a:solidFill>
                  <a:srgbClr val="004A6C"/>
                </a:solidFill>
                <a:latin typeface="Century Gothic"/>
              </a:rPr>
              <a:t> – </a:t>
            </a:r>
            <a:r>
              <a:rPr lang="en-US" b="1" dirty="0" err="1">
                <a:solidFill>
                  <a:srgbClr val="004A6C"/>
                </a:solidFill>
                <a:latin typeface="Century Gothic"/>
              </a:rPr>
              <a:t>τέντωμ</a:t>
            </a:r>
            <a:r>
              <a:rPr lang="en-US" b="1" dirty="0">
                <a:solidFill>
                  <a:srgbClr val="004A6C"/>
                </a:solidFill>
                <a:latin typeface="Century Gothic"/>
              </a:rPr>
              <a:t>α – </a:t>
            </a:r>
            <a:r>
              <a:rPr lang="en-US" b="1" dirty="0" err="1">
                <a:solidFill>
                  <a:srgbClr val="004A6C"/>
                </a:solidFill>
                <a:latin typeface="Century Gothic"/>
              </a:rPr>
              <a:t>φύσημ</a:t>
            </a:r>
            <a:r>
              <a:rPr lang="en-US" b="1" dirty="0">
                <a:solidFill>
                  <a:srgbClr val="004A6C"/>
                </a:solidFill>
                <a:latin typeface="Century Gothic"/>
              </a:rPr>
              <a:t>α», όπ</a:t>
            </a:r>
            <a:r>
              <a:rPr lang="en-US" b="1" dirty="0" err="1">
                <a:solidFill>
                  <a:srgbClr val="004A6C"/>
                </a:solidFill>
                <a:latin typeface="Century Gothic"/>
              </a:rPr>
              <a:t>ου</a:t>
            </a:r>
            <a:r>
              <a:rPr lang="en-US" b="1" dirty="0">
                <a:solidFill>
                  <a:srgbClr val="004A6C"/>
                </a:solidFill>
                <a:latin typeface="Century Gothic"/>
              </a:rPr>
              <a:t> </a:t>
            </a:r>
            <a:r>
              <a:rPr lang="en-US" b="1" dirty="0" err="1">
                <a:solidFill>
                  <a:srgbClr val="004A6C"/>
                </a:solidFill>
                <a:latin typeface="Century Gothic"/>
              </a:rPr>
              <a:t>θερμ</a:t>
            </a:r>
            <a:r>
              <a:rPr lang="en-US" b="1" dirty="0">
                <a:solidFill>
                  <a:srgbClr val="004A6C"/>
                </a:solidFill>
                <a:latin typeface="Century Gothic"/>
              </a:rPr>
              <a:t>α</a:t>
            </a:r>
            <a:r>
              <a:rPr lang="en-US" b="1" dirty="0" err="1">
                <a:solidFill>
                  <a:srgbClr val="004A6C"/>
                </a:solidFill>
                <a:latin typeface="Century Gothic"/>
              </a:rPr>
              <a:t>ίνοντ</a:t>
            </a:r>
            <a:r>
              <a:rPr lang="en-US" b="1" dirty="0">
                <a:solidFill>
                  <a:srgbClr val="004A6C"/>
                </a:solidFill>
                <a:latin typeface="Century Gothic"/>
              </a:rPr>
              <a:t>αι και </a:t>
            </a:r>
            <a:r>
              <a:rPr lang="en-US" b="1" dirty="0" err="1">
                <a:solidFill>
                  <a:srgbClr val="004A6C"/>
                </a:solidFill>
                <a:latin typeface="Century Gothic"/>
              </a:rPr>
              <a:t>γίνοντ</a:t>
            </a:r>
            <a:r>
              <a:rPr lang="en-US" b="1" dirty="0">
                <a:solidFill>
                  <a:srgbClr val="004A6C"/>
                </a:solidFill>
                <a:latin typeface="Century Gothic"/>
              </a:rPr>
              <a:t>αι </a:t>
            </a:r>
            <a:r>
              <a:rPr lang="en-US" b="1" dirty="0" err="1">
                <a:solidFill>
                  <a:srgbClr val="004A6C"/>
                </a:solidFill>
                <a:latin typeface="Century Gothic"/>
              </a:rPr>
              <a:t>εύ</a:t>
            </a:r>
            <a:r>
              <a:rPr lang="en-US" b="1" dirty="0">
                <a:solidFill>
                  <a:srgbClr val="004A6C"/>
                </a:solidFill>
                <a:latin typeface="Century Gothic"/>
              </a:rPr>
              <a:t>πλα</a:t>
            </a:r>
            <a:r>
              <a:rPr lang="en-US" b="1" dirty="0" err="1">
                <a:solidFill>
                  <a:srgbClr val="004A6C"/>
                </a:solidFill>
                <a:latin typeface="Century Gothic"/>
              </a:rPr>
              <a:t>στ</a:t>
            </a:r>
            <a:r>
              <a:rPr lang="en-US" b="1" dirty="0">
                <a:solidFill>
                  <a:srgbClr val="004A6C"/>
                </a:solidFill>
                <a:latin typeface="Century Gothic"/>
              </a:rPr>
              <a:t>α</a:t>
            </a:r>
            <a:endParaRPr lang="en-US">
              <a:ea typeface="Calibri" panose="020F0502020204030204"/>
              <a:cs typeface="Calibri" panose="020F0502020204030204"/>
            </a:endParaRPr>
          </a:p>
          <a:p>
            <a:pPr>
              <a:lnSpc>
                <a:spcPct val="200000"/>
              </a:lnSpc>
            </a:pPr>
            <a:r>
              <a:rPr lang="en-US" b="1" dirty="0" err="1">
                <a:solidFill>
                  <a:srgbClr val="004A6C"/>
                </a:solidFill>
                <a:latin typeface="Century Gothic"/>
              </a:rPr>
              <a:t>Ρά</a:t>
            </a:r>
            <a:r>
              <a:rPr lang="en-US" b="1" dirty="0">
                <a:solidFill>
                  <a:srgbClr val="004A6C"/>
                </a:solidFill>
                <a:latin typeface="Century Gothic"/>
              </a:rPr>
              <a:t>β</a:t>
            </a:r>
            <a:r>
              <a:rPr lang="en-US" b="1" dirty="0" err="1">
                <a:solidFill>
                  <a:srgbClr val="004A6C"/>
                </a:solidFill>
                <a:latin typeface="Century Gothic"/>
              </a:rPr>
              <a:t>δοι</a:t>
            </a:r>
            <a:r>
              <a:rPr lang="en-US" b="1" dirty="0">
                <a:solidFill>
                  <a:srgbClr val="004A6C"/>
                </a:solidFill>
                <a:latin typeface="Century Gothic"/>
              </a:rPr>
              <a:t> και α</a:t>
            </a:r>
            <a:r>
              <a:rPr lang="en-US" b="1" dirty="0" err="1">
                <a:solidFill>
                  <a:srgbClr val="004A6C"/>
                </a:solidFill>
                <a:latin typeface="Century Gothic"/>
              </a:rPr>
              <a:t>έρ</a:t>
            </a:r>
            <a:r>
              <a:rPr lang="en-US" b="1" dirty="0">
                <a:solidFill>
                  <a:srgbClr val="004A6C"/>
                </a:solidFill>
                <a:latin typeface="Century Gothic"/>
              </a:rPr>
              <a:t>ας </a:t>
            </a:r>
            <a:r>
              <a:rPr lang="en-US" b="1" dirty="0" err="1">
                <a:solidFill>
                  <a:srgbClr val="004A6C"/>
                </a:solidFill>
                <a:latin typeface="Century Gothic"/>
              </a:rPr>
              <a:t>εισάγοντ</a:t>
            </a:r>
            <a:r>
              <a:rPr lang="en-US" b="1" dirty="0">
                <a:solidFill>
                  <a:srgbClr val="004A6C"/>
                </a:solidFill>
                <a:latin typeface="Century Gothic"/>
              </a:rPr>
              <a:t>αι </a:t>
            </a:r>
            <a:r>
              <a:rPr lang="en-US" b="1" dirty="0" err="1">
                <a:solidFill>
                  <a:srgbClr val="004A6C"/>
                </a:solidFill>
                <a:latin typeface="Century Gothic"/>
              </a:rPr>
              <a:t>γι</a:t>
            </a:r>
            <a:r>
              <a:rPr lang="en-US" b="1" dirty="0">
                <a:solidFill>
                  <a:srgbClr val="004A6C"/>
                </a:solidFill>
                <a:latin typeface="Century Gothic"/>
              </a:rPr>
              <a:t>α να </a:t>
            </a:r>
            <a:r>
              <a:rPr lang="en-US" b="1" dirty="0" err="1">
                <a:solidFill>
                  <a:srgbClr val="004A6C"/>
                </a:solidFill>
                <a:latin typeface="Century Gothic"/>
              </a:rPr>
              <a:t>δώσουν</a:t>
            </a:r>
            <a:r>
              <a:rPr lang="en-US" b="1" dirty="0">
                <a:solidFill>
                  <a:srgbClr val="004A6C"/>
                </a:solidFill>
                <a:latin typeface="Century Gothic"/>
              </a:rPr>
              <a:t> </a:t>
            </a:r>
            <a:r>
              <a:rPr lang="en-US" b="1" dirty="0" err="1">
                <a:solidFill>
                  <a:srgbClr val="004A6C"/>
                </a:solidFill>
                <a:latin typeface="Century Gothic"/>
              </a:rPr>
              <a:t>στο</a:t>
            </a:r>
            <a:r>
              <a:rPr lang="en-US" b="1" dirty="0">
                <a:solidFill>
                  <a:srgbClr val="004A6C"/>
                </a:solidFill>
                <a:latin typeface="Century Gothic"/>
              </a:rPr>
              <a:t> π</a:t>
            </a:r>
            <a:r>
              <a:rPr lang="en-US" b="1" dirty="0" err="1">
                <a:solidFill>
                  <a:srgbClr val="004A6C"/>
                </a:solidFill>
                <a:latin typeface="Century Gothic"/>
              </a:rPr>
              <a:t>ρό</a:t>
            </a:r>
            <a:r>
              <a:rPr lang="en-US" b="1" dirty="0">
                <a:solidFill>
                  <a:srgbClr val="004A6C"/>
                </a:solidFill>
                <a:latin typeface="Century Gothic"/>
              </a:rPr>
              <a:t>πλα</a:t>
            </a:r>
            <a:r>
              <a:rPr lang="en-US" b="1" dirty="0" err="1">
                <a:solidFill>
                  <a:srgbClr val="004A6C"/>
                </a:solidFill>
                <a:latin typeface="Century Gothic"/>
              </a:rPr>
              <a:t>σμ</a:t>
            </a:r>
            <a:r>
              <a:rPr lang="en-US" b="1" dirty="0">
                <a:solidFill>
                  <a:srgbClr val="004A6C"/>
                </a:solidFill>
                <a:latin typeface="Century Gothic"/>
              </a:rPr>
              <a:t>α </a:t>
            </a:r>
            <a:r>
              <a:rPr lang="en-US" b="1" dirty="0" err="1">
                <a:solidFill>
                  <a:srgbClr val="004A6C"/>
                </a:solidFill>
                <a:latin typeface="Century Gothic"/>
              </a:rPr>
              <a:t>σχήμ</a:t>
            </a:r>
            <a:r>
              <a:rPr lang="en-US" b="1" dirty="0">
                <a:solidFill>
                  <a:srgbClr val="004A6C"/>
                </a:solidFill>
                <a:latin typeface="Century Gothic"/>
              </a:rPr>
              <a:t>α μπ</a:t>
            </a:r>
            <a:r>
              <a:rPr lang="en-US" b="1" dirty="0" err="1">
                <a:solidFill>
                  <a:srgbClr val="004A6C"/>
                </a:solidFill>
                <a:latin typeface="Century Gothic"/>
              </a:rPr>
              <a:t>ουκ</a:t>
            </a:r>
            <a:r>
              <a:rPr lang="en-US" b="1" dirty="0">
                <a:solidFill>
                  <a:srgbClr val="004A6C"/>
                </a:solidFill>
                <a:latin typeface="Century Gothic"/>
              </a:rPr>
              <a:t>α</a:t>
            </a:r>
            <a:r>
              <a:rPr lang="en-US" b="1" dirty="0" err="1">
                <a:solidFill>
                  <a:srgbClr val="004A6C"/>
                </a:solidFill>
                <a:latin typeface="Century Gothic"/>
              </a:rPr>
              <a:t>λιού</a:t>
            </a:r>
            <a:endParaRPr lang="en-US" dirty="0" err="1"/>
          </a:p>
          <a:p>
            <a:pPr>
              <a:lnSpc>
                <a:spcPct val="200000"/>
              </a:lnSpc>
            </a:pPr>
            <a:r>
              <a:rPr lang="en-US" b="1" dirty="0" err="1">
                <a:solidFill>
                  <a:srgbClr val="004A6C"/>
                </a:solidFill>
                <a:latin typeface="Century Gothic"/>
              </a:rPr>
              <a:t>Πλ</a:t>
            </a:r>
            <a:r>
              <a:rPr lang="en-US" b="1" dirty="0">
                <a:solidFill>
                  <a:srgbClr val="004A6C"/>
                </a:solidFill>
                <a:latin typeface="Century Gothic"/>
              </a:rPr>
              <a:t>α</a:t>
            </a:r>
            <a:r>
              <a:rPr lang="en-US" b="1" dirty="0" err="1">
                <a:solidFill>
                  <a:srgbClr val="004A6C"/>
                </a:solidFill>
                <a:latin typeface="Century Gothic"/>
              </a:rPr>
              <a:t>στικά</a:t>
            </a:r>
            <a:r>
              <a:rPr lang="en-US" b="1" dirty="0">
                <a:solidFill>
                  <a:srgbClr val="004A6C"/>
                </a:solidFill>
                <a:latin typeface="Century Gothic"/>
              </a:rPr>
              <a:t> </a:t>
            </a:r>
            <a:r>
              <a:rPr lang="en-US" b="1" dirty="0" err="1">
                <a:solidFill>
                  <a:srgbClr val="004A6C"/>
                </a:solidFill>
                <a:latin typeface="Century Gothic"/>
              </a:rPr>
              <a:t>σφ</a:t>
            </a:r>
            <a:r>
              <a:rPr lang="en-US" b="1" dirty="0">
                <a:solidFill>
                  <a:srgbClr val="004A6C"/>
                </a:solidFill>
                <a:latin typeface="Century Gothic"/>
              </a:rPr>
              <a:t>α</a:t>
            </a:r>
            <a:r>
              <a:rPr lang="en-US" b="1" dirty="0" err="1">
                <a:solidFill>
                  <a:srgbClr val="004A6C"/>
                </a:solidFill>
                <a:latin typeface="Century Gothic"/>
              </a:rPr>
              <a:t>ιρίδι</a:t>
            </a:r>
            <a:r>
              <a:rPr lang="en-US" b="1" dirty="0">
                <a:solidFill>
                  <a:srgbClr val="004A6C"/>
                </a:solidFill>
                <a:latin typeface="Century Gothic"/>
              </a:rPr>
              <a:t>α </a:t>
            </a:r>
            <a:r>
              <a:rPr lang="en-US" b="1" dirty="0" err="1">
                <a:solidFill>
                  <a:srgbClr val="004A6C"/>
                </a:solidFill>
                <a:latin typeface="Century Gothic"/>
              </a:rPr>
              <a:t>θερμ</a:t>
            </a:r>
            <a:r>
              <a:rPr lang="en-US" b="1" dirty="0">
                <a:solidFill>
                  <a:srgbClr val="004A6C"/>
                </a:solidFill>
                <a:latin typeface="Century Gothic"/>
              </a:rPr>
              <a:t>α</a:t>
            </a:r>
            <a:r>
              <a:rPr lang="en-US" b="1" dirty="0" err="1">
                <a:solidFill>
                  <a:srgbClr val="004A6C"/>
                </a:solidFill>
                <a:latin typeface="Century Gothic"/>
              </a:rPr>
              <a:t>ίνοντ</a:t>
            </a:r>
            <a:r>
              <a:rPr lang="en-US" b="1" dirty="0">
                <a:solidFill>
                  <a:srgbClr val="004A6C"/>
                </a:solidFill>
                <a:latin typeface="Century Gothic"/>
              </a:rPr>
              <a:t>αι </a:t>
            </a:r>
            <a:r>
              <a:rPr lang="en-US" b="1" dirty="0" err="1">
                <a:solidFill>
                  <a:srgbClr val="004A6C"/>
                </a:solidFill>
                <a:latin typeface="Century Gothic"/>
              </a:rPr>
              <a:t>στους</a:t>
            </a:r>
            <a:r>
              <a:rPr lang="en-US" b="1" dirty="0">
                <a:solidFill>
                  <a:srgbClr val="004A6C"/>
                </a:solidFill>
                <a:latin typeface="Century Gothic"/>
              </a:rPr>
              <a:t> 315°C και </a:t>
            </a:r>
            <a:r>
              <a:rPr lang="en-US" b="1" dirty="0" err="1">
                <a:solidFill>
                  <a:srgbClr val="004A6C"/>
                </a:solidFill>
                <a:latin typeface="Century Gothic"/>
              </a:rPr>
              <a:t>μετ</a:t>
            </a:r>
            <a:r>
              <a:rPr lang="en-US" b="1" dirty="0">
                <a:solidFill>
                  <a:srgbClr val="004A6C"/>
                </a:solidFill>
                <a:latin typeface="Century Gothic"/>
              </a:rPr>
              <a:t>α</a:t>
            </a:r>
            <a:r>
              <a:rPr lang="en-US" b="1" dirty="0" err="1">
                <a:solidFill>
                  <a:srgbClr val="004A6C"/>
                </a:solidFill>
                <a:latin typeface="Century Gothic"/>
              </a:rPr>
              <a:t>τρέ</a:t>
            </a:r>
            <a:r>
              <a:rPr lang="en-US" b="1" dirty="0">
                <a:solidFill>
                  <a:srgbClr val="004A6C"/>
                </a:solidFill>
                <a:latin typeface="Century Gothic"/>
              </a:rPr>
              <a:t>π</a:t>
            </a:r>
            <a:r>
              <a:rPr lang="en-US" b="1" dirty="0" err="1">
                <a:solidFill>
                  <a:srgbClr val="004A6C"/>
                </a:solidFill>
                <a:latin typeface="Century Gothic"/>
              </a:rPr>
              <a:t>οντ</a:t>
            </a:r>
            <a:r>
              <a:rPr lang="en-US" b="1" dirty="0">
                <a:solidFill>
                  <a:srgbClr val="004A6C"/>
                </a:solidFill>
                <a:latin typeface="Century Gothic"/>
              </a:rPr>
              <a:t>αι </a:t>
            </a:r>
            <a:r>
              <a:rPr lang="en-US" b="1" dirty="0" err="1">
                <a:solidFill>
                  <a:srgbClr val="004A6C"/>
                </a:solidFill>
                <a:latin typeface="Century Gothic"/>
              </a:rPr>
              <a:t>σε</a:t>
            </a:r>
            <a:r>
              <a:rPr lang="en-US" b="1" dirty="0">
                <a:solidFill>
                  <a:srgbClr val="004A6C"/>
                </a:solidFill>
                <a:latin typeface="Century Gothic"/>
              </a:rPr>
              <a:t> </a:t>
            </a:r>
            <a:r>
              <a:rPr lang="en-US" b="1" dirty="0" err="1">
                <a:solidFill>
                  <a:srgbClr val="004A6C"/>
                </a:solidFill>
                <a:latin typeface="Century Gothic"/>
              </a:rPr>
              <a:t>υγρό</a:t>
            </a:r>
            <a:r>
              <a:rPr lang="en-US" b="1" dirty="0">
                <a:solidFill>
                  <a:srgbClr val="004A6C"/>
                </a:solidFill>
                <a:latin typeface="Century Gothic"/>
              </a:rPr>
              <a:t> πλα</a:t>
            </a:r>
            <a:r>
              <a:rPr lang="en-US" b="1" dirty="0" err="1">
                <a:solidFill>
                  <a:srgbClr val="004A6C"/>
                </a:solidFill>
                <a:latin typeface="Century Gothic"/>
              </a:rPr>
              <a:t>στικό</a:t>
            </a:r>
            <a:endParaRPr lang="en-US" dirty="0" err="1"/>
          </a:p>
        </p:txBody>
      </p:sp>
    </p:spTree>
    <p:extLst>
      <p:ext uri="{BB962C8B-B14F-4D97-AF65-F5344CB8AC3E}">
        <p14:creationId xmlns:p14="http://schemas.microsoft.com/office/powerpoint/2010/main" val="4292747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96D979F-233D-A441-871E-7D8803B8EA65}"/>
              </a:ext>
            </a:extLst>
          </p:cNvPr>
          <p:cNvPicPr>
            <a:picLocks noChangeAspect="1"/>
          </p:cNvPicPr>
          <p:nvPr/>
        </p:nvPicPr>
        <p:blipFill>
          <a:blip r:embed="rId3"/>
          <a:stretch>
            <a:fillRect/>
          </a:stretch>
        </p:blipFill>
        <p:spPr>
          <a:xfrm>
            <a:off x="0" y="0"/>
            <a:ext cx="12192000" cy="6858000"/>
          </a:xfrm>
          <a:prstGeom prst="rect">
            <a:avLst/>
          </a:prstGeom>
        </p:spPr>
      </p:pic>
      <p:pic>
        <p:nvPicPr>
          <p:cNvPr id="7" name="Content Placeholder 6" descr="A picture containing turner, tableware, fork&#10;&#10;Description automatically generated">
            <a:extLst>
              <a:ext uri="{FF2B5EF4-FFF2-40B4-BE49-F238E27FC236}">
                <a16:creationId xmlns:a16="http://schemas.microsoft.com/office/drawing/2014/main" id="{C74D6D50-296F-BA49-9B66-378F3A6AF704}"/>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735226" y="1719647"/>
            <a:ext cx="2017399" cy="2031312"/>
          </a:xfrm>
        </p:spPr>
      </p:pic>
      <p:sp>
        <p:nvSpPr>
          <p:cNvPr id="5" name="TextBox 4">
            <a:extLst>
              <a:ext uri="{FF2B5EF4-FFF2-40B4-BE49-F238E27FC236}">
                <a16:creationId xmlns:a16="http://schemas.microsoft.com/office/drawing/2014/main" id="{71FC29CB-5693-9649-AE01-67F04284D683}"/>
              </a:ext>
            </a:extLst>
          </p:cNvPr>
          <p:cNvSpPr txBox="1"/>
          <p:nvPr/>
        </p:nvSpPr>
        <p:spPr>
          <a:xfrm>
            <a:off x="582063" y="896002"/>
            <a:ext cx="4627366"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Χρήση</a:t>
            </a:r>
            <a:r>
              <a:rPr lang="en-US" sz="3200" b="1" dirty="0">
                <a:solidFill>
                  <a:srgbClr val="004A6C"/>
                </a:solidFill>
                <a:latin typeface="Century Gothic"/>
              </a:rPr>
              <a:t> πλα</a:t>
            </a:r>
            <a:r>
              <a:rPr lang="en-US" sz="3200" b="1" dirty="0" err="1">
                <a:solidFill>
                  <a:srgbClr val="004A6C"/>
                </a:solidFill>
                <a:latin typeface="Century Gothic"/>
              </a:rPr>
              <a:t>στικού</a:t>
            </a:r>
            <a:endParaRPr lang="en-US" dirty="0" err="1"/>
          </a:p>
        </p:txBody>
      </p:sp>
      <p:pic>
        <p:nvPicPr>
          <p:cNvPr id="16" name="Picture 15" descr="A close-up of a basketball&#10;&#10;Description automatically generated with medium confidence">
            <a:extLst>
              <a:ext uri="{FF2B5EF4-FFF2-40B4-BE49-F238E27FC236}">
                <a16:creationId xmlns:a16="http://schemas.microsoft.com/office/drawing/2014/main" id="{AE30EBA6-6A1F-6E48-B253-43FEE2780E1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57530" y="1719647"/>
            <a:ext cx="2045321" cy="2031312"/>
          </a:xfrm>
          <a:prstGeom prst="rect">
            <a:avLst/>
          </a:prstGeom>
        </p:spPr>
      </p:pic>
      <p:pic>
        <p:nvPicPr>
          <p:cNvPr id="18" name="Picture 17">
            <a:extLst>
              <a:ext uri="{FF2B5EF4-FFF2-40B4-BE49-F238E27FC236}">
                <a16:creationId xmlns:a16="http://schemas.microsoft.com/office/drawing/2014/main" id="{537E13B7-2519-5A46-8B2A-8D7BC4ADBA0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07756" y="1719647"/>
            <a:ext cx="2045321" cy="2045321"/>
          </a:xfrm>
          <a:prstGeom prst="rect">
            <a:avLst/>
          </a:prstGeom>
        </p:spPr>
      </p:pic>
      <p:pic>
        <p:nvPicPr>
          <p:cNvPr id="20" name="Picture 19" descr="A plastic container with strawberries&#10;&#10;Description automatically generated with low confidence">
            <a:extLst>
              <a:ext uri="{FF2B5EF4-FFF2-40B4-BE49-F238E27FC236}">
                <a16:creationId xmlns:a16="http://schemas.microsoft.com/office/drawing/2014/main" id="{688BD285-9E50-7C43-B484-F3A6A376B03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065074" y="1712594"/>
            <a:ext cx="2045320" cy="2059426"/>
          </a:xfrm>
          <a:prstGeom prst="rect">
            <a:avLst/>
          </a:prstGeom>
        </p:spPr>
      </p:pic>
      <p:pic>
        <p:nvPicPr>
          <p:cNvPr id="22" name="Picture 21">
            <a:extLst>
              <a:ext uri="{FF2B5EF4-FFF2-40B4-BE49-F238E27FC236}">
                <a16:creationId xmlns:a16="http://schemas.microsoft.com/office/drawing/2014/main" id="{78C210CB-F9CD-4A42-8632-B7B5F3850FD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38992" y="4005152"/>
            <a:ext cx="2058056" cy="2072249"/>
          </a:xfrm>
          <a:prstGeom prst="rect">
            <a:avLst/>
          </a:prstGeom>
        </p:spPr>
      </p:pic>
      <p:pic>
        <p:nvPicPr>
          <p:cNvPr id="26" name="Picture 25">
            <a:extLst>
              <a:ext uri="{FF2B5EF4-FFF2-40B4-BE49-F238E27FC236}">
                <a16:creationId xmlns:a16="http://schemas.microsoft.com/office/drawing/2014/main" id="{82A219B7-B393-504D-842F-D396D0966A89}"/>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214848" y="3772361"/>
            <a:ext cx="2525206" cy="2525206"/>
          </a:xfrm>
          <a:prstGeom prst="rect">
            <a:avLst/>
          </a:prstGeom>
        </p:spPr>
      </p:pic>
      <p:pic>
        <p:nvPicPr>
          <p:cNvPr id="29" name="Picture 28">
            <a:extLst>
              <a:ext uri="{FF2B5EF4-FFF2-40B4-BE49-F238E27FC236}">
                <a16:creationId xmlns:a16="http://schemas.microsoft.com/office/drawing/2014/main" id="{57A57DD7-0386-C044-A1F6-EA4683D440B0}"/>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7343194">
            <a:off x="4767343" y="2775119"/>
            <a:ext cx="1534497" cy="1512808"/>
          </a:xfrm>
          <a:prstGeom prst="rect">
            <a:avLst/>
          </a:prstGeom>
        </p:spPr>
      </p:pic>
      <p:pic>
        <p:nvPicPr>
          <p:cNvPr id="30" name="Picture 29">
            <a:extLst>
              <a:ext uri="{FF2B5EF4-FFF2-40B4-BE49-F238E27FC236}">
                <a16:creationId xmlns:a16="http://schemas.microsoft.com/office/drawing/2014/main" id="{2032AECB-3CA6-7845-A009-953F1C6983BE}"/>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18638463">
            <a:off x="8336486" y="3427852"/>
            <a:ext cx="1534497" cy="1512808"/>
          </a:xfrm>
          <a:prstGeom prst="rect">
            <a:avLst/>
          </a:prstGeom>
        </p:spPr>
      </p:pic>
      <p:pic>
        <p:nvPicPr>
          <p:cNvPr id="31" name="Picture 30">
            <a:extLst>
              <a:ext uri="{FF2B5EF4-FFF2-40B4-BE49-F238E27FC236}">
                <a16:creationId xmlns:a16="http://schemas.microsoft.com/office/drawing/2014/main" id="{DCBEC94E-1ECC-9C4C-AB04-263D10C321D8}"/>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17938404">
            <a:off x="-90605" y="3553021"/>
            <a:ext cx="1534497" cy="1512808"/>
          </a:xfrm>
          <a:prstGeom prst="rect">
            <a:avLst/>
          </a:prstGeom>
        </p:spPr>
      </p:pic>
      <p:pic>
        <p:nvPicPr>
          <p:cNvPr id="15" name="Picture 14">
            <a:extLst>
              <a:ext uri="{FF2B5EF4-FFF2-40B4-BE49-F238E27FC236}">
                <a16:creationId xmlns:a16="http://schemas.microsoft.com/office/drawing/2014/main" id="{874BA989-FDDC-3041-B5BA-072041C93455}"/>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827711" y="3796852"/>
            <a:ext cx="2525206" cy="2525206"/>
          </a:xfrm>
          <a:prstGeom prst="rect">
            <a:avLst/>
          </a:prstGeom>
        </p:spPr>
      </p:pic>
      <p:pic>
        <p:nvPicPr>
          <p:cNvPr id="4" name="Picture 3">
            <a:extLst>
              <a:ext uri="{FF2B5EF4-FFF2-40B4-BE49-F238E27FC236}">
                <a16:creationId xmlns:a16="http://schemas.microsoft.com/office/drawing/2014/main" id="{A4F2C236-571D-DE40-B6F1-5E3B7F3AB9A7}"/>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466305" y="3865143"/>
            <a:ext cx="2437429" cy="2437429"/>
          </a:xfrm>
          <a:prstGeom prst="rect">
            <a:avLst/>
          </a:prstGeom>
        </p:spPr>
      </p:pic>
      <p:pic>
        <p:nvPicPr>
          <p:cNvPr id="6" name="Picture 5" descr="A picture containing text&#10;&#10;Description automatically generated">
            <a:hlinkClick r:id="rId13"/>
            <a:extLst>
              <a:ext uri="{FF2B5EF4-FFF2-40B4-BE49-F238E27FC236}">
                <a16:creationId xmlns:a16="http://schemas.microsoft.com/office/drawing/2014/main" id="{C4CDFB40-DADC-E90A-A0A3-972230D00FA3}"/>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0" y="5741775"/>
            <a:ext cx="4400556" cy="1116229"/>
          </a:xfrm>
          <a:prstGeom prst="rect">
            <a:avLst/>
          </a:prstGeom>
        </p:spPr>
      </p:pic>
    </p:spTree>
    <p:extLst>
      <p:ext uri="{BB962C8B-B14F-4D97-AF65-F5344CB8AC3E}">
        <p14:creationId xmlns:p14="http://schemas.microsoft.com/office/powerpoint/2010/main" val="2224827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3090CBE0-AE02-D54B-950F-B85053066E10}"/>
              </a:ext>
            </a:extLst>
          </p:cNvPr>
          <p:cNvPicPr>
            <a:picLocks noChangeAspect="1"/>
          </p:cNvPicPr>
          <p:nvPr/>
        </p:nvPicPr>
        <p:blipFill>
          <a:blip r:embed="rId3"/>
          <a:stretch>
            <a:fillRect/>
          </a:stretch>
        </p:blipFill>
        <p:spPr>
          <a:xfrm>
            <a:off x="0" y="0"/>
            <a:ext cx="12192000" cy="6858000"/>
          </a:xfrm>
          <a:prstGeom prst="rect">
            <a:avLst/>
          </a:prstGeom>
        </p:spPr>
      </p:pic>
      <p:sp>
        <p:nvSpPr>
          <p:cNvPr id="17" name="TextBox 16">
            <a:extLst>
              <a:ext uri="{FF2B5EF4-FFF2-40B4-BE49-F238E27FC236}">
                <a16:creationId xmlns:a16="http://schemas.microsoft.com/office/drawing/2014/main" id="{091D1259-6E3B-F948-8A1F-D023FF03202B}"/>
              </a:ext>
            </a:extLst>
          </p:cNvPr>
          <p:cNvSpPr txBox="1"/>
          <p:nvPr/>
        </p:nvSpPr>
        <p:spPr>
          <a:xfrm>
            <a:off x="616508" y="4458154"/>
            <a:ext cx="4365092" cy="369332"/>
          </a:xfrm>
          <a:prstGeom prst="rect">
            <a:avLst/>
          </a:prstGeom>
          <a:noFill/>
        </p:spPr>
        <p:txBody>
          <a:bodyPr wrap="square" lIns="91440" tIns="45720" rIns="91440" bIns="45720" rtlCol="0" anchor="t">
            <a:spAutoFit/>
          </a:bodyPr>
          <a:lstStyle/>
          <a:p>
            <a:r>
              <a:rPr lang="en-US" b="1" dirty="0" err="1">
                <a:solidFill>
                  <a:schemeClr val="bg1"/>
                </a:solidFill>
                <a:latin typeface="Century Gothic"/>
              </a:rPr>
              <a:t>Λεξιλόγιο</a:t>
            </a:r>
            <a:r>
              <a:rPr lang="en-US" b="1" dirty="0">
                <a:solidFill>
                  <a:schemeClr val="bg1"/>
                </a:solidFill>
                <a:latin typeface="Century Gothic"/>
              </a:rPr>
              <a:t>: </a:t>
            </a:r>
          </a:p>
        </p:txBody>
      </p:sp>
      <p:sp>
        <p:nvSpPr>
          <p:cNvPr id="18" name="TextBox 17">
            <a:extLst>
              <a:ext uri="{FF2B5EF4-FFF2-40B4-BE49-F238E27FC236}">
                <a16:creationId xmlns:a16="http://schemas.microsoft.com/office/drawing/2014/main" id="{AFE62F2D-D11B-D94D-B559-2A0FB1FCA5DF}"/>
              </a:ext>
            </a:extLst>
          </p:cNvPr>
          <p:cNvSpPr txBox="1"/>
          <p:nvPr/>
        </p:nvSpPr>
        <p:spPr>
          <a:xfrm>
            <a:off x="138717" y="945687"/>
            <a:ext cx="4627366" cy="461665"/>
          </a:xfrm>
          <a:prstGeom prst="rect">
            <a:avLst/>
          </a:prstGeom>
          <a:noFill/>
        </p:spPr>
        <p:txBody>
          <a:bodyPr wrap="square" lIns="91440" tIns="45720" rIns="91440" bIns="45720" rtlCol="0" anchor="t">
            <a:spAutoFit/>
          </a:bodyPr>
          <a:lstStyle/>
          <a:p>
            <a:r>
              <a:rPr lang="en-US" sz="2400" b="1" dirty="0">
                <a:solidFill>
                  <a:srgbClr val="004A6C"/>
                </a:solidFill>
                <a:latin typeface="Century Gothic"/>
              </a:rPr>
              <a:t>Η </a:t>
            </a:r>
            <a:r>
              <a:rPr lang="en-US" sz="2400" b="1" dirty="0" err="1">
                <a:solidFill>
                  <a:srgbClr val="004A6C"/>
                </a:solidFill>
                <a:latin typeface="Century Gothic"/>
              </a:rPr>
              <a:t>εργ</a:t>
            </a:r>
            <a:r>
              <a:rPr lang="en-US" sz="2400" b="1" dirty="0">
                <a:solidFill>
                  <a:srgbClr val="004A6C"/>
                </a:solidFill>
                <a:latin typeface="Century Gothic"/>
              </a:rPr>
              <a:t>α</a:t>
            </a:r>
            <a:r>
              <a:rPr lang="en-US" sz="2400" b="1" dirty="0" err="1">
                <a:solidFill>
                  <a:srgbClr val="004A6C"/>
                </a:solidFill>
                <a:latin typeface="Century Gothic"/>
              </a:rPr>
              <a:t>σί</a:t>
            </a:r>
            <a:r>
              <a:rPr lang="en-US" sz="2400" b="1" dirty="0">
                <a:solidFill>
                  <a:srgbClr val="004A6C"/>
                </a:solidFill>
                <a:latin typeface="Century Gothic"/>
              </a:rPr>
              <a:t>α </a:t>
            </a:r>
            <a:r>
              <a:rPr lang="en-US" sz="2400" b="1" dirty="0" err="1">
                <a:solidFill>
                  <a:srgbClr val="004A6C"/>
                </a:solidFill>
                <a:latin typeface="Century Gothic"/>
              </a:rPr>
              <a:t>σου</a:t>
            </a:r>
            <a:r>
              <a:rPr lang="en-US" sz="2400" b="1" dirty="0">
                <a:solidFill>
                  <a:srgbClr val="004A6C"/>
                </a:solidFill>
                <a:latin typeface="Century Gothic"/>
              </a:rPr>
              <a:t>: </a:t>
            </a:r>
            <a:r>
              <a:rPr lang="en-US" sz="2400" b="1" dirty="0" err="1">
                <a:solidFill>
                  <a:srgbClr val="0090D4"/>
                </a:solidFill>
                <a:latin typeface="Century Gothic"/>
              </a:rPr>
              <a:t>Έρευν</a:t>
            </a:r>
            <a:r>
              <a:rPr lang="en-US" sz="2400" b="1" dirty="0">
                <a:solidFill>
                  <a:srgbClr val="0090D4"/>
                </a:solidFill>
                <a:latin typeface="Century Gothic"/>
              </a:rPr>
              <a:t>α</a:t>
            </a:r>
            <a:endParaRPr lang="en-US" dirty="0"/>
          </a:p>
        </p:txBody>
      </p:sp>
      <p:pic>
        <p:nvPicPr>
          <p:cNvPr id="29" name="Picture 28">
            <a:extLst>
              <a:ext uri="{FF2B5EF4-FFF2-40B4-BE49-F238E27FC236}">
                <a16:creationId xmlns:a16="http://schemas.microsoft.com/office/drawing/2014/main" id="{CBC9E4AA-2033-4243-9E11-AEA9F1341870}"/>
              </a:ext>
            </a:extLst>
          </p:cNvPr>
          <p:cNvPicPr>
            <a:picLocks noChangeAspect="1"/>
          </p:cNvPicPr>
          <p:nvPr/>
        </p:nvPicPr>
        <p:blipFill>
          <a:blip r:embed="rId4"/>
          <a:stretch>
            <a:fillRect/>
          </a:stretch>
        </p:blipFill>
        <p:spPr>
          <a:xfrm rot="8746985">
            <a:off x="4262931" y="1032575"/>
            <a:ext cx="368665" cy="593960"/>
          </a:xfrm>
          <a:prstGeom prst="rect">
            <a:avLst/>
          </a:prstGeom>
        </p:spPr>
      </p:pic>
      <p:sp>
        <p:nvSpPr>
          <p:cNvPr id="31" name="Rectangle 30">
            <a:extLst>
              <a:ext uri="{FF2B5EF4-FFF2-40B4-BE49-F238E27FC236}">
                <a16:creationId xmlns:a16="http://schemas.microsoft.com/office/drawing/2014/main" id="{4EFA9503-3659-A247-AE78-7083D914D690}"/>
              </a:ext>
            </a:extLst>
          </p:cNvPr>
          <p:cNvSpPr/>
          <p:nvPr/>
        </p:nvSpPr>
        <p:spPr>
          <a:xfrm>
            <a:off x="620046" y="2159780"/>
            <a:ext cx="5934207" cy="1745879"/>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F304BC2-DF16-9946-8EF6-D54A1068C5A0}"/>
              </a:ext>
            </a:extLst>
          </p:cNvPr>
          <p:cNvSpPr txBox="1"/>
          <p:nvPr/>
        </p:nvSpPr>
        <p:spPr>
          <a:xfrm>
            <a:off x="714427" y="2341785"/>
            <a:ext cx="5960174" cy="1938992"/>
          </a:xfrm>
          <a:prstGeom prst="rect">
            <a:avLst/>
          </a:prstGeom>
          <a:noFill/>
        </p:spPr>
        <p:txBody>
          <a:bodyPr wrap="square" lIns="91440" tIns="45720" rIns="91440" bIns="45720" rtlCol="0" anchor="t">
            <a:spAutoFit/>
          </a:bodyPr>
          <a:lstStyle/>
          <a:p>
            <a:r>
              <a:rPr lang="en-US" sz="4400" b="1" dirty="0" err="1">
                <a:solidFill>
                  <a:srgbClr val="004A6C"/>
                </a:solidFill>
                <a:latin typeface="Century Gothic"/>
              </a:rPr>
              <a:t>Ποιο</a:t>
            </a:r>
            <a:r>
              <a:rPr lang="en-US" sz="4400" b="1" dirty="0">
                <a:solidFill>
                  <a:srgbClr val="004A6C"/>
                </a:solidFill>
                <a:latin typeface="Century Gothic"/>
              </a:rPr>
              <a:t> </a:t>
            </a:r>
            <a:r>
              <a:rPr lang="en-US" sz="4400" b="1" dirty="0" err="1">
                <a:solidFill>
                  <a:srgbClr val="004A6C"/>
                </a:solidFill>
                <a:latin typeface="Century Gothic"/>
              </a:rPr>
              <a:t>υλικό</a:t>
            </a:r>
            <a:r>
              <a:rPr lang="en-US" sz="4400" b="1" dirty="0">
                <a:solidFill>
                  <a:srgbClr val="004A6C"/>
                </a:solidFill>
                <a:latin typeface="Century Gothic"/>
              </a:rPr>
              <a:t> </a:t>
            </a:r>
            <a:r>
              <a:rPr lang="en-US" sz="4400" b="1" dirty="0" err="1">
                <a:solidFill>
                  <a:srgbClr val="004A6C"/>
                </a:solidFill>
                <a:latin typeface="Century Gothic"/>
              </a:rPr>
              <a:t>είν</a:t>
            </a:r>
            <a:r>
              <a:rPr lang="en-US" sz="4400" b="1" dirty="0">
                <a:solidFill>
                  <a:srgbClr val="004A6C"/>
                </a:solidFill>
                <a:latin typeface="Century Gothic"/>
              </a:rPr>
              <a:t>αι ο κα</a:t>
            </a:r>
            <a:r>
              <a:rPr lang="en-US" sz="4400" b="1" dirty="0" err="1">
                <a:solidFill>
                  <a:srgbClr val="004A6C"/>
                </a:solidFill>
                <a:latin typeface="Century Gothic"/>
              </a:rPr>
              <a:t>λύτερος</a:t>
            </a:r>
            <a:r>
              <a:rPr lang="en-US" sz="4400" b="1" dirty="0">
                <a:solidFill>
                  <a:srgbClr val="004A6C"/>
                </a:solidFill>
                <a:latin typeface="Century Gothic"/>
              </a:rPr>
              <a:t> </a:t>
            </a:r>
            <a:r>
              <a:rPr lang="en-US" sz="4400" b="1" dirty="0" err="1">
                <a:solidFill>
                  <a:srgbClr val="004A6C"/>
                </a:solidFill>
                <a:latin typeface="Century Gothic"/>
              </a:rPr>
              <a:t>μονωτής</a:t>
            </a:r>
            <a:r>
              <a:rPr lang="en-US" sz="4400" b="1" dirty="0">
                <a:solidFill>
                  <a:srgbClr val="004A6C"/>
                </a:solidFill>
                <a:latin typeface="Century Gothic"/>
              </a:rPr>
              <a:t>;</a:t>
            </a:r>
          </a:p>
          <a:p>
            <a:endParaRPr lang="en-US" sz="3200" b="1" dirty="0">
              <a:solidFill>
                <a:srgbClr val="004A6C"/>
              </a:solidFill>
              <a:latin typeface="Century Gothic"/>
            </a:endParaRPr>
          </a:p>
        </p:txBody>
      </p:sp>
      <p:sp>
        <p:nvSpPr>
          <p:cNvPr id="36" name="Rectangle 35">
            <a:extLst>
              <a:ext uri="{FF2B5EF4-FFF2-40B4-BE49-F238E27FC236}">
                <a16:creationId xmlns:a16="http://schemas.microsoft.com/office/drawing/2014/main" id="{3F252C47-399E-A741-86FC-806C20A76008}"/>
              </a:ext>
            </a:extLst>
          </p:cNvPr>
          <p:cNvSpPr/>
          <p:nvPr/>
        </p:nvSpPr>
        <p:spPr>
          <a:xfrm>
            <a:off x="684585" y="5071524"/>
            <a:ext cx="1352504" cy="5878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0AA591C-ACEE-8C42-AFA3-F4A75D200DF1}"/>
              </a:ext>
            </a:extLst>
          </p:cNvPr>
          <p:cNvSpPr/>
          <p:nvPr/>
        </p:nvSpPr>
        <p:spPr>
          <a:xfrm>
            <a:off x="771929" y="5158433"/>
            <a:ext cx="1272184" cy="369332"/>
          </a:xfrm>
          <a:prstGeom prst="rect">
            <a:avLst/>
          </a:prstGeom>
        </p:spPr>
        <p:txBody>
          <a:bodyPr wrap="square" lIns="91440" tIns="45720" rIns="91440" bIns="45720" anchor="t">
            <a:spAutoFit/>
          </a:bodyPr>
          <a:lstStyle/>
          <a:p>
            <a:r>
              <a:rPr lang="en-US" b="1" dirty="0" err="1">
                <a:solidFill>
                  <a:srgbClr val="004A6C"/>
                </a:solidFill>
                <a:latin typeface="Century Gothic"/>
              </a:rPr>
              <a:t>Μόνωση</a:t>
            </a:r>
            <a:endParaRPr lang="en-US" dirty="0" err="1"/>
          </a:p>
        </p:txBody>
      </p:sp>
      <p:sp>
        <p:nvSpPr>
          <p:cNvPr id="37" name="Rectangle 36">
            <a:extLst>
              <a:ext uri="{FF2B5EF4-FFF2-40B4-BE49-F238E27FC236}">
                <a16:creationId xmlns:a16="http://schemas.microsoft.com/office/drawing/2014/main" id="{32FFB92E-5681-9C4F-85BB-1DC8AE4448BD}"/>
              </a:ext>
            </a:extLst>
          </p:cNvPr>
          <p:cNvSpPr/>
          <p:nvPr/>
        </p:nvSpPr>
        <p:spPr>
          <a:xfrm>
            <a:off x="2307644" y="5071524"/>
            <a:ext cx="1862145" cy="5878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1C5E8F3-2C0C-3C42-BA7C-99FEC1406B02}"/>
              </a:ext>
            </a:extLst>
          </p:cNvPr>
          <p:cNvSpPr/>
          <p:nvPr/>
        </p:nvSpPr>
        <p:spPr>
          <a:xfrm>
            <a:off x="2455859" y="5180781"/>
            <a:ext cx="1713931" cy="369332"/>
          </a:xfrm>
          <a:prstGeom prst="rect">
            <a:avLst/>
          </a:prstGeom>
        </p:spPr>
        <p:txBody>
          <a:bodyPr wrap="square" lIns="91440" tIns="45720" rIns="91440" bIns="45720" anchor="t">
            <a:spAutoFit/>
          </a:bodyPr>
          <a:lstStyle/>
          <a:p>
            <a:r>
              <a:rPr lang="en-US" b="1" dirty="0" err="1">
                <a:solidFill>
                  <a:srgbClr val="004A6C"/>
                </a:solidFill>
                <a:latin typeface="Century Gothic"/>
              </a:rPr>
              <a:t>Θερμοκρ</a:t>
            </a:r>
            <a:r>
              <a:rPr lang="en-US" b="1" dirty="0">
                <a:solidFill>
                  <a:srgbClr val="004A6C"/>
                </a:solidFill>
                <a:latin typeface="Century Gothic"/>
              </a:rPr>
              <a:t>α</a:t>
            </a:r>
            <a:r>
              <a:rPr lang="en-US" b="1" dirty="0" err="1">
                <a:solidFill>
                  <a:srgbClr val="004A6C"/>
                </a:solidFill>
                <a:latin typeface="Century Gothic"/>
              </a:rPr>
              <a:t>σί</a:t>
            </a:r>
            <a:r>
              <a:rPr lang="en-US" b="1" dirty="0">
                <a:solidFill>
                  <a:srgbClr val="004A6C"/>
                </a:solidFill>
                <a:latin typeface="Century Gothic"/>
              </a:rPr>
              <a:t>α</a:t>
            </a:r>
          </a:p>
        </p:txBody>
      </p:sp>
      <p:sp>
        <p:nvSpPr>
          <p:cNvPr id="38" name="Rectangle 37">
            <a:extLst>
              <a:ext uri="{FF2B5EF4-FFF2-40B4-BE49-F238E27FC236}">
                <a16:creationId xmlns:a16="http://schemas.microsoft.com/office/drawing/2014/main" id="{AF52CA75-BF91-BF4A-A0A8-A20DD5224812}"/>
              </a:ext>
            </a:extLst>
          </p:cNvPr>
          <p:cNvSpPr/>
          <p:nvPr/>
        </p:nvSpPr>
        <p:spPr>
          <a:xfrm>
            <a:off x="4443648" y="5071524"/>
            <a:ext cx="1862145" cy="5878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C8F6298-ABCF-E64E-8802-4C8097CF1961}"/>
              </a:ext>
            </a:extLst>
          </p:cNvPr>
          <p:cNvSpPr/>
          <p:nvPr/>
        </p:nvSpPr>
        <p:spPr>
          <a:xfrm>
            <a:off x="4612577" y="5180781"/>
            <a:ext cx="1654620" cy="369332"/>
          </a:xfrm>
          <a:prstGeom prst="rect">
            <a:avLst/>
          </a:prstGeom>
        </p:spPr>
        <p:txBody>
          <a:bodyPr wrap="square" lIns="91440" tIns="45720" rIns="91440" bIns="45720" anchor="t">
            <a:spAutoFit/>
          </a:bodyPr>
          <a:lstStyle/>
          <a:p>
            <a:r>
              <a:rPr lang="en-US" b="1" dirty="0" err="1">
                <a:solidFill>
                  <a:srgbClr val="004A6C"/>
                </a:solidFill>
                <a:latin typeface="Century Gothic"/>
              </a:rPr>
              <a:t>Θερμόμετρο</a:t>
            </a:r>
            <a:endParaRPr lang="en-US" dirty="0" err="1"/>
          </a:p>
        </p:txBody>
      </p:sp>
      <p:pic>
        <p:nvPicPr>
          <p:cNvPr id="39" name="Picture 38" descr="Icon&#10;&#10;Description automatically generated">
            <a:extLst>
              <a:ext uri="{FF2B5EF4-FFF2-40B4-BE49-F238E27FC236}">
                <a16:creationId xmlns:a16="http://schemas.microsoft.com/office/drawing/2014/main" id="{7A870321-CB68-A443-A099-6663C61067A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03549" y="778895"/>
            <a:ext cx="1496000" cy="1253406"/>
          </a:xfrm>
          <a:prstGeom prst="rect">
            <a:avLst/>
          </a:prstGeom>
        </p:spPr>
      </p:pic>
      <p:pic>
        <p:nvPicPr>
          <p:cNvPr id="40" name="Picture 39" descr="Icon&#10;&#10;Description automatically generated">
            <a:extLst>
              <a:ext uri="{FF2B5EF4-FFF2-40B4-BE49-F238E27FC236}">
                <a16:creationId xmlns:a16="http://schemas.microsoft.com/office/drawing/2014/main" id="{6B26F554-DF78-9246-8A29-E9DEA0C83BF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8588226">
            <a:off x="6347082" y="980322"/>
            <a:ext cx="753392" cy="646331"/>
          </a:xfrm>
          <a:prstGeom prst="rect">
            <a:avLst/>
          </a:prstGeom>
        </p:spPr>
      </p:pic>
      <p:pic>
        <p:nvPicPr>
          <p:cNvPr id="3" name="Picture 2" descr="Icon&#10;&#10;Description automatically generated">
            <a:extLst>
              <a:ext uri="{FF2B5EF4-FFF2-40B4-BE49-F238E27FC236}">
                <a16:creationId xmlns:a16="http://schemas.microsoft.com/office/drawing/2014/main" id="{BA52D6C6-115D-8B41-8931-5EAE74E1D25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074212" y="4033138"/>
            <a:ext cx="1774498" cy="1098304"/>
          </a:xfrm>
          <a:prstGeom prst="rect">
            <a:avLst/>
          </a:prstGeom>
        </p:spPr>
      </p:pic>
      <p:pic>
        <p:nvPicPr>
          <p:cNvPr id="41" name="Picture 40" descr="Icon&#10;&#10;Description automatically generated">
            <a:extLst>
              <a:ext uri="{FF2B5EF4-FFF2-40B4-BE49-F238E27FC236}">
                <a16:creationId xmlns:a16="http://schemas.microsoft.com/office/drawing/2014/main" id="{41BDBFDD-5DDA-1440-BE84-BC0BCB609FB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3513324">
            <a:off x="2921504" y="4594606"/>
            <a:ext cx="753392" cy="646331"/>
          </a:xfrm>
          <a:prstGeom prst="rect">
            <a:avLst/>
          </a:prstGeom>
        </p:spPr>
      </p:pic>
      <p:pic>
        <p:nvPicPr>
          <p:cNvPr id="7" name="Picture 6">
            <a:extLst>
              <a:ext uri="{FF2B5EF4-FFF2-40B4-BE49-F238E27FC236}">
                <a16:creationId xmlns:a16="http://schemas.microsoft.com/office/drawing/2014/main" id="{493A2243-E5DE-5E43-9B77-1DF1E0CF238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8139469">
            <a:off x="5796102" y="3232477"/>
            <a:ext cx="1764810" cy="1739866"/>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2791DD2F-D38D-41EB-8E38-14A675056CB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0" y="5833533"/>
            <a:ext cx="4449410" cy="1024469"/>
          </a:xfrm>
          <a:prstGeom prst="rect">
            <a:avLst/>
          </a:prstGeom>
        </p:spPr>
      </p:pic>
      <p:pic>
        <p:nvPicPr>
          <p:cNvPr id="8" name="Content Placeholder 7" descr="A screenshot of a menu&#10;&#10;Description automatically generated">
            <a:extLst>
              <a:ext uri="{FF2B5EF4-FFF2-40B4-BE49-F238E27FC236}">
                <a16:creationId xmlns:a16="http://schemas.microsoft.com/office/drawing/2014/main" id="{71AACFEA-A566-C32E-B2A1-007890900A50}"/>
              </a:ext>
            </a:extLst>
          </p:cNvPr>
          <p:cNvPicPr>
            <a:picLocks noGrp="1" noChangeAspect="1"/>
          </p:cNvPicPr>
          <p:nvPr>
            <p:ph idx="1"/>
          </p:nvPr>
        </p:nvPicPr>
        <p:blipFill>
          <a:blip r:embed="rId10" cstate="email">
            <a:extLst>
              <a:ext uri="{28A0092B-C50C-407E-A947-70E740481C1C}">
                <a14:useLocalDpi xmlns:a14="http://schemas.microsoft.com/office/drawing/2010/main"/>
              </a:ext>
            </a:extLst>
          </a:blip>
          <a:stretch>
            <a:fillRect/>
          </a:stretch>
        </p:blipFill>
        <p:spPr>
          <a:xfrm rot="480000">
            <a:off x="7779945" y="1003467"/>
            <a:ext cx="3089058" cy="4351338"/>
          </a:xfrm>
        </p:spPr>
      </p:pic>
    </p:spTree>
    <p:extLst>
      <p:ext uri="{BB962C8B-B14F-4D97-AF65-F5344CB8AC3E}">
        <p14:creationId xmlns:p14="http://schemas.microsoft.com/office/powerpoint/2010/main" val="2088198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ypewriter&#10;&#10;Description automatically generated">
            <a:extLst>
              <a:ext uri="{FF2B5EF4-FFF2-40B4-BE49-F238E27FC236}">
                <a16:creationId xmlns:a16="http://schemas.microsoft.com/office/drawing/2014/main" id="{2755B69B-24D6-7B48-9DA2-5FB05473935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431" y="0"/>
            <a:ext cx="12200861" cy="6858000"/>
          </a:xfrm>
          <a:prstGeom prst="rect">
            <a:avLst/>
          </a:prstGeom>
        </p:spPr>
      </p:pic>
      <p:sp>
        <p:nvSpPr>
          <p:cNvPr id="6" name="Rectangle 5">
            <a:extLst>
              <a:ext uri="{FF2B5EF4-FFF2-40B4-BE49-F238E27FC236}">
                <a16:creationId xmlns:a16="http://schemas.microsoft.com/office/drawing/2014/main" id="{3592AF99-0B91-DF49-A8C0-A88F48B1C7F0}"/>
              </a:ext>
            </a:extLst>
          </p:cNvPr>
          <p:cNvSpPr/>
          <p:nvPr/>
        </p:nvSpPr>
        <p:spPr>
          <a:xfrm>
            <a:off x="0" y="0"/>
            <a:ext cx="12222480" cy="6881405"/>
          </a:xfrm>
          <a:prstGeom prst="rect">
            <a:avLst/>
          </a:prstGeom>
          <a:solidFill>
            <a:srgbClr val="0090D4">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8" descr="Chart, scatter chart&#10;&#10;Description automatically generated">
            <a:extLst>
              <a:ext uri="{FF2B5EF4-FFF2-40B4-BE49-F238E27FC236}">
                <a16:creationId xmlns:a16="http://schemas.microsoft.com/office/drawing/2014/main" id="{6C725710-5DE6-3246-BF3F-15EF755FEC86}"/>
              </a:ext>
            </a:extLst>
          </p:cNvPr>
          <p:cNvPicPr>
            <a:picLocks noGrp="1" noChangeAspect="1"/>
          </p:cNvPicPr>
          <p:nvPr>
            <p:ph idx="1"/>
          </p:nvPr>
        </p:nvPicPr>
        <p:blipFill rotWithShape="1">
          <a:blip r:embed="rId4" cstate="email">
            <a:extLst>
              <a:ext uri="{28A0092B-C50C-407E-A947-70E740481C1C}">
                <a14:useLocalDpi xmlns:a14="http://schemas.microsoft.com/office/drawing/2010/main"/>
              </a:ext>
            </a:extLst>
          </a:blip>
          <a:srcRect/>
          <a:stretch/>
        </p:blipFill>
        <p:spPr>
          <a:xfrm>
            <a:off x="3477517" y="1712636"/>
            <a:ext cx="5631288" cy="4238965"/>
          </a:xfrm>
        </p:spPr>
      </p:pic>
      <p:pic>
        <p:nvPicPr>
          <p:cNvPr id="14" name="Picture 13">
            <a:extLst>
              <a:ext uri="{FF2B5EF4-FFF2-40B4-BE49-F238E27FC236}">
                <a16:creationId xmlns:a16="http://schemas.microsoft.com/office/drawing/2014/main" id="{B5C63FE5-A40E-A74F-ACF9-90E5D3C027F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290"/>
          <a:stretch/>
        </p:blipFill>
        <p:spPr>
          <a:xfrm>
            <a:off x="-50360" y="-160743"/>
            <a:ext cx="6161600" cy="6858000"/>
          </a:xfrm>
          <a:prstGeom prst="rect">
            <a:avLst/>
          </a:prstGeom>
        </p:spPr>
      </p:pic>
      <p:sp>
        <p:nvSpPr>
          <p:cNvPr id="5" name="TextBox 4">
            <a:extLst>
              <a:ext uri="{FF2B5EF4-FFF2-40B4-BE49-F238E27FC236}">
                <a16:creationId xmlns:a16="http://schemas.microsoft.com/office/drawing/2014/main" id="{5D64FFBE-BA28-E041-92E1-1495C2DFB12D}"/>
              </a:ext>
            </a:extLst>
          </p:cNvPr>
          <p:cNvSpPr txBox="1"/>
          <p:nvPr/>
        </p:nvSpPr>
        <p:spPr>
          <a:xfrm>
            <a:off x="194136" y="696305"/>
            <a:ext cx="4627366" cy="830997"/>
          </a:xfrm>
          <a:prstGeom prst="rect">
            <a:avLst/>
          </a:prstGeom>
          <a:noFill/>
        </p:spPr>
        <p:txBody>
          <a:bodyPr wrap="square" lIns="91440" tIns="45720" rIns="91440" bIns="45720" rtlCol="0" anchor="t">
            <a:spAutoFit/>
          </a:bodyPr>
          <a:lstStyle/>
          <a:p>
            <a:r>
              <a:rPr lang="en-US" sz="2400" b="1" dirty="0">
                <a:solidFill>
                  <a:srgbClr val="004A6C"/>
                </a:solidFill>
                <a:latin typeface="Century Gothic"/>
              </a:rPr>
              <a:t>Πα</a:t>
            </a:r>
            <a:r>
              <a:rPr lang="en-US" sz="2400" b="1" dirty="0" err="1">
                <a:solidFill>
                  <a:srgbClr val="004A6C"/>
                </a:solidFill>
                <a:latin typeface="Century Gothic"/>
              </a:rPr>
              <a:t>γκόσμι</a:t>
            </a:r>
            <a:r>
              <a:rPr lang="en-US" sz="2400" b="1" dirty="0">
                <a:solidFill>
                  <a:srgbClr val="004A6C"/>
                </a:solidFill>
                <a:latin typeface="Century Gothic"/>
              </a:rPr>
              <a:t>α παρα</a:t>
            </a:r>
            <a:r>
              <a:rPr lang="en-US" sz="2400" b="1" dirty="0" err="1">
                <a:solidFill>
                  <a:srgbClr val="004A6C"/>
                </a:solidFill>
                <a:latin typeface="Century Gothic"/>
              </a:rPr>
              <a:t>γωγή</a:t>
            </a:r>
            <a:r>
              <a:rPr lang="en-US" sz="2400" b="1" dirty="0">
                <a:solidFill>
                  <a:srgbClr val="004A6C"/>
                </a:solidFill>
                <a:latin typeface="Century Gothic"/>
              </a:rPr>
              <a:t> πλα</a:t>
            </a:r>
            <a:r>
              <a:rPr lang="en-US" sz="2400" b="1" dirty="0" err="1">
                <a:solidFill>
                  <a:srgbClr val="004A6C"/>
                </a:solidFill>
                <a:latin typeface="Century Gothic"/>
              </a:rPr>
              <a:t>στικού</a:t>
            </a:r>
            <a:endParaRPr lang="en-US" dirty="0" err="1"/>
          </a:p>
        </p:txBody>
      </p:sp>
      <p:pic>
        <p:nvPicPr>
          <p:cNvPr id="8" name="Picture 7">
            <a:hlinkClick r:id="rId6"/>
            <a:extLst>
              <a:ext uri="{FF2B5EF4-FFF2-40B4-BE49-F238E27FC236}">
                <a16:creationId xmlns:a16="http://schemas.microsoft.com/office/drawing/2014/main" id="{32DB65FA-EC13-4379-9337-999BBEFB8B9B}"/>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737743" y="1910414"/>
            <a:ext cx="369408" cy="369408"/>
          </a:xfrm>
          <a:prstGeom prst="rect">
            <a:avLst/>
          </a:prstGeom>
        </p:spPr>
      </p:pic>
      <p:pic>
        <p:nvPicPr>
          <p:cNvPr id="10" name="Picture 9">
            <a:extLst>
              <a:ext uri="{FF2B5EF4-FFF2-40B4-BE49-F238E27FC236}">
                <a16:creationId xmlns:a16="http://schemas.microsoft.com/office/drawing/2014/main" id="{A72B8BF6-AE31-664F-ADDB-0A36EDC1BB1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2630890">
            <a:off x="9604143" y="159867"/>
            <a:ext cx="1534497" cy="1512808"/>
          </a:xfrm>
          <a:prstGeom prst="rect">
            <a:avLst/>
          </a:prstGeom>
        </p:spPr>
      </p:pic>
      <p:pic>
        <p:nvPicPr>
          <p:cNvPr id="11" name="Picture 10">
            <a:extLst>
              <a:ext uri="{FF2B5EF4-FFF2-40B4-BE49-F238E27FC236}">
                <a16:creationId xmlns:a16="http://schemas.microsoft.com/office/drawing/2014/main" id="{149DFEC8-0902-3D48-9924-B566E7BF0249}"/>
              </a:ext>
            </a:extLst>
          </p:cNvPr>
          <p:cNvPicPr>
            <a:picLocks noChangeAspect="1"/>
          </p:cNvPicPr>
          <p:nvPr/>
        </p:nvPicPr>
        <p:blipFill>
          <a:blip r:embed="rId9"/>
          <a:stretch>
            <a:fillRect/>
          </a:stretch>
        </p:blipFill>
        <p:spPr>
          <a:xfrm rot="12174213">
            <a:off x="9865024" y="1299366"/>
            <a:ext cx="659737" cy="771121"/>
          </a:xfrm>
          <a:prstGeom prst="rect">
            <a:avLst/>
          </a:prstGeom>
        </p:spPr>
      </p:pic>
      <p:sp>
        <p:nvSpPr>
          <p:cNvPr id="13" name="Rectangle 12">
            <a:extLst>
              <a:ext uri="{FF2B5EF4-FFF2-40B4-BE49-F238E27FC236}">
                <a16:creationId xmlns:a16="http://schemas.microsoft.com/office/drawing/2014/main" id="{D8D31CC7-8DBE-7D4B-A02E-347AD700EEED}"/>
              </a:ext>
            </a:extLst>
          </p:cNvPr>
          <p:cNvSpPr/>
          <p:nvPr/>
        </p:nvSpPr>
        <p:spPr>
          <a:xfrm>
            <a:off x="8601079" y="847442"/>
            <a:ext cx="2279798" cy="707886"/>
          </a:xfrm>
          <a:prstGeom prst="rect">
            <a:avLst/>
          </a:prstGeom>
        </p:spPr>
        <p:txBody>
          <a:bodyPr wrap="square" lIns="91440" tIns="45720" rIns="91440" bIns="45720" anchor="t">
            <a:spAutoFit/>
          </a:bodyPr>
          <a:lstStyle/>
          <a:p>
            <a:r>
              <a:rPr lang="en-US" sz="2000" b="1" dirty="0" err="1">
                <a:solidFill>
                  <a:srgbClr val="F9F6ED"/>
                </a:solidFill>
                <a:latin typeface="Century Gothic"/>
              </a:rPr>
              <a:t>Περισσότερ</a:t>
            </a:r>
            <a:r>
              <a:rPr lang="en-US" sz="2000" b="1" dirty="0">
                <a:solidFill>
                  <a:srgbClr val="F9F6ED"/>
                </a:solidFill>
                <a:latin typeface="Century Gothic"/>
              </a:rPr>
              <a:t>α </a:t>
            </a:r>
            <a:r>
              <a:rPr lang="en-US" sz="2000" b="1" dirty="0" err="1">
                <a:solidFill>
                  <a:srgbClr val="F9F6ED"/>
                </a:solidFill>
                <a:latin typeface="Century Gothic"/>
              </a:rPr>
              <a:t>στον</a:t>
            </a:r>
            <a:r>
              <a:rPr lang="en-US" sz="2000" b="1" dirty="0">
                <a:solidFill>
                  <a:srgbClr val="F9F6ED"/>
                </a:solidFill>
                <a:latin typeface="Century Gothic"/>
              </a:rPr>
              <a:t> </a:t>
            </a:r>
            <a:r>
              <a:rPr lang="en-US" sz="2000" b="1" dirty="0">
                <a:solidFill>
                  <a:srgbClr val="F9F6ED"/>
                </a:solidFill>
                <a:latin typeface="Century Gothic"/>
                <a:hlinkClick r:id="rId10"/>
              </a:rPr>
              <a:t>σύνδεσμο</a:t>
            </a:r>
            <a:endParaRPr lang="en-US" dirty="0" err="1"/>
          </a:p>
        </p:txBody>
      </p:sp>
      <p:pic>
        <p:nvPicPr>
          <p:cNvPr id="4" name="Picture 3" descr="Text&#10;&#10;Description automatically generated with low confidence">
            <a:extLst>
              <a:ext uri="{FF2B5EF4-FFF2-40B4-BE49-F238E27FC236}">
                <a16:creationId xmlns:a16="http://schemas.microsoft.com/office/drawing/2014/main" id="{5C7E9C3A-3BBA-84C3-BBBD-3AF81EDC4952}"/>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l="-219"/>
          <a:stretch/>
        </p:blipFill>
        <p:spPr>
          <a:xfrm>
            <a:off x="-50411" y="5616792"/>
            <a:ext cx="4352934" cy="1263129"/>
          </a:xfrm>
          <a:prstGeom prst="rect">
            <a:avLst/>
          </a:prstGeom>
        </p:spPr>
      </p:pic>
    </p:spTree>
    <p:extLst>
      <p:ext uri="{BB962C8B-B14F-4D97-AF65-F5344CB8AC3E}">
        <p14:creationId xmlns:p14="http://schemas.microsoft.com/office/powerpoint/2010/main" val="1244090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322A30-3155-5E49-824A-4DCC15304B2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284"/>
          <a:stretch/>
        </p:blipFill>
        <p:spPr>
          <a:xfrm>
            <a:off x="16767" y="0"/>
            <a:ext cx="12317291" cy="6885101"/>
          </a:xfrm>
          <a:prstGeom prst="rect">
            <a:avLst/>
          </a:prstGeom>
        </p:spPr>
      </p:pic>
      <p:sp>
        <p:nvSpPr>
          <p:cNvPr id="7" name="Rectangle 6">
            <a:extLst>
              <a:ext uri="{FF2B5EF4-FFF2-40B4-BE49-F238E27FC236}">
                <a16:creationId xmlns:a16="http://schemas.microsoft.com/office/drawing/2014/main" id="{79D6F3A0-9D2A-6546-AC6B-6B5400DD4971}"/>
              </a:ext>
            </a:extLst>
          </p:cNvPr>
          <p:cNvSpPr/>
          <p:nvPr/>
        </p:nvSpPr>
        <p:spPr>
          <a:xfrm>
            <a:off x="5409534" y="873439"/>
            <a:ext cx="6576060" cy="646331"/>
          </a:xfrm>
          <a:prstGeom prst="rect">
            <a:avLst/>
          </a:prstGeom>
        </p:spPr>
        <p:txBody>
          <a:bodyPr wrap="square" lIns="91440" tIns="45720" rIns="91440" bIns="45720" anchor="t">
            <a:spAutoFit/>
          </a:bodyPr>
          <a:lstStyle/>
          <a:p>
            <a:r>
              <a:rPr lang="en-US" b="1" dirty="0" err="1">
                <a:solidFill>
                  <a:schemeClr val="bg1">
                    <a:lumMod val="95000"/>
                  </a:schemeClr>
                </a:solidFill>
                <a:latin typeface="Century Gothic"/>
              </a:rPr>
              <a:t>Χρησιμο</a:t>
            </a:r>
            <a:r>
              <a:rPr lang="en-US" b="1" dirty="0">
                <a:solidFill>
                  <a:schemeClr val="bg1">
                    <a:lumMod val="95000"/>
                  </a:schemeClr>
                </a:solidFill>
                <a:latin typeface="Century Gothic"/>
              </a:rPr>
              <a:t>π</a:t>
            </a:r>
            <a:r>
              <a:rPr lang="en-US" b="1" dirty="0" err="1">
                <a:solidFill>
                  <a:schemeClr val="bg1">
                    <a:lumMod val="95000"/>
                  </a:schemeClr>
                </a:solidFill>
                <a:latin typeface="Century Gothic"/>
              </a:rPr>
              <a:t>οιήστε</a:t>
            </a:r>
            <a:r>
              <a:rPr lang="en-US" b="1" dirty="0">
                <a:solidFill>
                  <a:schemeClr val="bg1">
                    <a:lumMod val="95000"/>
                  </a:schemeClr>
                </a:solidFill>
                <a:latin typeface="Century Gothic"/>
              </a:rPr>
              <a:t> </a:t>
            </a:r>
            <a:r>
              <a:rPr lang="en-US" b="1" dirty="0" err="1">
                <a:solidFill>
                  <a:schemeClr val="bg1">
                    <a:lumMod val="95000"/>
                  </a:schemeClr>
                </a:solidFill>
                <a:latin typeface="Century Gothic"/>
              </a:rPr>
              <a:t>τις</a:t>
            </a:r>
            <a:r>
              <a:rPr lang="en-US" b="1" dirty="0">
                <a:solidFill>
                  <a:schemeClr val="bg1">
                    <a:lumMod val="95000"/>
                  </a:schemeClr>
                </a:solidFill>
                <a:latin typeface="Century Gothic"/>
              </a:rPr>
              <a:t> </a:t>
            </a:r>
            <a:r>
              <a:rPr lang="en-US" b="1" dirty="0" err="1">
                <a:solidFill>
                  <a:schemeClr val="bg1">
                    <a:lumMod val="95000"/>
                  </a:schemeClr>
                </a:solidFill>
                <a:latin typeface="Century Gothic"/>
              </a:rPr>
              <a:t>οδηγίες</a:t>
            </a:r>
            <a:r>
              <a:rPr lang="en-US" b="1" dirty="0">
                <a:solidFill>
                  <a:schemeClr val="bg1">
                    <a:lumMod val="95000"/>
                  </a:schemeClr>
                </a:solidFill>
                <a:latin typeface="Century Gothic"/>
              </a:rPr>
              <a:t> </a:t>
            </a:r>
            <a:r>
              <a:rPr lang="en-US" b="1" dirty="0" err="1">
                <a:solidFill>
                  <a:schemeClr val="bg1">
                    <a:lumMod val="95000"/>
                  </a:schemeClr>
                </a:solidFill>
                <a:latin typeface="Century Gothic"/>
              </a:rPr>
              <a:t>γι</a:t>
            </a:r>
            <a:r>
              <a:rPr lang="en-US" b="1" dirty="0">
                <a:solidFill>
                  <a:schemeClr val="bg1">
                    <a:lumMod val="95000"/>
                  </a:schemeClr>
                </a:solidFill>
                <a:latin typeface="Century Gothic"/>
              </a:rPr>
              <a:t>α να </a:t>
            </a:r>
            <a:r>
              <a:rPr lang="en-US" b="1" dirty="0" err="1">
                <a:solidFill>
                  <a:schemeClr val="bg1">
                    <a:lumMod val="95000"/>
                  </a:schemeClr>
                </a:solidFill>
                <a:latin typeface="Century Gothic"/>
              </a:rPr>
              <a:t>δημιουργήσετε</a:t>
            </a:r>
            <a:r>
              <a:rPr lang="en-US" b="1" dirty="0">
                <a:solidFill>
                  <a:schemeClr val="bg1">
                    <a:lumMod val="95000"/>
                  </a:schemeClr>
                </a:solidFill>
                <a:latin typeface="Century Gothic"/>
              </a:rPr>
              <a:t> </a:t>
            </a:r>
            <a:r>
              <a:rPr lang="en-US" b="1" dirty="0" err="1">
                <a:solidFill>
                  <a:schemeClr val="bg1">
                    <a:lumMod val="95000"/>
                  </a:schemeClr>
                </a:solidFill>
                <a:latin typeface="Century Gothic"/>
              </a:rPr>
              <a:t>έν</a:t>
            </a:r>
            <a:r>
              <a:rPr lang="en-US" b="1" dirty="0">
                <a:solidFill>
                  <a:schemeClr val="bg1">
                    <a:lumMod val="95000"/>
                  </a:schemeClr>
                </a:solidFill>
                <a:latin typeface="Century Gothic"/>
              </a:rPr>
              <a:t>α </a:t>
            </a:r>
            <a:r>
              <a:rPr lang="en-US" b="1" dirty="0" err="1">
                <a:solidFill>
                  <a:schemeClr val="bg1">
                    <a:lumMod val="95000"/>
                  </a:schemeClr>
                </a:solidFill>
                <a:latin typeface="Century Gothic"/>
              </a:rPr>
              <a:t>Ημερολόγιο</a:t>
            </a:r>
            <a:r>
              <a:rPr lang="en-US" b="1" dirty="0">
                <a:solidFill>
                  <a:schemeClr val="bg1">
                    <a:lumMod val="95000"/>
                  </a:schemeClr>
                </a:solidFill>
                <a:latin typeface="Century Gothic"/>
              </a:rPr>
              <a:t> Κα</a:t>
            </a:r>
            <a:r>
              <a:rPr lang="en-US" b="1" dirty="0" err="1">
                <a:solidFill>
                  <a:schemeClr val="bg1">
                    <a:lumMod val="95000"/>
                  </a:schemeClr>
                </a:solidFill>
                <a:latin typeface="Century Gothic"/>
              </a:rPr>
              <a:t>ινοτομί</a:t>
            </a:r>
            <a:r>
              <a:rPr lang="en-US" b="1" dirty="0">
                <a:solidFill>
                  <a:schemeClr val="bg1">
                    <a:lumMod val="95000"/>
                  </a:schemeClr>
                </a:solidFill>
                <a:latin typeface="Century Gothic"/>
              </a:rPr>
              <a:t>ας ​</a:t>
            </a:r>
            <a:r>
              <a:rPr lang="en-US" b="1" dirty="0" err="1">
                <a:solidFill>
                  <a:schemeClr val="bg1">
                    <a:lumMod val="95000"/>
                  </a:schemeClr>
                </a:solidFill>
                <a:latin typeface="Century Gothic"/>
              </a:rPr>
              <a:t>γι</a:t>
            </a:r>
            <a:r>
              <a:rPr lang="en-US" b="1" dirty="0">
                <a:solidFill>
                  <a:schemeClr val="bg1">
                    <a:lumMod val="95000"/>
                  </a:schemeClr>
                </a:solidFill>
                <a:latin typeface="Century Gothic"/>
              </a:rPr>
              <a:t>α </a:t>
            </a:r>
            <a:r>
              <a:rPr lang="en-US" b="1" dirty="0" err="1">
                <a:solidFill>
                  <a:schemeClr val="bg1">
                    <a:lumMod val="95000"/>
                  </a:schemeClr>
                </a:solidFill>
                <a:latin typeface="Century Gothic"/>
              </a:rPr>
              <a:t>χρήση</a:t>
            </a:r>
            <a:r>
              <a:rPr lang="en-US" b="1" dirty="0">
                <a:solidFill>
                  <a:schemeClr val="bg1">
                    <a:lumMod val="95000"/>
                  </a:schemeClr>
                </a:solidFill>
                <a:latin typeface="Century Gothic"/>
              </a:rPr>
              <a:t> </a:t>
            </a:r>
            <a:r>
              <a:rPr lang="en-US" b="1" dirty="0" err="1">
                <a:solidFill>
                  <a:schemeClr val="bg1">
                    <a:lumMod val="95000"/>
                  </a:schemeClr>
                </a:solidFill>
                <a:latin typeface="Century Gothic"/>
              </a:rPr>
              <a:t>σε</a:t>
            </a:r>
            <a:r>
              <a:rPr lang="en-US" b="1" dirty="0">
                <a:solidFill>
                  <a:schemeClr val="bg1">
                    <a:lumMod val="95000"/>
                  </a:schemeClr>
                </a:solidFill>
                <a:latin typeface="Century Gothic"/>
              </a:rPr>
              <a:t> α</a:t>
            </a:r>
            <a:r>
              <a:rPr lang="en-US" b="1" dirty="0" err="1">
                <a:solidFill>
                  <a:schemeClr val="bg1">
                    <a:lumMod val="95000"/>
                  </a:schemeClr>
                </a:solidFill>
                <a:latin typeface="Century Gothic"/>
              </a:rPr>
              <a:t>υτή</a:t>
            </a:r>
            <a:r>
              <a:rPr lang="en-US" b="1" dirty="0">
                <a:solidFill>
                  <a:schemeClr val="bg1">
                    <a:lumMod val="95000"/>
                  </a:schemeClr>
                </a:solidFill>
                <a:latin typeface="Century Gothic"/>
              </a:rPr>
              <a:t> </a:t>
            </a:r>
            <a:r>
              <a:rPr lang="en-US" b="1" dirty="0" err="1">
                <a:solidFill>
                  <a:schemeClr val="bg1">
                    <a:lumMod val="95000"/>
                  </a:schemeClr>
                </a:solidFill>
                <a:latin typeface="Century Gothic"/>
              </a:rPr>
              <a:t>την</a:t>
            </a:r>
            <a:r>
              <a:rPr lang="en-US" b="1" dirty="0">
                <a:solidFill>
                  <a:schemeClr val="bg1">
                    <a:lumMod val="95000"/>
                  </a:schemeClr>
                </a:solidFill>
                <a:latin typeface="Century Gothic"/>
              </a:rPr>
              <a:t> </a:t>
            </a:r>
            <a:r>
              <a:rPr lang="en-US" b="1" dirty="0" err="1">
                <a:solidFill>
                  <a:schemeClr val="bg1">
                    <a:lumMod val="95000"/>
                  </a:schemeClr>
                </a:solidFill>
                <a:latin typeface="Century Gothic"/>
              </a:rPr>
              <a:t>ενότητ</a:t>
            </a:r>
            <a:r>
              <a:rPr lang="en-US" b="1" dirty="0">
                <a:solidFill>
                  <a:schemeClr val="bg1">
                    <a:lumMod val="95000"/>
                  </a:schemeClr>
                </a:solidFill>
                <a:latin typeface="Century Gothic"/>
              </a:rPr>
              <a:t>α. </a:t>
            </a:r>
            <a:endParaRPr lang="en-US" dirty="0">
              <a:solidFill>
                <a:schemeClr val="bg1">
                  <a:lumMod val="95000"/>
                </a:schemeClr>
              </a:solidFill>
            </a:endParaRPr>
          </a:p>
        </p:txBody>
      </p:sp>
      <p:sp>
        <p:nvSpPr>
          <p:cNvPr id="22" name="Rectangle 21">
            <a:extLst>
              <a:ext uri="{FF2B5EF4-FFF2-40B4-BE49-F238E27FC236}">
                <a16:creationId xmlns:a16="http://schemas.microsoft.com/office/drawing/2014/main" id="{70672C19-53D3-2D4F-8A69-F4CAE2D6A520}"/>
              </a:ext>
            </a:extLst>
          </p:cNvPr>
          <p:cNvSpPr/>
          <p:nvPr/>
        </p:nvSpPr>
        <p:spPr>
          <a:xfrm>
            <a:off x="760985" y="5100135"/>
            <a:ext cx="1440513" cy="1018914"/>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4" name="Rectangle 23">
            <a:extLst>
              <a:ext uri="{FF2B5EF4-FFF2-40B4-BE49-F238E27FC236}">
                <a16:creationId xmlns:a16="http://schemas.microsoft.com/office/drawing/2014/main" id="{ACBFBCD1-26BB-9843-8288-E5860311B094}"/>
              </a:ext>
            </a:extLst>
          </p:cNvPr>
          <p:cNvSpPr/>
          <p:nvPr/>
        </p:nvSpPr>
        <p:spPr>
          <a:xfrm>
            <a:off x="2517914" y="5098113"/>
            <a:ext cx="1383778" cy="1018914"/>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5" name="TextBox 24">
            <a:extLst>
              <a:ext uri="{FF2B5EF4-FFF2-40B4-BE49-F238E27FC236}">
                <a16:creationId xmlns:a16="http://schemas.microsoft.com/office/drawing/2014/main" id="{3BAF05E0-F175-474B-9FD4-C561C23C5CDC}"/>
              </a:ext>
            </a:extLst>
          </p:cNvPr>
          <p:cNvSpPr txBox="1"/>
          <p:nvPr/>
        </p:nvSpPr>
        <p:spPr>
          <a:xfrm>
            <a:off x="2426591" y="5082638"/>
            <a:ext cx="1434596" cy="738664"/>
          </a:xfrm>
          <a:prstGeom prst="rect">
            <a:avLst/>
          </a:prstGeom>
          <a:noFill/>
        </p:spPr>
        <p:txBody>
          <a:bodyPr wrap="square" lIns="91440" tIns="45720" rIns="91440" bIns="45720" rtlCol="0" anchor="t">
            <a:spAutoFit/>
          </a:bodyPr>
          <a:lstStyle/>
          <a:p>
            <a:r>
              <a:rPr lang="en-US" sz="1400" dirty="0" err="1">
                <a:solidFill>
                  <a:schemeClr val="bg1"/>
                </a:solidFill>
                <a:latin typeface="Century Gothic"/>
              </a:rPr>
              <a:t>Δι</a:t>
            </a:r>
            <a:r>
              <a:rPr lang="en-US" sz="1400" dirty="0">
                <a:solidFill>
                  <a:schemeClr val="bg1"/>
                </a:solidFill>
                <a:latin typeface="Century Gothic"/>
              </a:rPr>
              <a:t>π</a:t>
            </a:r>
            <a:r>
              <a:rPr lang="en-US" sz="1400" dirty="0" err="1">
                <a:solidFill>
                  <a:schemeClr val="bg1"/>
                </a:solidFill>
                <a:latin typeface="Century Gothic"/>
              </a:rPr>
              <a:t>λώστε</a:t>
            </a:r>
            <a:r>
              <a:rPr lang="en-US" sz="1400" dirty="0">
                <a:solidFill>
                  <a:schemeClr val="bg1"/>
                </a:solidFill>
                <a:latin typeface="Century Gothic"/>
              </a:rPr>
              <a:t> </a:t>
            </a:r>
            <a:r>
              <a:rPr lang="en-US" sz="1400" dirty="0" err="1">
                <a:solidFill>
                  <a:schemeClr val="bg1"/>
                </a:solidFill>
                <a:latin typeface="Century Gothic"/>
              </a:rPr>
              <a:t>το</a:t>
            </a:r>
            <a:r>
              <a:rPr lang="en-US" sz="1400" dirty="0">
                <a:solidFill>
                  <a:schemeClr val="bg1"/>
                </a:solidFill>
                <a:latin typeface="Century Gothic"/>
              </a:rPr>
              <a:t> </a:t>
            </a:r>
            <a:r>
              <a:rPr lang="en-US" sz="1400" dirty="0" err="1">
                <a:solidFill>
                  <a:schemeClr val="bg1"/>
                </a:solidFill>
                <a:latin typeface="Century Gothic"/>
              </a:rPr>
              <a:t>κέντρο</a:t>
            </a:r>
            <a:r>
              <a:rPr lang="en-US" sz="1400" dirty="0">
                <a:solidFill>
                  <a:schemeClr val="bg1"/>
                </a:solidFill>
                <a:latin typeface="Century Gothic"/>
              </a:rPr>
              <a:t> </a:t>
            </a:r>
            <a:r>
              <a:rPr lang="en-US" sz="1400" dirty="0" err="1">
                <a:solidFill>
                  <a:schemeClr val="bg1"/>
                </a:solidFill>
                <a:latin typeface="Century Gothic"/>
              </a:rPr>
              <a:t>στ</a:t>
            </a:r>
            <a:r>
              <a:rPr lang="en-US" sz="1400" dirty="0">
                <a:solidFill>
                  <a:schemeClr val="bg1"/>
                </a:solidFill>
                <a:latin typeface="Century Gothic"/>
              </a:rPr>
              <a:t>α </a:t>
            </a:r>
            <a:r>
              <a:rPr lang="en-US" sz="1400" dirty="0" err="1">
                <a:solidFill>
                  <a:schemeClr val="bg1"/>
                </a:solidFill>
                <a:latin typeface="Century Gothic"/>
              </a:rPr>
              <a:t>δυο</a:t>
            </a:r>
            <a:endParaRPr lang="en-US" dirty="0" err="1">
              <a:solidFill>
                <a:schemeClr val="bg1"/>
              </a:solidFill>
            </a:endParaRPr>
          </a:p>
        </p:txBody>
      </p:sp>
      <p:sp>
        <p:nvSpPr>
          <p:cNvPr id="26" name="Rectangle 25">
            <a:extLst>
              <a:ext uri="{FF2B5EF4-FFF2-40B4-BE49-F238E27FC236}">
                <a16:creationId xmlns:a16="http://schemas.microsoft.com/office/drawing/2014/main" id="{6851A341-3818-AF47-9804-57F19F2CAEE7}"/>
              </a:ext>
            </a:extLst>
          </p:cNvPr>
          <p:cNvSpPr/>
          <p:nvPr/>
        </p:nvSpPr>
        <p:spPr>
          <a:xfrm>
            <a:off x="4198624" y="5098113"/>
            <a:ext cx="1397341"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7" name="TextBox 26">
            <a:extLst>
              <a:ext uri="{FF2B5EF4-FFF2-40B4-BE49-F238E27FC236}">
                <a16:creationId xmlns:a16="http://schemas.microsoft.com/office/drawing/2014/main" id="{9C29807C-2B18-964B-AE92-6EE1063DD388}"/>
              </a:ext>
            </a:extLst>
          </p:cNvPr>
          <p:cNvSpPr txBox="1"/>
          <p:nvPr/>
        </p:nvSpPr>
        <p:spPr>
          <a:xfrm>
            <a:off x="4280291" y="5064287"/>
            <a:ext cx="1397341" cy="954107"/>
          </a:xfrm>
          <a:prstGeom prst="rect">
            <a:avLst/>
          </a:prstGeom>
          <a:noFill/>
        </p:spPr>
        <p:txBody>
          <a:bodyPr wrap="square" lIns="91440" tIns="45720" rIns="91440" bIns="45720" rtlCol="0" anchor="t">
            <a:spAutoFit/>
          </a:bodyPr>
          <a:lstStyle/>
          <a:p>
            <a:r>
              <a:rPr lang="en-US" sz="1400" dirty="0" err="1">
                <a:solidFill>
                  <a:schemeClr val="bg1"/>
                </a:solidFill>
                <a:latin typeface="Century Gothic"/>
              </a:rPr>
              <a:t>Κοψτε</a:t>
            </a:r>
            <a:r>
              <a:rPr lang="en-US" sz="1400" dirty="0">
                <a:solidFill>
                  <a:schemeClr val="bg1"/>
                </a:solidFill>
                <a:latin typeface="Century Gothic"/>
              </a:rPr>
              <a:t> </a:t>
            </a:r>
            <a:r>
              <a:rPr lang="en-US" sz="1400" dirty="0" err="1">
                <a:solidFill>
                  <a:schemeClr val="bg1"/>
                </a:solidFill>
                <a:latin typeface="Century Gothic"/>
              </a:rPr>
              <a:t>την</a:t>
            </a:r>
            <a:r>
              <a:rPr lang="en-US" sz="1400" dirty="0">
                <a:solidFill>
                  <a:schemeClr val="bg1"/>
                </a:solidFill>
                <a:latin typeface="Century Gothic"/>
              </a:rPr>
              <a:t> </a:t>
            </a:r>
            <a:r>
              <a:rPr lang="en-US" sz="1400" dirty="0" err="1">
                <a:solidFill>
                  <a:schemeClr val="bg1"/>
                </a:solidFill>
                <a:latin typeface="Century Gothic"/>
              </a:rPr>
              <a:t>δι</a:t>
            </a:r>
            <a:r>
              <a:rPr lang="en-US" sz="1400" dirty="0">
                <a:solidFill>
                  <a:schemeClr val="bg1"/>
                </a:solidFill>
                <a:latin typeface="Century Gothic"/>
              </a:rPr>
              <a:t>α</a:t>
            </a:r>
            <a:r>
              <a:rPr lang="en-US" sz="1400" dirty="0" err="1">
                <a:solidFill>
                  <a:schemeClr val="bg1"/>
                </a:solidFill>
                <a:latin typeface="Century Gothic"/>
              </a:rPr>
              <a:t>κεκομμένη</a:t>
            </a:r>
            <a:r>
              <a:rPr lang="en-US" sz="1400" dirty="0">
                <a:solidFill>
                  <a:schemeClr val="bg1"/>
                </a:solidFill>
                <a:latin typeface="Century Gothic"/>
              </a:rPr>
              <a:t> </a:t>
            </a:r>
            <a:r>
              <a:rPr lang="en-US" sz="1400" dirty="0" err="1">
                <a:solidFill>
                  <a:schemeClr val="bg1"/>
                </a:solidFill>
                <a:latin typeface="Century Gothic"/>
              </a:rPr>
              <a:t>γρ</a:t>
            </a:r>
            <a:r>
              <a:rPr lang="en-US" sz="1400" dirty="0">
                <a:solidFill>
                  <a:schemeClr val="bg1"/>
                </a:solidFill>
                <a:latin typeface="Century Gothic"/>
              </a:rPr>
              <a:t>α</a:t>
            </a:r>
            <a:r>
              <a:rPr lang="en-US" sz="1400" dirty="0" err="1">
                <a:solidFill>
                  <a:schemeClr val="bg1"/>
                </a:solidFill>
                <a:latin typeface="Century Gothic"/>
              </a:rPr>
              <a:t>μμή</a:t>
            </a:r>
            <a:r>
              <a:rPr lang="en-US" sz="1400" dirty="0">
                <a:solidFill>
                  <a:schemeClr val="bg1"/>
                </a:solidFill>
                <a:latin typeface="Century Gothic"/>
              </a:rPr>
              <a:t> </a:t>
            </a:r>
            <a:r>
              <a:rPr lang="en-US" sz="1400" dirty="0" err="1">
                <a:solidFill>
                  <a:schemeClr val="bg1"/>
                </a:solidFill>
                <a:latin typeface="Century Gothic"/>
              </a:rPr>
              <a:t>ως</a:t>
            </a:r>
            <a:r>
              <a:rPr lang="en-US" sz="1400" dirty="0">
                <a:solidFill>
                  <a:schemeClr val="bg1"/>
                </a:solidFill>
                <a:latin typeface="Century Gothic"/>
              </a:rPr>
              <a:t> </a:t>
            </a:r>
            <a:r>
              <a:rPr lang="en-US" sz="1400" dirty="0" err="1">
                <a:solidFill>
                  <a:schemeClr val="bg1"/>
                </a:solidFill>
                <a:latin typeface="Century Gothic"/>
              </a:rPr>
              <a:t>την</a:t>
            </a:r>
            <a:r>
              <a:rPr lang="en-US" sz="1400" dirty="0">
                <a:solidFill>
                  <a:schemeClr val="bg1"/>
                </a:solidFill>
                <a:latin typeface="Century Gothic"/>
              </a:rPr>
              <a:t> </a:t>
            </a:r>
            <a:r>
              <a:rPr lang="en-US" sz="1400" dirty="0" err="1">
                <a:solidFill>
                  <a:schemeClr val="bg1"/>
                </a:solidFill>
                <a:latin typeface="Century Gothic"/>
              </a:rPr>
              <a:t>μέση</a:t>
            </a:r>
            <a:endParaRPr lang="en-US" sz="1400" dirty="0">
              <a:solidFill>
                <a:schemeClr val="bg1"/>
              </a:solidFill>
              <a:latin typeface="Century Gothic"/>
            </a:endParaRPr>
          </a:p>
        </p:txBody>
      </p:sp>
      <p:sp>
        <p:nvSpPr>
          <p:cNvPr id="28" name="Rectangle 27">
            <a:extLst>
              <a:ext uri="{FF2B5EF4-FFF2-40B4-BE49-F238E27FC236}">
                <a16:creationId xmlns:a16="http://schemas.microsoft.com/office/drawing/2014/main" id="{D0DD6BC8-D695-DE48-8A13-4F3FDC6D0659}"/>
              </a:ext>
            </a:extLst>
          </p:cNvPr>
          <p:cNvSpPr/>
          <p:nvPr/>
        </p:nvSpPr>
        <p:spPr>
          <a:xfrm>
            <a:off x="5858070" y="5098113"/>
            <a:ext cx="1397341"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9" name="TextBox 28">
            <a:extLst>
              <a:ext uri="{FF2B5EF4-FFF2-40B4-BE49-F238E27FC236}">
                <a16:creationId xmlns:a16="http://schemas.microsoft.com/office/drawing/2014/main" id="{CA66BE7C-A796-4348-9B4B-F9B40759DC86}"/>
              </a:ext>
            </a:extLst>
          </p:cNvPr>
          <p:cNvSpPr txBox="1"/>
          <p:nvPr/>
        </p:nvSpPr>
        <p:spPr>
          <a:xfrm>
            <a:off x="5872453" y="5082638"/>
            <a:ext cx="1310180" cy="1169551"/>
          </a:xfrm>
          <a:prstGeom prst="rect">
            <a:avLst/>
          </a:prstGeom>
          <a:noFill/>
        </p:spPr>
        <p:txBody>
          <a:bodyPr wrap="square" lIns="91440" tIns="45720" rIns="91440" bIns="45720" rtlCol="0" anchor="t">
            <a:spAutoFit/>
          </a:bodyPr>
          <a:lstStyle/>
          <a:p>
            <a:r>
              <a:rPr lang="en-US" sz="1400" dirty="0" err="1">
                <a:solidFill>
                  <a:schemeClr val="bg1"/>
                </a:solidFill>
                <a:latin typeface="Century Gothic"/>
              </a:rPr>
              <a:t>Δι</a:t>
            </a:r>
            <a:r>
              <a:rPr lang="en-US" sz="1400" dirty="0">
                <a:solidFill>
                  <a:schemeClr val="bg1"/>
                </a:solidFill>
                <a:latin typeface="Century Gothic"/>
              </a:rPr>
              <a:t>π</a:t>
            </a:r>
            <a:r>
              <a:rPr lang="en-US" sz="1400" dirty="0" err="1">
                <a:solidFill>
                  <a:schemeClr val="bg1"/>
                </a:solidFill>
                <a:latin typeface="Century Gothic"/>
              </a:rPr>
              <a:t>λώστε</a:t>
            </a:r>
            <a:r>
              <a:rPr lang="en-US" sz="1400" dirty="0">
                <a:solidFill>
                  <a:schemeClr val="bg1"/>
                </a:solidFill>
                <a:latin typeface="Century Gothic"/>
              </a:rPr>
              <a:t> τα </a:t>
            </a:r>
            <a:r>
              <a:rPr lang="en-US" sz="1400" dirty="0" err="1">
                <a:solidFill>
                  <a:schemeClr val="bg1"/>
                </a:solidFill>
                <a:latin typeface="Century Gothic"/>
              </a:rPr>
              <a:t>φύλλ</a:t>
            </a:r>
            <a:r>
              <a:rPr lang="en-US" sz="1400" dirty="0">
                <a:solidFill>
                  <a:schemeClr val="bg1"/>
                </a:solidFill>
                <a:latin typeface="Century Gothic"/>
              </a:rPr>
              <a:t>α π</a:t>
            </a:r>
            <a:r>
              <a:rPr lang="en-US" sz="1400" dirty="0" err="1">
                <a:solidFill>
                  <a:schemeClr val="bg1"/>
                </a:solidFill>
                <a:latin typeface="Century Gothic"/>
              </a:rPr>
              <a:t>ου</a:t>
            </a:r>
            <a:r>
              <a:rPr lang="en-US" sz="1400" dirty="0">
                <a:solidFill>
                  <a:schemeClr val="bg1"/>
                </a:solidFill>
                <a:latin typeface="Century Gothic"/>
              </a:rPr>
              <a:t> </a:t>
            </a:r>
            <a:r>
              <a:rPr lang="en-US" sz="1400" dirty="0" err="1">
                <a:solidFill>
                  <a:schemeClr val="bg1"/>
                </a:solidFill>
                <a:latin typeface="Century Gothic"/>
              </a:rPr>
              <a:t>εξέχουν</a:t>
            </a:r>
            <a:r>
              <a:rPr lang="en-US" sz="1400" dirty="0">
                <a:solidFill>
                  <a:schemeClr val="bg1"/>
                </a:solidFill>
                <a:latin typeface="Century Gothic"/>
              </a:rPr>
              <a:t> </a:t>
            </a:r>
            <a:r>
              <a:rPr lang="en-US" sz="1400" dirty="0" err="1">
                <a:solidFill>
                  <a:schemeClr val="bg1"/>
                </a:solidFill>
                <a:latin typeface="Century Gothic"/>
              </a:rPr>
              <a:t>με</a:t>
            </a:r>
            <a:r>
              <a:rPr lang="en-US" sz="1400" dirty="0">
                <a:solidFill>
                  <a:schemeClr val="bg1"/>
                </a:solidFill>
                <a:latin typeface="Century Gothic"/>
              </a:rPr>
              <a:t> α</a:t>
            </a:r>
            <a:r>
              <a:rPr lang="en-US" sz="1400" dirty="0" err="1">
                <a:solidFill>
                  <a:schemeClr val="bg1"/>
                </a:solidFill>
                <a:latin typeface="Century Gothic"/>
              </a:rPr>
              <a:t>ντίθετη</a:t>
            </a:r>
            <a:r>
              <a:rPr lang="en-US" sz="1400" dirty="0">
                <a:solidFill>
                  <a:schemeClr val="bg1"/>
                </a:solidFill>
                <a:latin typeface="Century Gothic"/>
              </a:rPr>
              <a:t> </a:t>
            </a:r>
            <a:r>
              <a:rPr lang="en-US" sz="1400" dirty="0" err="1">
                <a:solidFill>
                  <a:schemeClr val="bg1"/>
                </a:solidFill>
                <a:latin typeface="Century Gothic"/>
              </a:rPr>
              <a:t>φορά</a:t>
            </a:r>
            <a:endParaRPr lang="en-US" dirty="0" err="1">
              <a:solidFill>
                <a:schemeClr val="bg1"/>
              </a:solidFill>
            </a:endParaRPr>
          </a:p>
        </p:txBody>
      </p:sp>
      <p:sp>
        <p:nvSpPr>
          <p:cNvPr id="30" name="Rectangle 29">
            <a:extLst>
              <a:ext uri="{FF2B5EF4-FFF2-40B4-BE49-F238E27FC236}">
                <a16:creationId xmlns:a16="http://schemas.microsoft.com/office/drawing/2014/main" id="{206D5E18-21D5-C142-9AB2-3CE22022BD03}"/>
              </a:ext>
            </a:extLst>
          </p:cNvPr>
          <p:cNvSpPr/>
          <p:nvPr/>
        </p:nvSpPr>
        <p:spPr>
          <a:xfrm>
            <a:off x="7531852" y="5098113"/>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1" name="TextBox 30">
            <a:extLst>
              <a:ext uri="{FF2B5EF4-FFF2-40B4-BE49-F238E27FC236}">
                <a16:creationId xmlns:a16="http://schemas.microsoft.com/office/drawing/2014/main" id="{489386A9-21BA-1647-9CE4-CC491FF98A6C}"/>
              </a:ext>
            </a:extLst>
          </p:cNvPr>
          <p:cNvSpPr txBox="1"/>
          <p:nvPr/>
        </p:nvSpPr>
        <p:spPr>
          <a:xfrm>
            <a:off x="7546235" y="5082637"/>
            <a:ext cx="1234406" cy="738664"/>
          </a:xfrm>
          <a:prstGeom prst="rect">
            <a:avLst/>
          </a:prstGeom>
          <a:noFill/>
        </p:spPr>
        <p:txBody>
          <a:bodyPr wrap="square" lIns="91440" tIns="45720" rIns="91440" bIns="45720" rtlCol="0" anchor="t">
            <a:spAutoFit/>
          </a:bodyPr>
          <a:lstStyle/>
          <a:p>
            <a:r>
              <a:rPr lang="en-US" sz="1400" dirty="0" err="1">
                <a:solidFill>
                  <a:schemeClr val="bg1"/>
                </a:solidFill>
                <a:latin typeface="Century Gothic"/>
              </a:rPr>
              <a:t>Δι</a:t>
            </a:r>
            <a:r>
              <a:rPr lang="en-US" sz="1400" dirty="0">
                <a:solidFill>
                  <a:schemeClr val="bg1"/>
                </a:solidFill>
                <a:latin typeface="Century Gothic"/>
              </a:rPr>
              <a:t>π</a:t>
            </a:r>
            <a:r>
              <a:rPr lang="en-US" sz="1400" dirty="0" err="1">
                <a:solidFill>
                  <a:schemeClr val="bg1"/>
                </a:solidFill>
                <a:latin typeface="Century Gothic"/>
              </a:rPr>
              <a:t>λώστε</a:t>
            </a:r>
            <a:r>
              <a:rPr lang="en-US" sz="1400" dirty="0">
                <a:solidFill>
                  <a:schemeClr val="bg1"/>
                </a:solidFill>
                <a:latin typeface="Century Gothic"/>
              </a:rPr>
              <a:t> </a:t>
            </a:r>
            <a:r>
              <a:rPr lang="en-US" sz="1400" dirty="0" err="1">
                <a:solidFill>
                  <a:schemeClr val="bg1"/>
                </a:solidFill>
                <a:latin typeface="Century Gothic"/>
              </a:rPr>
              <a:t>στ</a:t>
            </a:r>
            <a:r>
              <a:rPr lang="en-US" sz="1400" dirty="0">
                <a:solidFill>
                  <a:schemeClr val="bg1"/>
                </a:solidFill>
                <a:latin typeface="Century Gothic"/>
              </a:rPr>
              <a:t>α </a:t>
            </a:r>
            <a:r>
              <a:rPr lang="en-US" sz="1400" dirty="0" err="1">
                <a:solidFill>
                  <a:schemeClr val="bg1"/>
                </a:solidFill>
                <a:latin typeface="Century Gothic"/>
              </a:rPr>
              <a:t>δύο</a:t>
            </a:r>
            <a:r>
              <a:rPr lang="en-US" sz="1400" dirty="0">
                <a:solidFill>
                  <a:schemeClr val="bg1"/>
                </a:solidFill>
                <a:latin typeface="Century Gothic"/>
              </a:rPr>
              <a:t> </a:t>
            </a:r>
            <a:r>
              <a:rPr lang="en-US" sz="1400" dirty="0" err="1">
                <a:solidFill>
                  <a:schemeClr val="bg1"/>
                </a:solidFill>
                <a:latin typeface="Century Gothic"/>
              </a:rPr>
              <a:t>κάθετ</a:t>
            </a:r>
            <a:r>
              <a:rPr lang="en-US" sz="1400" dirty="0">
                <a:solidFill>
                  <a:schemeClr val="bg1"/>
                </a:solidFill>
                <a:latin typeface="Century Gothic"/>
              </a:rPr>
              <a:t>α</a:t>
            </a:r>
            <a:endParaRPr lang="en-US" dirty="0">
              <a:solidFill>
                <a:schemeClr val="bg1"/>
              </a:solidFill>
            </a:endParaRPr>
          </a:p>
        </p:txBody>
      </p:sp>
      <p:sp>
        <p:nvSpPr>
          <p:cNvPr id="32" name="Rectangle 31">
            <a:extLst>
              <a:ext uri="{FF2B5EF4-FFF2-40B4-BE49-F238E27FC236}">
                <a16:creationId xmlns:a16="http://schemas.microsoft.com/office/drawing/2014/main" id="{338EEC88-E82E-AB47-BD6A-AEEF8FCA2441}"/>
              </a:ext>
            </a:extLst>
          </p:cNvPr>
          <p:cNvSpPr/>
          <p:nvPr/>
        </p:nvSpPr>
        <p:spPr>
          <a:xfrm>
            <a:off x="9044317" y="5098113"/>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3" name="TextBox 32">
            <a:extLst>
              <a:ext uri="{FF2B5EF4-FFF2-40B4-BE49-F238E27FC236}">
                <a16:creationId xmlns:a16="http://schemas.microsoft.com/office/drawing/2014/main" id="{397C75A0-C79A-CA4C-BD58-E34B9EC62503}"/>
              </a:ext>
            </a:extLst>
          </p:cNvPr>
          <p:cNvSpPr txBox="1"/>
          <p:nvPr/>
        </p:nvSpPr>
        <p:spPr>
          <a:xfrm>
            <a:off x="9058700" y="5082637"/>
            <a:ext cx="1234406" cy="738664"/>
          </a:xfrm>
          <a:prstGeom prst="rect">
            <a:avLst/>
          </a:prstGeom>
          <a:noFill/>
        </p:spPr>
        <p:txBody>
          <a:bodyPr wrap="square" lIns="91440" tIns="45720" rIns="91440" bIns="45720" rtlCol="0" anchor="t">
            <a:spAutoFit/>
          </a:bodyPr>
          <a:lstStyle/>
          <a:p>
            <a:r>
              <a:rPr lang="en-US" sz="1400" dirty="0" err="1">
                <a:solidFill>
                  <a:schemeClr val="bg1"/>
                </a:solidFill>
                <a:latin typeface="Century Gothic"/>
              </a:rPr>
              <a:t>Δι</a:t>
            </a:r>
            <a:r>
              <a:rPr lang="en-US" sz="1400" dirty="0">
                <a:solidFill>
                  <a:schemeClr val="bg1"/>
                </a:solidFill>
                <a:latin typeface="Century Gothic"/>
              </a:rPr>
              <a:t>π</a:t>
            </a:r>
            <a:r>
              <a:rPr lang="en-US" sz="1400" dirty="0" err="1">
                <a:solidFill>
                  <a:schemeClr val="bg1"/>
                </a:solidFill>
                <a:latin typeface="Century Gothic"/>
              </a:rPr>
              <a:t>λώστε</a:t>
            </a:r>
            <a:r>
              <a:rPr lang="en-US" sz="1400" dirty="0">
                <a:solidFill>
                  <a:schemeClr val="bg1"/>
                </a:solidFill>
                <a:latin typeface="Century Gothic"/>
              </a:rPr>
              <a:t> </a:t>
            </a:r>
            <a:r>
              <a:rPr lang="en-US" sz="1400" dirty="0" err="1">
                <a:solidFill>
                  <a:schemeClr val="bg1"/>
                </a:solidFill>
                <a:latin typeface="Century Gothic"/>
              </a:rPr>
              <a:t>στ</a:t>
            </a:r>
            <a:r>
              <a:rPr lang="en-US" sz="1400" dirty="0">
                <a:solidFill>
                  <a:schemeClr val="bg1"/>
                </a:solidFill>
                <a:latin typeface="Century Gothic"/>
              </a:rPr>
              <a:t>α </a:t>
            </a:r>
            <a:r>
              <a:rPr lang="en-US" sz="1400" dirty="0" err="1">
                <a:solidFill>
                  <a:schemeClr val="bg1"/>
                </a:solidFill>
                <a:latin typeface="Century Gothic"/>
              </a:rPr>
              <a:t>δύο</a:t>
            </a:r>
            <a:r>
              <a:rPr lang="en-US" sz="1400" dirty="0">
                <a:solidFill>
                  <a:schemeClr val="bg1"/>
                </a:solidFill>
                <a:latin typeface="Century Gothic"/>
              </a:rPr>
              <a:t> οριζόντια</a:t>
            </a:r>
            <a:endParaRPr lang="en-US" dirty="0"/>
          </a:p>
        </p:txBody>
      </p:sp>
      <p:sp>
        <p:nvSpPr>
          <p:cNvPr id="34" name="Rectangle 33">
            <a:extLst>
              <a:ext uri="{FF2B5EF4-FFF2-40B4-BE49-F238E27FC236}">
                <a16:creationId xmlns:a16="http://schemas.microsoft.com/office/drawing/2014/main" id="{EAD19B49-2637-AC4F-B2AC-DD41AEDA0158}"/>
              </a:ext>
            </a:extLst>
          </p:cNvPr>
          <p:cNvSpPr/>
          <p:nvPr/>
        </p:nvSpPr>
        <p:spPr>
          <a:xfrm>
            <a:off x="10636446" y="5100136"/>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5" name="TextBox 34">
            <a:extLst>
              <a:ext uri="{FF2B5EF4-FFF2-40B4-BE49-F238E27FC236}">
                <a16:creationId xmlns:a16="http://schemas.microsoft.com/office/drawing/2014/main" id="{3412AA66-FC45-1F42-97BE-23A5E5236722}"/>
              </a:ext>
            </a:extLst>
          </p:cNvPr>
          <p:cNvSpPr txBox="1"/>
          <p:nvPr/>
        </p:nvSpPr>
        <p:spPr>
          <a:xfrm>
            <a:off x="10650829" y="5084660"/>
            <a:ext cx="1234406" cy="954107"/>
          </a:xfrm>
          <a:prstGeom prst="rect">
            <a:avLst/>
          </a:prstGeom>
          <a:noFill/>
        </p:spPr>
        <p:txBody>
          <a:bodyPr wrap="square" lIns="91440" tIns="45720" rIns="91440" bIns="45720" rtlCol="0" anchor="t">
            <a:spAutoFit/>
          </a:bodyPr>
          <a:lstStyle/>
          <a:p>
            <a:r>
              <a:rPr lang="en-US" sz="1400" dirty="0" err="1">
                <a:solidFill>
                  <a:schemeClr val="bg1"/>
                </a:solidFill>
                <a:latin typeface="Century Gothic"/>
              </a:rPr>
              <a:t>Το</a:t>
            </a:r>
            <a:r>
              <a:rPr lang="en-US" sz="1400" dirty="0">
                <a:solidFill>
                  <a:schemeClr val="bg1"/>
                </a:solidFill>
                <a:latin typeface="Century Gothic"/>
              </a:rPr>
              <a:t> </a:t>
            </a:r>
            <a:r>
              <a:rPr lang="en-US" sz="1400" dirty="0" err="1">
                <a:solidFill>
                  <a:schemeClr val="bg1"/>
                </a:solidFill>
                <a:latin typeface="Century Gothic"/>
              </a:rPr>
              <a:t>ημερολόγιο</a:t>
            </a:r>
            <a:r>
              <a:rPr lang="en-US" sz="1400" dirty="0">
                <a:solidFill>
                  <a:schemeClr val="bg1"/>
                </a:solidFill>
                <a:latin typeface="Century Gothic"/>
              </a:rPr>
              <a:t> σας </a:t>
            </a:r>
            <a:r>
              <a:rPr lang="en-US" sz="1400" dirty="0" err="1">
                <a:solidFill>
                  <a:schemeClr val="bg1"/>
                </a:solidFill>
                <a:latin typeface="Century Gothic"/>
              </a:rPr>
              <a:t>είν</a:t>
            </a:r>
            <a:r>
              <a:rPr lang="en-US" sz="1400" dirty="0">
                <a:solidFill>
                  <a:schemeClr val="bg1"/>
                </a:solidFill>
                <a:latin typeface="Century Gothic"/>
              </a:rPr>
              <a:t>αι </a:t>
            </a:r>
            <a:r>
              <a:rPr lang="en-US" sz="1400" dirty="0" err="1">
                <a:solidFill>
                  <a:schemeClr val="bg1"/>
                </a:solidFill>
                <a:latin typeface="Century Gothic"/>
              </a:rPr>
              <a:t>έτοιμο</a:t>
            </a:r>
            <a:r>
              <a:rPr lang="en-US" sz="1400" dirty="0">
                <a:solidFill>
                  <a:schemeClr val="bg1"/>
                </a:solidFill>
                <a:latin typeface="Century Gothic"/>
              </a:rPr>
              <a:t>!</a:t>
            </a:r>
            <a:endParaRPr lang="en-US" dirty="0">
              <a:solidFill>
                <a:schemeClr val="bg1"/>
              </a:solidFill>
            </a:endParaRPr>
          </a:p>
        </p:txBody>
      </p:sp>
      <p:pic>
        <p:nvPicPr>
          <p:cNvPr id="37" name="Picture 36" descr="A picture containing text&#10;&#10;Description automatically generated">
            <a:extLst>
              <a:ext uri="{FF2B5EF4-FFF2-40B4-BE49-F238E27FC236}">
                <a16:creationId xmlns:a16="http://schemas.microsoft.com/office/drawing/2014/main" id="{739B70B1-D575-E24D-A67B-A07666F4833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579407"/>
            <a:ext cx="12043144" cy="2478192"/>
          </a:xfrm>
          <a:prstGeom prst="rect">
            <a:avLst/>
          </a:prstGeom>
        </p:spPr>
      </p:pic>
      <p:sp>
        <p:nvSpPr>
          <p:cNvPr id="39" name="Rectangle 38">
            <a:extLst>
              <a:ext uri="{FF2B5EF4-FFF2-40B4-BE49-F238E27FC236}">
                <a16:creationId xmlns:a16="http://schemas.microsoft.com/office/drawing/2014/main" id="{57B76DD5-9C1A-2448-89BE-0487DF6B5AD3}"/>
              </a:ext>
            </a:extLst>
          </p:cNvPr>
          <p:cNvSpPr/>
          <p:nvPr/>
        </p:nvSpPr>
        <p:spPr>
          <a:xfrm>
            <a:off x="760985" y="4542568"/>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sp>
        <p:nvSpPr>
          <p:cNvPr id="40" name="Rectangle 39">
            <a:extLst>
              <a:ext uri="{FF2B5EF4-FFF2-40B4-BE49-F238E27FC236}">
                <a16:creationId xmlns:a16="http://schemas.microsoft.com/office/drawing/2014/main" id="{9184D2F4-2181-9D47-BC51-0C91040CCDCD}"/>
              </a:ext>
            </a:extLst>
          </p:cNvPr>
          <p:cNvSpPr/>
          <p:nvPr/>
        </p:nvSpPr>
        <p:spPr>
          <a:xfrm>
            <a:off x="2429996" y="4542568"/>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sp>
        <p:nvSpPr>
          <p:cNvPr id="41" name="Rectangle 40">
            <a:extLst>
              <a:ext uri="{FF2B5EF4-FFF2-40B4-BE49-F238E27FC236}">
                <a16:creationId xmlns:a16="http://schemas.microsoft.com/office/drawing/2014/main" id="{58A4256F-0848-F742-A616-3E00BF12F990}"/>
              </a:ext>
            </a:extLst>
          </p:cNvPr>
          <p:cNvSpPr/>
          <p:nvPr/>
        </p:nvSpPr>
        <p:spPr>
          <a:xfrm>
            <a:off x="4087206" y="4542568"/>
            <a:ext cx="273908" cy="523220"/>
          </a:xfrm>
          <a:prstGeom prst="rect">
            <a:avLst/>
          </a:prstGeom>
        </p:spPr>
        <p:txBody>
          <a:bodyPr wrap="square">
            <a:spAutoFit/>
          </a:bodyPr>
          <a:lstStyle/>
          <a:p>
            <a:r>
              <a:rPr lang="en-US" sz="2800" b="1">
                <a:solidFill>
                  <a:srgbClr val="004A6C"/>
                </a:solidFill>
                <a:latin typeface="Gilroy Bold" pitchFamily="2" charset="77"/>
              </a:rPr>
              <a:t>3 </a:t>
            </a:r>
            <a:endParaRPr lang="en-US" sz="2800">
              <a:solidFill>
                <a:srgbClr val="004A6C"/>
              </a:solidFill>
            </a:endParaRPr>
          </a:p>
        </p:txBody>
      </p:sp>
      <p:sp>
        <p:nvSpPr>
          <p:cNvPr id="42" name="Rectangle 41">
            <a:extLst>
              <a:ext uri="{FF2B5EF4-FFF2-40B4-BE49-F238E27FC236}">
                <a16:creationId xmlns:a16="http://schemas.microsoft.com/office/drawing/2014/main" id="{27754B7D-5167-2D43-8D9C-781EEDEC5414}"/>
              </a:ext>
            </a:extLst>
          </p:cNvPr>
          <p:cNvSpPr/>
          <p:nvPr/>
        </p:nvSpPr>
        <p:spPr>
          <a:xfrm>
            <a:off x="5853980" y="4542568"/>
            <a:ext cx="273908" cy="523220"/>
          </a:xfrm>
          <a:prstGeom prst="rect">
            <a:avLst/>
          </a:prstGeom>
        </p:spPr>
        <p:txBody>
          <a:bodyPr wrap="square">
            <a:spAutoFit/>
          </a:bodyPr>
          <a:lstStyle/>
          <a:p>
            <a:r>
              <a:rPr lang="en-US" sz="2800" b="1">
                <a:solidFill>
                  <a:srgbClr val="004A6C"/>
                </a:solidFill>
                <a:latin typeface="Gilroy Bold" pitchFamily="2" charset="77"/>
              </a:rPr>
              <a:t>4</a:t>
            </a:r>
            <a:endParaRPr lang="en-US" sz="2800">
              <a:solidFill>
                <a:srgbClr val="004A6C"/>
              </a:solidFill>
            </a:endParaRPr>
          </a:p>
        </p:txBody>
      </p:sp>
      <p:sp>
        <p:nvSpPr>
          <p:cNvPr id="43" name="Rectangle 42">
            <a:extLst>
              <a:ext uri="{FF2B5EF4-FFF2-40B4-BE49-F238E27FC236}">
                <a16:creationId xmlns:a16="http://schemas.microsoft.com/office/drawing/2014/main" id="{9FD3055F-75F7-E44D-A16C-6FEE66C41281}"/>
              </a:ext>
            </a:extLst>
          </p:cNvPr>
          <p:cNvSpPr/>
          <p:nvPr/>
        </p:nvSpPr>
        <p:spPr>
          <a:xfrm>
            <a:off x="7491394" y="4542568"/>
            <a:ext cx="273908" cy="523220"/>
          </a:xfrm>
          <a:prstGeom prst="rect">
            <a:avLst/>
          </a:prstGeom>
        </p:spPr>
        <p:txBody>
          <a:bodyPr wrap="square">
            <a:spAutoFit/>
          </a:bodyPr>
          <a:lstStyle/>
          <a:p>
            <a:r>
              <a:rPr lang="en-US" sz="2800" b="1">
                <a:solidFill>
                  <a:srgbClr val="004A6C"/>
                </a:solidFill>
                <a:latin typeface="Gilroy Bold" pitchFamily="2" charset="77"/>
              </a:rPr>
              <a:t>5</a:t>
            </a:r>
            <a:endParaRPr lang="en-US" sz="2800">
              <a:solidFill>
                <a:srgbClr val="004A6C"/>
              </a:solidFill>
            </a:endParaRPr>
          </a:p>
        </p:txBody>
      </p:sp>
      <p:sp>
        <p:nvSpPr>
          <p:cNvPr id="44" name="Rectangle 43">
            <a:extLst>
              <a:ext uri="{FF2B5EF4-FFF2-40B4-BE49-F238E27FC236}">
                <a16:creationId xmlns:a16="http://schemas.microsoft.com/office/drawing/2014/main" id="{866D1F13-D002-7E4B-94ED-5C864747F841}"/>
              </a:ext>
            </a:extLst>
          </p:cNvPr>
          <p:cNvSpPr/>
          <p:nvPr/>
        </p:nvSpPr>
        <p:spPr>
          <a:xfrm>
            <a:off x="9058700" y="4542568"/>
            <a:ext cx="273908" cy="523220"/>
          </a:xfrm>
          <a:prstGeom prst="rect">
            <a:avLst/>
          </a:prstGeom>
        </p:spPr>
        <p:txBody>
          <a:bodyPr wrap="square">
            <a:spAutoFit/>
          </a:bodyPr>
          <a:lstStyle/>
          <a:p>
            <a:r>
              <a:rPr lang="en-US" sz="2800" b="1">
                <a:solidFill>
                  <a:srgbClr val="004A6C"/>
                </a:solidFill>
                <a:latin typeface="Gilroy Bold" pitchFamily="2" charset="77"/>
              </a:rPr>
              <a:t>6</a:t>
            </a:r>
            <a:endParaRPr lang="en-US" sz="2800">
              <a:solidFill>
                <a:srgbClr val="004A6C"/>
              </a:solidFill>
            </a:endParaRPr>
          </a:p>
        </p:txBody>
      </p:sp>
      <p:sp>
        <p:nvSpPr>
          <p:cNvPr id="45" name="Rectangle 44">
            <a:extLst>
              <a:ext uri="{FF2B5EF4-FFF2-40B4-BE49-F238E27FC236}">
                <a16:creationId xmlns:a16="http://schemas.microsoft.com/office/drawing/2014/main" id="{B75849AA-A3CE-1F4D-8994-60CA771CE48A}"/>
              </a:ext>
            </a:extLst>
          </p:cNvPr>
          <p:cNvSpPr/>
          <p:nvPr/>
        </p:nvSpPr>
        <p:spPr>
          <a:xfrm>
            <a:off x="10611053" y="4542568"/>
            <a:ext cx="273908" cy="523220"/>
          </a:xfrm>
          <a:prstGeom prst="rect">
            <a:avLst/>
          </a:prstGeom>
        </p:spPr>
        <p:txBody>
          <a:bodyPr wrap="square">
            <a:spAutoFit/>
          </a:bodyPr>
          <a:lstStyle/>
          <a:p>
            <a:r>
              <a:rPr lang="en-US" sz="2800" b="1">
                <a:solidFill>
                  <a:srgbClr val="004A6C"/>
                </a:solidFill>
                <a:latin typeface="Gilroy Bold" pitchFamily="2" charset="77"/>
              </a:rPr>
              <a:t>7</a:t>
            </a:r>
            <a:endParaRPr lang="en-US" sz="2800">
              <a:solidFill>
                <a:srgbClr val="004A6C"/>
              </a:solidFill>
            </a:endParaRPr>
          </a:p>
        </p:txBody>
      </p:sp>
      <p:sp>
        <p:nvSpPr>
          <p:cNvPr id="36" name="TextBox 35">
            <a:extLst>
              <a:ext uri="{FF2B5EF4-FFF2-40B4-BE49-F238E27FC236}">
                <a16:creationId xmlns:a16="http://schemas.microsoft.com/office/drawing/2014/main" id="{C8564381-AAAD-0849-8CB9-9A4B643A8DD1}"/>
              </a:ext>
            </a:extLst>
          </p:cNvPr>
          <p:cNvSpPr txBox="1"/>
          <p:nvPr/>
        </p:nvSpPr>
        <p:spPr>
          <a:xfrm>
            <a:off x="33534" y="857092"/>
            <a:ext cx="5192506"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Ημερολόγιο</a:t>
            </a:r>
            <a:r>
              <a:rPr lang="en-US" sz="3200" b="1" dirty="0">
                <a:solidFill>
                  <a:srgbClr val="004A6C"/>
                </a:solidFill>
                <a:latin typeface="Century Gothic"/>
              </a:rPr>
              <a:t> Κα</a:t>
            </a:r>
            <a:r>
              <a:rPr lang="en-US" sz="3200" b="1" dirty="0" err="1">
                <a:solidFill>
                  <a:srgbClr val="004A6C"/>
                </a:solidFill>
                <a:latin typeface="Century Gothic"/>
              </a:rPr>
              <a:t>ινοτομί</a:t>
            </a:r>
            <a:r>
              <a:rPr lang="en-US" sz="3200" b="1" dirty="0">
                <a:solidFill>
                  <a:srgbClr val="004A6C"/>
                </a:solidFill>
                <a:latin typeface="Century Gothic"/>
              </a:rPr>
              <a:t>ας</a:t>
            </a:r>
            <a:endParaRPr lang="en-US" dirty="0"/>
          </a:p>
        </p:txBody>
      </p:sp>
      <p:grpSp>
        <p:nvGrpSpPr>
          <p:cNvPr id="5" name="Group 4">
            <a:extLst>
              <a:ext uri="{FF2B5EF4-FFF2-40B4-BE49-F238E27FC236}">
                <a16:creationId xmlns:a16="http://schemas.microsoft.com/office/drawing/2014/main" id="{363C90AD-3C95-A141-9BD8-F98CD8E491D0}"/>
              </a:ext>
            </a:extLst>
          </p:cNvPr>
          <p:cNvGrpSpPr/>
          <p:nvPr/>
        </p:nvGrpSpPr>
        <p:grpSpPr>
          <a:xfrm>
            <a:off x="869571" y="4349172"/>
            <a:ext cx="510215" cy="523220"/>
            <a:chOff x="683140" y="4598754"/>
            <a:chExt cx="510215" cy="523220"/>
          </a:xfrm>
        </p:grpSpPr>
        <p:sp>
          <p:nvSpPr>
            <p:cNvPr id="38" name="Oval 37">
              <a:extLst>
                <a:ext uri="{FF2B5EF4-FFF2-40B4-BE49-F238E27FC236}">
                  <a16:creationId xmlns:a16="http://schemas.microsoft.com/office/drawing/2014/main" id="{55529E3D-7941-9746-A0AA-288EE2B8804E}"/>
                </a:ext>
              </a:extLst>
            </p:cNvPr>
            <p:cNvSpPr/>
            <p:nvPr/>
          </p:nvSpPr>
          <p:spPr>
            <a:xfrm>
              <a:off x="683140" y="4609116"/>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2E0B8F87-16A2-604F-B502-0C06B0F976D6}"/>
                </a:ext>
              </a:extLst>
            </p:cNvPr>
            <p:cNvSpPr/>
            <p:nvPr/>
          </p:nvSpPr>
          <p:spPr>
            <a:xfrm>
              <a:off x="762329" y="4598754"/>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grpSp>
      <p:sp>
        <p:nvSpPr>
          <p:cNvPr id="47" name="Oval 46">
            <a:extLst>
              <a:ext uri="{FF2B5EF4-FFF2-40B4-BE49-F238E27FC236}">
                <a16:creationId xmlns:a16="http://schemas.microsoft.com/office/drawing/2014/main" id="{FE5176B0-0E79-A741-9EF0-F2D54FCC20AD}"/>
              </a:ext>
            </a:extLst>
          </p:cNvPr>
          <p:cNvSpPr/>
          <p:nvPr/>
        </p:nvSpPr>
        <p:spPr>
          <a:xfrm>
            <a:off x="2556131" y="4359534"/>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1153C6E2-4298-4D44-8B5F-2A7E00B5CCF6}"/>
              </a:ext>
            </a:extLst>
          </p:cNvPr>
          <p:cNvSpPr/>
          <p:nvPr/>
        </p:nvSpPr>
        <p:spPr>
          <a:xfrm>
            <a:off x="2635320" y="4349172"/>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sp>
        <p:nvSpPr>
          <p:cNvPr id="49" name="Oval 48">
            <a:extLst>
              <a:ext uri="{FF2B5EF4-FFF2-40B4-BE49-F238E27FC236}">
                <a16:creationId xmlns:a16="http://schemas.microsoft.com/office/drawing/2014/main" id="{48D04DC2-B965-2742-88D1-35BAFEB573F2}"/>
              </a:ext>
            </a:extLst>
          </p:cNvPr>
          <p:cNvSpPr/>
          <p:nvPr/>
        </p:nvSpPr>
        <p:spPr>
          <a:xfrm>
            <a:off x="4334131" y="4359534"/>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84D7544B-FBED-8548-956E-C6AFE29B20CD}"/>
              </a:ext>
            </a:extLst>
          </p:cNvPr>
          <p:cNvSpPr/>
          <p:nvPr/>
        </p:nvSpPr>
        <p:spPr>
          <a:xfrm>
            <a:off x="4413320" y="4349172"/>
            <a:ext cx="273908" cy="523220"/>
          </a:xfrm>
          <a:prstGeom prst="rect">
            <a:avLst/>
          </a:prstGeom>
        </p:spPr>
        <p:txBody>
          <a:bodyPr wrap="square">
            <a:spAutoFit/>
          </a:bodyPr>
          <a:lstStyle/>
          <a:p>
            <a:r>
              <a:rPr lang="en-US" sz="2800" b="1">
                <a:solidFill>
                  <a:srgbClr val="004A6C"/>
                </a:solidFill>
                <a:latin typeface="Gilroy Bold" pitchFamily="2" charset="77"/>
              </a:rPr>
              <a:t>3 </a:t>
            </a:r>
            <a:endParaRPr lang="en-US" sz="2800">
              <a:solidFill>
                <a:srgbClr val="004A6C"/>
              </a:solidFill>
            </a:endParaRPr>
          </a:p>
        </p:txBody>
      </p:sp>
      <p:sp>
        <p:nvSpPr>
          <p:cNvPr id="51" name="Oval 50">
            <a:extLst>
              <a:ext uri="{FF2B5EF4-FFF2-40B4-BE49-F238E27FC236}">
                <a16:creationId xmlns:a16="http://schemas.microsoft.com/office/drawing/2014/main" id="{F9114D9F-1D53-0A46-8297-AB4F443BBE08}"/>
              </a:ext>
            </a:extLst>
          </p:cNvPr>
          <p:cNvSpPr/>
          <p:nvPr/>
        </p:nvSpPr>
        <p:spPr>
          <a:xfrm>
            <a:off x="5837811" y="4359534"/>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298D61EA-F54B-E54F-BBE3-496BE644172D}"/>
              </a:ext>
            </a:extLst>
          </p:cNvPr>
          <p:cNvSpPr/>
          <p:nvPr/>
        </p:nvSpPr>
        <p:spPr>
          <a:xfrm>
            <a:off x="5917000" y="4349172"/>
            <a:ext cx="273908" cy="523220"/>
          </a:xfrm>
          <a:prstGeom prst="rect">
            <a:avLst/>
          </a:prstGeom>
        </p:spPr>
        <p:txBody>
          <a:bodyPr wrap="square">
            <a:spAutoFit/>
          </a:bodyPr>
          <a:lstStyle/>
          <a:p>
            <a:r>
              <a:rPr lang="en-US" sz="2800" b="1">
                <a:solidFill>
                  <a:srgbClr val="004A6C"/>
                </a:solidFill>
                <a:latin typeface="Gilroy Bold" pitchFamily="2" charset="77"/>
              </a:rPr>
              <a:t>4 </a:t>
            </a:r>
            <a:endParaRPr lang="en-US" sz="2800">
              <a:solidFill>
                <a:srgbClr val="004A6C"/>
              </a:solidFill>
            </a:endParaRPr>
          </a:p>
        </p:txBody>
      </p:sp>
      <p:sp>
        <p:nvSpPr>
          <p:cNvPr id="53" name="Oval 52">
            <a:extLst>
              <a:ext uri="{FF2B5EF4-FFF2-40B4-BE49-F238E27FC236}">
                <a16:creationId xmlns:a16="http://schemas.microsoft.com/office/drawing/2014/main" id="{02546E8B-F33D-8742-AB72-B2F7A25CC2FE}"/>
              </a:ext>
            </a:extLst>
          </p:cNvPr>
          <p:cNvSpPr/>
          <p:nvPr/>
        </p:nvSpPr>
        <p:spPr>
          <a:xfrm>
            <a:off x="7514211" y="4359534"/>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7538E22C-D751-3447-8294-7B2DAF0840B6}"/>
              </a:ext>
            </a:extLst>
          </p:cNvPr>
          <p:cNvSpPr/>
          <p:nvPr/>
        </p:nvSpPr>
        <p:spPr>
          <a:xfrm>
            <a:off x="7593400" y="4349172"/>
            <a:ext cx="273908" cy="523220"/>
          </a:xfrm>
          <a:prstGeom prst="rect">
            <a:avLst/>
          </a:prstGeom>
        </p:spPr>
        <p:txBody>
          <a:bodyPr wrap="square">
            <a:spAutoFit/>
          </a:bodyPr>
          <a:lstStyle/>
          <a:p>
            <a:r>
              <a:rPr lang="en-US" sz="2800" b="1">
                <a:solidFill>
                  <a:srgbClr val="004A6C"/>
                </a:solidFill>
                <a:latin typeface="Gilroy Bold" pitchFamily="2" charset="77"/>
              </a:rPr>
              <a:t>5 </a:t>
            </a:r>
            <a:endParaRPr lang="en-US" sz="2800">
              <a:solidFill>
                <a:srgbClr val="004A6C"/>
              </a:solidFill>
            </a:endParaRPr>
          </a:p>
        </p:txBody>
      </p:sp>
      <p:sp>
        <p:nvSpPr>
          <p:cNvPr id="55" name="Oval 54">
            <a:extLst>
              <a:ext uri="{FF2B5EF4-FFF2-40B4-BE49-F238E27FC236}">
                <a16:creationId xmlns:a16="http://schemas.microsoft.com/office/drawing/2014/main" id="{F4E57F49-1C7F-5F42-8C0E-017F6C04D076}"/>
              </a:ext>
            </a:extLst>
          </p:cNvPr>
          <p:cNvSpPr/>
          <p:nvPr/>
        </p:nvSpPr>
        <p:spPr>
          <a:xfrm>
            <a:off x="9038211" y="4359534"/>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234A56AD-A527-514C-9DE4-38C8C473EFC4}"/>
              </a:ext>
            </a:extLst>
          </p:cNvPr>
          <p:cNvSpPr/>
          <p:nvPr/>
        </p:nvSpPr>
        <p:spPr>
          <a:xfrm>
            <a:off x="9117400" y="4349172"/>
            <a:ext cx="273908" cy="523220"/>
          </a:xfrm>
          <a:prstGeom prst="rect">
            <a:avLst/>
          </a:prstGeom>
        </p:spPr>
        <p:txBody>
          <a:bodyPr wrap="square">
            <a:spAutoFit/>
          </a:bodyPr>
          <a:lstStyle/>
          <a:p>
            <a:r>
              <a:rPr lang="en-US" sz="2800" b="1">
                <a:solidFill>
                  <a:srgbClr val="004A6C"/>
                </a:solidFill>
                <a:latin typeface="Gilroy Bold" pitchFamily="2" charset="77"/>
              </a:rPr>
              <a:t>6 </a:t>
            </a:r>
            <a:endParaRPr lang="en-US" sz="2800">
              <a:solidFill>
                <a:srgbClr val="004A6C"/>
              </a:solidFill>
            </a:endParaRPr>
          </a:p>
        </p:txBody>
      </p:sp>
      <p:sp>
        <p:nvSpPr>
          <p:cNvPr id="57" name="Oval 56">
            <a:extLst>
              <a:ext uri="{FF2B5EF4-FFF2-40B4-BE49-F238E27FC236}">
                <a16:creationId xmlns:a16="http://schemas.microsoft.com/office/drawing/2014/main" id="{3D056744-58CF-9B4F-B40B-43D323669CB3}"/>
              </a:ext>
            </a:extLst>
          </p:cNvPr>
          <p:cNvSpPr/>
          <p:nvPr/>
        </p:nvSpPr>
        <p:spPr>
          <a:xfrm>
            <a:off x="10653651" y="4359534"/>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280DA85C-DC3E-9E4E-956B-487A815977E9}"/>
              </a:ext>
            </a:extLst>
          </p:cNvPr>
          <p:cNvSpPr/>
          <p:nvPr/>
        </p:nvSpPr>
        <p:spPr>
          <a:xfrm>
            <a:off x="10732840" y="4349172"/>
            <a:ext cx="273908" cy="523220"/>
          </a:xfrm>
          <a:prstGeom prst="rect">
            <a:avLst/>
          </a:prstGeom>
        </p:spPr>
        <p:txBody>
          <a:bodyPr wrap="square">
            <a:spAutoFit/>
          </a:bodyPr>
          <a:lstStyle/>
          <a:p>
            <a:r>
              <a:rPr lang="en-US" sz="2800" b="1">
                <a:solidFill>
                  <a:srgbClr val="004A6C"/>
                </a:solidFill>
                <a:latin typeface="Gilroy Bold" pitchFamily="2" charset="77"/>
              </a:rPr>
              <a:t>7 </a:t>
            </a:r>
            <a:endParaRPr lang="en-US" sz="2800">
              <a:solidFill>
                <a:srgbClr val="004A6C"/>
              </a:solidFill>
            </a:endParaRPr>
          </a:p>
        </p:txBody>
      </p:sp>
      <p:sp>
        <p:nvSpPr>
          <p:cNvPr id="17" name="TextBox 16">
            <a:extLst>
              <a:ext uri="{FF2B5EF4-FFF2-40B4-BE49-F238E27FC236}">
                <a16:creationId xmlns:a16="http://schemas.microsoft.com/office/drawing/2014/main" id="{C59D2BD4-EF7A-5744-80C9-96077D32D31C}"/>
              </a:ext>
            </a:extLst>
          </p:cNvPr>
          <p:cNvSpPr txBox="1"/>
          <p:nvPr/>
        </p:nvSpPr>
        <p:spPr>
          <a:xfrm>
            <a:off x="577248" y="5069420"/>
            <a:ext cx="1349930" cy="954107"/>
          </a:xfrm>
          <a:prstGeom prst="rect">
            <a:avLst/>
          </a:prstGeom>
          <a:noFill/>
        </p:spPr>
        <p:txBody>
          <a:bodyPr wrap="square" lIns="91440" tIns="45720" rIns="91440" bIns="45720" rtlCol="0" anchor="t">
            <a:spAutoFit/>
          </a:bodyPr>
          <a:lstStyle/>
          <a:p>
            <a:r>
              <a:rPr lang="en-US" sz="1400" dirty="0" err="1">
                <a:solidFill>
                  <a:schemeClr val="bg1"/>
                </a:solidFill>
                <a:latin typeface="Century Gothic"/>
              </a:rPr>
              <a:t>Ξεκινήστε</a:t>
            </a:r>
            <a:r>
              <a:rPr lang="en-US" sz="1400" dirty="0">
                <a:solidFill>
                  <a:schemeClr val="bg1"/>
                </a:solidFill>
                <a:latin typeface="Century Gothic"/>
              </a:rPr>
              <a:t> </a:t>
            </a:r>
            <a:r>
              <a:rPr lang="en-US" sz="1400" dirty="0" err="1">
                <a:solidFill>
                  <a:schemeClr val="bg1"/>
                </a:solidFill>
                <a:latin typeface="Century Gothic"/>
              </a:rPr>
              <a:t>με</a:t>
            </a:r>
            <a:r>
              <a:rPr lang="en-US" sz="1400" dirty="0">
                <a:solidFill>
                  <a:schemeClr val="bg1"/>
                </a:solidFill>
                <a:latin typeface="Century Gothic"/>
              </a:rPr>
              <a:t> </a:t>
            </a:r>
            <a:r>
              <a:rPr lang="en-US" sz="1400" dirty="0" err="1">
                <a:solidFill>
                  <a:schemeClr val="bg1"/>
                </a:solidFill>
                <a:latin typeface="Century Gothic"/>
              </a:rPr>
              <a:t>το</a:t>
            </a:r>
            <a:r>
              <a:rPr lang="en-US" sz="1400" dirty="0">
                <a:solidFill>
                  <a:schemeClr val="bg1"/>
                </a:solidFill>
                <a:latin typeface="Century Gothic"/>
              </a:rPr>
              <a:t> </a:t>
            </a:r>
            <a:r>
              <a:rPr lang="en-US" sz="1400" dirty="0" err="1">
                <a:solidFill>
                  <a:schemeClr val="bg1"/>
                </a:solidFill>
                <a:latin typeface="Century Gothic"/>
              </a:rPr>
              <a:t>εξώφυλλο</a:t>
            </a:r>
            <a:r>
              <a:rPr lang="en-US" sz="1400" dirty="0">
                <a:solidFill>
                  <a:schemeClr val="bg1"/>
                </a:solidFill>
                <a:latin typeface="Century Gothic"/>
              </a:rPr>
              <a:t> π</a:t>
            </a:r>
            <a:r>
              <a:rPr lang="en-US" sz="1400" dirty="0" err="1">
                <a:solidFill>
                  <a:schemeClr val="bg1"/>
                </a:solidFill>
                <a:latin typeface="Century Gothic"/>
              </a:rPr>
              <a:t>άνω</a:t>
            </a:r>
            <a:r>
              <a:rPr lang="en-US" sz="1400" dirty="0">
                <a:solidFill>
                  <a:schemeClr val="bg1"/>
                </a:solidFill>
                <a:latin typeface="Century Gothic"/>
              </a:rPr>
              <a:t> α</a:t>
            </a:r>
            <a:r>
              <a:rPr lang="en-US" sz="1400" dirty="0" err="1">
                <a:solidFill>
                  <a:schemeClr val="bg1"/>
                </a:solidFill>
                <a:latin typeface="Century Gothic"/>
              </a:rPr>
              <a:t>ριστερά</a:t>
            </a:r>
          </a:p>
        </p:txBody>
      </p:sp>
      <p:pic>
        <p:nvPicPr>
          <p:cNvPr id="59" name="Picture 58" descr="Icon&#10;&#10;Description automatically generated">
            <a:extLst>
              <a:ext uri="{FF2B5EF4-FFF2-40B4-BE49-F238E27FC236}">
                <a16:creationId xmlns:a16="http://schemas.microsoft.com/office/drawing/2014/main" id="{61907CA1-F4B3-784C-BBBB-2B59695A596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8588226">
            <a:off x="10073319" y="1544427"/>
            <a:ext cx="753392" cy="646331"/>
          </a:xfrm>
          <a:prstGeom prst="rect">
            <a:avLst/>
          </a:prstGeom>
        </p:spPr>
      </p:pic>
      <p:pic>
        <p:nvPicPr>
          <p:cNvPr id="6" name="Picture 5">
            <a:extLst>
              <a:ext uri="{FF2B5EF4-FFF2-40B4-BE49-F238E27FC236}">
                <a16:creationId xmlns:a16="http://schemas.microsoft.com/office/drawing/2014/main" id="{D85D6734-FA28-A546-8A36-076076CAAF7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38983" y="3943271"/>
            <a:ext cx="1005733" cy="629101"/>
          </a:xfrm>
          <a:prstGeom prst="rect">
            <a:avLst/>
          </a:prstGeom>
        </p:spPr>
      </p:pic>
      <p:pic>
        <p:nvPicPr>
          <p:cNvPr id="60" name="Picture 59">
            <a:extLst>
              <a:ext uri="{FF2B5EF4-FFF2-40B4-BE49-F238E27FC236}">
                <a16:creationId xmlns:a16="http://schemas.microsoft.com/office/drawing/2014/main" id="{CE433364-5ECE-1742-8C14-3CE4D3B385D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300143" y="3943271"/>
            <a:ext cx="1005733" cy="629101"/>
          </a:xfrm>
          <a:prstGeom prst="rect">
            <a:avLst/>
          </a:prstGeom>
        </p:spPr>
      </p:pic>
      <p:pic>
        <p:nvPicPr>
          <p:cNvPr id="61" name="Picture 60">
            <a:extLst>
              <a:ext uri="{FF2B5EF4-FFF2-40B4-BE49-F238E27FC236}">
                <a16:creationId xmlns:a16="http://schemas.microsoft.com/office/drawing/2014/main" id="{9CFA1E00-0B22-3842-AC0E-EFA440C30F0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088804" y="3943271"/>
            <a:ext cx="1005733" cy="629101"/>
          </a:xfrm>
          <a:prstGeom prst="rect">
            <a:avLst/>
          </a:prstGeom>
        </p:spPr>
      </p:pic>
      <p:pic>
        <p:nvPicPr>
          <p:cNvPr id="64" name="Picture 63">
            <a:extLst>
              <a:ext uri="{FF2B5EF4-FFF2-40B4-BE49-F238E27FC236}">
                <a16:creationId xmlns:a16="http://schemas.microsoft.com/office/drawing/2014/main" id="{3837731B-C54A-4746-BE00-B803306038B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564964" y="3943271"/>
            <a:ext cx="1005733" cy="629101"/>
          </a:xfrm>
          <a:prstGeom prst="rect">
            <a:avLst/>
          </a:prstGeom>
        </p:spPr>
      </p:pic>
      <p:pic>
        <p:nvPicPr>
          <p:cNvPr id="65" name="Picture 64">
            <a:extLst>
              <a:ext uri="{FF2B5EF4-FFF2-40B4-BE49-F238E27FC236}">
                <a16:creationId xmlns:a16="http://schemas.microsoft.com/office/drawing/2014/main" id="{DC3EA0B0-7706-D64E-9EB7-E63CE106A54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264224" y="3943271"/>
            <a:ext cx="1005733" cy="629101"/>
          </a:xfrm>
          <a:prstGeom prst="rect">
            <a:avLst/>
          </a:prstGeom>
        </p:spPr>
      </p:pic>
      <p:pic>
        <p:nvPicPr>
          <p:cNvPr id="66" name="Picture 65">
            <a:extLst>
              <a:ext uri="{FF2B5EF4-FFF2-40B4-BE49-F238E27FC236}">
                <a16:creationId xmlns:a16="http://schemas.microsoft.com/office/drawing/2014/main" id="{2214DC82-4265-6D4D-BF08-89C491DEC6F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800004" y="3943271"/>
            <a:ext cx="1005733" cy="629101"/>
          </a:xfrm>
          <a:prstGeom prst="rect">
            <a:avLst/>
          </a:prstGeom>
        </p:spPr>
      </p:pic>
      <p:pic>
        <p:nvPicPr>
          <p:cNvPr id="67" name="Picture 66">
            <a:extLst>
              <a:ext uri="{FF2B5EF4-FFF2-40B4-BE49-F238E27FC236}">
                <a16:creationId xmlns:a16="http://schemas.microsoft.com/office/drawing/2014/main" id="{0A69138B-1870-B64A-83DD-E8C86F58828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84964" y="3943271"/>
            <a:ext cx="1005733" cy="629101"/>
          </a:xfrm>
          <a:prstGeom prst="rect">
            <a:avLst/>
          </a:prstGeom>
        </p:spPr>
      </p:pic>
      <p:pic>
        <p:nvPicPr>
          <p:cNvPr id="10" name="Picture 9" descr="Icon&#10;&#10;Description automatically generated">
            <a:extLst>
              <a:ext uri="{FF2B5EF4-FFF2-40B4-BE49-F238E27FC236}">
                <a16:creationId xmlns:a16="http://schemas.microsoft.com/office/drawing/2014/main" id="{5D1DD330-8889-1B48-BF41-536C619348A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674398">
            <a:off x="9303748" y="1806115"/>
            <a:ext cx="1011475" cy="1101297"/>
          </a:xfrm>
          <a:prstGeom prst="rect">
            <a:avLst/>
          </a:prstGeom>
        </p:spPr>
      </p:pic>
      <p:pic>
        <p:nvPicPr>
          <p:cNvPr id="8" name="Picture 7" descr="Text&#10;&#10;Description automatically generated with low confidence">
            <a:extLst>
              <a:ext uri="{FF2B5EF4-FFF2-40B4-BE49-F238E27FC236}">
                <a16:creationId xmlns:a16="http://schemas.microsoft.com/office/drawing/2014/main" id="{3761E1E2-B89F-F167-9D12-02AD8CB2A2C4}"/>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l="-219"/>
          <a:stretch/>
        </p:blipFill>
        <p:spPr>
          <a:xfrm>
            <a:off x="-50411" y="5616792"/>
            <a:ext cx="4352934" cy="1263129"/>
          </a:xfrm>
          <a:prstGeom prst="rect">
            <a:avLst/>
          </a:prstGeom>
        </p:spPr>
      </p:pic>
    </p:spTree>
    <p:extLst>
      <p:ext uri="{BB962C8B-B14F-4D97-AF65-F5344CB8AC3E}">
        <p14:creationId xmlns:p14="http://schemas.microsoft.com/office/powerpoint/2010/main" val="1888177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214DD37-84FA-E148-B402-1E7217100C3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62" b="-62"/>
          <a:stretch/>
        </p:blipFill>
        <p:spPr>
          <a:xfrm>
            <a:off x="7620" y="0"/>
            <a:ext cx="12199628" cy="6877480"/>
          </a:xfrm>
          <a:prstGeom prst="rect">
            <a:avLst/>
          </a:prstGeom>
        </p:spPr>
      </p:pic>
      <p:sp>
        <p:nvSpPr>
          <p:cNvPr id="24" name="Rectangle 23">
            <a:extLst>
              <a:ext uri="{FF2B5EF4-FFF2-40B4-BE49-F238E27FC236}">
                <a16:creationId xmlns:a16="http://schemas.microsoft.com/office/drawing/2014/main" id="{ACBFBCD1-26BB-9843-8288-E5860311B094}"/>
              </a:ext>
            </a:extLst>
          </p:cNvPr>
          <p:cNvSpPr/>
          <p:nvPr/>
        </p:nvSpPr>
        <p:spPr>
          <a:xfrm>
            <a:off x="2331483" y="5347695"/>
            <a:ext cx="1383778" cy="1018914"/>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6" name="Rectangle 25">
            <a:extLst>
              <a:ext uri="{FF2B5EF4-FFF2-40B4-BE49-F238E27FC236}">
                <a16:creationId xmlns:a16="http://schemas.microsoft.com/office/drawing/2014/main" id="{6851A341-3818-AF47-9804-57F19F2CAEE7}"/>
              </a:ext>
            </a:extLst>
          </p:cNvPr>
          <p:cNvSpPr/>
          <p:nvPr/>
        </p:nvSpPr>
        <p:spPr>
          <a:xfrm>
            <a:off x="4012193" y="5347695"/>
            <a:ext cx="1397341"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8" name="Rectangle 27">
            <a:extLst>
              <a:ext uri="{FF2B5EF4-FFF2-40B4-BE49-F238E27FC236}">
                <a16:creationId xmlns:a16="http://schemas.microsoft.com/office/drawing/2014/main" id="{D0DD6BC8-D695-DE48-8A13-4F3FDC6D0659}"/>
              </a:ext>
            </a:extLst>
          </p:cNvPr>
          <p:cNvSpPr/>
          <p:nvPr/>
        </p:nvSpPr>
        <p:spPr>
          <a:xfrm>
            <a:off x="5671639" y="5347695"/>
            <a:ext cx="1397341"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0" name="Rectangle 29">
            <a:extLst>
              <a:ext uri="{FF2B5EF4-FFF2-40B4-BE49-F238E27FC236}">
                <a16:creationId xmlns:a16="http://schemas.microsoft.com/office/drawing/2014/main" id="{206D5E18-21D5-C142-9AB2-3CE22022BD03}"/>
              </a:ext>
            </a:extLst>
          </p:cNvPr>
          <p:cNvSpPr/>
          <p:nvPr/>
        </p:nvSpPr>
        <p:spPr>
          <a:xfrm>
            <a:off x="7345421" y="5347695"/>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2" name="Rectangle 31">
            <a:extLst>
              <a:ext uri="{FF2B5EF4-FFF2-40B4-BE49-F238E27FC236}">
                <a16:creationId xmlns:a16="http://schemas.microsoft.com/office/drawing/2014/main" id="{338EEC88-E82E-AB47-BD6A-AEEF8FCA2441}"/>
              </a:ext>
            </a:extLst>
          </p:cNvPr>
          <p:cNvSpPr/>
          <p:nvPr/>
        </p:nvSpPr>
        <p:spPr>
          <a:xfrm>
            <a:off x="8857886" y="5347695"/>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4" name="Rectangle 33">
            <a:extLst>
              <a:ext uri="{FF2B5EF4-FFF2-40B4-BE49-F238E27FC236}">
                <a16:creationId xmlns:a16="http://schemas.microsoft.com/office/drawing/2014/main" id="{EAD19B49-2637-AC4F-B2AC-DD41AEDA0158}"/>
              </a:ext>
            </a:extLst>
          </p:cNvPr>
          <p:cNvSpPr/>
          <p:nvPr/>
        </p:nvSpPr>
        <p:spPr>
          <a:xfrm>
            <a:off x="10450015" y="5349718"/>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9" name="Rectangle 38">
            <a:extLst>
              <a:ext uri="{FF2B5EF4-FFF2-40B4-BE49-F238E27FC236}">
                <a16:creationId xmlns:a16="http://schemas.microsoft.com/office/drawing/2014/main" id="{57B76DD5-9C1A-2448-89BE-0487DF6B5AD3}"/>
              </a:ext>
            </a:extLst>
          </p:cNvPr>
          <p:cNvSpPr/>
          <p:nvPr/>
        </p:nvSpPr>
        <p:spPr>
          <a:xfrm>
            <a:off x="574554" y="4792150"/>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sp>
        <p:nvSpPr>
          <p:cNvPr id="40" name="Rectangle 39">
            <a:extLst>
              <a:ext uri="{FF2B5EF4-FFF2-40B4-BE49-F238E27FC236}">
                <a16:creationId xmlns:a16="http://schemas.microsoft.com/office/drawing/2014/main" id="{9184D2F4-2181-9D47-BC51-0C91040CCDCD}"/>
              </a:ext>
            </a:extLst>
          </p:cNvPr>
          <p:cNvSpPr/>
          <p:nvPr/>
        </p:nvSpPr>
        <p:spPr>
          <a:xfrm>
            <a:off x="2243565" y="4792150"/>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sp>
        <p:nvSpPr>
          <p:cNvPr id="41" name="Rectangle 40">
            <a:extLst>
              <a:ext uri="{FF2B5EF4-FFF2-40B4-BE49-F238E27FC236}">
                <a16:creationId xmlns:a16="http://schemas.microsoft.com/office/drawing/2014/main" id="{58A4256F-0848-F742-A616-3E00BF12F990}"/>
              </a:ext>
            </a:extLst>
          </p:cNvPr>
          <p:cNvSpPr/>
          <p:nvPr/>
        </p:nvSpPr>
        <p:spPr>
          <a:xfrm>
            <a:off x="3900775" y="4792150"/>
            <a:ext cx="273908" cy="523220"/>
          </a:xfrm>
          <a:prstGeom prst="rect">
            <a:avLst/>
          </a:prstGeom>
        </p:spPr>
        <p:txBody>
          <a:bodyPr wrap="square">
            <a:spAutoFit/>
          </a:bodyPr>
          <a:lstStyle/>
          <a:p>
            <a:r>
              <a:rPr lang="en-US" sz="2800" b="1">
                <a:solidFill>
                  <a:srgbClr val="004A6C"/>
                </a:solidFill>
                <a:latin typeface="Gilroy Bold" pitchFamily="2" charset="77"/>
              </a:rPr>
              <a:t>3 </a:t>
            </a:r>
            <a:endParaRPr lang="en-US" sz="2800">
              <a:solidFill>
                <a:srgbClr val="004A6C"/>
              </a:solidFill>
            </a:endParaRPr>
          </a:p>
        </p:txBody>
      </p:sp>
      <p:sp>
        <p:nvSpPr>
          <p:cNvPr id="42" name="Rectangle 41">
            <a:extLst>
              <a:ext uri="{FF2B5EF4-FFF2-40B4-BE49-F238E27FC236}">
                <a16:creationId xmlns:a16="http://schemas.microsoft.com/office/drawing/2014/main" id="{27754B7D-5167-2D43-8D9C-781EEDEC5414}"/>
              </a:ext>
            </a:extLst>
          </p:cNvPr>
          <p:cNvSpPr/>
          <p:nvPr/>
        </p:nvSpPr>
        <p:spPr>
          <a:xfrm>
            <a:off x="5667549" y="4792150"/>
            <a:ext cx="273908" cy="523220"/>
          </a:xfrm>
          <a:prstGeom prst="rect">
            <a:avLst/>
          </a:prstGeom>
        </p:spPr>
        <p:txBody>
          <a:bodyPr wrap="square">
            <a:spAutoFit/>
          </a:bodyPr>
          <a:lstStyle/>
          <a:p>
            <a:r>
              <a:rPr lang="en-US" sz="2800" b="1">
                <a:solidFill>
                  <a:srgbClr val="004A6C"/>
                </a:solidFill>
                <a:latin typeface="Gilroy Bold" pitchFamily="2" charset="77"/>
              </a:rPr>
              <a:t>4</a:t>
            </a:r>
            <a:endParaRPr lang="en-US" sz="2800">
              <a:solidFill>
                <a:srgbClr val="004A6C"/>
              </a:solidFill>
            </a:endParaRPr>
          </a:p>
        </p:txBody>
      </p:sp>
      <p:sp>
        <p:nvSpPr>
          <p:cNvPr id="43" name="Rectangle 42">
            <a:extLst>
              <a:ext uri="{FF2B5EF4-FFF2-40B4-BE49-F238E27FC236}">
                <a16:creationId xmlns:a16="http://schemas.microsoft.com/office/drawing/2014/main" id="{9FD3055F-75F7-E44D-A16C-6FEE66C41281}"/>
              </a:ext>
            </a:extLst>
          </p:cNvPr>
          <p:cNvSpPr/>
          <p:nvPr/>
        </p:nvSpPr>
        <p:spPr>
          <a:xfrm>
            <a:off x="7304963" y="4792150"/>
            <a:ext cx="273908" cy="523220"/>
          </a:xfrm>
          <a:prstGeom prst="rect">
            <a:avLst/>
          </a:prstGeom>
        </p:spPr>
        <p:txBody>
          <a:bodyPr wrap="square">
            <a:spAutoFit/>
          </a:bodyPr>
          <a:lstStyle/>
          <a:p>
            <a:r>
              <a:rPr lang="en-US" sz="2800" b="1">
                <a:solidFill>
                  <a:srgbClr val="004A6C"/>
                </a:solidFill>
                <a:latin typeface="Gilroy Bold" pitchFamily="2" charset="77"/>
              </a:rPr>
              <a:t>5</a:t>
            </a:r>
            <a:endParaRPr lang="en-US" sz="2800">
              <a:solidFill>
                <a:srgbClr val="004A6C"/>
              </a:solidFill>
            </a:endParaRPr>
          </a:p>
        </p:txBody>
      </p:sp>
      <p:sp>
        <p:nvSpPr>
          <p:cNvPr id="44" name="Rectangle 43">
            <a:extLst>
              <a:ext uri="{FF2B5EF4-FFF2-40B4-BE49-F238E27FC236}">
                <a16:creationId xmlns:a16="http://schemas.microsoft.com/office/drawing/2014/main" id="{866D1F13-D002-7E4B-94ED-5C864747F841}"/>
              </a:ext>
            </a:extLst>
          </p:cNvPr>
          <p:cNvSpPr/>
          <p:nvPr/>
        </p:nvSpPr>
        <p:spPr>
          <a:xfrm>
            <a:off x="8872269" y="4792150"/>
            <a:ext cx="273908" cy="523220"/>
          </a:xfrm>
          <a:prstGeom prst="rect">
            <a:avLst/>
          </a:prstGeom>
        </p:spPr>
        <p:txBody>
          <a:bodyPr wrap="square">
            <a:spAutoFit/>
          </a:bodyPr>
          <a:lstStyle/>
          <a:p>
            <a:r>
              <a:rPr lang="en-US" sz="2800" b="1">
                <a:solidFill>
                  <a:srgbClr val="004A6C"/>
                </a:solidFill>
                <a:latin typeface="Gilroy Bold" pitchFamily="2" charset="77"/>
              </a:rPr>
              <a:t>6</a:t>
            </a:r>
            <a:endParaRPr lang="en-US" sz="2800">
              <a:solidFill>
                <a:srgbClr val="004A6C"/>
              </a:solidFill>
            </a:endParaRPr>
          </a:p>
        </p:txBody>
      </p:sp>
      <p:sp>
        <p:nvSpPr>
          <p:cNvPr id="45" name="Rectangle 44">
            <a:extLst>
              <a:ext uri="{FF2B5EF4-FFF2-40B4-BE49-F238E27FC236}">
                <a16:creationId xmlns:a16="http://schemas.microsoft.com/office/drawing/2014/main" id="{B75849AA-A3CE-1F4D-8994-60CA771CE48A}"/>
              </a:ext>
            </a:extLst>
          </p:cNvPr>
          <p:cNvSpPr/>
          <p:nvPr/>
        </p:nvSpPr>
        <p:spPr>
          <a:xfrm>
            <a:off x="10424622" y="4792150"/>
            <a:ext cx="273908" cy="523220"/>
          </a:xfrm>
          <a:prstGeom prst="rect">
            <a:avLst/>
          </a:prstGeom>
        </p:spPr>
        <p:txBody>
          <a:bodyPr wrap="square">
            <a:spAutoFit/>
          </a:bodyPr>
          <a:lstStyle/>
          <a:p>
            <a:r>
              <a:rPr lang="en-US" sz="2800" b="1">
                <a:solidFill>
                  <a:srgbClr val="004A6C"/>
                </a:solidFill>
                <a:latin typeface="Gilroy Bold" pitchFamily="2" charset="77"/>
              </a:rPr>
              <a:t>7</a:t>
            </a:r>
            <a:endParaRPr lang="en-US" sz="2800">
              <a:solidFill>
                <a:srgbClr val="004A6C"/>
              </a:solidFill>
            </a:endParaRPr>
          </a:p>
        </p:txBody>
      </p:sp>
      <p:sp>
        <p:nvSpPr>
          <p:cNvPr id="46" name="Rectangle 45">
            <a:extLst>
              <a:ext uri="{FF2B5EF4-FFF2-40B4-BE49-F238E27FC236}">
                <a16:creationId xmlns:a16="http://schemas.microsoft.com/office/drawing/2014/main" id="{2E0B8F87-16A2-604F-B502-0C06B0F976D6}"/>
              </a:ext>
            </a:extLst>
          </p:cNvPr>
          <p:cNvSpPr/>
          <p:nvPr/>
        </p:nvSpPr>
        <p:spPr>
          <a:xfrm>
            <a:off x="762329" y="4598754"/>
            <a:ext cx="273908" cy="523220"/>
          </a:xfrm>
          <a:prstGeom prst="rect">
            <a:avLst/>
          </a:prstGeom>
        </p:spPr>
        <p:txBody>
          <a:bodyPr wrap="square">
            <a:spAutoFit/>
          </a:bodyPr>
          <a:lstStyle/>
          <a:p>
            <a:r>
              <a:rPr lang="en-US" sz="2800" b="1">
                <a:solidFill>
                  <a:srgbClr val="004A6C"/>
                </a:solidFill>
                <a:latin typeface="Gilroy Bold" pitchFamily="2" charset="77"/>
              </a:rPr>
              <a:t> </a:t>
            </a:r>
            <a:endParaRPr lang="en-US" sz="2800">
              <a:solidFill>
                <a:srgbClr val="004A6C"/>
              </a:solidFill>
            </a:endParaRPr>
          </a:p>
        </p:txBody>
      </p:sp>
      <p:pic>
        <p:nvPicPr>
          <p:cNvPr id="3" name="Picture 2" descr="Icon&#10;&#10;Description automatically generated">
            <a:extLst>
              <a:ext uri="{FF2B5EF4-FFF2-40B4-BE49-F238E27FC236}">
                <a16:creationId xmlns:a16="http://schemas.microsoft.com/office/drawing/2014/main" id="{18A2C905-06CA-3946-9A02-0505462F443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27981" y="266701"/>
            <a:ext cx="6129045" cy="6129045"/>
          </a:xfrm>
          <a:prstGeom prst="rect">
            <a:avLst/>
          </a:prstGeom>
        </p:spPr>
      </p:pic>
      <p:sp>
        <p:nvSpPr>
          <p:cNvPr id="62" name="Rectangle 61">
            <a:extLst>
              <a:ext uri="{FF2B5EF4-FFF2-40B4-BE49-F238E27FC236}">
                <a16:creationId xmlns:a16="http://schemas.microsoft.com/office/drawing/2014/main" id="{F0DA2BD3-3BF5-C949-BD9A-0628373E8078}"/>
              </a:ext>
            </a:extLst>
          </p:cNvPr>
          <p:cNvSpPr/>
          <p:nvPr/>
        </p:nvSpPr>
        <p:spPr>
          <a:xfrm>
            <a:off x="620046" y="3180117"/>
            <a:ext cx="5988144" cy="1745879"/>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87AA5CA5-04B6-3240-B099-1E4AE7B4E0D9}"/>
              </a:ext>
            </a:extLst>
          </p:cNvPr>
          <p:cNvSpPr txBox="1"/>
          <p:nvPr/>
        </p:nvSpPr>
        <p:spPr>
          <a:xfrm>
            <a:off x="783700" y="3320558"/>
            <a:ext cx="5680517" cy="1446550"/>
          </a:xfrm>
          <a:prstGeom prst="rect">
            <a:avLst/>
          </a:prstGeom>
          <a:noFill/>
        </p:spPr>
        <p:txBody>
          <a:bodyPr wrap="square" lIns="91440" tIns="45720" rIns="91440" bIns="45720" rtlCol="0" anchor="t">
            <a:spAutoFit/>
          </a:bodyPr>
          <a:lstStyle/>
          <a:p>
            <a:r>
              <a:rPr lang="en-US" sz="4400" b="1" dirty="0" err="1">
                <a:solidFill>
                  <a:srgbClr val="004A6C"/>
                </a:solidFill>
                <a:latin typeface="Century Gothic"/>
              </a:rPr>
              <a:t>Τι</a:t>
            </a:r>
            <a:r>
              <a:rPr lang="en-US" sz="4400" b="1" dirty="0">
                <a:solidFill>
                  <a:srgbClr val="004A6C"/>
                </a:solidFill>
                <a:latin typeface="Century Gothic"/>
              </a:rPr>
              <a:t> </a:t>
            </a:r>
            <a:r>
              <a:rPr lang="en-US" sz="4400" b="1" dirty="0" err="1">
                <a:solidFill>
                  <a:srgbClr val="004A6C"/>
                </a:solidFill>
                <a:latin typeface="Century Gothic"/>
              </a:rPr>
              <a:t>μάθ</a:t>
            </a:r>
            <a:r>
              <a:rPr lang="en-US" sz="4400" b="1" dirty="0">
                <a:solidFill>
                  <a:srgbClr val="004A6C"/>
                </a:solidFill>
                <a:latin typeface="Century Gothic"/>
              </a:rPr>
              <a:t>α</a:t>
            </a:r>
            <a:r>
              <a:rPr lang="en-US" sz="4400" b="1" dirty="0" err="1">
                <a:solidFill>
                  <a:srgbClr val="004A6C"/>
                </a:solidFill>
                <a:latin typeface="Century Gothic"/>
              </a:rPr>
              <a:t>τε</a:t>
            </a:r>
            <a:r>
              <a:rPr lang="en-US" sz="4400" b="1" dirty="0">
                <a:solidFill>
                  <a:srgbClr val="004A6C"/>
                </a:solidFill>
                <a:latin typeface="Century Gothic"/>
              </a:rPr>
              <a:t> </a:t>
            </a:r>
            <a:r>
              <a:rPr lang="en-US" sz="4400" b="1" dirty="0" err="1">
                <a:solidFill>
                  <a:srgbClr val="004A6C"/>
                </a:solidFill>
                <a:latin typeface="Century Gothic"/>
              </a:rPr>
              <a:t>γι</a:t>
            </a:r>
            <a:r>
              <a:rPr lang="en-US" sz="4400" b="1" dirty="0">
                <a:solidFill>
                  <a:srgbClr val="004A6C"/>
                </a:solidFill>
                <a:latin typeface="Century Gothic"/>
              </a:rPr>
              <a:t>α </a:t>
            </a:r>
            <a:r>
              <a:rPr lang="en-US" sz="4400" b="1" dirty="0" err="1">
                <a:solidFill>
                  <a:srgbClr val="004A6C"/>
                </a:solidFill>
                <a:latin typeface="Century Gothic"/>
              </a:rPr>
              <a:t>το</a:t>
            </a:r>
            <a:r>
              <a:rPr lang="en-US" sz="4400" b="1" dirty="0">
                <a:solidFill>
                  <a:srgbClr val="004A6C"/>
                </a:solidFill>
                <a:latin typeface="Century Gothic"/>
              </a:rPr>
              <a:t> πλα</a:t>
            </a:r>
            <a:r>
              <a:rPr lang="en-US" sz="4400" b="1" dirty="0" err="1">
                <a:solidFill>
                  <a:srgbClr val="004A6C"/>
                </a:solidFill>
                <a:latin typeface="Century Gothic"/>
              </a:rPr>
              <a:t>στικό</a:t>
            </a:r>
            <a:r>
              <a:rPr lang="en-US" sz="4400" b="1" dirty="0">
                <a:solidFill>
                  <a:srgbClr val="004A6C"/>
                </a:solidFill>
                <a:latin typeface="Century Gothic"/>
              </a:rPr>
              <a:t> </a:t>
            </a:r>
            <a:r>
              <a:rPr lang="en-US" sz="4400" b="1" dirty="0" err="1">
                <a:solidFill>
                  <a:srgbClr val="004A6C"/>
                </a:solidFill>
                <a:latin typeface="Century Gothic"/>
              </a:rPr>
              <a:t>σήμερ</a:t>
            </a:r>
            <a:r>
              <a:rPr lang="en-US" sz="4400" b="1" dirty="0">
                <a:solidFill>
                  <a:srgbClr val="004A6C"/>
                </a:solidFill>
                <a:latin typeface="Century Gothic"/>
              </a:rPr>
              <a:t>α;</a:t>
            </a:r>
            <a:endParaRPr lang="en-US" dirty="0"/>
          </a:p>
        </p:txBody>
      </p:sp>
      <p:pic>
        <p:nvPicPr>
          <p:cNvPr id="68" name="Picture 67" descr="Icon&#10;&#10;Description automatically generated">
            <a:extLst>
              <a:ext uri="{FF2B5EF4-FFF2-40B4-BE49-F238E27FC236}">
                <a16:creationId xmlns:a16="http://schemas.microsoft.com/office/drawing/2014/main" id="{E622B296-BD72-104B-AE7A-714F0823712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757042" y="4995137"/>
            <a:ext cx="1785598" cy="1105174"/>
          </a:xfrm>
          <a:prstGeom prst="rect">
            <a:avLst/>
          </a:prstGeom>
        </p:spPr>
      </p:pic>
      <p:pic>
        <p:nvPicPr>
          <p:cNvPr id="69" name="Picture 68" descr="Icon&#10;&#10;Description automatically generated">
            <a:extLst>
              <a:ext uri="{FF2B5EF4-FFF2-40B4-BE49-F238E27FC236}">
                <a16:creationId xmlns:a16="http://schemas.microsoft.com/office/drawing/2014/main" id="{6444CAAA-97C3-1D49-90F7-E8BB783B55A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8126097">
            <a:off x="4133457" y="5174312"/>
            <a:ext cx="753392" cy="646331"/>
          </a:xfrm>
          <a:prstGeom prst="rect">
            <a:avLst/>
          </a:prstGeom>
        </p:spPr>
      </p:pic>
      <p:pic>
        <p:nvPicPr>
          <p:cNvPr id="70" name="Picture 69" descr="Icon&#10;&#10;Description automatically generated">
            <a:extLst>
              <a:ext uri="{FF2B5EF4-FFF2-40B4-BE49-F238E27FC236}">
                <a16:creationId xmlns:a16="http://schemas.microsoft.com/office/drawing/2014/main" id="{474D311C-AFFB-C04A-BADC-C53DF79F316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8588226">
            <a:off x="4801438" y="2152933"/>
            <a:ext cx="753392" cy="646331"/>
          </a:xfrm>
          <a:prstGeom prst="rect">
            <a:avLst/>
          </a:prstGeom>
        </p:spPr>
      </p:pic>
      <p:pic>
        <p:nvPicPr>
          <p:cNvPr id="71" name="Picture 70" descr="Icon&#10;&#10;Description automatically generated">
            <a:extLst>
              <a:ext uri="{FF2B5EF4-FFF2-40B4-BE49-F238E27FC236}">
                <a16:creationId xmlns:a16="http://schemas.microsoft.com/office/drawing/2014/main" id="{BB3428D6-F852-F24F-B737-23CFDBE8E13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674398">
            <a:off x="3978527" y="1850741"/>
            <a:ext cx="1011475" cy="1101297"/>
          </a:xfrm>
          <a:prstGeom prst="rect">
            <a:avLst/>
          </a:prstGeom>
        </p:spPr>
      </p:pic>
      <p:pic>
        <p:nvPicPr>
          <p:cNvPr id="6" name="Picture 5" descr="Text&#10;&#10;Description automatically generated with low confidence">
            <a:extLst>
              <a:ext uri="{FF2B5EF4-FFF2-40B4-BE49-F238E27FC236}">
                <a16:creationId xmlns:a16="http://schemas.microsoft.com/office/drawing/2014/main" id="{A59544B0-D042-6A3A-26CD-D88CB4420FB0}"/>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l="-219"/>
          <a:stretch/>
        </p:blipFill>
        <p:spPr>
          <a:xfrm>
            <a:off x="-50411" y="5616792"/>
            <a:ext cx="4352934" cy="1263129"/>
          </a:xfrm>
          <a:prstGeom prst="rect">
            <a:avLst/>
          </a:prstGeom>
        </p:spPr>
      </p:pic>
      <p:sp>
        <p:nvSpPr>
          <p:cNvPr id="8" name="TextBox 7">
            <a:extLst>
              <a:ext uri="{FF2B5EF4-FFF2-40B4-BE49-F238E27FC236}">
                <a16:creationId xmlns:a16="http://schemas.microsoft.com/office/drawing/2014/main" id="{010C5931-59F7-820F-BDFA-46FBF17190F6}"/>
              </a:ext>
            </a:extLst>
          </p:cNvPr>
          <p:cNvSpPr txBox="1"/>
          <p:nvPr/>
        </p:nvSpPr>
        <p:spPr>
          <a:xfrm>
            <a:off x="33534" y="857092"/>
            <a:ext cx="5192506"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Ημερολόγιο</a:t>
            </a:r>
            <a:r>
              <a:rPr lang="en-US" sz="3200" b="1" dirty="0">
                <a:solidFill>
                  <a:srgbClr val="004A6C"/>
                </a:solidFill>
                <a:latin typeface="Century Gothic"/>
              </a:rPr>
              <a:t> Κα</a:t>
            </a:r>
            <a:r>
              <a:rPr lang="en-US" sz="3200" b="1" dirty="0" err="1">
                <a:solidFill>
                  <a:srgbClr val="004A6C"/>
                </a:solidFill>
                <a:latin typeface="Century Gothic"/>
              </a:rPr>
              <a:t>ινοτομί</a:t>
            </a:r>
            <a:r>
              <a:rPr lang="en-US" sz="3200" b="1" dirty="0">
                <a:solidFill>
                  <a:srgbClr val="004A6C"/>
                </a:solidFill>
                <a:latin typeface="Century Gothic"/>
              </a:rPr>
              <a:t>ας</a:t>
            </a:r>
            <a:endParaRPr lang="en-US" dirty="0"/>
          </a:p>
        </p:txBody>
      </p:sp>
    </p:spTree>
    <p:extLst>
      <p:ext uri="{BB962C8B-B14F-4D97-AF65-F5344CB8AC3E}">
        <p14:creationId xmlns:p14="http://schemas.microsoft.com/office/powerpoint/2010/main" val="4032615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 picture containing water, sky, outdoor, ocean&#10;&#10;Description automatically generated">
            <a:extLst>
              <a:ext uri="{FF2B5EF4-FFF2-40B4-BE49-F238E27FC236}">
                <a16:creationId xmlns:a16="http://schemas.microsoft.com/office/drawing/2014/main" id="{5650F696-904F-9642-A2DF-6E4A4399FDFD}"/>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0" y="0"/>
            <a:ext cx="12210062" cy="6858000"/>
          </a:xfrm>
        </p:spPr>
      </p:pic>
      <p:sp>
        <p:nvSpPr>
          <p:cNvPr id="13" name="Rectangle 12">
            <a:extLst>
              <a:ext uri="{FF2B5EF4-FFF2-40B4-BE49-F238E27FC236}">
                <a16:creationId xmlns:a16="http://schemas.microsoft.com/office/drawing/2014/main" id="{F5C94863-8202-AE43-881C-A5AA781A7045}"/>
              </a:ext>
            </a:extLst>
          </p:cNvPr>
          <p:cNvSpPr/>
          <p:nvPr/>
        </p:nvSpPr>
        <p:spPr>
          <a:xfrm>
            <a:off x="574554" y="2247808"/>
            <a:ext cx="4486544" cy="2616101"/>
          </a:xfrm>
          <a:prstGeom prst="rect">
            <a:avLst/>
          </a:prstGeom>
        </p:spPr>
        <p:txBody>
          <a:bodyPr wrap="square" lIns="91440" tIns="45720" rIns="91440" bIns="45720" anchor="t">
            <a:spAutoFit/>
          </a:bodyPr>
          <a:lstStyle/>
          <a:p>
            <a:r>
              <a:rPr lang="en-US" sz="3200" dirty="0" err="1">
                <a:solidFill>
                  <a:schemeClr val="bg1"/>
                </a:solidFill>
                <a:latin typeface="Century Gothic"/>
              </a:rPr>
              <a:t>Κάντε</a:t>
            </a:r>
            <a:r>
              <a:rPr lang="en-US" sz="3200" dirty="0">
                <a:solidFill>
                  <a:schemeClr val="bg1"/>
                </a:solidFill>
                <a:latin typeface="Century Gothic"/>
              </a:rPr>
              <a:t> </a:t>
            </a:r>
            <a:r>
              <a:rPr lang="en-US" sz="3200" dirty="0" err="1">
                <a:solidFill>
                  <a:schemeClr val="bg1"/>
                </a:solidFill>
                <a:latin typeface="Century Gothic"/>
              </a:rPr>
              <a:t>το</a:t>
            </a:r>
            <a:r>
              <a:rPr lang="en-US" sz="3200" dirty="0">
                <a:solidFill>
                  <a:schemeClr val="bg1"/>
                </a:solidFill>
                <a:latin typeface="Century Gothic"/>
              </a:rPr>
              <a:t> </a:t>
            </a:r>
            <a:r>
              <a:rPr lang="en-US" sz="3200" u="sng" dirty="0">
                <a:solidFill>
                  <a:srgbClr val="004A6C"/>
                </a:solidFill>
                <a:latin typeface="Century Gothic"/>
                <a:hlinkClick r:id="rId4"/>
              </a:rPr>
              <a:t>Plastic Quiz</a:t>
            </a:r>
            <a:r>
              <a:rPr lang="en-US" sz="3200" dirty="0">
                <a:solidFill>
                  <a:schemeClr val="bg1"/>
                </a:solidFill>
                <a:latin typeface="Century Gothic"/>
              </a:rPr>
              <a:t> </a:t>
            </a:r>
            <a:r>
              <a:rPr lang="en-US" sz="3200" dirty="0" err="1">
                <a:solidFill>
                  <a:schemeClr val="bg1"/>
                </a:solidFill>
                <a:latin typeface="Century Gothic"/>
              </a:rPr>
              <a:t>γι</a:t>
            </a:r>
            <a:r>
              <a:rPr lang="en-US" sz="3200" dirty="0">
                <a:solidFill>
                  <a:schemeClr val="bg1"/>
                </a:solidFill>
                <a:latin typeface="Century Gothic"/>
              </a:rPr>
              <a:t>α να </a:t>
            </a:r>
            <a:r>
              <a:rPr lang="en-US" sz="3200" dirty="0" err="1">
                <a:solidFill>
                  <a:schemeClr val="bg1"/>
                </a:solidFill>
                <a:latin typeface="Century Gothic"/>
              </a:rPr>
              <a:t>δοκιμάσετε</a:t>
            </a:r>
            <a:r>
              <a:rPr lang="en-US" sz="3200" dirty="0">
                <a:solidFill>
                  <a:schemeClr val="bg1"/>
                </a:solidFill>
                <a:latin typeface="Century Gothic"/>
              </a:rPr>
              <a:t> </a:t>
            </a:r>
            <a:r>
              <a:rPr lang="en-US" sz="3200" dirty="0" err="1">
                <a:solidFill>
                  <a:schemeClr val="bg1"/>
                </a:solidFill>
                <a:latin typeface="Century Gothic"/>
              </a:rPr>
              <a:t>τις</a:t>
            </a:r>
            <a:r>
              <a:rPr lang="en-US" sz="3200" dirty="0">
                <a:solidFill>
                  <a:schemeClr val="bg1"/>
                </a:solidFill>
                <a:latin typeface="Century Gothic"/>
              </a:rPr>
              <a:t> </a:t>
            </a:r>
            <a:r>
              <a:rPr lang="en-US" sz="3200" dirty="0" err="1">
                <a:solidFill>
                  <a:schemeClr val="bg1"/>
                </a:solidFill>
                <a:latin typeface="Century Gothic"/>
              </a:rPr>
              <a:t>γνώσεις</a:t>
            </a:r>
            <a:r>
              <a:rPr lang="en-US" sz="3200" dirty="0">
                <a:solidFill>
                  <a:schemeClr val="bg1"/>
                </a:solidFill>
                <a:latin typeface="Century Gothic"/>
              </a:rPr>
              <a:t> </a:t>
            </a:r>
            <a:r>
              <a:rPr lang="en-US" sz="3200" dirty="0" err="1">
                <a:solidFill>
                  <a:schemeClr val="bg1"/>
                </a:solidFill>
                <a:latin typeface="Century Gothic"/>
              </a:rPr>
              <a:t>της</a:t>
            </a:r>
            <a:r>
              <a:rPr lang="en-US" sz="3200" dirty="0">
                <a:solidFill>
                  <a:schemeClr val="bg1"/>
                </a:solidFill>
                <a:latin typeface="Century Gothic"/>
              </a:rPr>
              <a:t> </a:t>
            </a:r>
            <a:r>
              <a:rPr lang="en-US" sz="3200" dirty="0" err="1">
                <a:solidFill>
                  <a:schemeClr val="bg1"/>
                </a:solidFill>
                <a:latin typeface="Century Gothic"/>
              </a:rPr>
              <a:t>οικογένειάς</a:t>
            </a:r>
            <a:r>
              <a:rPr lang="en-US" sz="3200" dirty="0">
                <a:solidFill>
                  <a:schemeClr val="bg1"/>
                </a:solidFill>
                <a:latin typeface="Century Gothic"/>
              </a:rPr>
              <a:t> σας!</a:t>
            </a:r>
            <a:endParaRPr lang="en-US" dirty="0">
              <a:solidFill>
                <a:schemeClr val="bg1"/>
              </a:solidFill>
            </a:endParaRPr>
          </a:p>
          <a:p>
            <a:r>
              <a:rPr lang="en-US" dirty="0">
                <a:solidFill>
                  <a:schemeClr val="bg1"/>
                </a:solidFill>
                <a:latin typeface="Calibri"/>
                <a:ea typeface="Calibri"/>
                <a:cs typeface="Calibri"/>
              </a:rPr>
              <a:t>(α</a:t>
            </a:r>
            <a:r>
              <a:rPr lang="en-US" dirty="0" err="1">
                <a:solidFill>
                  <a:schemeClr val="bg1"/>
                </a:solidFill>
                <a:latin typeface="Calibri"/>
                <a:ea typeface="Calibri"/>
                <a:cs typeface="Calibri"/>
              </a:rPr>
              <a:t>γγλικά</a:t>
            </a:r>
            <a:r>
              <a:rPr lang="en-US" dirty="0">
                <a:solidFill>
                  <a:schemeClr val="bg1"/>
                </a:solidFill>
                <a:latin typeface="Calibri"/>
                <a:ea typeface="Calibri"/>
                <a:cs typeface="Calibri"/>
              </a:rPr>
              <a:t>)</a:t>
            </a:r>
            <a:endParaRPr lang="en-US" sz="3200" dirty="0">
              <a:solidFill>
                <a:schemeClr val="bg1"/>
              </a:solidFill>
              <a:latin typeface="Century Gothic"/>
            </a:endParaRPr>
          </a:p>
          <a:p>
            <a:endParaRPr lang="en-US">
              <a:solidFill>
                <a:schemeClr val="bg1"/>
              </a:solidFill>
              <a:latin typeface="Century Gothic"/>
            </a:endParaRPr>
          </a:p>
        </p:txBody>
      </p:sp>
      <p:sp>
        <p:nvSpPr>
          <p:cNvPr id="14" name="Rectangle 13">
            <a:extLst>
              <a:ext uri="{FF2B5EF4-FFF2-40B4-BE49-F238E27FC236}">
                <a16:creationId xmlns:a16="http://schemas.microsoft.com/office/drawing/2014/main" id="{81FE36DF-ACCF-704A-A823-1B2BA501799E}"/>
              </a:ext>
            </a:extLst>
          </p:cNvPr>
          <p:cNvSpPr/>
          <p:nvPr/>
        </p:nvSpPr>
        <p:spPr>
          <a:xfrm>
            <a:off x="6107202" y="2227641"/>
            <a:ext cx="4751955" cy="1200329"/>
          </a:xfrm>
          <a:prstGeom prst="rect">
            <a:avLst/>
          </a:prstGeom>
        </p:spPr>
        <p:txBody>
          <a:bodyPr wrap="square" lIns="91440" tIns="45720" rIns="91440" bIns="45720" anchor="t">
            <a:spAutoFit/>
          </a:bodyPr>
          <a:lstStyle/>
          <a:p>
            <a:r>
              <a:rPr lang="en-US" b="1" dirty="0" err="1">
                <a:solidFill>
                  <a:srgbClr val="004A6C"/>
                </a:solidFill>
                <a:latin typeface="Century Gothic"/>
              </a:rPr>
              <a:t>Κάνε</a:t>
            </a:r>
            <a:r>
              <a:rPr lang="en-US" b="1" dirty="0">
                <a:solidFill>
                  <a:srgbClr val="004A6C"/>
                </a:solidFill>
                <a:latin typeface="Century Gothic"/>
              </a:rPr>
              <a:t> </a:t>
            </a:r>
            <a:r>
              <a:rPr lang="en-US" b="1" dirty="0" err="1">
                <a:solidFill>
                  <a:srgbClr val="004A6C"/>
                </a:solidFill>
                <a:latin typeface="Century Gothic"/>
              </a:rPr>
              <a:t>μι</a:t>
            </a:r>
            <a:r>
              <a:rPr lang="en-US" b="1" dirty="0">
                <a:solidFill>
                  <a:srgbClr val="004A6C"/>
                </a:solidFill>
                <a:latin typeface="Century Gothic"/>
              </a:rPr>
              <a:t>α </a:t>
            </a:r>
            <a:r>
              <a:rPr lang="en-US" b="1" dirty="0" err="1">
                <a:solidFill>
                  <a:srgbClr val="004A6C"/>
                </a:solidFill>
                <a:latin typeface="Century Gothic"/>
              </a:rPr>
              <a:t>λίστ</a:t>
            </a:r>
            <a:r>
              <a:rPr lang="en-US" b="1" dirty="0">
                <a:solidFill>
                  <a:srgbClr val="004A6C"/>
                </a:solidFill>
                <a:latin typeface="Century Gothic"/>
              </a:rPr>
              <a:t>α </a:t>
            </a:r>
            <a:r>
              <a:rPr lang="en-US" b="1" dirty="0" err="1">
                <a:solidFill>
                  <a:srgbClr val="004A6C"/>
                </a:solidFill>
                <a:latin typeface="Century Gothic"/>
              </a:rPr>
              <a:t>με</a:t>
            </a:r>
            <a:r>
              <a:rPr lang="en-US" b="1" dirty="0">
                <a:solidFill>
                  <a:srgbClr val="004A6C"/>
                </a:solidFill>
                <a:latin typeface="Century Gothic"/>
              </a:rPr>
              <a:t> α</a:t>
            </a:r>
            <a:r>
              <a:rPr lang="en-US" b="1" dirty="0" err="1">
                <a:solidFill>
                  <a:srgbClr val="004A6C"/>
                </a:solidFill>
                <a:latin typeface="Century Gothic"/>
              </a:rPr>
              <a:t>ντικείμεν</a:t>
            </a:r>
            <a:r>
              <a:rPr lang="en-US" b="1" dirty="0">
                <a:solidFill>
                  <a:srgbClr val="004A6C"/>
                </a:solidFill>
                <a:latin typeface="Century Gothic"/>
              </a:rPr>
              <a:t>α </a:t>
            </a:r>
            <a:r>
              <a:rPr lang="en-US" b="1" dirty="0" err="1">
                <a:solidFill>
                  <a:srgbClr val="004A6C"/>
                </a:solidFill>
                <a:latin typeface="Century Gothic"/>
              </a:rPr>
              <a:t>γύρω</a:t>
            </a:r>
            <a:r>
              <a:rPr lang="en-US" b="1" dirty="0">
                <a:solidFill>
                  <a:srgbClr val="004A6C"/>
                </a:solidFill>
                <a:latin typeface="Century Gothic"/>
              </a:rPr>
              <a:t> από </a:t>
            </a:r>
            <a:r>
              <a:rPr lang="en-US" b="1" dirty="0" err="1">
                <a:solidFill>
                  <a:srgbClr val="004A6C"/>
                </a:solidFill>
                <a:latin typeface="Century Gothic"/>
              </a:rPr>
              <a:t>το</a:t>
            </a:r>
            <a:r>
              <a:rPr lang="en-US" b="1" dirty="0">
                <a:solidFill>
                  <a:srgbClr val="004A6C"/>
                </a:solidFill>
                <a:latin typeface="Century Gothic"/>
              </a:rPr>
              <a:t> σπ</a:t>
            </a:r>
            <a:r>
              <a:rPr lang="en-US" b="1" dirty="0" err="1">
                <a:solidFill>
                  <a:srgbClr val="004A6C"/>
                </a:solidFill>
                <a:latin typeface="Century Gothic"/>
              </a:rPr>
              <a:t>ίτι</a:t>
            </a:r>
            <a:r>
              <a:rPr lang="en-US" b="1" dirty="0">
                <a:solidFill>
                  <a:srgbClr val="004A6C"/>
                </a:solidFill>
                <a:latin typeface="Century Gothic"/>
              </a:rPr>
              <a:t> </a:t>
            </a:r>
            <a:r>
              <a:rPr lang="en-US" b="1" dirty="0" err="1">
                <a:solidFill>
                  <a:srgbClr val="004A6C"/>
                </a:solidFill>
                <a:latin typeface="Century Gothic"/>
              </a:rPr>
              <a:t>σου</a:t>
            </a:r>
            <a:r>
              <a:rPr lang="en-US" b="1" dirty="0">
                <a:solidFill>
                  <a:srgbClr val="004A6C"/>
                </a:solidFill>
                <a:latin typeface="Century Gothic"/>
              </a:rPr>
              <a:t>, π</a:t>
            </a:r>
            <a:r>
              <a:rPr lang="en-US" b="1" dirty="0" err="1">
                <a:solidFill>
                  <a:srgbClr val="004A6C"/>
                </a:solidFill>
                <a:latin typeface="Century Gothic"/>
              </a:rPr>
              <a:t>ου</a:t>
            </a:r>
            <a:r>
              <a:rPr lang="en-US" b="1" dirty="0">
                <a:solidFill>
                  <a:srgbClr val="004A6C"/>
                </a:solidFill>
                <a:latin typeface="Century Gothic"/>
              </a:rPr>
              <a:t> </a:t>
            </a:r>
            <a:r>
              <a:rPr lang="en-US" b="1" dirty="0" err="1">
                <a:solidFill>
                  <a:srgbClr val="004A6C"/>
                </a:solidFill>
                <a:latin typeface="Century Gothic"/>
              </a:rPr>
              <a:t>είν</a:t>
            </a:r>
            <a:r>
              <a:rPr lang="en-US" b="1" dirty="0">
                <a:solidFill>
                  <a:srgbClr val="004A6C"/>
                </a:solidFill>
                <a:latin typeface="Century Gothic"/>
              </a:rPr>
              <a:t>αι κατα</a:t>
            </a:r>
            <a:r>
              <a:rPr lang="en-US" b="1" dirty="0" err="1">
                <a:solidFill>
                  <a:srgbClr val="004A6C"/>
                </a:solidFill>
                <a:latin typeface="Century Gothic"/>
              </a:rPr>
              <a:t>σκευ</a:t>
            </a:r>
            <a:r>
              <a:rPr lang="en-US" b="1" dirty="0">
                <a:solidFill>
                  <a:srgbClr val="004A6C"/>
                </a:solidFill>
                <a:latin typeface="Century Gothic"/>
              </a:rPr>
              <a:t>α</a:t>
            </a:r>
            <a:r>
              <a:rPr lang="en-US" b="1" dirty="0" err="1">
                <a:solidFill>
                  <a:srgbClr val="004A6C"/>
                </a:solidFill>
                <a:latin typeface="Century Gothic"/>
              </a:rPr>
              <a:t>σμέν</a:t>
            </a:r>
            <a:r>
              <a:rPr lang="en-US" b="1" dirty="0">
                <a:solidFill>
                  <a:srgbClr val="004A6C"/>
                </a:solidFill>
                <a:latin typeface="Century Gothic"/>
              </a:rPr>
              <a:t>α από πλα</a:t>
            </a:r>
            <a:r>
              <a:rPr lang="en-US" b="1" dirty="0" err="1">
                <a:solidFill>
                  <a:srgbClr val="004A6C"/>
                </a:solidFill>
                <a:latin typeface="Century Gothic"/>
              </a:rPr>
              <a:t>στικό</a:t>
            </a:r>
            <a:r>
              <a:rPr lang="en-US" b="1" dirty="0">
                <a:solidFill>
                  <a:srgbClr val="004A6C"/>
                </a:solidFill>
                <a:latin typeface="Century Gothic"/>
              </a:rPr>
              <a:t> και π</a:t>
            </a:r>
            <a:r>
              <a:rPr lang="en-US" b="1" dirty="0" err="1">
                <a:solidFill>
                  <a:srgbClr val="004A6C"/>
                </a:solidFill>
                <a:latin typeface="Century Gothic"/>
              </a:rPr>
              <a:t>ου</a:t>
            </a:r>
            <a:r>
              <a:rPr lang="en-US" b="1" dirty="0">
                <a:solidFill>
                  <a:srgbClr val="004A6C"/>
                </a:solidFill>
                <a:latin typeface="Century Gothic"/>
              </a:rPr>
              <a:t> </a:t>
            </a:r>
            <a:r>
              <a:rPr lang="en-US" b="1" dirty="0" err="1">
                <a:solidFill>
                  <a:srgbClr val="004A6C"/>
                </a:solidFill>
                <a:latin typeface="Century Gothic"/>
              </a:rPr>
              <a:t>στο</a:t>
            </a:r>
            <a:r>
              <a:rPr lang="en-US" b="1" dirty="0">
                <a:solidFill>
                  <a:srgbClr val="004A6C"/>
                </a:solidFill>
                <a:latin typeface="Century Gothic"/>
              </a:rPr>
              <a:t> πα</a:t>
            </a:r>
            <a:r>
              <a:rPr lang="en-US" b="1" dirty="0" err="1">
                <a:solidFill>
                  <a:srgbClr val="004A6C"/>
                </a:solidFill>
                <a:latin typeface="Century Gothic"/>
              </a:rPr>
              <a:t>ρελθόν</a:t>
            </a:r>
            <a:r>
              <a:rPr lang="en-US" b="1" dirty="0">
                <a:solidFill>
                  <a:srgbClr val="004A6C"/>
                </a:solidFill>
                <a:latin typeface="Century Gothic"/>
              </a:rPr>
              <a:t> τα κατα</a:t>
            </a:r>
            <a:r>
              <a:rPr lang="en-US" b="1" dirty="0" err="1">
                <a:solidFill>
                  <a:srgbClr val="004A6C"/>
                </a:solidFill>
                <a:latin typeface="Century Gothic"/>
              </a:rPr>
              <a:t>σκευάζ</a:t>
            </a:r>
            <a:r>
              <a:rPr lang="en-US" b="1" dirty="0">
                <a:solidFill>
                  <a:srgbClr val="004A6C"/>
                </a:solidFill>
                <a:latin typeface="Century Gothic"/>
              </a:rPr>
              <a:t>α</a:t>
            </a:r>
            <a:r>
              <a:rPr lang="en-US" b="1" dirty="0" err="1">
                <a:solidFill>
                  <a:srgbClr val="004A6C"/>
                </a:solidFill>
                <a:latin typeface="Century Gothic"/>
              </a:rPr>
              <a:t>νε</a:t>
            </a:r>
            <a:r>
              <a:rPr lang="en-US" b="1" dirty="0">
                <a:solidFill>
                  <a:srgbClr val="004A6C"/>
                </a:solidFill>
                <a:latin typeface="Century Gothic"/>
              </a:rPr>
              <a:t> από </a:t>
            </a:r>
            <a:r>
              <a:rPr lang="en-US" b="1" dirty="0" err="1">
                <a:solidFill>
                  <a:srgbClr val="004A6C"/>
                </a:solidFill>
                <a:latin typeface="Century Gothic"/>
              </a:rPr>
              <a:t>άλλο</a:t>
            </a:r>
            <a:r>
              <a:rPr lang="en-US" b="1" dirty="0">
                <a:solidFill>
                  <a:srgbClr val="004A6C"/>
                </a:solidFill>
                <a:latin typeface="Century Gothic"/>
              </a:rPr>
              <a:t> </a:t>
            </a:r>
            <a:r>
              <a:rPr lang="en-US" b="1" dirty="0" err="1">
                <a:solidFill>
                  <a:srgbClr val="004A6C"/>
                </a:solidFill>
                <a:latin typeface="Century Gothic"/>
              </a:rPr>
              <a:t>υλικό</a:t>
            </a:r>
            <a:r>
              <a:rPr lang="en-US" b="1" dirty="0">
                <a:solidFill>
                  <a:srgbClr val="004A6C"/>
                </a:solidFill>
                <a:latin typeface="Century Gothic"/>
              </a:rPr>
              <a:t>.</a:t>
            </a:r>
            <a:endParaRPr lang="en-US" dirty="0"/>
          </a:p>
        </p:txBody>
      </p:sp>
      <p:pic>
        <p:nvPicPr>
          <p:cNvPr id="21" name="Picture 20">
            <a:extLst>
              <a:ext uri="{FF2B5EF4-FFF2-40B4-BE49-F238E27FC236}">
                <a16:creationId xmlns:a16="http://schemas.microsoft.com/office/drawing/2014/main" id="{C9DFB403-4886-0F49-B1E5-4D358CD86D9F}"/>
              </a:ext>
            </a:extLst>
          </p:cNvPr>
          <p:cNvPicPr>
            <a:picLocks noChangeAspect="1"/>
          </p:cNvPicPr>
          <p:nvPr/>
        </p:nvPicPr>
        <p:blipFill>
          <a:blip r:embed="rId5"/>
          <a:stretch>
            <a:fillRect/>
          </a:stretch>
        </p:blipFill>
        <p:spPr>
          <a:xfrm rot="1199229">
            <a:off x="4630027" y="2776596"/>
            <a:ext cx="1387317" cy="508683"/>
          </a:xfrm>
          <a:prstGeom prst="rect">
            <a:avLst/>
          </a:prstGeom>
        </p:spPr>
      </p:pic>
      <p:pic>
        <p:nvPicPr>
          <p:cNvPr id="3" name="Picture 2" descr="Logo&#10;&#10;Description automatically generated">
            <a:extLst>
              <a:ext uri="{FF2B5EF4-FFF2-40B4-BE49-F238E27FC236}">
                <a16:creationId xmlns:a16="http://schemas.microsoft.com/office/drawing/2014/main" id="{DFDC229A-0E87-1747-9E8C-34D6732AC23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17480" y="3030937"/>
            <a:ext cx="1501543" cy="1449070"/>
          </a:xfrm>
          <a:prstGeom prst="rect">
            <a:avLst/>
          </a:prstGeom>
        </p:spPr>
      </p:pic>
      <p:pic>
        <p:nvPicPr>
          <p:cNvPr id="5" name="Picture 4">
            <a:extLst>
              <a:ext uri="{FF2B5EF4-FFF2-40B4-BE49-F238E27FC236}">
                <a16:creationId xmlns:a16="http://schemas.microsoft.com/office/drawing/2014/main" id="{8A18E14A-2062-8049-9062-34BB63CCE768}"/>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l="-392"/>
          <a:stretch/>
        </p:blipFill>
        <p:spPr>
          <a:xfrm>
            <a:off x="-25206" y="0"/>
            <a:ext cx="6456492" cy="1920241"/>
          </a:xfrm>
          <a:prstGeom prst="rect">
            <a:avLst/>
          </a:prstGeom>
        </p:spPr>
      </p:pic>
      <p:sp>
        <p:nvSpPr>
          <p:cNvPr id="15" name="TextBox 14">
            <a:extLst>
              <a:ext uri="{FF2B5EF4-FFF2-40B4-BE49-F238E27FC236}">
                <a16:creationId xmlns:a16="http://schemas.microsoft.com/office/drawing/2014/main" id="{42A1B6AA-F978-7C48-94C1-352D6A5A3D5F}"/>
              </a:ext>
            </a:extLst>
          </p:cNvPr>
          <p:cNvSpPr txBox="1"/>
          <p:nvPr/>
        </p:nvSpPr>
        <p:spPr>
          <a:xfrm>
            <a:off x="574554" y="902812"/>
            <a:ext cx="4400026" cy="606287"/>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Μάθηση</a:t>
            </a:r>
            <a:r>
              <a:rPr lang="en-US" sz="3200" b="1" dirty="0">
                <a:solidFill>
                  <a:srgbClr val="004A6C"/>
                </a:solidFill>
                <a:latin typeface="Century Gothic"/>
              </a:rPr>
              <a:t> </a:t>
            </a:r>
            <a:r>
              <a:rPr lang="en-US" sz="3200" b="1" dirty="0" err="1">
                <a:solidFill>
                  <a:srgbClr val="004A6C"/>
                </a:solidFill>
                <a:latin typeface="Century Gothic"/>
              </a:rPr>
              <a:t>στο</a:t>
            </a:r>
            <a:r>
              <a:rPr lang="en-US" sz="3200" b="1" dirty="0">
                <a:solidFill>
                  <a:srgbClr val="004A6C"/>
                </a:solidFill>
                <a:latin typeface="Century Gothic"/>
              </a:rPr>
              <a:t> σπ</a:t>
            </a:r>
            <a:r>
              <a:rPr lang="en-US" sz="3200" b="1" dirty="0" err="1">
                <a:solidFill>
                  <a:srgbClr val="004A6C"/>
                </a:solidFill>
                <a:latin typeface="Century Gothic"/>
              </a:rPr>
              <a:t>ίτι</a:t>
            </a:r>
          </a:p>
        </p:txBody>
      </p:sp>
      <p:pic>
        <p:nvPicPr>
          <p:cNvPr id="6" name="Picture 5" descr="Text&#10;&#10;Description automatically generated with low confidence">
            <a:extLst>
              <a:ext uri="{FF2B5EF4-FFF2-40B4-BE49-F238E27FC236}">
                <a16:creationId xmlns:a16="http://schemas.microsoft.com/office/drawing/2014/main" id="{5FA21B73-C7AC-7514-74D5-EB932EA3211C}"/>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l="-219"/>
          <a:stretch/>
        </p:blipFill>
        <p:spPr>
          <a:xfrm>
            <a:off x="-50411" y="5616792"/>
            <a:ext cx="4352934" cy="1263129"/>
          </a:xfrm>
          <a:prstGeom prst="rect">
            <a:avLst/>
          </a:prstGeom>
        </p:spPr>
      </p:pic>
    </p:spTree>
    <p:extLst>
      <p:ext uri="{BB962C8B-B14F-4D97-AF65-F5344CB8AC3E}">
        <p14:creationId xmlns:p14="http://schemas.microsoft.com/office/powerpoint/2010/main" val="2912837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night sky, ocean floor&#10;&#10;Description automatically generated">
            <a:extLst>
              <a:ext uri="{FF2B5EF4-FFF2-40B4-BE49-F238E27FC236}">
                <a16:creationId xmlns:a16="http://schemas.microsoft.com/office/drawing/2014/main" id="{9BA78B48-F89E-0B4E-B627-307593E071A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43" y="1"/>
            <a:ext cx="12195143" cy="6858000"/>
          </a:xfrm>
          <a:prstGeom prst="rect">
            <a:avLst/>
          </a:prstGeom>
        </p:spPr>
      </p:pic>
      <p:graphicFrame>
        <p:nvGraphicFramePr>
          <p:cNvPr id="8" name="Table 7">
            <a:extLst>
              <a:ext uri="{FF2B5EF4-FFF2-40B4-BE49-F238E27FC236}">
                <a16:creationId xmlns:a16="http://schemas.microsoft.com/office/drawing/2014/main" id="{7D185C09-36CB-D94C-B155-428F4A7655D3}"/>
              </a:ext>
            </a:extLst>
          </p:cNvPr>
          <p:cNvGraphicFramePr>
            <a:graphicFrameLocks noGrp="1"/>
          </p:cNvGraphicFramePr>
          <p:nvPr>
            <p:extLst>
              <p:ext uri="{D42A27DB-BD31-4B8C-83A1-F6EECF244321}">
                <p14:modId xmlns:p14="http://schemas.microsoft.com/office/powerpoint/2010/main" val="3278914502"/>
              </p:ext>
            </p:extLst>
          </p:nvPr>
        </p:nvGraphicFramePr>
        <p:xfrm>
          <a:off x="760521" y="1948755"/>
          <a:ext cx="8428117" cy="4013719"/>
        </p:xfrm>
        <a:graphic>
          <a:graphicData uri="http://schemas.openxmlformats.org/drawingml/2006/table">
            <a:tbl>
              <a:tblPr firstRow="1" bandRow="1">
                <a:tableStyleId>{5940675A-B579-460E-94D1-54222C63F5DA}</a:tableStyleId>
              </a:tblPr>
              <a:tblGrid>
                <a:gridCol w="1013585">
                  <a:extLst>
                    <a:ext uri="{9D8B030D-6E8A-4147-A177-3AD203B41FA5}">
                      <a16:colId xmlns:a16="http://schemas.microsoft.com/office/drawing/2014/main" val="4199838736"/>
                    </a:ext>
                  </a:extLst>
                </a:gridCol>
                <a:gridCol w="2192941">
                  <a:extLst>
                    <a:ext uri="{9D8B030D-6E8A-4147-A177-3AD203B41FA5}">
                      <a16:colId xmlns:a16="http://schemas.microsoft.com/office/drawing/2014/main" val="2078807229"/>
                    </a:ext>
                  </a:extLst>
                </a:gridCol>
                <a:gridCol w="5221591">
                  <a:extLst>
                    <a:ext uri="{9D8B030D-6E8A-4147-A177-3AD203B41FA5}">
                      <a16:colId xmlns:a16="http://schemas.microsoft.com/office/drawing/2014/main" val="2424726316"/>
                    </a:ext>
                  </a:extLst>
                </a:gridCol>
              </a:tblGrid>
              <a:tr h="309252">
                <a:tc>
                  <a:txBody>
                    <a:bodyPr/>
                    <a:lstStyle/>
                    <a:p>
                      <a:pPr algn="l"/>
                      <a:r>
                        <a:rPr lang="en-US" sz="1400" b="1" i="0">
                          <a:solidFill>
                            <a:schemeClr val="bg1"/>
                          </a:solidFill>
                          <a:latin typeface="Gilroy SemiBold" pitchFamily="2" charset="77"/>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a:solidFill>
                            <a:schemeClr val="bg1"/>
                          </a:solidFill>
                          <a:latin typeface="Gilroy SemiBold" pitchFamily="2" charset="77"/>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a:solidFill>
                            <a:schemeClr val="bg1"/>
                          </a:solidFill>
                          <a:latin typeface="Gilroy SemiBold" pitchFamily="2" charset="77"/>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92835009"/>
                  </a:ext>
                </a:extLst>
              </a:tr>
              <a:tr h="195176">
                <a:tc>
                  <a:txBody>
                    <a:bodyPr/>
                    <a:lstStyle/>
                    <a:p>
                      <a:pPr algn="l"/>
                      <a:r>
                        <a:rPr lang="en-US" sz="1000" b="1" i="0">
                          <a:solidFill>
                            <a:schemeClr val="bg1"/>
                          </a:solidFill>
                          <a:latin typeface="Gilroy SemiBold" pitchFamily="2" charset="77"/>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a:solidFill>
                            <a:schemeClr val="bg1"/>
                          </a:solidFill>
                          <a:latin typeface="Gilroy SemiBold" pitchFamily="2" charset="77"/>
                        </a:rPr>
                        <a:t>Mixed bottles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a:t>
                      </a:r>
                      <a:r>
                        <a:rPr lang="en-US" sz="1000" b="1" i="0" err="1">
                          <a:solidFill>
                            <a:schemeClr val="bg1"/>
                          </a:solidFill>
                          <a:latin typeface="Gilroy SemiBold" pitchFamily="2" charset="77"/>
                        </a:rPr>
                        <a:t>mali</a:t>
                      </a:r>
                      <a:r>
                        <a:rPr lang="en-US" sz="1000" b="1" i="0">
                          <a:solidFill>
                            <a:schemeClr val="bg1"/>
                          </a:solidFill>
                          <a:latin typeface="Gilroy SemiBold" pitchFamily="2" charset="77"/>
                        </a:rPr>
                        <a:t> </a:t>
                      </a:r>
                      <a:r>
                        <a:rPr lang="en-US" sz="1000" b="1" i="0" err="1">
                          <a:solidFill>
                            <a:schemeClr val="bg1"/>
                          </a:solidFill>
                          <a:latin typeface="Gilroy SemiBold" pitchFamily="2" charset="77"/>
                        </a:rPr>
                        <a:t>maeder</a:t>
                      </a:r>
                      <a:r>
                        <a:rPr lang="en-US" sz="1000" b="1" i="0">
                          <a:solidFill>
                            <a:schemeClr val="bg1"/>
                          </a:solidFill>
                          <a:latin typeface="Gilroy SemiBold" pitchFamily="2" charset="77"/>
                        </a:rPr>
                        <a:t> via </a:t>
                      </a:r>
                      <a:r>
                        <a:rPr lang="en-US" sz="1000" b="1" i="0" err="1">
                          <a:solidFill>
                            <a:schemeClr val="bg1"/>
                          </a:solidFill>
                          <a:latin typeface="Gilroy SemiBold" pitchFamily="2" charset="77"/>
                        </a:rPr>
                        <a:t>Pexels</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36899918"/>
                  </a:ext>
                </a:extLst>
              </a:tr>
              <a:tr h="0">
                <a:tc>
                  <a:txBody>
                    <a:bodyPr/>
                    <a:lstStyle/>
                    <a:p>
                      <a:pPr algn="l"/>
                      <a:r>
                        <a:rPr lang="en-US" sz="1000" b="1" i="0">
                          <a:solidFill>
                            <a:schemeClr val="bg1"/>
                          </a:solidFill>
                          <a:latin typeface="Gilroy SemiBold" pitchFamily="2" charset="77"/>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a:solidFill>
                            <a:schemeClr val="bg1"/>
                          </a:solidFill>
                          <a:latin typeface="Gilroy SemiBold" pitchFamily="2" charset="77"/>
                        </a:rPr>
                        <a:t>Bottle production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a:solidFill>
                            <a:schemeClr val="bg1"/>
                          </a:solidFill>
                          <a:latin typeface="Gilroy SemiBold" pitchFamily="2" charset="77"/>
                        </a:rPr>
                        <a:t>By Jonathan </a:t>
                      </a:r>
                      <a:r>
                        <a:rPr lang="en-US" sz="1000" b="1" i="0" err="1">
                          <a:solidFill>
                            <a:schemeClr val="bg1"/>
                          </a:solidFill>
                          <a:latin typeface="Gilroy SemiBold" pitchFamily="2" charset="77"/>
                        </a:rPr>
                        <a:t>Chng</a:t>
                      </a:r>
                      <a:r>
                        <a:rPr lang="en-US" sz="1000" b="1" i="0">
                          <a:solidFill>
                            <a:schemeClr val="bg1"/>
                          </a:solidFill>
                          <a:latin typeface="Gilroy SemiBold" pitchFamily="2" charset="77"/>
                        </a:rPr>
                        <a:t> via </a:t>
                      </a:r>
                      <a:r>
                        <a:rPr lang="en-US" sz="1000" b="1" i="0" err="1">
                          <a:solidFill>
                            <a:schemeClr val="bg1"/>
                          </a:solidFill>
                          <a:latin typeface="Gilroy SemiBold" pitchFamily="2" charset="77"/>
                        </a:rPr>
                        <a:t>Unsplash</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47835585"/>
                  </a:ext>
                </a:extLst>
              </a:tr>
              <a:tr h="0">
                <a:tc>
                  <a:txBody>
                    <a:bodyPr/>
                    <a:lstStyle/>
                    <a:p>
                      <a:pPr algn="l"/>
                      <a:r>
                        <a:rPr lang="en-US" sz="1000" b="1" i="0">
                          <a:solidFill>
                            <a:schemeClr val="bg1"/>
                          </a:solidFill>
                          <a:latin typeface="Gilroy SemiBold" pitchFamily="2" charset="77"/>
                        </a:rPr>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a:solidFill>
                            <a:schemeClr val="bg1"/>
                          </a:solidFill>
                          <a:latin typeface="Gilroy SemiBold" pitchFamily="2" charset="77"/>
                        </a:rPr>
                        <a:t>Wooden barn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a:solidFill>
                            <a:schemeClr val="bg1"/>
                          </a:solidFill>
                          <a:latin typeface="Gilroy SemiBold" pitchFamily="2" charset="77"/>
                        </a:rPr>
                        <a:t>By </a:t>
                      </a:r>
                      <a:r>
                        <a:rPr lang="en-US" sz="1000" b="1" i="0" err="1">
                          <a:solidFill>
                            <a:schemeClr val="bg1"/>
                          </a:solidFill>
                          <a:latin typeface="Gilroy SemiBold" pitchFamily="2" charset="77"/>
                        </a:rPr>
                        <a:t>Pixabay</a:t>
                      </a:r>
                      <a:r>
                        <a:rPr lang="en-US" sz="1000" b="1" i="0">
                          <a:solidFill>
                            <a:schemeClr val="bg1"/>
                          </a:solidFill>
                          <a:latin typeface="Gilroy SemiBold" pitchFamily="2" charset="77"/>
                        </a:rPr>
                        <a:t> via </a:t>
                      </a:r>
                      <a:r>
                        <a:rPr lang="en-US" sz="1000" b="1" i="0" err="1">
                          <a:solidFill>
                            <a:schemeClr val="bg1"/>
                          </a:solidFill>
                          <a:latin typeface="Gilroy SemiBold" pitchFamily="2" charset="77"/>
                        </a:rPr>
                        <a:t>Pexels</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79464646"/>
                  </a:ext>
                </a:extLst>
              </a:tr>
              <a:tr h="0">
                <a:tc>
                  <a:txBody>
                    <a:bodyPr/>
                    <a:lstStyle/>
                    <a:p>
                      <a:pPr algn="l"/>
                      <a:r>
                        <a:rPr lang="en-US" sz="1000" b="1" i="0">
                          <a:solidFill>
                            <a:schemeClr val="bg1"/>
                          </a:solidFill>
                          <a:latin typeface="Gilroy SemiBold" pitchFamily="2" charset="77"/>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a:solidFill>
                            <a:schemeClr val="bg1"/>
                          </a:solidFill>
                          <a:latin typeface="Gilroy SemiBold" pitchFamily="2" charset="77"/>
                        </a:rPr>
                        <a:t>Metal 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Markus </a:t>
                      </a:r>
                      <a:r>
                        <a:rPr lang="en-US" sz="1000" b="1" i="0" err="1">
                          <a:solidFill>
                            <a:schemeClr val="bg1"/>
                          </a:solidFill>
                          <a:latin typeface="Gilroy SemiBold" pitchFamily="2" charset="77"/>
                        </a:rPr>
                        <a:t>Spiske</a:t>
                      </a:r>
                      <a:r>
                        <a:rPr lang="en-US" sz="1000" b="1" i="0">
                          <a:solidFill>
                            <a:schemeClr val="bg1"/>
                          </a:solidFill>
                          <a:latin typeface="Gilroy SemiBold" pitchFamily="2" charset="77"/>
                        </a:rPr>
                        <a:t> via </a:t>
                      </a:r>
                      <a:r>
                        <a:rPr lang="en-US" sz="1000" b="1" i="0" err="1">
                          <a:solidFill>
                            <a:schemeClr val="bg1"/>
                          </a:solidFill>
                          <a:latin typeface="Gilroy SemiBold" pitchFamily="2" charset="77"/>
                        </a:rPr>
                        <a:t>Unsplash</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94904816"/>
                  </a:ext>
                </a:extLst>
              </a:tr>
              <a:tr h="0">
                <a:tc>
                  <a:txBody>
                    <a:bodyPr/>
                    <a:lstStyle/>
                    <a:p>
                      <a:pPr algn="l"/>
                      <a:r>
                        <a:rPr lang="en-US" sz="1000" b="1" i="0">
                          <a:solidFill>
                            <a:schemeClr val="bg1"/>
                          </a:solidFill>
                          <a:latin typeface="Gilroy SemiBold" pitchFamily="2" charset="77"/>
                        </a:rPr>
                        <a:t>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a:solidFill>
                            <a:schemeClr val="bg1"/>
                          </a:solidFill>
                          <a:latin typeface="Gilroy SemiBold" pitchFamily="2" charset="77"/>
                        </a:rPr>
                        <a:t>Glass jars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a:solidFill>
                            <a:schemeClr val="bg1"/>
                          </a:solidFill>
                          <a:latin typeface="Gilroy SemiBold" pitchFamily="2" charset="77"/>
                        </a:rPr>
                        <a:t>By </a:t>
                      </a:r>
                      <a:r>
                        <a:rPr lang="en-US" sz="1000" b="1" i="0" err="1">
                          <a:solidFill>
                            <a:schemeClr val="bg1"/>
                          </a:solidFill>
                          <a:latin typeface="Gilroy SemiBold" pitchFamily="2" charset="77"/>
                        </a:rPr>
                        <a:t>Yulia</a:t>
                      </a:r>
                      <a:r>
                        <a:rPr lang="en-US" sz="1000" b="1" i="0">
                          <a:solidFill>
                            <a:schemeClr val="bg1"/>
                          </a:solidFill>
                          <a:latin typeface="Gilroy SemiBold" pitchFamily="2" charset="77"/>
                        </a:rPr>
                        <a:t> </a:t>
                      </a:r>
                      <a:r>
                        <a:rPr lang="en-US" sz="1000" b="1" i="0" err="1">
                          <a:solidFill>
                            <a:schemeClr val="bg1"/>
                          </a:solidFill>
                          <a:latin typeface="Gilroy SemiBold" pitchFamily="2" charset="77"/>
                        </a:rPr>
                        <a:t>Khlebnikova</a:t>
                      </a:r>
                      <a:r>
                        <a:rPr lang="en-US" sz="1000" b="1" i="0">
                          <a:solidFill>
                            <a:schemeClr val="bg1"/>
                          </a:solidFill>
                          <a:latin typeface="Gilroy SemiBold" pitchFamily="2" charset="77"/>
                        </a:rPr>
                        <a:t> </a:t>
                      </a:r>
                      <a:r>
                        <a:rPr lang="en-US" sz="1000" b="1" i="0" err="1">
                          <a:solidFill>
                            <a:schemeClr val="bg1"/>
                          </a:solidFill>
                          <a:latin typeface="Gilroy SemiBold" pitchFamily="2" charset="77"/>
                        </a:rPr>
                        <a:t>vUnsplash</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48558631"/>
                  </a:ext>
                </a:extLst>
              </a:tr>
              <a:tr h="0">
                <a:tc>
                  <a:txBody>
                    <a:bodyPr/>
                    <a:lstStyle/>
                    <a:p>
                      <a:pPr algn="l"/>
                      <a:r>
                        <a:rPr lang="en-US" sz="1000" b="1" i="0">
                          <a:solidFill>
                            <a:schemeClr val="bg1"/>
                          </a:solidFill>
                          <a:latin typeface="Gilroy SemiBold" pitchFamily="2" charset="77"/>
                        </a:rPr>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a:solidFill>
                            <a:schemeClr val="bg1"/>
                          </a:solidFill>
                          <a:latin typeface="Gilroy SemiBold" pitchFamily="2" charset="77"/>
                        </a:rPr>
                        <a:t>Plastic toys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a:solidFill>
                            <a:schemeClr val="bg1"/>
                          </a:solidFill>
                          <a:latin typeface="Gilroy SemiBold" pitchFamily="2" charset="77"/>
                        </a:rPr>
                        <a:t>By </a:t>
                      </a:r>
                      <a:r>
                        <a:rPr lang="en-US" sz="1000" b="1" i="0" err="1">
                          <a:solidFill>
                            <a:schemeClr val="bg1"/>
                          </a:solidFill>
                          <a:latin typeface="Gilroy SemiBold" pitchFamily="2" charset="77"/>
                        </a:rPr>
                        <a:t>Rawpixels.com</a:t>
                      </a:r>
                      <a:r>
                        <a:rPr lang="en-US" sz="1000" b="1" i="0">
                          <a:solidFill>
                            <a:schemeClr val="bg1"/>
                          </a:solidFill>
                          <a:latin typeface="Gilroy SemiBold" pitchFamily="2" charset="77"/>
                        </a:rPr>
                        <a:t> via </a:t>
                      </a:r>
                      <a:r>
                        <a:rPr lang="en-US" sz="1000" b="1" i="0" err="1">
                          <a:solidFill>
                            <a:schemeClr val="bg1"/>
                          </a:solidFill>
                          <a:latin typeface="Gilroy SemiBold" pitchFamily="2" charset="77"/>
                        </a:rPr>
                        <a:t>Pexels</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88901597"/>
                  </a:ext>
                </a:extLst>
              </a:tr>
              <a:tr h="0">
                <a:tc>
                  <a:txBody>
                    <a:bodyPr/>
                    <a:lstStyle/>
                    <a:p>
                      <a:pPr algn="l"/>
                      <a:r>
                        <a:rPr lang="en-US" sz="1000" b="1" i="0">
                          <a:solidFill>
                            <a:schemeClr val="bg1"/>
                          </a:solidFill>
                          <a:latin typeface="Gilroy SemiBold" pitchFamily="2" charset="77"/>
                        </a:rPr>
                        <a:t>11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Plastic cutlery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a:t>
                      </a:r>
                      <a:r>
                        <a:rPr lang="en-US" sz="1000" b="1" i="0" err="1">
                          <a:solidFill>
                            <a:schemeClr val="bg1"/>
                          </a:solidFill>
                          <a:latin typeface="Gilroy SemiBold" pitchFamily="2" charset="77"/>
                        </a:rPr>
                        <a:t>Alexas</a:t>
                      </a:r>
                      <a:r>
                        <a:rPr lang="en-US" sz="1000" b="1" i="0">
                          <a:solidFill>
                            <a:schemeClr val="bg1"/>
                          </a:solidFill>
                          <a:latin typeface="Gilroy SemiBold" pitchFamily="2" charset="77"/>
                        </a:rPr>
                        <a:t> </a:t>
                      </a:r>
                      <a:r>
                        <a:rPr lang="en-US" sz="1000" b="1" i="0" err="1">
                          <a:solidFill>
                            <a:schemeClr val="bg1"/>
                          </a:solidFill>
                          <a:latin typeface="Gilroy SemiBold" pitchFamily="2" charset="77"/>
                        </a:rPr>
                        <a:t>Fotos</a:t>
                      </a:r>
                      <a:r>
                        <a:rPr lang="en-US" sz="1000" b="1" i="0">
                          <a:solidFill>
                            <a:schemeClr val="bg1"/>
                          </a:solidFill>
                          <a:latin typeface="Gilroy SemiBold" pitchFamily="2" charset="77"/>
                        </a:rPr>
                        <a:t> via </a:t>
                      </a:r>
                      <a:r>
                        <a:rPr lang="en-US" sz="1000" b="1" i="0" err="1">
                          <a:solidFill>
                            <a:schemeClr val="bg1"/>
                          </a:solidFill>
                          <a:latin typeface="Gilroy SemiBold" pitchFamily="2" charset="77"/>
                        </a:rPr>
                        <a:t>Pixabay</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19490763"/>
                  </a:ext>
                </a:extLst>
              </a:tr>
              <a:tr h="0">
                <a:tc>
                  <a:txBody>
                    <a:bodyPr/>
                    <a:lstStyle/>
                    <a:p>
                      <a:pPr algn="l"/>
                      <a:r>
                        <a:rPr lang="en-US" sz="1000" b="1" i="0">
                          <a:solidFill>
                            <a:schemeClr val="bg1"/>
                          </a:solidFill>
                          <a:latin typeface="Gilroy SemiBold" pitchFamily="2" charset="77"/>
                        </a:rPr>
                        <a:t>11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Sponge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Capri23auto via </a:t>
                      </a:r>
                      <a:r>
                        <a:rPr lang="en-US" sz="1000" b="1" i="0" err="1">
                          <a:solidFill>
                            <a:schemeClr val="bg1"/>
                          </a:solidFill>
                          <a:latin typeface="Gilroy SemiBold" pitchFamily="2" charset="77"/>
                        </a:rPr>
                        <a:t>Pixabay</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39579365"/>
                  </a:ext>
                </a:extLst>
              </a:tr>
              <a:tr h="0">
                <a:tc>
                  <a:txBody>
                    <a:bodyPr/>
                    <a:lstStyle/>
                    <a:p>
                      <a:pPr algn="l"/>
                      <a:r>
                        <a:rPr lang="en-US" sz="1000" b="1" i="0">
                          <a:solidFill>
                            <a:schemeClr val="bg1"/>
                          </a:solidFill>
                          <a:latin typeface="Gilroy SemiBold" pitchFamily="2" charset="77"/>
                        </a:rPr>
                        <a:t>11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Packaged strawberries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Albany Colley via </a:t>
                      </a:r>
                      <a:r>
                        <a:rPr lang="en-US" sz="1000" b="1" i="0" err="1">
                          <a:solidFill>
                            <a:schemeClr val="bg1"/>
                          </a:solidFill>
                          <a:latin typeface="Gilroy SemiBold" pitchFamily="2" charset="77"/>
                        </a:rPr>
                        <a:t>Pixabay</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986610834"/>
                  </a:ext>
                </a:extLst>
              </a:tr>
              <a:tr h="0">
                <a:tc>
                  <a:txBody>
                    <a:bodyPr/>
                    <a:lstStyle/>
                    <a:p>
                      <a:pPr algn="l"/>
                      <a:r>
                        <a:rPr lang="en-US" sz="1000" b="1" i="0">
                          <a:solidFill>
                            <a:schemeClr val="bg1"/>
                          </a:solidFill>
                          <a:latin typeface="Gilroy SemiBold" pitchFamily="2" charset="77"/>
                        </a:rPr>
                        <a:t>11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Bottle production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Muffin via </a:t>
                      </a:r>
                      <a:r>
                        <a:rPr lang="en-US" sz="1000" b="1" i="0" err="1">
                          <a:solidFill>
                            <a:schemeClr val="bg1"/>
                          </a:solidFill>
                          <a:latin typeface="Gilroy SemiBold" pitchFamily="2" charset="77"/>
                        </a:rPr>
                        <a:t>Pexels</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81913553"/>
                  </a:ext>
                </a:extLst>
              </a:tr>
              <a:tr h="158231">
                <a:tc>
                  <a:txBody>
                    <a:bodyPr/>
                    <a:lstStyle/>
                    <a:p>
                      <a:pPr algn="l"/>
                      <a:r>
                        <a:rPr lang="en-US" sz="1000" b="1" i="0">
                          <a:solidFill>
                            <a:schemeClr val="bg1"/>
                          </a:solidFill>
                          <a:latin typeface="Gilroy SemiBold" pitchFamily="2" charset="77"/>
                        </a:rPr>
                        <a:t>11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Basketball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a:t>
                      </a:r>
                      <a:r>
                        <a:rPr lang="en-US" sz="1000" b="1" i="0" err="1">
                          <a:solidFill>
                            <a:schemeClr val="bg1"/>
                          </a:solidFill>
                          <a:latin typeface="Gilroy SemiBold" pitchFamily="2" charset="77"/>
                        </a:rPr>
                        <a:t>Skeeze</a:t>
                      </a:r>
                      <a:r>
                        <a:rPr lang="en-US" sz="1000" b="1" i="0">
                          <a:solidFill>
                            <a:schemeClr val="bg1"/>
                          </a:solidFill>
                          <a:latin typeface="Gilroy SemiBold" pitchFamily="2" charset="77"/>
                        </a:rPr>
                        <a:t> via </a:t>
                      </a:r>
                      <a:r>
                        <a:rPr lang="en-US" sz="1000" b="1" i="0" err="1">
                          <a:solidFill>
                            <a:schemeClr val="bg1"/>
                          </a:solidFill>
                          <a:latin typeface="Gilroy SemiBold" pitchFamily="2" charset="77"/>
                        </a:rPr>
                        <a:t>Pixabay</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20176359"/>
                  </a:ext>
                </a:extLst>
              </a:tr>
              <a:tr h="197947">
                <a:tc>
                  <a:txBody>
                    <a:bodyPr/>
                    <a:lstStyle/>
                    <a:p>
                      <a:pPr algn="l"/>
                      <a:r>
                        <a:rPr lang="en-US" sz="1000" b="1" i="0">
                          <a:solidFill>
                            <a:schemeClr val="bg1"/>
                          </a:solidFill>
                          <a:latin typeface="Gilroy SemiBold" pitchFamily="2" charset="77"/>
                        </a:rPr>
                        <a:t>11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Highlighters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Mitchell Luo via </a:t>
                      </a:r>
                      <a:r>
                        <a:rPr lang="en-US" sz="1000" b="1" i="0" err="1">
                          <a:solidFill>
                            <a:schemeClr val="bg1"/>
                          </a:solidFill>
                          <a:latin typeface="Gilroy SemiBold" pitchFamily="2" charset="77"/>
                        </a:rPr>
                        <a:t>Unsplash</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47100944"/>
                  </a:ext>
                </a:extLst>
              </a:tr>
              <a:tr h="0">
                <a:tc>
                  <a:txBody>
                    <a:bodyPr/>
                    <a:lstStyle/>
                    <a:p>
                      <a:pPr algn="l"/>
                      <a:r>
                        <a:rPr lang="en-US" sz="1000" b="1" i="0">
                          <a:solidFill>
                            <a:schemeClr val="bg1"/>
                          </a:solidFill>
                          <a:latin typeface="Gilroy SemiBold" pitchFamily="2" charset="77"/>
                        </a:rPr>
                        <a:t>11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Plastic toys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a:t>
                      </a:r>
                      <a:r>
                        <a:rPr lang="en-US" sz="1000" b="1" i="0" err="1">
                          <a:solidFill>
                            <a:schemeClr val="bg1"/>
                          </a:solidFill>
                          <a:latin typeface="Gilroy SemiBold" pitchFamily="2" charset="77"/>
                        </a:rPr>
                        <a:t>Nareeta</a:t>
                      </a:r>
                      <a:r>
                        <a:rPr lang="en-US" sz="1000" b="1" i="0">
                          <a:solidFill>
                            <a:schemeClr val="bg1"/>
                          </a:solidFill>
                          <a:latin typeface="Gilroy SemiBold" pitchFamily="2" charset="77"/>
                        </a:rPr>
                        <a:t> Martin via </a:t>
                      </a:r>
                      <a:r>
                        <a:rPr lang="en-US" sz="1000" b="1" i="0" err="1">
                          <a:solidFill>
                            <a:schemeClr val="bg1"/>
                          </a:solidFill>
                          <a:latin typeface="Gilroy SemiBold" pitchFamily="2" charset="77"/>
                        </a:rPr>
                        <a:t>Unsplash</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44886447"/>
                  </a:ext>
                </a:extLst>
              </a:tr>
              <a:tr h="0">
                <a:tc>
                  <a:txBody>
                    <a:bodyPr/>
                    <a:lstStyle/>
                    <a:p>
                      <a:pPr algn="l"/>
                      <a:r>
                        <a:rPr lang="en-US" sz="1000" b="1" i="0">
                          <a:solidFill>
                            <a:schemeClr val="bg1"/>
                          </a:solidFill>
                          <a:latin typeface="Gilroy SemiBold" pitchFamily="2" charset="77"/>
                        </a:rPr>
                        <a:t>11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Chocolate bars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Denny </a:t>
                      </a:r>
                      <a:r>
                        <a:rPr lang="en-US" sz="1000" b="1" i="0" err="1">
                          <a:solidFill>
                            <a:schemeClr val="bg1"/>
                          </a:solidFill>
                          <a:latin typeface="Gilroy SemiBold" pitchFamily="2" charset="77"/>
                        </a:rPr>
                        <a:t>Mullerv</a:t>
                      </a:r>
                      <a:r>
                        <a:rPr lang="en-US" sz="1000" b="1" i="0">
                          <a:solidFill>
                            <a:schemeClr val="bg1"/>
                          </a:solidFill>
                          <a:latin typeface="Gilroy SemiBold" pitchFamily="2" charset="77"/>
                        </a:rPr>
                        <a:t> via </a:t>
                      </a:r>
                      <a:r>
                        <a:rPr lang="en-US" sz="1000" b="1" i="0" err="1">
                          <a:solidFill>
                            <a:schemeClr val="bg1"/>
                          </a:solidFill>
                          <a:latin typeface="Gilroy SemiBold" pitchFamily="2" charset="77"/>
                        </a:rPr>
                        <a:t>Unsplash</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26290543"/>
                  </a:ext>
                </a:extLst>
              </a:tr>
              <a:tr h="290707">
                <a:tc>
                  <a:txBody>
                    <a:bodyPr/>
                    <a:lstStyle/>
                    <a:p>
                      <a:pPr algn="l"/>
                      <a:r>
                        <a:rPr lang="en-US" sz="1000" b="1" i="0">
                          <a:solidFill>
                            <a:schemeClr val="bg1"/>
                          </a:solidFill>
                          <a:latin typeface="Gilroy SemiBold" pitchFamily="2" charset="77"/>
                        </a:rPr>
                        <a:t>17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Ocean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a:solidFill>
                            <a:schemeClr val="bg1"/>
                          </a:solidFill>
                          <a:latin typeface="Gilroy SemiBold" pitchFamily="2" charset="77"/>
                        </a:rPr>
                        <a:t>By Greg Becker via </a:t>
                      </a:r>
                      <a:r>
                        <a:rPr lang="en-US" sz="1000" b="1" i="0" err="1">
                          <a:solidFill>
                            <a:schemeClr val="bg1"/>
                          </a:solidFill>
                          <a:latin typeface="Gilroy SemiBold" pitchFamily="2" charset="77"/>
                        </a:rPr>
                        <a:t>Unsplash</a:t>
                      </a:r>
                      <a:endParaRPr lang="en-US" sz="1000" b="1" i="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76484960"/>
                  </a:ext>
                </a:extLst>
              </a:tr>
            </a:tbl>
          </a:graphicData>
        </a:graphic>
      </p:graphicFrame>
      <p:pic>
        <p:nvPicPr>
          <p:cNvPr id="15" name="Picture 14">
            <a:extLst>
              <a:ext uri="{FF2B5EF4-FFF2-40B4-BE49-F238E27FC236}">
                <a16:creationId xmlns:a16="http://schemas.microsoft.com/office/drawing/2014/main" id="{32A4EB42-237E-5947-A159-3E542598004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26763"/>
            <a:ext cx="12192000" cy="6858000"/>
          </a:xfrm>
          <a:prstGeom prst="rect">
            <a:avLst/>
          </a:prstGeom>
        </p:spPr>
      </p:pic>
      <p:sp>
        <p:nvSpPr>
          <p:cNvPr id="7" name="TextBox 6">
            <a:extLst>
              <a:ext uri="{FF2B5EF4-FFF2-40B4-BE49-F238E27FC236}">
                <a16:creationId xmlns:a16="http://schemas.microsoft.com/office/drawing/2014/main" id="{20C0A2D1-11C3-7441-B8E9-1A6C22EE17B6}"/>
              </a:ext>
            </a:extLst>
          </p:cNvPr>
          <p:cNvSpPr txBox="1"/>
          <p:nvPr/>
        </p:nvSpPr>
        <p:spPr>
          <a:xfrm>
            <a:off x="574554" y="902812"/>
            <a:ext cx="4400026" cy="606287"/>
          </a:xfrm>
          <a:prstGeom prst="rect">
            <a:avLst/>
          </a:prstGeom>
          <a:noFill/>
        </p:spPr>
        <p:txBody>
          <a:bodyPr wrap="square" rtlCol="0">
            <a:spAutoFit/>
          </a:bodyPr>
          <a:lstStyle/>
          <a:p>
            <a:r>
              <a:rPr lang="en-US" sz="3200" b="1">
                <a:solidFill>
                  <a:srgbClr val="004A6C"/>
                </a:solidFill>
                <a:latin typeface="Gilroy Black" pitchFamily="2" charset="77"/>
              </a:rPr>
              <a:t>Image credits</a:t>
            </a:r>
          </a:p>
        </p:txBody>
      </p:sp>
      <p:sp>
        <p:nvSpPr>
          <p:cNvPr id="16" name="TextBox 15">
            <a:extLst>
              <a:ext uri="{FF2B5EF4-FFF2-40B4-BE49-F238E27FC236}">
                <a16:creationId xmlns:a16="http://schemas.microsoft.com/office/drawing/2014/main" id="{2911A11B-B2DC-1C40-9A41-7D46D28D1AF4}"/>
              </a:ext>
            </a:extLst>
          </p:cNvPr>
          <p:cNvSpPr txBox="1"/>
          <p:nvPr/>
        </p:nvSpPr>
        <p:spPr>
          <a:xfrm>
            <a:off x="665137" y="6078960"/>
            <a:ext cx="4010558" cy="307777"/>
          </a:xfrm>
          <a:prstGeom prst="rect">
            <a:avLst/>
          </a:prstGeom>
          <a:noFill/>
        </p:spPr>
        <p:txBody>
          <a:bodyPr wrap="square" rtlCol="0">
            <a:spAutoFit/>
          </a:bodyPr>
          <a:lstStyle/>
          <a:p>
            <a:r>
              <a:rPr lang="en-US" sz="1400">
                <a:solidFill>
                  <a:schemeClr val="bg1"/>
                </a:solidFill>
                <a:latin typeface="Gilroy Medium" pitchFamily="2" charset="77"/>
              </a:rPr>
              <a:t>All other images are courtesy of Encounter Edu</a:t>
            </a:r>
          </a:p>
        </p:txBody>
      </p:sp>
      <p:pic>
        <p:nvPicPr>
          <p:cNvPr id="17" name="Picture 16" descr="Icon&#10;&#10;Description automatically generated">
            <a:extLst>
              <a:ext uri="{FF2B5EF4-FFF2-40B4-BE49-F238E27FC236}">
                <a16:creationId xmlns:a16="http://schemas.microsoft.com/office/drawing/2014/main" id="{5A8049A9-CC55-1D4B-80C3-95B50B43A6E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26185" y="4915833"/>
            <a:ext cx="1452800" cy="1046641"/>
          </a:xfrm>
          <a:prstGeom prst="rect">
            <a:avLst/>
          </a:prstGeom>
        </p:spPr>
      </p:pic>
      <p:pic>
        <p:nvPicPr>
          <p:cNvPr id="18" name="Picture 17" descr="Icon&#10;&#10;Description automatically generated">
            <a:extLst>
              <a:ext uri="{FF2B5EF4-FFF2-40B4-BE49-F238E27FC236}">
                <a16:creationId xmlns:a16="http://schemas.microsoft.com/office/drawing/2014/main" id="{BAF801EF-7DF3-F048-8469-309A71A2DC4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07617" y="5564280"/>
            <a:ext cx="753392" cy="646331"/>
          </a:xfrm>
          <a:prstGeom prst="rect">
            <a:avLst/>
          </a:prstGeom>
        </p:spPr>
      </p:pic>
      <p:pic>
        <p:nvPicPr>
          <p:cNvPr id="19" name="Picture 18">
            <a:extLst>
              <a:ext uri="{FF2B5EF4-FFF2-40B4-BE49-F238E27FC236}">
                <a16:creationId xmlns:a16="http://schemas.microsoft.com/office/drawing/2014/main" id="{B1257456-A0B5-6442-B7A5-1CD19902DD8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7964606">
            <a:off x="6051591" y="549652"/>
            <a:ext cx="1431971" cy="1530445"/>
          </a:xfrm>
          <a:prstGeom prst="rect">
            <a:avLst/>
          </a:prstGeom>
        </p:spPr>
      </p:pic>
      <p:pic>
        <p:nvPicPr>
          <p:cNvPr id="20" name="Picture 19" descr="Icon&#10;&#10;Description automatically generated">
            <a:extLst>
              <a:ext uri="{FF2B5EF4-FFF2-40B4-BE49-F238E27FC236}">
                <a16:creationId xmlns:a16="http://schemas.microsoft.com/office/drawing/2014/main" id="{ACD18851-2063-AF45-A663-E3570E46DBB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151295" y="1454194"/>
            <a:ext cx="753392" cy="646331"/>
          </a:xfrm>
          <a:prstGeom prst="rect">
            <a:avLst/>
          </a:prstGeom>
        </p:spPr>
      </p:pic>
      <p:pic>
        <p:nvPicPr>
          <p:cNvPr id="21" name="Picture 20">
            <a:extLst>
              <a:ext uri="{FF2B5EF4-FFF2-40B4-BE49-F238E27FC236}">
                <a16:creationId xmlns:a16="http://schemas.microsoft.com/office/drawing/2014/main" id="{FC0A3AE3-4C80-3A47-810B-D33620C7AE2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9877251">
            <a:off x="7921360" y="2817250"/>
            <a:ext cx="1421755" cy="1515452"/>
          </a:xfrm>
          <a:prstGeom prst="rect">
            <a:avLst/>
          </a:prstGeom>
        </p:spPr>
      </p:pic>
      <p:pic>
        <p:nvPicPr>
          <p:cNvPr id="22" name="Picture 21" descr="Icon&#10;&#10;Description automatically generated">
            <a:extLst>
              <a:ext uri="{FF2B5EF4-FFF2-40B4-BE49-F238E27FC236}">
                <a16:creationId xmlns:a16="http://schemas.microsoft.com/office/drawing/2014/main" id="{8269EB8F-062B-1644-A570-290DEC1A30B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8315553">
            <a:off x="7409076" y="3207865"/>
            <a:ext cx="753392" cy="646331"/>
          </a:xfrm>
          <a:prstGeom prst="rect">
            <a:avLst/>
          </a:prstGeom>
        </p:spPr>
      </p:pic>
    </p:spTree>
    <p:extLst>
      <p:ext uri="{BB962C8B-B14F-4D97-AF65-F5344CB8AC3E}">
        <p14:creationId xmlns:p14="http://schemas.microsoft.com/office/powerpoint/2010/main" val="271819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AA9CB2-AA5F-2E41-8215-33126D30FFD5}"/>
              </a:ext>
            </a:extLst>
          </p:cNvPr>
          <p:cNvPicPr>
            <a:picLocks noChangeAspect="1"/>
          </p:cNvPicPr>
          <p:nvPr/>
        </p:nvPicPr>
        <p:blipFill>
          <a:blip r:embed="rId2"/>
          <a:stretch>
            <a:fillRect/>
          </a:stretch>
        </p:blipFill>
        <p:spPr>
          <a:xfrm>
            <a:off x="0" y="-108"/>
            <a:ext cx="12192000" cy="6858000"/>
          </a:xfrm>
          <a:prstGeom prst="rect">
            <a:avLst/>
          </a:prstGeom>
        </p:spPr>
      </p:pic>
      <p:sp>
        <p:nvSpPr>
          <p:cNvPr id="14" name="Rectangle 13">
            <a:extLst>
              <a:ext uri="{FF2B5EF4-FFF2-40B4-BE49-F238E27FC236}">
                <a16:creationId xmlns:a16="http://schemas.microsoft.com/office/drawing/2014/main" id="{57FD6437-51D1-FA46-AF2C-C7FD6E5081B0}"/>
              </a:ext>
            </a:extLst>
          </p:cNvPr>
          <p:cNvSpPr/>
          <p:nvPr/>
        </p:nvSpPr>
        <p:spPr>
          <a:xfrm>
            <a:off x="1334360" y="2310409"/>
            <a:ext cx="3356081" cy="1107996"/>
          </a:xfrm>
          <a:prstGeom prst="rect">
            <a:avLst/>
          </a:prstGeom>
        </p:spPr>
        <p:txBody>
          <a:bodyPr wrap="square" lIns="91440" tIns="45720" rIns="91440" bIns="45720" anchor="t">
            <a:spAutoFit/>
          </a:bodyPr>
          <a:lstStyle/>
          <a:p>
            <a:r>
              <a:rPr lang="en-US" sz="2200" b="1" dirty="0" err="1">
                <a:solidFill>
                  <a:schemeClr val="bg1"/>
                </a:solidFill>
                <a:latin typeface="Century Gothic"/>
              </a:rPr>
              <a:t>Αντιστοιχίζουμε</a:t>
            </a:r>
            <a:r>
              <a:rPr lang="en-US" sz="2200" b="1" dirty="0">
                <a:solidFill>
                  <a:schemeClr val="bg1"/>
                </a:solidFill>
                <a:latin typeface="Century Gothic"/>
              </a:rPr>
              <a:t> τα </a:t>
            </a:r>
            <a:r>
              <a:rPr lang="en-US" sz="2200" b="1" dirty="0" err="1">
                <a:solidFill>
                  <a:schemeClr val="bg1"/>
                </a:solidFill>
                <a:latin typeface="Century Gothic"/>
              </a:rPr>
              <a:t>υλικά</a:t>
            </a:r>
            <a:r>
              <a:rPr lang="en-US" sz="2200" b="1" dirty="0">
                <a:solidFill>
                  <a:schemeClr val="bg1"/>
                </a:solidFill>
                <a:latin typeface="Century Gothic"/>
              </a:rPr>
              <a:t> </a:t>
            </a:r>
            <a:r>
              <a:rPr lang="en-US" sz="2200" b="1" dirty="0" err="1">
                <a:solidFill>
                  <a:schemeClr val="bg1"/>
                </a:solidFill>
                <a:latin typeface="Century Gothic"/>
              </a:rPr>
              <a:t>με</a:t>
            </a:r>
            <a:r>
              <a:rPr lang="en-US" sz="2200" b="1" dirty="0">
                <a:solidFill>
                  <a:schemeClr val="bg1"/>
                </a:solidFill>
                <a:latin typeface="Century Gothic"/>
              </a:rPr>
              <a:t> </a:t>
            </a:r>
            <a:r>
              <a:rPr lang="en-US" sz="2200" b="1" dirty="0" err="1">
                <a:solidFill>
                  <a:schemeClr val="bg1"/>
                </a:solidFill>
                <a:latin typeface="Century Gothic"/>
              </a:rPr>
              <a:t>τις</a:t>
            </a:r>
            <a:r>
              <a:rPr lang="en-US" sz="2200" b="1" dirty="0">
                <a:solidFill>
                  <a:schemeClr val="bg1"/>
                </a:solidFill>
                <a:latin typeface="Century Gothic"/>
              </a:rPr>
              <a:t> </a:t>
            </a:r>
            <a:r>
              <a:rPr lang="en-US" sz="2200" b="1" dirty="0" err="1">
                <a:solidFill>
                  <a:schemeClr val="bg1"/>
                </a:solidFill>
                <a:latin typeface="Century Gothic"/>
              </a:rPr>
              <a:t>ιδιότητές</a:t>
            </a:r>
            <a:r>
              <a:rPr lang="en-US" sz="2200" b="1" dirty="0">
                <a:solidFill>
                  <a:schemeClr val="bg1"/>
                </a:solidFill>
                <a:latin typeface="Century Gothic"/>
              </a:rPr>
              <a:t> </a:t>
            </a:r>
            <a:r>
              <a:rPr lang="en-US" sz="2200" b="1" dirty="0" err="1">
                <a:solidFill>
                  <a:schemeClr val="bg1"/>
                </a:solidFill>
                <a:latin typeface="Century Gothic"/>
              </a:rPr>
              <a:t>τους</a:t>
            </a:r>
            <a:endParaRPr lang="en-US" sz="2200" dirty="0">
              <a:solidFill>
                <a:schemeClr val="bg1"/>
              </a:solidFill>
              <a:ea typeface="Calibri"/>
              <a:cs typeface="Calibri"/>
            </a:endParaRPr>
          </a:p>
        </p:txBody>
      </p:sp>
      <p:sp>
        <p:nvSpPr>
          <p:cNvPr id="16" name="Rectangle 15">
            <a:extLst>
              <a:ext uri="{FF2B5EF4-FFF2-40B4-BE49-F238E27FC236}">
                <a16:creationId xmlns:a16="http://schemas.microsoft.com/office/drawing/2014/main" id="{947CE0DC-081F-7A4A-BDD2-B8076F82B942}"/>
              </a:ext>
            </a:extLst>
          </p:cNvPr>
          <p:cNvSpPr/>
          <p:nvPr/>
        </p:nvSpPr>
        <p:spPr>
          <a:xfrm>
            <a:off x="6909762" y="2211264"/>
            <a:ext cx="3964547" cy="769441"/>
          </a:xfrm>
          <a:prstGeom prst="rect">
            <a:avLst/>
          </a:prstGeom>
        </p:spPr>
        <p:txBody>
          <a:bodyPr wrap="none" lIns="91440" tIns="45720" rIns="91440" bIns="45720" anchor="t">
            <a:spAutoFit/>
          </a:bodyPr>
          <a:lstStyle/>
          <a:p>
            <a:r>
              <a:rPr lang="en-US" sz="2200" b="1" err="1">
                <a:solidFill>
                  <a:schemeClr val="bg1"/>
                </a:solidFill>
                <a:latin typeface="Century Gothic"/>
              </a:rPr>
              <a:t>Εξετάζουμε</a:t>
            </a:r>
            <a:r>
              <a:rPr lang="en-US" sz="2200" b="1">
                <a:solidFill>
                  <a:schemeClr val="bg1"/>
                </a:solidFill>
                <a:latin typeface="Century Gothic"/>
              </a:rPr>
              <a:t> π</a:t>
            </a:r>
            <a:r>
              <a:rPr lang="en-US" sz="2200" b="1" err="1">
                <a:solidFill>
                  <a:schemeClr val="bg1"/>
                </a:solidFill>
                <a:latin typeface="Century Gothic"/>
              </a:rPr>
              <a:t>οι</a:t>
            </a:r>
            <a:r>
              <a:rPr lang="en-US" sz="2200" b="1">
                <a:solidFill>
                  <a:schemeClr val="bg1"/>
                </a:solidFill>
                <a:latin typeface="Century Gothic"/>
              </a:rPr>
              <a:t>α </a:t>
            </a:r>
            <a:r>
              <a:rPr lang="en-US" sz="2200" b="1" err="1">
                <a:solidFill>
                  <a:schemeClr val="bg1"/>
                </a:solidFill>
                <a:latin typeface="Century Gothic"/>
              </a:rPr>
              <a:t>υλικά</a:t>
            </a:r>
            <a:r>
              <a:rPr lang="en-US" sz="2200" b="1" dirty="0">
                <a:solidFill>
                  <a:schemeClr val="bg1"/>
                </a:solidFill>
                <a:latin typeface="Century Gothic"/>
              </a:rPr>
              <a:t> </a:t>
            </a:r>
            <a:r>
              <a:rPr lang="en-US" sz="2200" b="1" err="1">
                <a:solidFill>
                  <a:schemeClr val="bg1"/>
                </a:solidFill>
                <a:latin typeface="Century Gothic"/>
              </a:rPr>
              <a:t>είν</a:t>
            </a:r>
            <a:r>
              <a:rPr lang="en-US" sz="2200" b="1">
                <a:solidFill>
                  <a:schemeClr val="bg1"/>
                </a:solidFill>
                <a:latin typeface="Century Gothic"/>
              </a:rPr>
              <a:t>αι </a:t>
            </a:r>
            <a:endParaRPr lang="en-US">
              <a:solidFill>
                <a:schemeClr val="bg1"/>
              </a:solidFill>
              <a:latin typeface="Calibri" panose="020F0502020204030204"/>
              <a:ea typeface="Calibri" panose="020F0502020204030204"/>
              <a:cs typeface="Calibri" panose="020F0502020204030204"/>
            </a:endParaRPr>
          </a:p>
          <a:p>
            <a:r>
              <a:rPr lang="en-US" sz="2200" b="1" dirty="0" err="1">
                <a:solidFill>
                  <a:schemeClr val="bg1"/>
                </a:solidFill>
                <a:latin typeface="Century Gothic"/>
              </a:rPr>
              <a:t>οι</a:t>
            </a:r>
            <a:r>
              <a:rPr lang="en-US" sz="2200" b="1" dirty="0">
                <a:solidFill>
                  <a:schemeClr val="bg1"/>
                </a:solidFill>
                <a:latin typeface="Century Gothic"/>
              </a:rPr>
              <a:t> κα</a:t>
            </a:r>
            <a:r>
              <a:rPr lang="en-US" sz="2200" b="1" dirty="0" err="1">
                <a:solidFill>
                  <a:schemeClr val="bg1"/>
                </a:solidFill>
                <a:latin typeface="Century Gothic"/>
              </a:rPr>
              <a:t>λύτεροι</a:t>
            </a:r>
            <a:r>
              <a:rPr lang="en-US" sz="2200" b="1" dirty="0">
                <a:solidFill>
                  <a:schemeClr val="bg1"/>
                </a:solidFill>
                <a:latin typeface="Century Gothic"/>
              </a:rPr>
              <a:t> </a:t>
            </a:r>
            <a:r>
              <a:rPr lang="en-US" sz="2200" b="1" dirty="0" err="1">
                <a:solidFill>
                  <a:schemeClr val="bg1"/>
                </a:solidFill>
                <a:latin typeface="Century Gothic"/>
              </a:rPr>
              <a:t>μονωτές</a:t>
            </a:r>
            <a:endParaRPr lang="en-US" dirty="0" err="1">
              <a:solidFill>
                <a:schemeClr val="bg1"/>
              </a:solidFill>
              <a:ea typeface="Calibri"/>
              <a:cs typeface="Calibri"/>
            </a:endParaRPr>
          </a:p>
        </p:txBody>
      </p:sp>
      <p:sp>
        <p:nvSpPr>
          <p:cNvPr id="24" name="Rectangle 23">
            <a:extLst>
              <a:ext uri="{FF2B5EF4-FFF2-40B4-BE49-F238E27FC236}">
                <a16:creationId xmlns:a16="http://schemas.microsoft.com/office/drawing/2014/main" id="{FA6D8A67-7835-6347-8684-807561328A0B}"/>
              </a:ext>
            </a:extLst>
          </p:cNvPr>
          <p:cNvSpPr/>
          <p:nvPr/>
        </p:nvSpPr>
        <p:spPr>
          <a:xfrm>
            <a:off x="644404" y="3488035"/>
            <a:ext cx="578110" cy="57045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820A55B9-A2AE-604B-8460-BDD4765F9856}"/>
              </a:ext>
            </a:extLst>
          </p:cNvPr>
          <p:cNvSpPr/>
          <p:nvPr/>
        </p:nvSpPr>
        <p:spPr>
          <a:xfrm>
            <a:off x="644404" y="4889452"/>
            <a:ext cx="578110" cy="57045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C0994B-3F98-3445-A5B9-9F08364DB173}"/>
              </a:ext>
            </a:extLst>
          </p:cNvPr>
          <p:cNvSpPr txBox="1"/>
          <p:nvPr/>
        </p:nvSpPr>
        <p:spPr>
          <a:xfrm>
            <a:off x="193554" y="919745"/>
            <a:ext cx="4586293"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Στόχοι</a:t>
            </a:r>
            <a:r>
              <a:rPr lang="en-US" sz="3200" b="1" dirty="0">
                <a:solidFill>
                  <a:srgbClr val="004A6C"/>
                </a:solidFill>
                <a:latin typeface="Century Gothic"/>
              </a:rPr>
              <a:t> </a:t>
            </a:r>
            <a:r>
              <a:rPr lang="en-US" sz="3200" b="1" dirty="0" err="1">
                <a:solidFill>
                  <a:srgbClr val="004A6C"/>
                </a:solidFill>
                <a:latin typeface="Century Gothic"/>
              </a:rPr>
              <a:t>του</a:t>
            </a:r>
            <a:r>
              <a:rPr lang="en-US" sz="3200" b="1" dirty="0">
                <a:solidFill>
                  <a:srgbClr val="004A6C"/>
                </a:solidFill>
                <a:latin typeface="Century Gothic"/>
              </a:rPr>
              <a:t> μα</a:t>
            </a:r>
            <a:r>
              <a:rPr lang="en-US" sz="3200" b="1" dirty="0" err="1">
                <a:solidFill>
                  <a:srgbClr val="004A6C"/>
                </a:solidFill>
                <a:latin typeface="Century Gothic"/>
              </a:rPr>
              <a:t>θήμ</a:t>
            </a:r>
            <a:r>
              <a:rPr lang="en-US" sz="3200" b="1" dirty="0">
                <a:solidFill>
                  <a:srgbClr val="004A6C"/>
                </a:solidFill>
                <a:latin typeface="Century Gothic"/>
              </a:rPr>
              <a:t>α</a:t>
            </a:r>
            <a:r>
              <a:rPr lang="en-US" sz="3200" b="1" dirty="0" err="1">
                <a:solidFill>
                  <a:srgbClr val="004A6C"/>
                </a:solidFill>
                <a:latin typeface="Century Gothic"/>
              </a:rPr>
              <a:t>τος</a:t>
            </a:r>
          </a:p>
        </p:txBody>
      </p:sp>
      <p:sp>
        <p:nvSpPr>
          <p:cNvPr id="8" name="Oval 7">
            <a:extLst>
              <a:ext uri="{FF2B5EF4-FFF2-40B4-BE49-F238E27FC236}">
                <a16:creationId xmlns:a16="http://schemas.microsoft.com/office/drawing/2014/main" id="{B9F50FBB-0269-4543-AC0F-554217A64100}"/>
              </a:ext>
            </a:extLst>
          </p:cNvPr>
          <p:cNvSpPr/>
          <p:nvPr/>
        </p:nvSpPr>
        <p:spPr>
          <a:xfrm>
            <a:off x="678351" y="2335400"/>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4485E06-AD02-5F4E-B8CF-E686B1A41200}"/>
              </a:ext>
            </a:extLst>
          </p:cNvPr>
          <p:cNvSpPr/>
          <p:nvPr/>
        </p:nvSpPr>
        <p:spPr>
          <a:xfrm>
            <a:off x="757540" y="2325038"/>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sp>
        <p:nvSpPr>
          <p:cNvPr id="44" name="Oval 43">
            <a:extLst>
              <a:ext uri="{FF2B5EF4-FFF2-40B4-BE49-F238E27FC236}">
                <a16:creationId xmlns:a16="http://schemas.microsoft.com/office/drawing/2014/main" id="{7B2ABC9F-74D1-5D48-B9DD-7A6919B19C07}"/>
              </a:ext>
            </a:extLst>
          </p:cNvPr>
          <p:cNvSpPr/>
          <p:nvPr/>
        </p:nvSpPr>
        <p:spPr>
          <a:xfrm>
            <a:off x="6157215" y="232151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E0C5B1FB-DFF3-0D49-814E-E1669CD484D9}"/>
              </a:ext>
            </a:extLst>
          </p:cNvPr>
          <p:cNvSpPr/>
          <p:nvPr/>
        </p:nvSpPr>
        <p:spPr>
          <a:xfrm>
            <a:off x="6230888" y="2311157"/>
            <a:ext cx="201624" cy="523220"/>
          </a:xfrm>
          <a:prstGeom prst="rect">
            <a:avLst/>
          </a:prstGeom>
        </p:spPr>
        <p:txBody>
          <a:bodyPr wrap="square">
            <a:spAutoFit/>
          </a:bodyPr>
          <a:lstStyle/>
          <a:p>
            <a:r>
              <a:rPr lang="en-US" sz="2800" b="1">
                <a:solidFill>
                  <a:srgbClr val="004A6C"/>
                </a:solidFill>
                <a:latin typeface="Gilroy Bold" pitchFamily="2" charset="77"/>
              </a:rPr>
              <a:t>4 </a:t>
            </a:r>
            <a:endParaRPr lang="en-US" sz="2800">
              <a:solidFill>
                <a:srgbClr val="004A6C"/>
              </a:solidFill>
            </a:endParaRPr>
          </a:p>
        </p:txBody>
      </p:sp>
      <p:sp>
        <p:nvSpPr>
          <p:cNvPr id="48" name="Rectangle 47">
            <a:extLst>
              <a:ext uri="{FF2B5EF4-FFF2-40B4-BE49-F238E27FC236}">
                <a16:creationId xmlns:a16="http://schemas.microsoft.com/office/drawing/2014/main" id="{1D44FC11-76D0-A249-8E35-44758408CAD0}"/>
              </a:ext>
            </a:extLst>
          </p:cNvPr>
          <p:cNvSpPr/>
          <p:nvPr/>
        </p:nvSpPr>
        <p:spPr>
          <a:xfrm>
            <a:off x="1368573" y="3706048"/>
            <a:ext cx="3892412" cy="1107996"/>
          </a:xfrm>
          <a:prstGeom prst="rect">
            <a:avLst/>
          </a:prstGeom>
        </p:spPr>
        <p:txBody>
          <a:bodyPr wrap="none" lIns="91440" tIns="45720" rIns="91440" bIns="45720" anchor="t">
            <a:spAutoFit/>
          </a:bodyPr>
          <a:lstStyle/>
          <a:p>
            <a:r>
              <a:rPr lang="en-US" sz="2200" b="1" dirty="0">
                <a:solidFill>
                  <a:schemeClr val="bg1"/>
                </a:solidFill>
                <a:latin typeface="Century Gothic"/>
              </a:rPr>
              <a:t>Κατα</a:t>
            </a:r>
            <a:r>
              <a:rPr lang="en-US" sz="2200" b="1" err="1">
                <a:solidFill>
                  <a:schemeClr val="bg1"/>
                </a:solidFill>
                <a:latin typeface="Century Gothic"/>
              </a:rPr>
              <a:t>νοούμε</a:t>
            </a:r>
            <a:r>
              <a:rPr lang="en-US" sz="2200" b="1" dirty="0">
                <a:solidFill>
                  <a:schemeClr val="bg1"/>
                </a:solidFill>
                <a:latin typeface="Century Gothic"/>
              </a:rPr>
              <a:t> </a:t>
            </a:r>
            <a:r>
              <a:rPr lang="en-US" sz="2200" b="1" err="1">
                <a:solidFill>
                  <a:schemeClr val="bg1"/>
                </a:solidFill>
                <a:latin typeface="Century Gothic"/>
              </a:rPr>
              <a:t>τη</a:t>
            </a:r>
            <a:r>
              <a:rPr lang="en-US" sz="2200" b="1" dirty="0">
                <a:solidFill>
                  <a:schemeClr val="bg1"/>
                </a:solidFill>
                <a:latin typeface="Century Gothic"/>
              </a:rPr>
              <a:t> </a:t>
            </a:r>
            <a:r>
              <a:rPr lang="en-US" sz="2200" b="1" err="1">
                <a:solidFill>
                  <a:schemeClr val="bg1"/>
                </a:solidFill>
                <a:latin typeface="Century Gothic"/>
              </a:rPr>
              <a:t>δι</a:t>
            </a:r>
            <a:r>
              <a:rPr lang="en-US" sz="2200" b="1" dirty="0">
                <a:solidFill>
                  <a:schemeClr val="bg1"/>
                </a:solidFill>
                <a:latin typeface="Century Gothic"/>
              </a:rPr>
              <a:t>α</a:t>
            </a:r>
            <a:r>
              <a:rPr lang="en-US" sz="2200" b="1" err="1">
                <a:solidFill>
                  <a:schemeClr val="bg1"/>
                </a:solidFill>
                <a:latin typeface="Century Gothic"/>
              </a:rPr>
              <a:t>δικ</a:t>
            </a:r>
            <a:r>
              <a:rPr lang="en-US" sz="2200" b="1" dirty="0">
                <a:solidFill>
                  <a:schemeClr val="bg1"/>
                </a:solidFill>
                <a:latin typeface="Century Gothic"/>
              </a:rPr>
              <a:t>α</a:t>
            </a:r>
            <a:r>
              <a:rPr lang="en-US" sz="2200" b="1" err="1">
                <a:solidFill>
                  <a:schemeClr val="bg1"/>
                </a:solidFill>
                <a:latin typeface="Century Gothic"/>
              </a:rPr>
              <a:t>σί</a:t>
            </a:r>
            <a:r>
              <a:rPr lang="en-US" sz="2200" b="1" dirty="0">
                <a:solidFill>
                  <a:schemeClr val="bg1"/>
                </a:solidFill>
                <a:latin typeface="Century Gothic"/>
              </a:rPr>
              <a:t>α </a:t>
            </a:r>
            <a:endParaRPr lang="en-US" sz="2200" dirty="0" err="1">
              <a:solidFill>
                <a:schemeClr val="bg1"/>
              </a:solidFill>
              <a:latin typeface="Calibri" panose="020F0502020204030204"/>
              <a:ea typeface="Calibri" panose="020F0502020204030204"/>
              <a:cs typeface="Calibri" panose="020F0502020204030204"/>
            </a:endParaRPr>
          </a:p>
          <a:p>
            <a:r>
              <a:rPr lang="en-US" sz="2200" b="1" dirty="0">
                <a:solidFill>
                  <a:schemeClr val="bg1"/>
                </a:solidFill>
                <a:latin typeface="Century Gothic"/>
              </a:rPr>
              <a:t>παρα</a:t>
            </a:r>
            <a:r>
              <a:rPr lang="en-US" sz="2200" b="1" dirty="0" err="1">
                <a:solidFill>
                  <a:schemeClr val="bg1"/>
                </a:solidFill>
                <a:latin typeface="Century Gothic"/>
              </a:rPr>
              <a:t>γωγής</a:t>
            </a:r>
            <a:r>
              <a:rPr lang="en-US" sz="2200" b="1" dirty="0">
                <a:solidFill>
                  <a:schemeClr val="bg1"/>
                </a:solidFill>
                <a:latin typeface="Century Gothic"/>
              </a:rPr>
              <a:t> </a:t>
            </a:r>
            <a:r>
              <a:rPr lang="en-US" sz="2200" b="1" dirty="0" err="1">
                <a:solidFill>
                  <a:schemeClr val="bg1"/>
                </a:solidFill>
                <a:latin typeface="Century Gothic"/>
              </a:rPr>
              <a:t>του</a:t>
            </a:r>
            <a:r>
              <a:rPr lang="en-US" sz="2200" b="1" dirty="0">
                <a:solidFill>
                  <a:schemeClr val="bg1"/>
                </a:solidFill>
                <a:latin typeface="Century Gothic"/>
              </a:rPr>
              <a:t> πλα</a:t>
            </a:r>
            <a:r>
              <a:rPr lang="en-US" sz="2200" b="1" dirty="0" err="1">
                <a:solidFill>
                  <a:schemeClr val="bg1"/>
                </a:solidFill>
                <a:latin typeface="Century Gothic"/>
              </a:rPr>
              <a:t>στικού</a:t>
            </a:r>
            <a:endParaRPr lang="en-US" sz="2200">
              <a:solidFill>
                <a:schemeClr val="bg1"/>
              </a:solidFill>
              <a:ea typeface="Calibri"/>
              <a:cs typeface="Calibri"/>
            </a:endParaRPr>
          </a:p>
          <a:p>
            <a:endParaRPr lang="en-US" sz="2200" b="1" dirty="0">
              <a:solidFill>
                <a:schemeClr val="bg1"/>
              </a:solidFill>
              <a:latin typeface="Century Gothic"/>
            </a:endParaRPr>
          </a:p>
        </p:txBody>
      </p:sp>
      <p:sp>
        <p:nvSpPr>
          <p:cNvPr id="51" name="Oval 50">
            <a:extLst>
              <a:ext uri="{FF2B5EF4-FFF2-40B4-BE49-F238E27FC236}">
                <a16:creationId xmlns:a16="http://schemas.microsoft.com/office/drawing/2014/main" id="{D2F36E10-1CC6-F644-8215-29B5F7874191}"/>
              </a:ext>
            </a:extLst>
          </p:cNvPr>
          <p:cNvSpPr/>
          <p:nvPr/>
        </p:nvSpPr>
        <p:spPr>
          <a:xfrm>
            <a:off x="678351" y="375042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F41AA9E7-AA0E-D342-A809-3583BED2504F}"/>
              </a:ext>
            </a:extLst>
          </p:cNvPr>
          <p:cNvSpPr/>
          <p:nvPr/>
        </p:nvSpPr>
        <p:spPr>
          <a:xfrm>
            <a:off x="757540" y="3740067"/>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sp>
        <p:nvSpPr>
          <p:cNvPr id="55" name="Rectangle 54">
            <a:extLst>
              <a:ext uri="{FF2B5EF4-FFF2-40B4-BE49-F238E27FC236}">
                <a16:creationId xmlns:a16="http://schemas.microsoft.com/office/drawing/2014/main" id="{8E2EA91F-00D3-E340-8484-1EC50EAC21EC}"/>
              </a:ext>
            </a:extLst>
          </p:cNvPr>
          <p:cNvSpPr/>
          <p:nvPr/>
        </p:nvSpPr>
        <p:spPr>
          <a:xfrm>
            <a:off x="1335568" y="5123270"/>
            <a:ext cx="4475905" cy="1107996"/>
          </a:xfrm>
          <a:prstGeom prst="rect">
            <a:avLst/>
          </a:prstGeom>
        </p:spPr>
        <p:txBody>
          <a:bodyPr wrap="none" lIns="91440" tIns="45720" rIns="91440" bIns="45720" anchor="t">
            <a:spAutoFit/>
          </a:bodyPr>
          <a:lstStyle/>
          <a:p>
            <a:r>
              <a:rPr lang="en-US" sz="2200" b="1" dirty="0" err="1">
                <a:solidFill>
                  <a:schemeClr val="bg1"/>
                </a:solidFill>
                <a:latin typeface="Century Gothic"/>
              </a:rPr>
              <a:t>Περιγράφουμε</a:t>
            </a:r>
            <a:r>
              <a:rPr lang="en-US" sz="2200" b="1" dirty="0">
                <a:solidFill>
                  <a:schemeClr val="bg1"/>
                </a:solidFill>
                <a:latin typeface="Century Gothic"/>
              </a:rPr>
              <a:t> </a:t>
            </a:r>
            <a:r>
              <a:rPr lang="en-US" sz="2200" b="1" dirty="0" err="1">
                <a:solidFill>
                  <a:schemeClr val="bg1"/>
                </a:solidFill>
                <a:latin typeface="Century Gothic"/>
              </a:rPr>
              <a:t>γι</a:t>
            </a:r>
            <a:r>
              <a:rPr lang="en-US" sz="2200" b="1" dirty="0">
                <a:solidFill>
                  <a:schemeClr val="bg1"/>
                </a:solidFill>
                <a:latin typeface="Century Gothic"/>
              </a:rPr>
              <a:t>α</a:t>
            </a:r>
            <a:r>
              <a:rPr lang="en-US" sz="2200" b="1" dirty="0" err="1">
                <a:solidFill>
                  <a:schemeClr val="bg1"/>
                </a:solidFill>
                <a:latin typeface="Century Gothic"/>
              </a:rPr>
              <a:t>τί</a:t>
            </a:r>
            <a:r>
              <a:rPr lang="en-US" sz="2200" b="1" dirty="0">
                <a:solidFill>
                  <a:schemeClr val="bg1"/>
                </a:solidFill>
                <a:latin typeface="Century Gothic"/>
              </a:rPr>
              <a:t> επ</a:t>
            </a:r>
            <a:r>
              <a:rPr lang="en-US" sz="2200" b="1" dirty="0" err="1">
                <a:solidFill>
                  <a:schemeClr val="bg1"/>
                </a:solidFill>
                <a:latin typeface="Century Gothic"/>
              </a:rPr>
              <a:t>ιλέγετ</a:t>
            </a:r>
            <a:r>
              <a:rPr lang="en-US" sz="2200" b="1" dirty="0">
                <a:solidFill>
                  <a:schemeClr val="bg1"/>
                </a:solidFill>
                <a:latin typeface="Century Gothic"/>
              </a:rPr>
              <a:t>αι </a:t>
            </a:r>
            <a:endParaRPr lang="en-US" sz="2200" dirty="0">
              <a:solidFill>
                <a:schemeClr val="bg1"/>
              </a:solidFill>
              <a:latin typeface="Calibri" panose="020F0502020204030204"/>
              <a:ea typeface="Calibri" panose="020F0502020204030204"/>
              <a:cs typeface="Calibri" panose="020F0502020204030204"/>
            </a:endParaRPr>
          </a:p>
          <a:p>
            <a:r>
              <a:rPr lang="en-US" sz="2200" b="1" dirty="0" err="1">
                <a:solidFill>
                  <a:schemeClr val="bg1"/>
                </a:solidFill>
                <a:latin typeface="Century Gothic"/>
              </a:rPr>
              <a:t>το</a:t>
            </a:r>
            <a:r>
              <a:rPr lang="en-US" sz="2200" b="1" dirty="0">
                <a:solidFill>
                  <a:schemeClr val="bg1"/>
                </a:solidFill>
                <a:latin typeface="Century Gothic"/>
              </a:rPr>
              <a:t> πλα</a:t>
            </a:r>
            <a:r>
              <a:rPr lang="en-US" sz="2200" b="1" dirty="0" err="1">
                <a:solidFill>
                  <a:schemeClr val="bg1"/>
                </a:solidFill>
                <a:latin typeface="Century Gothic"/>
              </a:rPr>
              <a:t>στικό</a:t>
            </a:r>
            <a:r>
              <a:rPr lang="en-US" sz="2200" b="1" dirty="0">
                <a:solidFill>
                  <a:schemeClr val="bg1"/>
                </a:solidFill>
                <a:latin typeface="Century Gothic"/>
              </a:rPr>
              <a:t> α</a:t>
            </a:r>
            <a:r>
              <a:rPr lang="en-US" sz="2200" b="1" dirty="0" err="1">
                <a:solidFill>
                  <a:schemeClr val="bg1"/>
                </a:solidFill>
                <a:latin typeface="Century Gothic"/>
              </a:rPr>
              <a:t>ντί</a:t>
            </a:r>
            <a:r>
              <a:rPr lang="en-US" sz="2200" b="1" dirty="0">
                <a:solidFill>
                  <a:schemeClr val="bg1"/>
                </a:solidFill>
                <a:latin typeface="Century Gothic"/>
              </a:rPr>
              <a:t> </a:t>
            </a:r>
            <a:r>
              <a:rPr lang="en-US" sz="2200" b="1" dirty="0" err="1">
                <a:solidFill>
                  <a:schemeClr val="bg1"/>
                </a:solidFill>
                <a:latin typeface="Century Gothic"/>
              </a:rPr>
              <a:t>άλλων</a:t>
            </a:r>
            <a:r>
              <a:rPr lang="en-US" sz="2200" b="1" dirty="0">
                <a:solidFill>
                  <a:schemeClr val="bg1"/>
                </a:solidFill>
                <a:latin typeface="Century Gothic"/>
              </a:rPr>
              <a:t> </a:t>
            </a:r>
            <a:r>
              <a:rPr lang="en-US" sz="2200" b="1" dirty="0" err="1">
                <a:solidFill>
                  <a:schemeClr val="bg1"/>
                </a:solidFill>
                <a:latin typeface="Century Gothic"/>
              </a:rPr>
              <a:t>υλικών</a:t>
            </a:r>
            <a:endParaRPr lang="en-US" sz="2200" dirty="0" err="1">
              <a:solidFill>
                <a:schemeClr val="bg1"/>
              </a:solidFill>
              <a:ea typeface="Calibri"/>
              <a:cs typeface="Calibri"/>
            </a:endParaRPr>
          </a:p>
          <a:p>
            <a:endParaRPr lang="en-US" sz="2200" b="1" dirty="0">
              <a:solidFill>
                <a:schemeClr val="bg1"/>
              </a:solidFill>
              <a:latin typeface="Century Gothic"/>
            </a:endParaRPr>
          </a:p>
        </p:txBody>
      </p:sp>
      <p:sp>
        <p:nvSpPr>
          <p:cNvPr id="58" name="Oval 57">
            <a:extLst>
              <a:ext uri="{FF2B5EF4-FFF2-40B4-BE49-F238E27FC236}">
                <a16:creationId xmlns:a16="http://schemas.microsoft.com/office/drawing/2014/main" id="{D735544C-6E6A-144B-98AB-DF3D40774A78}"/>
              </a:ext>
            </a:extLst>
          </p:cNvPr>
          <p:cNvSpPr/>
          <p:nvPr/>
        </p:nvSpPr>
        <p:spPr>
          <a:xfrm>
            <a:off x="678351" y="5243327"/>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2A17FE0C-5330-774D-A4DA-223B41C2854D}"/>
              </a:ext>
            </a:extLst>
          </p:cNvPr>
          <p:cNvSpPr/>
          <p:nvPr/>
        </p:nvSpPr>
        <p:spPr>
          <a:xfrm>
            <a:off x="757540" y="5232965"/>
            <a:ext cx="273908" cy="523220"/>
          </a:xfrm>
          <a:prstGeom prst="rect">
            <a:avLst/>
          </a:prstGeom>
        </p:spPr>
        <p:txBody>
          <a:bodyPr wrap="square">
            <a:spAutoFit/>
          </a:bodyPr>
          <a:lstStyle/>
          <a:p>
            <a:r>
              <a:rPr lang="en-US" sz="2800" b="1">
                <a:solidFill>
                  <a:srgbClr val="004A6C"/>
                </a:solidFill>
                <a:latin typeface="Gilroy Bold" pitchFamily="2" charset="77"/>
              </a:rPr>
              <a:t>3</a:t>
            </a:r>
            <a:endParaRPr lang="en-US" sz="2800">
              <a:solidFill>
                <a:srgbClr val="004A6C"/>
              </a:solidFill>
            </a:endParaRPr>
          </a:p>
        </p:txBody>
      </p:sp>
      <p:sp>
        <p:nvSpPr>
          <p:cNvPr id="60" name="Rectangle 59">
            <a:extLst>
              <a:ext uri="{FF2B5EF4-FFF2-40B4-BE49-F238E27FC236}">
                <a16:creationId xmlns:a16="http://schemas.microsoft.com/office/drawing/2014/main" id="{16984ACC-A77D-3249-A707-D0ABDDBCC8B1}"/>
              </a:ext>
            </a:extLst>
          </p:cNvPr>
          <p:cNvSpPr/>
          <p:nvPr/>
        </p:nvSpPr>
        <p:spPr>
          <a:xfrm>
            <a:off x="6909762" y="3620117"/>
            <a:ext cx="4142481" cy="769441"/>
          </a:xfrm>
          <a:prstGeom prst="rect">
            <a:avLst/>
          </a:prstGeom>
        </p:spPr>
        <p:txBody>
          <a:bodyPr wrap="none" lIns="91440" tIns="45720" rIns="91440" bIns="45720" anchor="t">
            <a:spAutoFit/>
          </a:bodyPr>
          <a:lstStyle/>
          <a:p>
            <a:r>
              <a:rPr lang="en-US" sz="2200" b="1" err="1">
                <a:solidFill>
                  <a:schemeClr val="bg1"/>
                </a:solidFill>
                <a:latin typeface="Century Gothic"/>
              </a:rPr>
              <a:t>Κάνουμε</a:t>
            </a:r>
            <a:r>
              <a:rPr lang="en-US" sz="2200" b="1" dirty="0">
                <a:solidFill>
                  <a:schemeClr val="bg1"/>
                </a:solidFill>
                <a:latin typeface="Century Gothic"/>
              </a:rPr>
              <a:t> </a:t>
            </a:r>
            <a:r>
              <a:rPr lang="en-US" sz="2200" b="1" err="1">
                <a:solidFill>
                  <a:schemeClr val="bg1"/>
                </a:solidFill>
                <a:latin typeface="Century Gothic"/>
              </a:rPr>
              <a:t>ιστορική</a:t>
            </a:r>
            <a:r>
              <a:rPr lang="en-US" sz="2200" b="1" dirty="0">
                <a:solidFill>
                  <a:schemeClr val="bg1"/>
                </a:solidFill>
                <a:latin typeface="Century Gothic"/>
              </a:rPr>
              <a:t> ανα</a:t>
            </a:r>
            <a:r>
              <a:rPr lang="en-US" sz="2200" b="1" err="1">
                <a:solidFill>
                  <a:schemeClr val="bg1"/>
                </a:solidFill>
                <a:latin typeface="Century Gothic"/>
              </a:rPr>
              <a:t>δρομή</a:t>
            </a:r>
            <a:r>
              <a:rPr lang="en-US" sz="2200" b="1" dirty="0">
                <a:solidFill>
                  <a:schemeClr val="bg1"/>
                </a:solidFill>
                <a:latin typeface="Century Gothic"/>
              </a:rPr>
              <a:t> </a:t>
            </a:r>
            <a:endParaRPr lang="en-US" dirty="0" err="1">
              <a:solidFill>
                <a:schemeClr val="bg1"/>
              </a:solidFill>
              <a:latin typeface="Calibri" panose="020F0502020204030204"/>
              <a:ea typeface="Calibri" panose="020F0502020204030204"/>
              <a:cs typeface="Calibri" panose="020F0502020204030204"/>
            </a:endParaRPr>
          </a:p>
          <a:p>
            <a:r>
              <a:rPr lang="en-US" sz="2200" b="1" dirty="0" err="1">
                <a:solidFill>
                  <a:schemeClr val="bg1"/>
                </a:solidFill>
                <a:latin typeface="Century Gothic"/>
              </a:rPr>
              <a:t>στην</a:t>
            </a:r>
            <a:r>
              <a:rPr lang="en-US" sz="2200" b="1" dirty="0">
                <a:solidFill>
                  <a:schemeClr val="bg1"/>
                </a:solidFill>
                <a:latin typeface="Century Gothic"/>
              </a:rPr>
              <a:t> </a:t>
            </a:r>
            <a:r>
              <a:rPr lang="en-US" sz="2200" b="1" dirty="0" err="1">
                <a:solidFill>
                  <a:schemeClr val="bg1"/>
                </a:solidFill>
                <a:latin typeface="Century Gothic"/>
              </a:rPr>
              <a:t>εξέλιξη</a:t>
            </a:r>
            <a:r>
              <a:rPr lang="en-US" sz="2200" b="1" dirty="0">
                <a:solidFill>
                  <a:schemeClr val="bg1"/>
                </a:solidFill>
                <a:latin typeface="Century Gothic"/>
              </a:rPr>
              <a:t> </a:t>
            </a:r>
            <a:r>
              <a:rPr lang="en-US" sz="2200" b="1" dirty="0" err="1">
                <a:solidFill>
                  <a:schemeClr val="bg1"/>
                </a:solidFill>
                <a:latin typeface="Century Gothic"/>
              </a:rPr>
              <a:t>των</a:t>
            </a:r>
            <a:r>
              <a:rPr lang="en-US" sz="2200" b="1" dirty="0">
                <a:solidFill>
                  <a:schemeClr val="bg1"/>
                </a:solidFill>
                <a:latin typeface="Century Gothic"/>
              </a:rPr>
              <a:t> πλα</a:t>
            </a:r>
            <a:r>
              <a:rPr lang="en-US" sz="2200" b="1" dirty="0" err="1">
                <a:solidFill>
                  <a:schemeClr val="bg1"/>
                </a:solidFill>
                <a:latin typeface="Century Gothic"/>
              </a:rPr>
              <a:t>στικών</a:t>
            </a:r>
            <a:endParaRPr lang="en-US" dirty="0">
              <a:solidFill>
                <a:schemeClr val="bg1"/>
              </a:solidFill>
              <a:ea typeface="Calibri"/>
              <a:cs typeface="Calibri"/>
            </a:endParaRPr>
          </a:p>
        </p:txBody>
      </p:sp>
      <p:sp>
        <p:nvSpPr>
          <p:cNvPr id="61" name="Oval 60">
            <a:extLst>
              <a:ext uri="{FF2B5EF4-FFF2-40B4-BE49-F238E27FC236}">
                <a16:creationId xmlns:a16="http://schemas.microsoft.com/office/drawing/2014/main" id="{CB8D6A7C-BDAC-D542-8D05-17EB232E8D8B}"/>
              </a:ext>
            </a:extLst>
          </p:cNvPr>
          <p:cNvSpPr/>
          <p:nvPr/>
        </p:nvSpPr>
        <p:spPr>
          <a:xfrm>
            <a:off x="6157215" y="376423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B7564B31-4D7F-484C-AD22-6809B6D5520A}"/>
              </a:ext>
            </a:extLst>
          </p:cNvPr>
          <p:cNvSpPr/>
          <p:nvPr/>
        </p:nvSpPr>
        <p:spPr>
          <a:xfrm>
            <a:off x="6230888" y="3753877"/>
            <a:ext cx="201624" cy="523220"/>
          </a:xfrm>
          <a:prstGeom prst="rect">
            <a:avLst/>
          </a:prstGeom>
        </p:spPr>
        <p:txBody>
          <a:bodyPr wrap="square">
            <a:spAutoFit/>
          </a:bodyPr>
          <a:lstStyle/>
          <a:p>
            <a:r>
              <a:rPr lang="en-US" sz="2800" b="1">
                <a:solidFill>
                  <a:srgbClr val="004A6C"/>
                </a:solidFill>
                <a:latin typeface="Gilroy Bold" pitchFamily="2" charset="77"/>
              </a:rPr>
              <a:t>5 </a:t>
            </a:r>
            <a:endParaRPr lang="en-US" sz="2800">
              <a:solidFill>
                <a:srgbClr val="004A6C"/>
              </a:solidFill>
            </a:endParaRPr>
          </a:p>
        </p:txBody>
      </p:sp>
      <p:sp>
        <p:nvSpPr>
          <p:cNvPr id="65" name="Rectangle 64">
            <a:extLst>
              <a:ext uri="{FF2B5EF4-FFF2-40B4-BE49-F238E27FC236}">
                <a16:creationId xmlns:a16="http://schemas.microsoft.com/office/drawing/2014/main" id="{47E1C93E-FE3B-694B-A0F9-290A219C5BA5}"/>
              </a:ext>
            </a:extLst>
          </p:cNvPr>
          <p:cNvSpPr/>
          <p:nvPr/>
        </p:nvSpPr>
        <p:spPr>
          <a:xfrm>
            <a:off x="6909762" y="4945997"/>
            <a:ext cx="3586238" cy="1107996"/>
          </a:xfrm>
          <a:prstGeom prst="rect">
            <a:avLst/>
          </a:prstGeom>
        </p:spPr>
        <p:txBody>
          <a:bodyPr wrap="none" lIns="91440" tIns="45720" rIns="91440" bIns="45720" anchor="t">
            <a:spAutoFit/>
          </a:bodyPr>
          <a:lstStyle/>
          <a:p>
            <a:r>
              <a:rPr lang="en-US" sz="2200" b="1" dirty="0" err="1">
                <a:solidFill>
                  <a:schemeClr val="bg1"/>
                </a:solidFill>
                <a:latin typeface="Century Gothic"/>
              </a:rPr>
              <a:t>Αν</a:t>
            </a:r>
            <a:r>
              <a:rPr lang="en-US" sz="2200" b="1" dirty="0">
                <a:solidFill>
                  <a:schemeClr val="bg1"/>
                </a:solidFill>
                <a:latin typeface="Century Gothic"/>
              </a:rPr>
              <a:t>α</a:t>
            </a:r>
            <a:r>
              <a:rPr lang="en-US" sz="2200" b="1" dirty="0" err="1">
                <a:solidFill>
                  <a:schemeClr val="bg1"/>
                </a:solidFill>
                <a:latin typeface="Century Gothic"/>
              </a:rPr>
              <a:t>λογιζόμ</a:t>
            </a:r>
            <a:r>
              <a:rPr lang="en-US" sz="2200" b="1" dirty="0">
                <a:solidFill>
                  <a:schemeClr val="bg1"/>
                </a:solidFill>
                <a:latin typeface="Century Gothic"/>
              </a:rPr>
              <a:t>α</a:t>
            </a:r>
            <a:r>
              <a:rPr lang="en-US" sz="2200" b="1" dirty="0" err="1">
                <a:solidFill>
                  <a:schemeClr val="bg1"/>
                </a:solidFill>
                <a:latin typeface="Century Gothic"/>
              </a:rPr>
              <a:t>στε</a:t>
            </a:r>
            <a:r>
              <a:rPr lang="en-US" sz="2200" b="1" dirty="0">
                <a:solidFill>
                  <a:schemeClr val="bg1"/>
                </a:solidFill>
                <a:latin typeface="Century Gothic"/>
              </a:rPr>
              <a:t> </a:t>
            </a:r>
            <a:r>
              <a:rPr lang="en-US" sz="2200" b="1" dirty="0" err="1">
                <a:solidFill>
                  <a:schemeClr val="bg1"/>
                </a:solidFill>
                <a:latin typeface="Century Gothic"/>
              </a:rPr>
              <a:t>γι</a:t>
            </a:r>
            <a:r>
              <a:rPr lang="en-US" sz="2200" b="1" dirty="0">
                <a:solidFill>
                  <a:schemeClr val="bg1"/>
                </a:solidFill>
                <a:latin typeface="Century Gothic"/>
              </a:rPr>
              <a:t>α</a:t>
            </a:r>
            <a:r>
              <a:rPr lang="en-US" sz="2200" b="1" dirty="0" err="1">
                <a:solidFill>
                  <a:schemeClr val="bg1"/>
                </a:solidFill>
                <a:latin typeface="Century Gothic"/>
              </a:rPr>
              <a:t>τί</a:t>
            </a:r>
            <a:r>
              <a:rPr lang="en-US" sz="2200" b="1" dirty="0">
                <a:solidFill>
                  <a:schemeClr val="bg1"/>
                </a:solidFill>
                <a:latin typeface="Century Gothic"/>
              </a:rPr>
              <a:t> </a:t>
            </a:r>
            <a:r>
              <a:rPr lang="en-US" sz="2200" b="1" dirty="0" err="1">
                <a:solidFill>
                  <a:schemeClr val="bg1"/>
                </a:solidFill>
                <a:latin typeface="Century Gothic"/>
              </a:rPr>
              <a:t>το</a:t>
            </a:r>
            <a:r>
              <a:rPr lang="en-US" sz="2200" b="1" dirty="0">
                <a:solidFill>
                  <a:schemeClr val="bg1"/>
                </a:solidFill>
                <a:latin typeface="Century Gothic"/>
              </a:rPr>
              <a:t> </a:t>
            </a:r>
            <a:endParaRPr lang="en-US">
              <a:solidFill>
                <a:schemeClr val="bg1"/>
              </a:solidFill>
              <a:latin typeface="Calibri" panose="020F0502020204030204"/>
              <a:ea typeface="Calibri" panose="020F0502020204030204"/>
              <a:cs typeface="Calibri" panose="020F0502020204030204"/>
            </a:endParaRPr>
          </a:p>
          <a:p>
            <a:r>
              <a:rPr lang="en-US" sz="2200" b="1" dirty="0">
                <a:solidFill>
                  <a:schemeClr val="bg1"/>
                </a:solidFill>
                <a:latin typeface="Century Gothic"/>
              </a:rPr>
              <a:t>πλα</a:t>
            </a:r>
            <a:r>
              <a:rPr lang="en-US" sz="2200" b="1" err="1">
                <a:solidFill>
                  <a:schemeClr val="bg1"/>
                </a:solidFill>
                <a:latin typeface="Century Gothic"/>
              </a:rPr>
              <a:t>στικό</a:t>
            </a:r>
            <a:r>
              <a:rPr lang="en-US" sz="2200" b="1" dirty="0">
                <a:solidFill>
                  <a:schemeClr val="bg1"/>
                </a:solidFill>
                <a:latin typeface="Century Gothic"/>
              </a:rPr>
              <a:t> </a:t>
            </a:r>
            <a:r>
              <a:rPr lang="en-US" sz="2200" b="1" err="1">
                <a:solidFill>
                  <a:schemeClr val="bg1"/>
                </a:solidFill>
                <a:latin typeface="Century Gothic"/>
              </a:rPr>
              <a:t>είν</a:t>
            </a:r>
            <a:r>
              <a:rPr lang="en-US" sz="2200" b="1" dirty="0">
                <a:solidFill>
                  <a:schemeClr val="bg1"/>
                </a:solidFill>
                <a:latin typeface="Century Gothic"/>
              </a:rPr>
              <a:t>αι </a:t>
            </a:r>
            <a:r>
              <a:rPr lang="en-US" sz="2200" b="1" err="1">
                <a:solidFill>
                  <a:schemeClr val="bg1"/>
                </a:solidFill>
                <a:latin typeface="Century Gothic"/>
              </a:rPr>
              <a:t>έν</a:t>
            </a:r>
            <a:r>
              <a:rPr lang="en-US" sz="2200" b="1" dirty="0">
                <a:solidFill>
                  <a:schemeClr val="bg1"/>
                </a:solidFill>
                <a:latin typeface="Century Gothic"/>
              </a:rPr>
              <a:t>α </a:t>
            </a:r>
            <a:r>
              <a:rPr lang="en-US" sz="2200" b="1" err="1">
                <a:solidFill>
                  <a:schemeClr val="bg1"/>
                </a:solidFill>
                <a:latin typeface="Century Gothic"/>
              </a:rPr>
              <a:t>υλικό</a:t>
            </a:r>
            <a:r>
              <a:rPr lang="en-US" sz="2200" b="1" dirty="0">
                <a:solidFill>
                  <a:schemeClr val="bg1"/>
                </a:solidFill>
                <a:latin typeface="Century Gothic"/>
              </a:rPr>
              <a:t> </a:t>
            </a:r>
            <a:endParaRPr lang="en-US" dirty="0" err="1">
              <a:solidFill>
                <a:schemeClr val="bg1"/>
              </a:solidFill>
              <a:latin typeface="Calibri" panose="020F0502020204030204"/>
              <a:ea typeface="Calibri"/>
              <a:cs typeface="Calibri"/>
            </a:endParaRPr>
          </a:p>
          <a:p>
            <a:r>
              <a:rPr lang="en-US" sz="2200" b="1" dirty="0" err="1">
                <a:solidFill>
                  <a:schemeClr val="bg1"/>
                </a:solidFill>
                <a:latin typeface="Century Gothic"/>
              </a:rPr>
              <a:t>με</a:t>
            </a:r>
            <a:r>
              <a:rPr lang="en-US" sz="2200" b="1" dirty="0">
                <a:solidFill>
                  <a:schemeClr val="bg1"/>
                </a:solidFill>
                <a:latin typeface="Century Gothic"/>
              </a:rPr>
              <a:t> π</a:t>
            </a:r>
            <a:r>
              <a:rPr lang="en-US" sz="2200" b="1" dirty="0" err="1">
                <a:solidFill>
                  <a:schemeClr val="bg1"/>
                </a:solidFill>
                <a:latin typeface="Century Gothic"/>
              </a:rPr>
              <a:t>ολλές</a:t>
            </a:r>
            <a:r>
              <a:rPr lang="en-US" sz="2200" b="1" dirty="0">
                <a:solidFill>
                  <a:schemeClr val="bg1"/>
                </a:solidFill>
                <a:latin typeface="Century Gothic"/>
              </a:rPr>
              <a:t> </a:t>
            </a:r>
            <a:r>
              <a:rPr lang="en-US" sz="2200" b="1" dirty="0" err="1">
                <a:solidFill>
                  <a:schemeClr val="bg1"/>
                </a:solidFill>
                <a:latin typeface="Century Gothic"/>
              </a:rPr>
              <a:t>χρήσεις</a:t>
            </a:r>
            <a:endParaRPr lang="en-US" dirty="0">
              <a:solidFill>
                <a:schemeClr val="bg1"/>
              </a:solidFill>
              <a:ea typeface="Calibri"/>
              <a:cs typeface="Calibri"/>
            </a:endParaRPr>
          </a:p>
        </p:txBody>
      </p:sp>
      <p:sp>
        <p:nvSpPr>
          <p:cNvPr id="66" name="Oval 65">
            <a:extLst>
              <a:ext uri="{FF2B5EF4-FFF2-40B4-BE49-F238E27FC236}">
                <a16:creationId xmlns:a16="http://schemas.microsoft.com/office/drawing/2014/main" id="{8525410D-2117-BE41-B633-17267AB96365}"/>
              </a:ext>
            </a:extLst>
          </p:cNvPr>
          <p:cNvSpPr/>
          <p:nvPr/>
        </p:nvSpPr>
        <p:spPr>
          <a:xfrm>
            <a:off x="6157215" y="522981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07821A52-BD85-E644-8C4D-683D0CC65F41}"/>
              </a:ext>
            </a:extLst>
          </p:cNvPr>
          <p:cNvSpPr/>
          <p:nvPr/>
        </p:nvSpPr>
        <p:spPr>
          <a:xfrm>
            <a:off x="6230888" y="5219457"/>
            <a:ext cx="201624" cy="523220"/>
          </a:xfrm>
          <a:prstGeom prst="rect">
            <a:avLst/>
          </a:prstGeom>
        </p:spPr>
        <p:txBody>
          <a:bodyPr wrap="square">
            <a:spAutoFit/>
          </a:bodyPr>
          <a:lstStyle/>
          <a:p>
            <a:r>
              <a:rPr lang="en-US" sz="2800" b="1">
                <a:solidFill>
                  <a:srgbClr val="004A6C"/>
                </a:solidFill>
                <a:latin typeface="Gilroy Bold" pitchFamily="2" charset="77"/>
              </a:rPr>
              <a:t>6 </a:t>
            </a:r>
            <a:endParaRPr lang="en-US" sz="2800">
              <a:solidFill>
                <a:srgbClr val="004A6C"/>
              </a:solidFill>
            </a:endParaRPr>
          </a:p>
        </p:txBody>
      </p:sp>
      <p:pic>
        <p:nvPicPr>
          <p:cNvPr id="71" name="Picture 70">
            <a:extLst>
              <a:ext uri="{FF2B5EF4-FFF2-40B4-BE49-F238E27FC236}">
                <a16:creationId xmlns:a16="http://schemas.microsoft.com/office/drawing/2014/main" id="{06570C4D-09B4-4446-AE3F-30C145622749}"/>
              </a:ext>
            </a:extLst>
          </p:cNvPr>
          <p:cNvPicPr>
            <a:picLocks noChangeAspect="1"/>
          </p:cNvPicPr>
          <p:nvPr/>
        </p:nvPicPr>
        <p:blipFill>
          <a:blip r:embed="rId3"/>
          <a:stretch>
            <a:fillRect/>
          </a:stretch>
        </p:blipFill>
        <p:spPr>
          <a:xfrm rot="8737780">
            <a:off x="11408240" y="4213808"/>
            <a:ext cx="368300" cy="241300"/>
          </a:xfrm>
          <a:prstGeom prst="rect">
            <a:avLst/>
          </a:prstGeom>
        </p:spPr>
      </p:pic>
      <p:pic>
        <p:nvPicPr>
          <p:cNvPr id="6" name="Picture 5" descr="Icon&#10;&#10;Description automatically generated">
            <a:extLst>
              <a:ext uri="{FF2B5EF4-FFF2-40B4-BE49-F238E27FC236}">
                <a16:creationId xmlns:a16="http://schemas.microsoft.com/office/drawing/2014/main" id="{97351D80-99AE-4D45-B694-F91CAC65C00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35471" y="859561"/>
            <a:ext cx="1452800" cy="1046641"/>
          </a:xfrm>
          <a:prstGeom prst="rect">
            <a:avLst/>
          </a:prstGeom>
        </p:spPr>
      </p:pic>
      <p:pic>
        <p:nvPicPr>
          <p:cNvPr id="10" name="Picture 9" descr="Icon&#10;&#10;Description automatically generated">
            <a:extLst>
              <a:ext uri="{FF2B5EF4-FFF2-40B4-BE49-F238E27FC236}">
                <a16:creationId xmlns:a16="http://schemas.microsoft.com/office/drawing/2014/main" id="{D0659B90-A139-E940-B797-60C41842DDA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716903" y="1508008"/>
            <a:ext cx="753392" cy="646331"/>
          </a:xfrm>
          <a:prstGeom prst="rect">
            <a:avLst/>
          </a:prstGeom>
        </p:spPr>
      </p:pic>
      <p:pic>
        <p:nvPicPr>
          <p:cNvPr id="15" name="Picture 14" descr="Shape, icon, arrow&#10;&#10;Description automatically generated">
            <a:extLst>
              <a:ext uri="{FF2B5EF4-FFF2-40B4-BE49-F238E27FC236}">
                <a16:creationId xmlns:a16="http://schemas.microsoft.com/office/drawing/2014/main" id="{758FAF19-C01B-0946-8DEE-9A9A39EB666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612799" y="4257727"/>
            <a:ext cx="1518918" cy="1623371"/>
          </a:xfrm>
          <a:prstGeom prst="rect">
            <a:avLst/>
          </a:prstGeom>
        </p:spPr>
      </p:pic>
      <p:pic>
        <p:nvPicPr>
          <p:cNvPr id="20" name="Picture 19" descr="Icon&#10;&#10;Description automatically generated">
            <a:extLst>
              <a:ext uri="{FF2B5EF4-FFF2-40B4-BE49-F238E27FC236}">
                <a16:creationId xmlns:a16="http://schemas.microsoft.com/office/drawing/2014/main" id="{5D1732E0-5CC5-CD4E-8240-0F84A3F684C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840000">
            <a:off x="4337144" y="2873067"/>
            <a:ext cx="1785598" cy="1105174"/>
          </a:xfrm>
          <a:prstGeom prst="rect">
            <a:avLst/>
          </a:prstGeom>
        </p:spPr>
      </p:pic>
      <p:pic>
        <p:nvPicPr>
          <p:cNvPr id="53" name="Picture 52" descr="Icon&#10;&#10;Description automatically generated">
            <a:extLst>
              <a:ext uri="{FF2B5EF4-FFF2-40B4-BE49-F238E27FC236}">
                <a16:creationId xmlns:a16="http://schemas.microsoft.com/office/drawing/2014/main" id="{32161610-4C27-764A-BD99-3124FF05F8A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8126097">
            <a:off x="5058369" y="2437647"/>
            <a:ext cx="753392" cy="646331"/>
          </a:xfrm>
          <a:prstGeom prst="rect">
            <a:avLst/>
          </a:prstGeom>
        </p:spPr>
      </p:pic>
      <p:grpSp>
        <p:nvGrpSpPr>
          <p:cNvPr id="26" name="Group 25">
            <a:extLst>
              <a:ext uri="{FF2B5EF4-FFF2-40B4-BE49-F238E27FC236}">
                <a16:creationId xmlns:a16="http://schemas.microsoft.com/office/drawing/2014/main" id="{D80A95D6-A20A-B24E-BE7F-4FC59B25F058}"/>
              </a:ext>
            </a:extLst>
          </p:cNvPr>
          <p:cNvGrpSpPr/>
          <p:nvPr/>
        </p:nvGrpSpPr>
        <p:grpSpPr>
          <a:xfrm>
            <a:off x="351151" y="1843461"/>
            <a:ext cx="1187355" cy="1490503"/>
            <a:chOff x="351151" y="1843461"/>
            <a:chExt cx="1187355" cy="1490503"/>
          </a:xfrm>
        </p:grpSpPr>
        <p:pic>
          <p:nvPicPr>
            <p:cNvPr id="25" name="Picture 24" descr="Icon&#10;&#10;Description automatically generated">
              <a:extLst>
                <a:ext uri="{FF2B5EF4-FFF2-40B4-BE49-F238E27FC236}">
                  <a16:creationId xmlns:a16="http://schemas.microsoft.com/office/drawing/2014/main" id="{FF55D3B8-EC0A-CE44-B034-288206154D0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73" name="Picture 72" descr="Icon&#10;&#10;Description automatically generated">
              <a:extLst>
                <a:ext uri="{FF2B5EF4-FFF2-40B4-BE49-F238E27FC236}">
                  <a16:creationId xmlns:a16="http://schemas.microsoft.com/office/drawing/2014/main" id="{B8D78793-BF67-4F4A-B8DF-EBC9965D545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74" name="Group 73">
            <a:extLst>
              <a:ext uri="{FF2B5EF4-FFF2-40B4-BE49-F238E27FC236}">
                <a16:creationId xmlns:a16="http://schemas.microsoft.com/office/drawing/2014/main" id="{F773FDD1-BA1E-E946-967D-CEF7A65A5577}"/>
              </a:ext>
            </a:extLst>
          </p:cNvPr>
          <p:cNvGrpSpPr/>
          <p:nvPr/>
        </p:nvGrpSpPr>
        <p:grpSpPr>
          <a:xfrm>
            <a:off x="351151" y="3260781"/>
            <a:ext cx="1187355" cy="1490503"/>
            <a:chOff x="351151" y="1843461"/>
            <a:chExt cx="1187355" cy="1490503"/>
          </a:xfrm>
        </p:grpSpPr>
        <p:pic>
          <p:nvPicPr>
            <p:cNvPr id="75" name="Picture 74" descr="Icon&#10;&#10;Description automatically generated">
              <a:extLst>
                <a:ext uri="{FF2B5EF4-FFF2-40B4-BE49-F238E27FC236}">
                  <a16:creationId xmlns:a16="http://schemas.microsoft.com/office/drawing/2014/main" id="{74017E07-CA4B-EC4F-8CFA-BA8374A3352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76" name="Picture 75" descr="Icon&#10;&#10;Description automatically generated">
              <a:extLst>
                <a:ext uri="{FF2B5EF4-FFF2-40B4-BE49-F238E27FC236}">
                  <a16:creationId xmlns:a16="http://schemas.microsoft.com/office/drawing/2014/main" id="{6B222664-0BD0-CC4A-861C-27BC52A5BE5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86" name="Group 85">
            <a:extLst>
              <a:ext uri="{FF2B5EF4-FFF2-40B4-BE49-F238E27FC236}">
                <a16:creationId xmlns:a16="http://schemas.microsoft.com/office/drawing/2014/main" id="{F695F652-F9DE-CC45-B7EE-510A3735A7F0}"/>
              </a:ext>
            </a:extLst>
          </p:cNvPr>
          <p:cNvGrpSpPr/>
          <p:nvPr/>
        </p:nvGrpSpPr>
        <p:grpSpPr>
          <a:xfrm>
            <a:off x="351151" y="4739061"/>
            <a:ext cx="1187355" cy="1490503"/>
            <a:chOff x="351151" y="1843461"/>
            <a:chExt cx="1187355" cy="1490503"/>
          </a:xfrm>
        </p:grpSpPr>
        <p:pic>
          <p:nvPicPr>
            <p:cNvPr id="87" name="Picture 86" descr="Icon&#10;&#10;Description automatically generated">
              <a:extLst>
                <a:ext uri="{FF2B5EF4-FFF2-40B4-BE49-F238E27FC236}">
                  <a16:creationId xmlns:a16="http://schemas.microsoft.com/office/drawing/2014/main" id="{169A4C91-22D6-3846-9B7B-BC2447470CA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88" name="Picture 87" descr="Icon&#10;&#10;Description automatically generated">
              <a:extLst>
                <a:ext uri="{FF2B5EF4-FFF2-40B4-BE49-F238E27FC236}">
                  <a16:creationId xmlns:a16="http://schemas.microsoft.com/office/drawing/2014/main" id="{D93D4AD9-F02C-1D44-825D-8249902F2FE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90" name="Group 89">
            <a:extLst>
              <a:ext uri="{FF2B5EF4-FFF2-40B4-BE49-F238E27FC236}">
                <a16:creationId xmlns:a16="http://schemas.microsoft.com/office/drawing/2014/main" id="{91813134-5E31-C444-813A-24DB1CF9535D}"/>
              </a:ext>
            </a:extLst>
          </p:cNvPr>
          <p:cNvGrpSpPr/>
          <p:nvPr/>
        </p:nvGrpSpPr>
        <p:grpSpPr>
          <a:xfrm>
            <a:off x="5814835" y="4744736"/>
            <a:ext cx="1187355" cy="1490503"/>
            <a:chOff x="351151" y="1843461"/>
            <a:chExt cx="1187355" cy="1490503"/>
          </a:xfrm>
        </p:grpSpPr>
        <p:pic>
          <p:nvPicPr>
            <p:cNvPr id="91" name="Picture 90" descr="Icon&#10;&#10;Description automatically generated">
              <a:extLst>
                <a:ext uri="{FF2B5EF4-FFF2-40B4-BE49-F238E27FC236}">
                  <a16:creationId xmlns:a16="http://schemas.microsoft.com/office/drawing/2014/main" id="{199E7026-89E4-4B41-BA5F-2ECCC5259B9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92" name="Picture 91" descr="Icon&#10;&#10;Description automatically generated">
              <a:extLst>
                <a:ext uri="{FF2B5EF4-FFF2-40B4-BE49-F238E27FC236}">
                  <a16:creationId xmlns:a16="http://schemas.microsoft.com/office/drawing/2014/main" id="{C1BEF398-A3B1-0243-97D6-EB8477E6229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97" name="Group 96">
            <a:extLst>
              <a:ext uri="{FF2B5EF4-FFF2-40B4-BE49-F238E27FC236}">
                <a16:creationId xmlns:a16="http://schemas.microsoft.com/office/drawing/2014/main" id="{C85CF8BA-6FB3-6242-A210-46B8B35BD735}"/>
              </a:ext>
            </a:extLst>
          </p:cNvPr>
          <p:cNvGrpSpPr/>
          <p:nvPr/>
        </p:nvGrpSpPr>
        <p:grpSpPr>
          <a:xfrm>
            <a:off x="5814835" y="3296936"/>
            <a:ext cx="1187355" cy="1490503"/>
            <a:chOff x="351151" y="1843461"/>
            <a:chExt cx="1187355" cy="1490503"/>
          </a:xfrm>
        </p:grpSpPr>
        <p:pic>
          <p:nvPicPr>
            <p:cNvPr id="98" name="Picture 97" descr="Icon&#10;&#10;Description automatically generated">
              <a:extLst>
                <a:ext uri="{FF2B5EF4-FFF2-40B4-BE49-F238E27FC236}">
                  <a16:creationId xmlns:a16="http://schemas.microsoft.com/office/drawing/2014/main" id="{476DDD5A-6110-6A45-9585-E1235D473D7B}"/>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99" name="Picture 98" descr="Icon&#10;&#10;Description automatically generated">
              <a:extLst>
                <a:ext uri="{FF2B5EF4-FFF2-40B4-BE49-F238E27FC236}">
                  <a16:creationId xmlns:a16="http://schemas.microsoft.com/office/drawing/2014/main" id="{3A9A5CAC-B54C-E74D-90BF-8AFD214BA41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101" name="Group 100">
            <a:extLst>
              <a:ext uri="{FF2B5EF4-FFF2-40B4-BE49-F238E27FC236}">
                <a16:creationId xmlns:a16="http://schemas.microsoft.com/office/drawing/2014/main" id="{88EB63AD-A7BF-054F-AF10-969A5DC20C06}"/>
              </a:ext>
            </a:extLst>
          </p:cNvPr>
          <p:cNvGrpSpPr/>
          <p:nvPr/>
        </p:nvGrpSpPr>
        <p:grpSpPr>
          <a:xfrm>
            <a:off x="5814835" y="1849136"/>
            <a:ext cx="1187355" cy="1490503"/>
            <a:chOff x="351151" y="1843461"/>
            <a:chExt cx="1187355" cy="1490503"/>
          </a:xfrm>
        </p:grpSpPr>
        <p:pic>
          <p:nvPicPr>
            <p:cNvPr id="102" name="Picture 101" descr="Icon&#10;&#10;Description automatically generated">
              <a:extLst>
                <a:ext uri="{FF2B5EF4-FFF2-40B4-BE49-F238E27FC236}">
                  <a16:creationId xmlns:a16="http://schemas.microsoft.com/office/drawing/2014/main" id="{DC5FE2D6-A3F2-9049-8C60-0B9767A3395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103" name="Picture 102" descr="Icon&#10;&#10;Description automatically generated">
              <a:extLst>
                <a:ext uri="{FF2B5EF4-FFF2-40B4-BE49-F238E27FC236}">
                  <a16:creationId xmlns:a16="http://schemas.microsoft.com/office/drawing/2014/main" id="{8844823B-A316-3440-A9CC-DF773668696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spTree>
    <p:extLst>
      <p:ext uri="{BB962C8B-B14F-4D97-AF65-F5344CB8AC3E}">
        <p14:creationId xmlns:p14="http://schemas.microsoft.com/office/powerpoint/2010/main" val="74846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ypewriter&#10;&#10;Description automatically generated">
            <a:extLst>
              <a:ext uri="{FF2B5EF4-FFF2-40B4-BE49-F238E27FC236}">
                <a16:creationId xmlns:a16="http://schemas.microsoft.com/office/drawing/2014/main" id="{2A059840-566C-F441-8629-4D53F2C716D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2214860" cy="6881405"/>
          </a:xfrm>
          <a:prstGeom prst="rect">
            <a:avLst/>
          </a:prstGeom>
        </p:spPr>
      </p:pic>
      <p:sp>
        <p:nvSpPr>
          <p:cNvPr id="39" name="Rectangle 38">
            <a:extLst>
              <a:ext uri="{FF2B5EF4-FFF2-40B4-BE49-F238E27FC236}">
                <a16:creationId xmlns:a16="http://schemas.microsoft.com/office/drawing/2014/main" id="{FEAEDD45-6916-8848-8723-9B2C27D41ECC}"/>
              </a:ext>
            </a:extLst>
          </p:cNvPr>
          <p:cNvSpPr/>
          <p:nvPr/>
        </p:nvSpPr>
        <p:spPr>
          <a:xfrm>
            <a:off x="-22860" y="0"/>
            <a:ext cx="12222480" cy="6881405"/>
          </a:xfrm>
          <a:prstGeom prst="rect">
            <a:avLst/>
          </a:prstGeom>
          <a:solidFill>
            <a:srgbClr val="0090D4">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85D8DC2-BD9A-3442-9FBD-9BAF22B3CFE8}"/>
              </a:ext>
            </a:extLst>
          </p:cNvPr>
          <p:cNvSpPr/>
          <p:nvPr/>
        </p:nvSpPr>
        <p:spPr>
          <a:xfrm>
            <a:off x="4454399" y="3178937"/>
            <a:ext cx="3283200" cy="86476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135AB48-64E2-0A47-9026-3F2AD5DBC8D5}"/>
              </a:ext>
            </a:extLst>
          </p:cNvPr>
          <p:cNvSpPr/>
          <p:nvPr/>
        </p:nvSpPr>
        <p:spPr>
          <a:xfrm>
            <a:off x="532800" y="3178937"/>
            <a:ext cx="3283200" cy="86476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DFD22F9-F0D9-5447-99F9-7D4D1597CA6B}"/>
              </a:ext>
            </a:extLst>
          </p:cNvPr>
          <p:cNvSpPr/>
          <p:nvPr/>
        </p:nvSpPr>
        <p:spPr>
          <a:xfrm>
            <a:off x="8342967" y="3174434"/>
            <a:ext cx="3283200" cy="86476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6A07E27-2CC2-0849-A711-63CC28648F2F}"/>
              </a:ext>
            </a:extLst>
          </p:cNvPr>
          <p:cNvSpPr/>
          <p:nvPr/>
        </p:nvSpPr>
        <p:spPr>
          <a:xfrm>
            <a:off x="802067" y="3221434"/>
            <a:ext cx="2755883"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Μονωτής</a:t>
            </a:r>
            <a:endParaRPr lang="en-US" dirty="0" err="1"/>
          </a:p>
        </p:txBody>
      </p:sp>
      <p:sp>
        <p:nvSpPr>
          <p:cNvPr id="19" name="Rectangle 18">
            <a:extLst>
              <a:ext uri="{FF2B5EF4-FFF2-40B4-BE49-F238E27FC236}">
                <a16:creationId xmlns:a16="http://schemas.microsoft.com/office/drawing/2014/main" id="{7798956B-4D09-5846-8DD5-91132F7A39A6}"/>
              </a:ext>
            </a:extLst>
          </p:cNvPr>
          <p:cNvSpPr/>
          <p:nvPr/>
        </p:nvSpPr>
        <p:spPr>
          <a:xfrm>
            <a:off x="4905839" y="3218849"/>
            <a:ext cx="2408032"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Αγωγός</a:t>
            </a:r>
          </a:p>
        </p:txBody>
      </p:sp>
      <p:sp>
        <p:nvSpPr>
          <p:cNvPr id="26" name="Rectangle 25">
            <a:extLst>
              <a:ext uri="{FF2B5EF4-FFF2-40B4-BE49-F238E27FC236}">
                <a16:creationId xmlns:a16="http://schemas.microsoft.com/office/drawing/2014/main" id="{636BB5BD-B32C-364E-85D5-FF1D99D1DB48}"/>
              </a:ext>
            </a:extLst>
          </p:cNvPr>
          <p:cNvSpPr/>
          <p:nvPr/>
        </p:nvSpPr>
        <p:spPr>
          <a:xfrm>
            <a:off x="8703372" y="3229901"/>
            <a:ext cx="2558714"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Ιδιότητες</a:t>
            </a:r>
            <a:endParaRPr lang="en-US" dirty="0" err="1"/>
          </a:p>
        </p:txBody>
      </p:sp>
      <p:pic>
        <p:nvPicPr>
          <p:cNvPr id="3" name="Picture 2">
            <a:extLst>
              <a:ext uri="{FF2B5EF4-FFF2-40B4-BE49-F238E27FC236}">
                <a16:creationId xmlns:a16="http://schemas.microsoft.com/office/drawing/2014/main" id="{5F9BE9A2-723D-1C42-9BC7-7EE359D9BB0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1026" y="0"/>
            <a:ext cx="5966084" cy="2243671"/>
          </a:xfrm>
          <a:prstGeom prst="rect">
            <a:avLst/>
          </a:prstGeom>
        </p:spPr>
      </p:pic>
      <p:sp>
        <p:nvSpPr>
          <p:cNvPr id="16" name="TextBox 15">
            <a:extLst>
              <a:ext uri="{FF2B5EF4-FFF2-40B4-BE49-F238E27FC236}">
                <a16:creationId xmlns:a16="http://schemas.microsoft.com/office/drawing/2014/main" id="{C87607EC-BBA8-5149-80C4-85E29FBFEEFF}"/>
              </a:ext>
            </a:extLst>
          </p:cNvPr>
          <p:cNvSpPr txBox="1"/>
          <p:nvPr/>
        </p:nvSpPr>
        <p:spPr>
          <a:xfrm>
            <a:off x="574554" y="902810"/>
            <a:ext cx="4400026" cy="606287"/>
          </a:xfrm>
          <a:prstGeom prst="rect">
            <a:avLst/>
          </a:prstGeom>
          <a:noFill/>
        </p:spPr>
        <p:txBody>
          <a:bodyPr wrap="square" lIns="91440" tIns="45720" rIns="91440" bIns="45720" rtlCol="0" anchor="t">
            <a:spAutoFit/>
          </a:bodyPr>
          <a:lstStyle/>
          <a:p>
            <a:r>
              <a:rPr lang="en-US" sz="3200" b="1" dirty="0">
                <a:solidFill>
                  <a:srgbClr val="004A6C"/>
                </a:solidFill>
                <a:latin typeface="Century Gothic"/>
              </a:rPr>
              <a:t>Βα</a:t>
            </a:r>
            <a:r>
              <a:rPr lang="en-US" sz="3200" b="1" dirty="0" err="1">
                <a:solidFill>
                  <a:srgbClr val="004A6C"/>
                </a:solidFill>
                <a:latin typeface="Century Gothic"/>
              </a:rPr>
              <a:t>σικό</a:t>
            </a:r>
            <a:r>
              <a:rPr lang="en-US" sz="3200" b="1" dirty="0">
                <a:solidFill>
                  <a:srgbClr val="004A6C"/>
                </a:solidFill>
                <a:latin typeface="Century Gothic"/>
              </a:rPr>
              <a:t> </a:t>
            </a:r>
            <a:r>
              <a:rPr lang="en-US" sz="3200" b="1" dirty="0" err="1">
                <a:solidFill>
                  <a:srgbClr val="004A6C"/>
                </a:solidFill>
                <a:latin typeface="Century Gothic"/>
              </a:rPr>
              <a:t>Λεξιλόγιο</a:t>
            </a:r>
            <a:endParaRPr lang="en-US" dirty="0" err="1"/>
          </a:p>
        </p:txBody>
      </p:sp>
      <p:pic>
        <p:nvPicPr>
          <p:cNvPr id="5" name="Picture 4" descr="Text&#10;&#10;Description automatically generated with low confidence">
            <a:extLst>
              <a:ext uri="{FF2B5EF4-FFF2-40B4-BE49-F238E27FC236}">
                <a16:creationId xmlns:a16="http://schemas.microsoft.com/office/drawing/2014/main" id="{0DA0FB3D-E2BF-453E-9833-BB594EC2F4E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219"/>
          <a:stretch/>
        </p:blipFill>
        <p:spPr>
          <a:xfrm>
            <a:off x="5007" y="5602938"/>
            <a:ext cx="4352934" cy="1263129"/>
          </a:xfrm>
          <a:prstGeom prst="rect">
            <a:avLst/>
          </a:prstGeom>
        </p:spPr>
      </p:pic>
    </p:spTree>
    <p:extLst>
      <p:ext uri="{BB962C8B-B14F-4D97-AF65-F5344CB8AC3E}">
        <p14:creationId xmlns:p14="http://schemas.microsoft.com/office/powerpoint/2010/main" val="1539444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1E00670D-C11A-984A-A0DB-BB3AF732AC38}"/>
              </a:ext>
            </a:extLst>
          </p:cNvPr>
          <p:cNvPicPr>
            <a:picLocks noChangeAspect="1"/>
          </p:cNvPicPr>
          <p:nvPr/>
        </p:nvPicPr>
        <p:blipFill>
          <a:blip r:embed="rId2"/>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C865FA09-D0B3-A246-8F5D-E70492540288}"/>
              </a:ext>
            </a:extLst>
          </p:cNvPr>
          <p:cNvSpPr txBox="1"/>
          <p:nvPr/>
        </p:nvSpPr>
        <p:spPr>
          <a:xfrm>
            <a:off x="582063" y="980323"/>
            <a:ext cx="4627366" cy="461665"/>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Ιδιότητες</a:t>
            </a:r>
            <a:r>
              <a:rPr lang="en-US" sz="2400" b="1" dirty="0">
                <a:solidFill>
                  <a:srgbClr val="004A6C"/>
                </a:solidFill>
                <a:latin typeface="Century Gothic"/>
              </a:rPr>
              <a:t> </a:t>
            </a:r>
            <a:r>
              <a:rPr lang="en-US" sz="2400" b="1" dirty="0" err="1">
                <a:solidFill>
                  <a:srgbClr val="004A6C"/>
                </a:solidFill>
                <a:latin typeface="Century Gothic"/>
              </a:rPr>
              <a:t>των</a:t>
            </a:r>
            <a:r>
              <a:rPr lang="en-US" sz="2400" b="1" dirty="0">
                <a:solidFill>
                  <a:srgbClr val="004A6C"/>
                </a:solidFill>
                <a:latin typeface="Century Gothic"/>
              </a:rPr>
              <a:t> </a:t>
            </a:r>
            <a:r>
              <a:rPr lang="en-US" sz="2400" b="1" dirty="0" err="1">
                <a:solidFill>
                  <a:srgbClr val="004A6C"/>
                </a:solidFill>
                <a:latin typeface="Century Gothic"/>
              </a:rPr>
              <a:t>υλικών</a:t>
            </a:r>
            <a:endParaRPr lang="en-US" dirty="0" err="1"/>
          </a:p>
        </p:txBody>
      </p:sp>
      <p:pic>
        <p:nvPicPr>
          <p:cNvPr id="21" name="Picture 20">
            <a:extLst>
              <a:ext uri="{FF2B5EF4-FFF2-40B4-BE49-F238E27FC236}">
                <a16:creationId xmlns:a16="http://schemas.microsoft.com/office/drawing/2014/main" id="{D9196D72-C359-5347-BEF4-E4A6639CF86C}"/>
              </a:ext>
            </a:extLst>
          </p:cNvPr>
          <p:cNvPicPr>
            <a:picLocks noChangeAspect="1"/>
          </p:cNvPicPr>
          <p:nvPr/>
        </p:nvPicPr>
        <p:blipFill>
          <a:blip r:embed="rId3"/>
          <a:stretch>
            <a:fillRect/>
          </a:stretch>
        </p:blipFill>
        <p:spPr>
          <a:xfrm rot="10490513">
            <a:off x="2638534" y="1523655"/>
            <a:ext cx="659737" cy="771121"/>
          </a:xfrm>
          <a:prstGeom prst="rect">
            <a:avLst/>
          </a:prstGeom>
        </p:spPr>
      </p:pic>
      <p:sp>
        <p:nvSpPr>
          <p:cNvPr id="22" name="TextBox 21">
            <a:extLst>
              <a:ext uri="{FF2B5EF4-FFF2-40B4-BE49-F238E27FC236}">
                <a16:creationId xmlns:a16="http://schemas.microsoft.com/office/drawing/2014/main" id="{0568F092-A230-A540-A283-E83349FC9749}"/>
              </a:ext>
            </a:extLst>
          </p:cNvPr>
          <p:cNvSpPr txBox="1"/>
          <p:nvPr/>
        </p:nvSpPr>
        <p:spPr>
          <a:xfrm>
            <a:off x="582063" y="1866193"/>
            <a:ext cx="4627366" cy="769441"/>
          </a:xfrm>
          <a:prstGeom prst="rect">
            <a:avLst/>
          </a:prstGeom>
          <a:noFill/>
        </p:spPr>
        <p:txBody>
          <a:bodyPr wrap="square" lIns="91440" tIns="45720" rIns="91440" bIns="45720" rtlCol="0" anchor="t">
            <a:spAutoFit/>
          </a:bodyPr>
          <a:lstStyle/>
          <a:p>
            <a:r>
              <a:rPr lang="en-US" sz="4400" b="1" dirty="0" err="1">
                <a:solidFill>
                  <a:srgbClr val="F9F6ED"/>
                </a:solidFill>
                <a:latin typeface="Century Gothic"/>
              </a:rPr>
              <a:t>Ξύλο</a:t>
            </a:r>
            <a:endParaRPr lang="en-US" dirty="0" err="1"/>
          </a:p>
        </p:txBody>
      </p:sp>
      <p:sp>
        <p:nvSpPr>
          <p:cNvPr id="27" name="Rectangle 26">
            <a:extLst>
              <a:ext uri="{FF2B5EF4-FFF2-40B4-BE49-F238E27FC236}">
                <a16:creationId xmlns:a16="http://schemas.microsoft.com/office/drawing/2014/main" id="{C94AB708-1242-174F-8B95-0E87FE04B1B2}"/>
              </a:ext>
            </a:extLst>
          </p:cNvPr>
          <p:cNvSpPr/>
          <p:nvPr/>
        </p:nvSpPr>
        <p:spPr>
          <a:xfrm>
            <a:off x="574929" y="2869447"/>
            <a:ext cx="5519796" cy="3321940"/>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BFB3F91-0182-0F4E-81C2-464E58B05016}"/>
              </a:ext>
            </a:extLst>
          </p:cNvPr>
          <p:cNvSpPr/>
          <p:nvPr/>
        </p:nvSpPr>
        <p:spPr>
          <a:xfrm>
            <a:off x="772460" y="2893469"/>
            <a:ext cx="4708865" cy="3143304"/>
          </a:xfrm>
          <a:prstGeom prst="rect">
            <a:avLst/>
          </a:prstGeom>
        </p:spPr>
        <p:txBody>
          <a:bodyPr wrap="square" lIns="91440" tIns="45720" rIns="91440" bIns="45720" anchor="t">
            <a:spAutoFit/>
          </a:bodyPr>
          <a:lstStyle/>
          <a:p>
            <a:pPr>
              <a:lnSpc>
                <a:spcPct val="150000"/>
              </a:lnSpc>
            </a:pPr>
            <a:r>
              <a:rPr lang="en-US" sz="2200" dirty="0">
                <a:solidFill>
                  <a:srgbClr val="004A6C"/>
                </a:solidFill>
                <a:latin typeface="Century Gothic"/>
              </a:rPr>
              <a:t>•</a:t>
            </a:r>
            <a:r>
              <a:rPr lang="en-US" sz="2200" dirty="0" err="1">
                <a:solidFill>
                  <a:srgbClr val="004A6C"/>
                </a:solidFill>
                <a:latin typeface="Century Gothic"/>
              </a:rPr>
              <a:t>Γερό</a:t>
            </a:r>
            <a:endParaRPr lang="en-US">
              <a:ea typeface="Calibri" panose="020F0502020204030204"/>
              <a:cs typeface="Calibri" panose="020F0502020204030204"/>
            </a:endParaRPr>
          </a:p>
          <a:p>
            <a:pPr>
              <a:lnSpc>
                <a:spcPct val="150000"/>
              </a:lnSpc>
            </a:pPr>
            <a:r>
              <a:rPr lang="en-US" sz="2200" dirty="0">
                <a:solidFill>
                  <a:srgbClr val="004A6C"/>
                </a:solidFill>
                <a:latin typeface="Century Gothic"/>
              </a:rPr>
              <a:t>•</a:t>
            </a:r>
            <a:r>
              <a:rPr lang="en-US" sz="2200" dirty="0" err="1">
                <a:solidFill>
                  <a:srgbClr val="004A6C"/>
                </a:solidFill>
                <a:latin typeface="Century Gothic"/>
              </a:rPr>
              <a:t>Εύκ</a:t>
            </a:r>
            <a:r>
              <a:rPr lang="en-US" sz="2200" dirty="0">
                <a:solidFill>
                  <a:srgbClr val="004A6C"/>
                </a:solidFill>
                <a:latin typeface="Century Gothic"/>
              </a:rPr>
              <a:t>αμπ</a:t>
            </a:r>
            <a:r>
              <a:rPr lang="en-US" sz="2200" dirty="0" err="1">
                <a:solidFill>
                  <a:srgbClr val="004A6C"/>
                </a:solidFill>
                <a:latin typeface="Century Gothic"/>
              </a:rPr>
              <a:t>το</a:t>
            </a:r>
            <a:endParaRPr lang="en-US" sz="2200" dirty="0">
              <a:solidFill>
                <a:srgbClr val="004A6C"/>
              </a:solidFill>
              <a:latin typeface="Century Gothic"/>
            </a:endParaRPr>
          </a:p>
          <a:p>
            <a:pPr>
              <a:lnSpc>
                <a:spcPct val="150000"/>
              </a:lnSpc>
              <a:spcAft>
                <a:spcPts val="500"/>
              </a:spcAft>
            </a:pPr>
            <a:r>
              <a:rPr lang="en-US" sz="2200" dirty="0">
                <a:solidFill>
                  <a:srgbClr val="004A6C"/>
                </a:solidFill>
                <a:latin typeface="Century Gothic"/>
              </a:rPr>
              <a:t>•</a:t>
            </a:r>
            <a:r>
              <a:rPr lang="en-US" sz="2200" err="1">
                <a:solidFill>
                  <a:srgbClr val="004A6C"/>
                </a:solidFill>
                <a:latin typeface="Century Gothic"/>
              </a:rPr>
              <a:t>Ανθεκτικό</a:t>
            </a:r>
            <a:r>
              <a:rPr lang="en-US" sz="2200" dirty="0">
                <a:solidFill>
                  <a:srgbClr val="004A6C"/>
                </a:solidFill>
                <a:latin typeface="Century Gothic"/>
              </a:rPr>
              <a:t> </a:t>
            </a:r>
          </a:p>
          <a:p>
            <a:pPr>
              <a:spcAft>
                <a:spcPts val="700"/>
              </a:spcAft>
            </a:pPr>
            <a:r>
              <a:rPr lang="en-US" sz="2200" dirty="0">
                <a:solidFill>
                  <a:srgbClr val="004A6C"/>
                </a:solidFill>
                <a:latin typeface="Century Gothic"/>
              </a:rPr>
              <a:t>•</a:t>
            </a:r>
            <a:r>
              <a:rPr lang="en-US" sz="2200" dirty="0" err="1">
                <a:solidFill>
                  <a:srgbClr val="004A6C"/>
                </a:solidFill>
                <a:latin typeface="Century Gothic"/>
              </a:rPr>
              <a:t>Μονωτής</a:t>
            </a:r>
            <a:r>
              <a:rPr lang="en-US" sz="2200" dirty="0">
                <a:solidFill>
                  <a:srgbClr val="004A6C"/>
                </a:solidFill>
                <a:latin typeface="Century Gothic"/>
              </a:rPr>
              <a:t> </a:t>
            </a:r>
            <a:r>
              <a:rPr lang="en-US" sz="2200" dirty="0" err="1">
                <a:solidFill>
                  <a:srgbClr val="004A6C"/>
                </a:solidFill>
                <a:latin typeface="Century Gothic"/>
              </a:rPr>
              <a:t>της</a:t>
            </a:r>
            <a:r>
              <a:rPr lang="en-US" sz="2200" dirty="0">
                <a:solidFill>
                  <a:srgbClr val="004A6C"/>
                </a:solidFill>
                <a:latin typeface="Century Gothic"/>
              </a:rPr>
              <a:t> </a:t>
            </a:r>
            <a:r>
              <a:rPr lang="en-US" sz="2200" dirty="0" err="1">
                <a:solidFill>
                  <a:srgbClr val="004A6C"/>
                </a:solidFill>
                <a:latin typeface="Century Gothic"/>
              </a:rPr>
              <a:t>θερμότητ</a:t>
            </a:r>
            <a:r>
              <a:rPr lang="en-US" sz="2200" dirty="0">
                <a:solidFill>
                  <a:srgbClr val="004A6C"/>
                </a:solidFill>
                <a:latin typeface="Century Gothic"/>
              </a:rPr>
              <a:t>ας και </a:t>
            </a:r>
            <a:r>
              <a:rPr lang="en-US" sz="2200" dirty="0" err="1">
                <a:solidFill>
                  <a:srgbClr val="004A6C"/>
                </a:solidFill>
                <a:latin typeface="Century Gothic"/>
              </a:rPr>
              <a:t>του</a:t>
            </a:r>
            <a:r>
              <a:rPr lang="en-US" sz="2200" dirty="0">
                <a:solidFill>
                  <a:srgbClr val="004A6C"/>
                </a:solidFill>
                <a:latin typeface="Century Gothic"/>
              </a:rPr>
              <a:t> </a:t>
            </a:r>
            <a:r>
              <a:rPr lang="en-US" sz="2200" dirty="0" err="1">
                <a:solidFill>
                  <a:srgbClr val="004A6C"/>
                </a:solidFill>
                <a:latin typeface="Century Gothic"/>
              </a:rPr>
              <a:t>ηλεκτρισμού</a:t>
            </a:r>
            <a:endParaRPr lang="en-US" sz="2200" dirty="0">
              <a:solidFill>
                <a:srgbClr val="004A6C"/>
              </a:solidFill>
              <a:latin typeface="Century Gothic"/>
            </a:endParaRPr>
          </a:p>
          <a:p>
            <a:r>
              <a:rPr lang="en-US" sz="2200" dirty="0">
                <a:solidFill>
                  <a:srgbClr val="004A6C"/>
                </a:solidFill>
                <a:latin typeface="Century Gothic"/>
              </a:rPr>
              <a:t>•</a:t>
            </a:r>
            <a:r>
              <a:rPr lang="en-US" sz="2200" dirty="0" err="1">
                <a:solidFill>
                  <a:srgbClr val="004A6C"/>
                </a:solidFill>
                <a:latin typeface="Century Gothic"/>
              </a:rPr>
              <a:t>Χρησιμο</a:t>
            </a:r>
            <a:r>
              <a:rPr lang="en-US" sz="2200" dirty="0">
                <a:solidFill>
                  <a:srgbClr val="004A6C"/>
                </a:solidFill>
                <a:latin typeface="Century Gothic"/>
              </a:rPr>
              <a:t>π</a:t>
            </a:r>
            <a:r>
              <a:rPr lang="en-US" sz="2200" dirty="0" err="1">
                <a:solidFill>
                  <a:srgbClr val="004A6C"/>
                </a:solidFill>
                <a:latin typeface="Century Gothic"/>
              </a:rPr>
              <a:t>οιείτ</a:t>
            </a:r>
            <a:r>
              <a:rPr lang="en-US" sz="2200" dirty="0">
                <a:solidFill>
                  <a:srgbClr val="004A6C"/>
                </a:solidFill>
                <a:latin typeface="Century Gothic"/>
              </a:rPr>
              <a:t>αι </a:t>
            </a:r>
            <a:r>
              <a:rPr lang="en-US" sz="2200" dirty="0" err="1">
                <a:solidFill>
                  <a:srgbClr val="004A6C"/>
                </a:solidFill>
                <a:latin typeface="Century Gothic"/>
              </a:rPr>
              <a:t>συχνά</a:t>
            </a:r>
            <a:r>
              <a:rPr lang="en-US" sz="2200" dirty="0">
                <a:solidFill>
                  <a:srgbClr val="004A6C"/>
                </a:solidFill>
                <a:latin typeface="Century Gothic"/>
              </a:rPr>
              <a:t> </a:t>
            </a:r>
            <a:r>
              <a:rPr lang="en-US" sz="2200" dirty="0" err="1">
                <a:solidFill>
                  <a:srgbClr val="004A6C"/>
                </a:solidFill>
                <a:latin typeface="Century Gothic"/>
              </a:rPr>
              <a:t>γι</a:t>
            </a:r>
            <a:r>
              <a:rPr lang="en-US" sz="2200" dirty="0">
                <a:solidFill>
                  <a:srgbClr val="004A6C"/>
                </a:solidFill>
                <a:latin typeface="Century Gothic"/>
              </a:rPr>
              <a:t>α </a:t>
            </a:r>
            <a:r>
              <a:rPr lang="en-US" sz="2200" dirty="0" err="1">
                <a:solidFill>
                  <a:srgbClr val="004A6C"/>
                </a:solidFill>
                <a:latin typeface="Century Gothic"/>
              </a:rPr>
              <a:t>την</a:t>
            </a:r>
            <a:r>
              <a:rPr lang="en-US" sz="2200" dirty="0">
                <a:solidFill>
                  <a:srgbClr val="004A6C"/>
                </a:solidFill>
                <a:latin typeface="Century Gothic"/>
              </a:rPr>
              <a:t> κατα</a:t>
            </a:r>
            <a:r>
              <a:rPr lang="en-US" sz="2200" dirty="0" err="1">
                <a:solidFill>
                  <a:srgbClr val="004A6C"/>
                </a:solidFill>
                <a:latin typeface="Century Gothic"/>
              </a:rPr>
              <a:t>σκευή</a:t>
            </a:r>
            <a:r>
              <a:rPr lang="en-US" sz="2200" dirty="0">
                <a:solidFill>
                  <a:srgbClr val="004A6C"/>
                </a:solidFill>
                <a:latin typeface="Century Gothic"/>
              </a:rPr>
              <a:t> επίπ</a:t>
            </a:r>
            <a:r>
              <a:rPr lang="en-US" sz="2200" dirty="0" err="1">
                <a:solidFill>
                  <a:srgbClr val="004A6C"/>
                </a:solidFill>
                <a:latin typeface="Century Gothic"/>
              </a:rPr>
              <a:t>λων</a:t>
            </a:r>
            <a:endParaRPr lang="en-US" sz="2200" dirty="0">
              <a:solidFill>
                <a:srgbClr val="004A6C"/>
              </a:solidFill>
              <a:latin typeface="Century Gothic"/>
            </a:endParaRPr>
          </a:p>
        </p:txBody>
      </p:sp>
      <p:pic>
        <p:nvPicPr>
          <p:cNvPr id="5" name="Picture 4" descr="Icon&#10;&#10;Description automatically generated">
            <a:extLst>
              <a:ext uri="{FF2B5EF4-FFF2-40B4-BE49-F238E27FC236}">
                <a16:creationId xmlns:a16="http://schemas.microsoft.com/office/drawing/2014/main" id="{073F7B6C-7672-784D-9EFF-A0321F4F633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58742" y="1577296"/>
            <a:ext cx="1496000" cy="1253406"/>
          </a:xfrm>
          <a:prstGeom prst="rect">
            <a:avLst/>
          </a:prstGeom>
        </p:spPr>
      </p:pic>
      <p:pic>
        <p:nvPicPr>
          <p:cNvPr id="18" name="Picture 17" descr="Icon&#10;&#10;Description automatically generated">
            <a:extLst>
              <a:ext uri="{FF2B5EF4-FFF2-40B4-BE49-F238E27FC236}">
                <a16:creationId xmlns:a16="http://schemas.microsoft.com/office/drawing/2014/main" id="{07DFE457-C9DE-EC47-9F44-BCE2F7B2632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0800000">
            <a:off x="3567683" y="1813624"/>
            <a:ext cx="753392" cy="646331"/>
          </a:xfrm>
          <a:prstGeom prst="rect">
            <a:avLst/>
          </a:prstGeom>
        </p:spPr>
      </p:pic>
      <p:pic>
        <p:nvPicPr>
          <p:cNvPr id="10" name="Picture 9" descr="A log cabin in a forest&#10;&#10;Description automatically generated with low confidence">
            <a:extLst>
              <a:ext uri="{FF2B5EF4-FFF2-40B4-BE49-F238E27FC236}">
                <a16:creationId xmlns:a16="http://schemas.microsoft.com/office/drawing/2014/main" id="{6D17AF5B-8696-244A-9F39-4C8B43AE0359}"/>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222273" y="0"/>
            <a:ext cx="6969727" cy="6853766"/>
          </a:xfrm>
          <a:prstGeom prst="rect">
            <a:avLst/>
          </a:prstGeom>
        </p:spPr>
      </p:pic>
    </p:spTree>
    <p:extLst>
      <p:ext uri="{BB962C8B-B14F-4D97-AF65-F5344CB8AC3E}">
        <p14:creationId xmlns:p14="http://schemas.microsoft.com/office/powerpoint/2010/main" val="2333662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icon&#10;&#10;Description automatically generated">
            <a:extLst>
              <a:ext uri="{FF2B5EF4-FFF2-40B4-BE49-F238E27FC236}">
                <a16:creationId xmlns:a16="http://schemas.microsoft.com/office/drawing/2014/main" id="{F4CE140B-846E-0644-9CEB-430798E199EA}"/>
              </a:ext>
            </a:extLst>
          </p:cNvPr>
          <p:cNvPicPr>
            <a:picLocks noChangeAspect="1"/>
          </p:cNvPicPr>
          <p:nvPr/>
        </p:nvPicPr>
        <p:blipFill>
          <a:blip r:embed="rId2"/>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C865FA09-D0B3-A246-8F5D-E70492540288}"/>
              </a:ext>
            </a:extLst>
          </p:cNvPr>
          <p:cNvSpPr txBox="1"/>
          <p:nvPr/>
        </p:nvSpPr>
        <p:spPr>
          <a:xfrm>
            <a:off x="582063" y="980323"/>
            <a:ext cx="4627366" cy="461665"/>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Ιδιότητ</a:t>
            </a:r>
            <a:r>
              <a:rPr lang="en-US" sz="2400" b="1" dirty="0">
                <a:solidFill>
                  <a:srgbClr val="004A6C"/>
                </a:solidFill>
                <a:latin typeface="Century Gothic"/>
              </a:rPr>
              <a:t>α </a:t>
            </a:r>
            <a:r>
              <a:rPr lang="en-US" sz="2400" b="1" dirty="0" err="1">
                <a:solidFill>
                  <a:srgbClr val="004A6C"/>
                </a:solidFill>
                <a:latin typeface="Century Gothic"/>
              </a:rPr>
              <a:t>των</a:t>
            </a:r>
            <a:r>
              <a:rPr lang="en-US" sz="2400" b="1" dirty="0">
                <a:solidFill>
                  <a:srgbClr val="004A6C"/>
                </a:solidFill>
                <a:latin typeface="Century Gothic"/>
              </a:rPr>
              <a:t> </a:t>
            </a:r>
            <a:r>
              <a:rPr lang="en-US" sz="2400" b="1" dirty="0" err="1">
                <a:solidFill>
                  <a:srgbClr val="004A6C"/>
                </a:solidFill>
                <a:latin typeface="Century Gothic"/>
              </a:rPr>
              <a:t>υλικών</a:t>
            </a:r>
            <a:endParaRPr lang="en-US" dirty="0" err="1"/>
          </a:p>
        </p:txBody>
      </p:sp>
      <p:pic>
        <p:nvPicPr>
          <p:cNvPr id="21" name="Picture 20">
            <a:extLst>
              <a:ext uri="{FF2B5EF4-FFF2-40B4-BE49-F238E27FC236}">
                <a16:creationId xmlns:a16="http://schemas.microsoft.com/office/drawing/2014/main" id="{D9196D72-C359-5347-BEF4-E4A6639CF86C}"/>
              </a:ext>
            </a:extLst>
          </p:cNvPr>
          <p:cNvPicPr>
            <a:picLocks noChangeAspect="1"/>
          </p:cNvPicPr>
          <p:nvPr/>
        </p:nvPicPr>
        <p:blipFill>
          <a:blip r:embed="rId3"/>
          <a:stretch>
            <a:fillRect/>
          </a:stretch>
        </p:blipFill>
        <p:spPr>
          <a:xfrm rot="10490513">
            <a:off x="3271381" y="1478452"/>
            <a:ext cx="659737" cy="771121"/>
          </a:xfrm>
          <a:prstGeom prst="rect">
            <a:avLst/>
          </a:prstGeom>
        </p:spPr>
      </p:pic>
      <p:sp>
        <p:nvSpPr>
          <p:cNvPr id="22" name="TextBox 21">
            <a:extLst>
              <a:ext uri="{FF2B5EF4-FFF2-40B4-BE49-F238E27FC236}">
                <a16:creationId xmlns:a16="http://schemas.microsoft.com/office/drawing/2014/main" id="{0568F092-A230-A540-A283-E83349FC9749}"/>
              </a:ext>
            </a:extLst>
          </p:cNvPr>
          <p:cNvSpPr txBox="1"/>
          <p:nvPr/>
        </p:nvSpPr>
        <p:spPr>
          <a:xfrm>
            <a:off x="582063" y="1866193"/>
            <a:ext cx="4627366" cy="769441"/>
          </a:xfrm>
          <a:prstGeom prst="rect">
            <a:avLst/>
          </a:prstGeom>
          <a:noFill/>
        </p:spPr>
        <p:txBody>
          <a:bodyPr wrap="square" lIns="91440" tIns="45720" rIns="91440" bIns="45720" rtlCol="0" anchor="t">
            <a:spAutoFit/>
          </a:bodyPr>
          <a:lstStyle/>
          <a:p>
            <a:r>
              <a:rPr lang="en-US" sz="4400" b="1" dirty="0" err="1">
                <a:solidFill>
                  <a:srgbClr val="F9F6ED"/>
                </a:solidFill>
                <a:latin typeface="Century Gothic"/>
              </a:rPr>
              <a:t>Μέτ</a:t>
            </a:r>
            <a:r>
              <a:rPr lang="en-US" sz="4400" b="1" dirty="0">
                <a:solidFill>
                  <a:srgbClr val="F9F6ED"/>
                </a:solidFill>
                <a:latin typeface="Century Gothic"/>
              </a:rPr>
              <a:t>α</a:t>
            </a:r>
            <a:r>
              <a:rPr lang="en-US" sz="4400" b="1" dirty="0" err="1">
                <a:solidFill>
                  <a:srgbClr val="F9F6ED"/>
                </a:solidFill>
                <a:latin typeface="Century Gothic"/>
              </a:rPr>
              <a:t>λλο</a:t>
            </a:r>
            <a:endParaRPr lang="en-US" dirty="0" err="1"/>
          </a:p>
        </p:txBody>
      </p:sp>
      <p:sp>
        <p:nvSpPr>
          <p:cNvPr id="27" name="Rectangle 26">
            <a:extLst>
              <a:ext uri="{FF2B5EF4-FFF2-40B4-BE49-F238E27FC236}">
                <a16:creationId xmlns:a16="http://schemas.microsoft.com/office/drawing/2014/main" id="{C94AB708-1242-174F-8B95-0E87FE04B1B2}"/>
              </a:ext>
            </a:extLst>
          </p:cNvPr>
          <p:cNvSpPr/>
          <p:nvPr/>
        </p:nvSpPr>
        <p:spPr>
          <a:xfrm>
            <a:off x="574929" y="2869447"/>
            <a:ext cx="6056123" cy="3639451"/>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BFB3F91-0182-0F4E-81C2-464E58B05016}"/>
              </a:ext>
            </a:extLst>
          </p:cNvPr>
          <p:cNvSpPr/>
          <p:nvPr/>
        </p:nvSpPr>
        <p:spPr>
          <a:xfrm>
            <a:off x="772460" y="2912841"/>
            <a:ext cx="5122153" cy="3488134"/>
          </a:xfrm>
          <a:prstGeom prst="rect">
            <a:avLst/>
          </a:prstGeom>
        </p:spPr>
        <p:txBody>
          <a:bodyPr wrap="square" lIns="91440" tIns="45720" rIns="91440" bIns="45720" anchor="t">
            <a:spAutoFit/>
          </a:bodyPr>
          <a:lstStyle/>
          <a:p>
            <a:pPr>
              <a:lnSpc>
                <a:spcPct val="150000"/>
              </a:lnSpc>
            </a:pPr>
            <a:r>
              <a:rPr lang="en-US" sz="2200">
                <a:solidFill>
                  <a:srgbClr val="004A6C"/>
                </a:solidFill>
                <a:latin typeface="Century Gothic"/>
              </a:rPr>
              <a:t>•</a:t>
            </a:r>
            <a:r>
              <a:rPr lang="en-US" sz="2200" err="1">
                <a:solidFill>
                  <a:srgbClr val="004A6C"/>
                </a:solidFill>
                <a:latin typeface="Century Gothic"/>
              </a:rPr>
              <a:t>Γερό</a:t>
            </a:r>
            <a:r>
              <a:rPr lang="en-US" sz="2200">
                <a:solidFill>
                  <a:srgbClr val="004A6C"/>
                </a:solidFill>
                <a:latin typeface="Century Gothic"/>
              </a:rPr>
              <a:t> </a:t>
            </a:r>
            <a:endParaRPr lang="en-US">
              <a:ea typeface="Calibri" panose="020F0502020204030204"/>
              <a:cs typeface="Calibri" panose="020F0502020204030204"/>
            </a:endParaRPr>
          </a:p>
          <a:p>
            <a:pPr>
              <a:lnSpc>
                <a:spcPct val="150000"/>
              </a:lnSpc>
            </a:pPr>
            <a:r>
              <a:rPr lang="en-US" sz="2200">
                <a:solidFill>
                  <a:srgbClr val="004A6C"/>
                </a:solidFill>
                <a:latin typeface="Century Gothic"/>
              </a:rPr>
              <a:t>•</a:t>
            </a:r>
            <a:r>
              <a:rPr lang="en-US" sz="2200" err="1">
                <a:solidFill>
                  <a:srgbClr val="004A6C"/>
                </a:solidFill>
                <a:latin typeface="Century Gothic"/>
              </a:rPr>
              <a:t>Σκληρό</a:t>
            </a:r>
            <a:endParaRPr lang="en-US" err="1">
              <a:ea typeface="Calibri" panose="020F0502020204030204"/>
              <a:cs typeface="Calibri" panose="020F0502020204030204"/>
            </a:endParaRPr>
          </a:p>
          <a:p>
            <a:pPr>
              <a:lnSpc>
                <a:spcPct val="150000"/>
              </a:lnSpc>
              <a:spcAft>
                <a:spcPts val="700"/>
              </a:spcAft>
            </a:pPr>
            <a:r>
              <a:rPr lang="en-US" sz="2200">
                <a:solidFill>
                  <a:srgbClr val="004A6C"/>
                </a:solidFill>
                <a:latin typeface="Century Gothic"/>
              </a:rPr>
              <a:t>•</a:t>
            </a:r>
            <a:r>
              <a:rPr lang="en-US" sz="2200" err="1">
                <a:solidFill>
                  <a:srgbClr val="004A6C"/>
                </a:solidFill>
                <a:latin typeface="Century Gothic"/>
              </a:rPr>
              <a:t>Γυ</a:t>
            </a:r>
            <a:r>
              <a:rPr lang="en-US" sz="2200">
                <a:solidFill>
                  <a:srgbClr val="004A6C"/>
                </a:solidFill>
                <a:latin typeface="Century Gothic"/>
              </a:rPr>
              <a:t>α</a:t>
            </a:r>
            <a:r>
              <a:rPr lang="en-US" sz="2200" err="1">
                <a:solidFill>
                  <a:srgbClr val="004A6C"/>
                </a:solidFill>
                <a:latin typeface="Century Gothic"/>
              </a:rPr>
              <a:t>λιστερό</a:t>
            </a:r>
            <a:r>
              <a:rPr lang="en-US" sz="2200">
                <a:solidFill>
                  <a:srgbClr val="004A6C"/>
                </a:solidFill>
                <a:latin typeface="Century Gothic"/>
              </a:rPr>
              <a:t> </a:t>
            </a:r>
            <a:endParaRPr lang="en-US">
              <a:solidFill>
                <a:srgbClr val="000000"/>
              </a:solidFill>
              <a:latin typeface="Calibri" panose="020F0502020204030204"/>
              <a:ea typeface="Calibri" panose="020F0502020204030204"/>
              <a:cs typeface="Calibri" panose="020F0502020204030204"/>
            </a:endParaRPr>
          </a:p>
          <a:p>
            <a:pPr>
              <a:spcAft>
                <a:spcPts val="700"/>
              </a:spcAft>
            </a:pPr>
            <a:r>
              <a:rPr lang="en-US" sz="2200">
                <a:solidFill>
                  <a:srgbClr val="004A6C"/>
                </a:solidFill>
                <a:latin typeface="Century Gothic"/>
              </a:rPr>
              <a:t>•</a:t>
            </a:r>
            <a:r>
              <a:rPr lang="en-US" sz="2200" err="1">
                <a:solidFill>
                  <a:srgbClr val="004A6C"/>
                </a:solidFill>
                <a:latin typeface="Century Gothic"/>
              </a:rPr>
              <a:t>Αγωγός</a:t>
            </a:r>
            <a:r>
              <a:rPr lang="en-US" sz="2200">
                <a:solidFill>
                  <a:srgbClr val="004A6C"/>
                </a:solidFill>
                <a:latin typeface="Century Gothic"/>
              </a:rPr>
              <a:t> </a:t>
            </a:r>
            <a:r>
              <a:rPr lang="en-US" sz="2200" err="1">
                <a:solidFill>
                  <a:srgbClr val="004A6C"/>
                </a:solidFill>
                <a:latin typeface="Century Gothic"/>
              </a:rPr>
              <a:t>της</a:t>
            </a:r>
            <a:r>
              <a:rPr lang="en-US" sz="2200">
                <a:solidFill>
                  <a:srgbClr val="004A6C"/>
                </a:solidFill>
                <a:latin typeface="Century Gothic"/>
              </a:rPr>
              <a:t> </a:t>
            </a:r>
            <a:r>
              <a:rPr lang="en-US" sz="2200" err="1">
                <a:solidFill>
                  <a:srgbClr val="004A6C"/>
                </a:solidFill>
                <a:latin typeface="Century Gothic"/>
              </a:rPr>
              <a:t>θερμότητ</a:t>
            </a:r>
            <a:r>
              <a:rPr lang="en-US" sz="2200">
                <a:solidFill>
                  <a:srgbClr val="004A6C"/>
                </a:solidFill>
                <a:latin typeface="Century Gothic"/>
              </a:rPr>
              <a:t>ας και </a:t>
            </a:r>
            <a:r>
              <a:rPr lang="en-US" sz="2200" err="1">
                <a:solidFill>
                  <a:srgbClr val="004A6C"/>
                </a:solidFill>
                <a:latin typeface="Century Gothic"/>
              </a:rPr>
              <a:t>του</a:t>
            </a:r>
            <a:r>
              <a:rPr lang="en-US" sz="2200">
                <a:solidFill>
                  <a:srgbClr val="004A6C"/>
                </a:solidFill>
                <a:latin typeface="Century Gothic"/>
              </a:rPr>
              <a:t> </a:t>
            </a:r>
            <a:r>
              <a:rPr lang="en-US" sz="2200" err="1">
                <a:solidFill>
                  <a:srgbClr val="004A6C"/>
                </a:solidFill>
                <a:latin typeface="Century Gothic"/>
              </a:rPr>
              <a:t>ηλεκτρισμού</a:t>
            </a:r>
            <a:endParaRPr lang="en-US" err="1">
              <a:ea typeface="Calibri" panose="020F0502020204030204"/>
              <a:cs typeface="Calibri" panose="020F0502020204030204"/>
            </a:endParaRPr>
          </a:p>
          <a:p>
            <a:r>
              <a:rPr lang="en-US" sz="2200" dirty="0">
                <a:solidFill>
                  <a:srgbClr val="004A6C"/>
                </a:solidFill>
                <a:latin typeface="Century Gothic"/>
              </a:rPr>
              <a:t>•</a:t>
            </a:r>
            <a:r>
              <a:rPr lang="en-US" sz="2200" dirty="0" err="1">
                <a:solidFill>
                  <a:srgbClr val="004A6C"/>
                </a:solidFill>
                <a:latin typeface="Century Gothic"/>
              </a:rPr>
              <a:t>Χρησιμο</a:t>
            </a:r>
            <a:r>
              <a:rPr lang="en-US" sz="2200" dirty="0">
                <a:solidFill>
                  <a:srgbClr val="004A6C"/>
                </a:solidFill>
                <a:latin typeface="Century Gothic"/>
              </a:rPr>
              <a:t>π</a:t>
            </a:r>
            <a:r>
              <a:rPr lang="en-US" sz="2200" dirty="0" err="1">
                <a:solidFill>
                  <a:srgbClr val="004A6C"/>
                </a:solidFill>
                <a:latin typeface="Century Gothic"/>
              </a:rPr>
              <a:t>οιείτ</a:t>
            </a:r>
            <a:r>
              <a:rPr lang="en-US" sz="2200" dirty="0">
                <a:solidFill>
                  <a:srgbClr val="004A6C"/>
                </a:solidFill>
                <a:latin typeface="Century Gothic"/>
              </a:rPr>
              <a:t>αι </a:t>
            </a:r>
            <a:r>
              <a:rPr lang="en-US" sz="2200" dirty="0" err="1">
                <a:solidFill>
                  <a:srgbClr val="004A6C"/>
                </a:solidFill>
                <a:latin typeface="Century Gothic"/>
              </a:rPr>
              <a:t>συχνά</a:t>
            </a:r>
            <a:r>
              <a:rPr lang="en-US" sz="2200" dirty="0">
                <a:solidFill>
                  <a:srgbClr val="004A6C"/>
                </a:solidFill>
                <a:latin typeface="Century Gothic"/>
              </a:rPr>
              <a:t> </a:t>
            </a:r>
            <a:r>
              <a:rPr lang="en-US" sz="2200" dirty="0" err="1">
                <a:solidFill>
                  <a:srgbClr val="004A6C"/>
                </a:solidFill>
                <a:latin typeface="Century Gothic"/>
              </a:rPr>
              <a:t>γι</a:t>
            </a:r>
            <a:r>
              <a:rPr lang="en-US" sz="2200" dirty="0">
                <a:solidFill>
                  <a:srgbClr val="004A6C"/>
                </a:solidFill>
                <a:latin typeface="Century Gothic"/>
              </a:rPr>
              <a:t>α μαχα</a:t>
            </a:r>
            <a:r>
              <a:rPr lang="en-US" sz="2200" dirty="0" err="1">
                <a:solidFill>
                  <a:srgbClr val="004A6C"/>
                </a:solidFill>
                <a:latin typeface="Century Gothic"/>
              </a:rPr>
              <a:t>ιρο</a:t>
            </a:r>
            <a:r>
              <a:rPr lang="en-US" sz="2200" dirty="0">
                <a:solidFill>
                  <a:srgbClr val="004A6C"/>
                </a:solidFill>
                <a:latin typeface="Century Gothic"/>
              </a:rPr>
              <a:t>π</a:t>
            </a:r>
            <a:r>
              <a:rPr lang="en-US" sz="2200" dirty="0" err="1">
                <a:solidFill>
                  <a:srgbClr val="004A6C"/>
                </a:solidFill>
                <a:latin typeface="Century Gothic"/>
              </a:rPr>
              <a:t>ίρουν</a:t>
            </a:r>
            <a:r>
              <a:rPr lang="en-US" sz="2200" dirty="0">
                <a:solidFill>
                  <a:srgbClr val="004A6C"/>
                </a:solidFill>
                <a:latin typeface="Century Gothic"/>
              </a:rPr>
              <a:t>α, α</a:t>
            </a:r>
            <a:r>
              <a:rPr lang="en-US" sz="2200" dirty="0" err="1">
                <a:solidFill>
                  <a:srgbClr val="004A6C"/>
                </a:solidFill>
                <a:latin typeface="Century Gothic"/>
              </a:rPr>
              <a:t>υτοκίνητ</a:t>
            </a:r>
            <a:r>
              <a:rPr lang="en-US" sz="2200" dirty="0">
                <a:solidFill>
                  <a:srgbClr val="004A6C"/>
                </a:solidFill>
                <a:latin typeface="Century Gothic"/>
              </a:rPr>
              <a:t>α και </a:t>
            </a:r>
            <a:r>
              <a:rPr lang="en-US" sz="2200" dirty="0" err="1">
                <a:solidFill>
                  <a:srgbClr val="004A6C"/>
                </a:solidFill>
                <a:latin typeface="Century Gothic"/>
              </a:rPr>
              <a:t>νομίσμ</a:t>
            </a:r>
            <a:r>
              <a:rPr lang="en-US" sz="2200" dirty="0">
                <a:solidFill>
                  <a:srgbClr val="004A6C"/>
                </a:solidFill>
                <a:latin typeface="Century Gothic"/>
              </a:rPr>
              <a:t>ατα</a:t>
            </a:r>
            <a:endParaRPr lang="en-US" dirty="0">
              <a:ea typeface="Calibri" panose="020F0502020204030204"/>
              <a:cs typeface="Calibri" panose="020F0502020204030204"/>
            </a:endParaRPr>
          </a:p>
        </p:txBody>
      </p:sp>
      <p:pic>
        <p:nvPicPr>
          <p:cNvPr id="18" name="Picture 17" descr="Icon&#10;&#10;Description automatically generated">
            <a:extLst>
              <a:ext uri="{FF2B5EF4-FFF2-40B4-BE49-F238E27FC236}">
                <a16:creationId xmlns:a16="http://schemas.microsoft.com/office/drawing/2014/main" id="{07DFE457-C9DE-EC47-9F44-BCE2F7B2632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6895975">
            <a:off x="4673673" y="1706198"/>
            <a:ext cx="753392" cy="646331"/>
          </a:xfrm>
          <a:prstGeom prst="rect">
            <a:avLst/>
          </a:prstGeom>
        </p:spPr>
      </p:pic>
      <p:pic>
        <p:nvPicPr>
          <p:cNvPr id="4" name="Picture 3">
            <a:extLst>
              <a:ext uri="{FF2B5EF4-FFF2-40B4-BE49-F238E27FC236}">
                <a16:creationId xmlns:a16="http://schemas.microsoft.com/office/drawing/2014/main" id="{227F4A64-62B2-2349-9B0B-CF5CD0E8124D}"/>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516210" y="0"/>
            <a:ext cx="7675790" cy="6858000"/>
          </a:xfrm>
          <a:prstGeom prst="rect">
            <a:avLst/>
          </a:prstGeom>
        </p:spPr>
      </p:pic>
      <p:pic>
        <p:nvPicPr>
          <p:cNvPr id="12" name="Picture 11">
            <a:extLst>
              <a:ext uri="{FF2B5EF4-FFF2-40B4-BE49-F238E27FC236}">
                <a16:creationId xmlns:a16="http://schemas.microsoft.com/office/drawing/2014/main" id="{7A40F5A9-1FA4-F94C-814E-23B807864FC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9877251">
            <a:off x="4717833" y="925916"/>
            <a:ext cx="1601612" cy="1707162"/>
          </a:xfrm>
          <a:prstGeom prst="rect">
            <a:avLst/>
          </a:prstGeom>
        </p:spPr>
      </p:pic>
    </p:spTree>
    <p:extLst>
      <p:ext uri="{BB962C8B-B14F-4D97-AF65-F5344CB8AC3E}">
        <p14:creationId xmlns:p14="http://schemas.microsoft.com/office/powerpoint/2010/main" val="4151473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A picture containing icon&#10;&#10;Description automatically generated">
            <a:extLst>
              <a:ext uri="{FF2B5EF4-FFF2-40B4-BE49-F238E27FC236}">
                <a16:creationId xmlns:a16="http://schemas.microsoft.com/office/drawing/2014/main" id="{81767267-9595-2846-8A11-9F1D2E2662A1}"/>
              </a:ext>
            </a:extLst>
          </p:cNvPr>
          <p:cNvPicPr>
            <a:picLocks noChangeAspect="1"/>
          </p:cNvPicPr>
          <p:nvPr/>
        </p:nvPicPr>
        <p:blipFill>
          <a:blip r:embed="rId4"/>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C865FA09-D0B3-A246-8F5D-E70492540288}"/>
              </a:ext>
            </a:extLst>
          </p:cNvPr>
          <p:cNvSpPr txBox="1"/>
          <p:nvPr/>
        </p:nvSpPr>
        <p:spPr>
          <a:xfrm>
            <a:off x="582063" y="980323"/>
            <a:ext cx="4627366" cy="461665"/>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Ιδιότητες</a:t>
            </a:r>
            <a:r>
              <a:rPr lang="en-US" sz="2400" b="1" dirty="0">
                <a:solidFill>
                  <a:srgbClr val="004A6C"/>
                </a:solidFill>
                <a:latin typeface="Century Gothic"/>
              </a:rPr>
              <a:t> </a:t>
            </a:r>
            <a:r>
              <a:rPr lang="en-US" sz="2400" b="1" dirty="0" err="1">
                <a:solidFill>
                  <a:srgbClr val="004A6C"/>
                </a:solidFill>
                <a:latin typeface="Century Gothic"/>
              </a:rPr>
              <a:t>των</a:t>
            </a:r>
            <a:r>
              <a:rPr lang="en-US" sz="2400" b="1" dirty="0">
                <a:solidFill>
                  <a:srgbClr val="004A6C"/>
                </a:solidFill>
                <a:latin typeface="Century Gothic"/>
              </a:rPr>
              <a:t> </a:t>
            </a:r>
            <a:r>
              <a:rPr lang="en-US" sz="2400" b="1" dirty="0" err="1">
                <a:solidFill>
                  <a:srgbClr val="004A6C"/>
                </a:solidFill>
                <a:latin typeface="Century Gothic"/>
              </a:rPr>
              <a:t>υλικών</a:t>
            </a:r>
            <a:endParaRPr lang="en-US" dirty="0" err="1"/>
          </a:p>
        </p:txBody>
      </p:sp>
      <p:pic>
        <p:nvPicPr>
          <p:cNvPr id="21" name="Picture 20">
            <a:extLst>
              <a:ext uri="{FF2B5EF4-FFF2-40B4-BE49-F238E27FC236}">
                <a16:creationId xmlns:a16="http://schemas.microsoft.com/office/drawing/2014/main" id="{D9196D72-C359-5347-BEF4-E4A6639CF86C}"/>
              </a:ext>
            </a:extLst>
          </p:cNvPr>
          <p:cNvPicPr>
            <a:picLocks noChangeAspect="1"/>
          </p:cNvPicPr>
          <p:nvPr/>
        </p:nvPicPr>
        <p:blipFill>
          <a:blip r:embed="rId5"/>
          <a:stretch>
            <a:fillRect/>
          </a:stretch>
        </p:blipFill>
        <p:spPr>
          <a:xfrm rot="10490513">
            <a:off x="2638534" y="1523655"/>
            <a:ext cx="659737" cy="771121"/>
          </a:xfrm>
          <a:prstGeom prst="rect">
            <a:avLst/>
          </a:prstGeom>
        </p:spPr>
      </p:pic>
      <p:pic>
        <p:nvPicPr>
          <p:cNvPr id="18" name="Picture 17" descr="Icon&#10;&#10;Description automatically generated">
            <a:extLst>
              <a:ext uri="{FF2B5EF4-FFF2-40B4-BE49-F238E27FC236}">
                <a16:creationId xmlns:a16="http://schemas.microsoft.com/office/drawing/2014/main" id="{07DFE457-C9DE-EC47-9F44-BCE2F7B2632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7892149">
            <a:off x="4795212" y="1545785"/>
            <a:ext cx="753392" cy="646331"/>
          </a:xfrm>
          <a:prstGeom prst="rect">
            <a:avLst/>
          </a:prstGeom>
        </p:spPr>
      </p:pic>
      <p:pic>
        <p:nvPicPr>
          <p:cNvPr id="4" name="Picture 3">
            <a:extLst>
              <a:ext uri="{FF2B5EF4-FFF2-40B4-BE49-F238E27FC236}">
                <a16:creationId xmlns:a16="http://schemas.microsoft.com/office/drawing/2014/main" id="{E69009A0-6200-5D44-97F5-2288E7314B8C}"/>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3255382">
            <a:off x="3767430" y="1492332"/>
            <a:ext cx="1431971" cy="1530445"/>
          </a:xfrm>
          <a:prstGeom prst="rect">
            <a:avLst/>
          </a:prstGeom>
        </p:spPr>
      </p:pic>
      <p:sp>
        <p:nvSpPr>
          <p:cNvPr id="15" name="TextBox 14">
            <a:extLst>
              <a:ext uri="{FF2B5EF4-FFF2-40B4-BE49-F238E27FC236}">
                <a16:creationId xmlns:a16="http://schemas.microsoft.com/office/drawing/2014/main" id="{29D3D24B-A711-2E45-BB59-866D8D0BC686}"/>
              </a:ext>
            </a:extLst>
          </p:cNvPr>
          <p:cNvSpPr txBox="1"/>
          <p:nvPr/>
        </p:nvSpPr>
        <p:spPr>
          <a:xfrm>
            <a:off x="582063" y="1866193"/>
            <a:ext cx="4627366" cy="769441"/>
          </a:xfrm>
          <a:prstGeom prst="rect">
            <a:avLst/>
          </a:prstGeom>
          <a:noFill/>
        </p:spPr>
        <p:txBody>
          <a:bodyPr wrap="square" lIns="91440" tIns="45720" rIns="91440" bIns="45720" rtlCol="0" anchor="t">
            <a:spAutoFit/>
          </a:bodyPr>
          <a:lstStyle/>
          <a:p>
            <a:r>
              <a:rPr lang="en-US" sz="4400" b="1" dirty="0" err="1">
                <a:solidFill>
                  <a:srgbClr val="F9F6ED"/>
                </a:solidFill>
                <a:latin typeface="Century Gothic"/>
              </a:rPr>
              <a:t>Γυ</a:t>
            </a:r>
            <a:r>
              <a:rPr lang="en-US" sz="4400" b="1" dirty="0">
                <a:solidFill>
                  <a:srgbClr val="F9F6ED"/>
                </a:solidFill>
                <a:latin typeface="Century Gothic"/>
              </a:rPr>
              <a:t>α</a:t>
            </a:r>
            <a:r>
              <a:rPr lang="en-US" sz="4400" b="1" dirty="0" err="1">
                <a:solidFill>
                  <a:srgbClr val="F9F6ED"/>
                </a:solidFill>
                <a:latin typeface="Century Gothic"/>
              </a:rPr>
              <a:t>λί</a:t>
            </a:r>
          </a:p>
        </p:txBody>
      </p:sp>
      <p:sp>
        <p:nvSpPr>
          <p:cNvPr id="19" name="Rectangle 18">
            <a:extLst>
              <a:ext uri="{FF2B5EF4-FFF2-40B4-BE49-F238E27FC236}">
                <a16:creationId xmlns:a16="http://schemas.microsoft.com/office/drawing/2014/main" id="{E97CD0CA-9E57-B54B-870D-4B4ECE972491}"/>
              </a:ext>
            </a:extLst>
          </p:cNvPr>
          <p:cNvSpPr/>
          <p:nvPr/>
        </p:nvSpPr>
        <p:spPr>
          <a:xfrm>
            <a:off x="568472" y="2830701"/>
            <a:ext cx="5938206" cy="339684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B473389-CF03-A34E-AA48-8B7C8AFBB598}"/>
              </a:ext>
            </a:extLst>
          </p:cNvPr>
          <p:cNvSpPr/>
          <p:nvPr/>
        </p:nvSpPr>
        <p:spPr>
          <a:xfrm>
            <a:off x="772460" y="3059839"/>
            <a:ext cx="5122153" cy="2472472"/>
          </a:xfrm>
          <a:prstGeom prst="rect">
            <a:avLst/>
          </a:prstGeom>
        </p:spPr>
        <p:txBody>
          <a:bodyPr wrap="square" lIns="91440" tIns="45720" rIns="91440" bIns="45720" anchor="t">
            <a:spAutoFit/>
          </a:bodyPr>
          <a:lstStyle/>
          <a:p>
            <a:pPr marL="342900" indent="-342900">
              <a:lnSpc>
                <a:spcPct val="150000"/>
              </a:lnSpc>
              <a:spcAft>
                <a:spcPts val="700"/>
              </a:spcAft>
              <a:buFont typeface="Arial" panose="020B0604020202020204" pitchFamily="34" charset="0"/>
              <a:buChar char="•"/>
            </a:pPr>
            <a:r>
              <a:rPr lang="en-US" sz="2200" err="1">
                <a:solidFill>
                  <a:srgbClr val="004A6C"/>
                </a:solidFill>
                <a:latin typeface="Century Gothic"/>
              </a:rPr>
              <a:t>Συνήθως</a:t>
            </a:r>
            <a:r>
              <a:rPr lang="en-US" sz="2200" dirty="0">
                <a:solidFill>
                  <a:srgbClr val="004A6C"/>
                </a:solidFill>
                <a:latin typeface="Century Gothic"/>
              </a:rPr>
              <a:t> </a:t>
            </a:r>
            <a:r>
              <a:rPr lang="en-US" sz="2200" err="1">
                <a:solidFill>
                  <a:srgbClr val="004A6C"/>
                </a:solidFill>
                <a:latin typeface="Century Gothic"/>
              </a:rPr>
              <a:t>δι</a:t>
            </a:r>
            <a:r>
              <a:rPr lang="en-US" sz="2200" dirty="0">
                <a:solidFill>
                  <a:srgbClr val="004A6C"/>
                </a:solidFill>
                <a:latin typeface="Century Gothic"/>
              </a:rPr>
              <a:t>αφα</a:t>
            </a:r>
            <a:r>
              <a:rPr lang="en-US" sz="2200" err="1">
                <a:solidFill>
                  <a:srgbClr val="004A6C"/>
                </a:solidFill>
                <a:latin typeface="Century Gothic"/>
              </a:rPr>
              <a:t>νές</a:t>
            </a:r>
            <a:endParaRPr lang="en-US" err="1">
              <a:ea typeface="Calibri" panose="020F0502020204030204"/>
              <a:cs typeface="Calibri" panose="020F0502020204030204"/>
            </a:endParaRPr>
          </a:p>
          <a:p>
            <a:pPr marL="342900" indent="-342900">
              <a:spcAft>
                <a:spcPts val="700"/>
              </a:spcAft>
              <a:buFont typeface="Arial" panose="020B0604020202020204" pitchFamily="34" charset="0"/>
              <a:buChar char="•"/>
            </a:pPr>
            <a:r>
              <a:rPr lang="en-US" sz="2200" err="1">
                <a:solidFill>
                  <a:srgbClr val="004A6C"/>
                </a:solidFill>
                <a:latin typeface="Century Gothic"/>
              </a:rPr>
              <a:t>Το</a:t>
            </a:r>
            <a:r>
              <a:rPr lang="en-US" sz="2200" dirty="0">
                <a:solidFill>
                  <a:srgbClr val="004A6C"/>
                </a:solidFill>
                <a:latin typeface="Century Gothic"/>
              </a:rPr>
              <a:t> </a:t>
            </a:r>
            <a:r>
              <a:rPr lang="en-US" sz="2200" err="1">
                <a:solidFill>
                  <a:srgbClr val="004A6C"/>
                </a:solidFill>
                <a:latin typeface="Century Gothic"/>
              </a:rPr>
              <a:t>χοντρό</a:t>
            </a:r>
            <a:r>
              <a:rPr lang="en-US" sz="2200" dirty="0">
                <a:solidFill>
                  <a:srgbClr val="004A6C"/>
                </a:solidFill>
                <a:latin typeface="Century Gothic"/>
              </a:rPr>
              <a:t> </a:t>
            </a:r>
            <a:r>
              <a:rPr lang="en-US" sz="2200" err="1">
                <a:solidFill>
                  <a:srgbClr val="004A6C"/>
                </a:solidFill>
                <a:latin typeface="Century Gothic"/>
              </a:rPr>
              <a:t>γυ</a:t>
            </a:r>
            <a:r>
              <a:rPr lang="en-US" sz="2200" dirty="0">
                <a:solidFill>
                  <a:srgbClr val="004A6C"/>
                </a:solidFill>
                <a:latin typeface="Century Gothic"/>
              </a:rPr>
              <a:t>α</a:t>
            </a:r>
            <a:r>
              <a:rPr lang="en-US" sz="2200" err="1">
                <a:solidFill>
                  <a:srgbClr val="004A6C"/>
                </a:solidFill>
                <a:latin typeface="Century Gothic"/>
              </a:rPr>
              <a:t>λί</a:t>
            </a:r>
            <a:r>
              <a:rPr lang="en-US" sz="2200" dirty="0">
                <a:solidFill>
                  <a:srgbClr val="004A6C"/>
                </a:solidFill>
                <a:latin typeface="Century Gothic"/>
              </a:rPr>
              <a:t> </a:t>
            </a:r>
            <a:r>
              <a:rPr lang="en-US" sz="2200" err="1">
                <a:solidFill>
                  <a:srgbClr val="004A6C"/>
                </a:solidFill>
                <a:latin typeface="Century Gothic"/>
              </a:rPr>
              <a:t>είν</a:t>
            </a:r>
            <a:r>
              <a:rPr lang="en-US" sz="2200" dirty="0">
                <a:solidFill>
                  <a:srgbClr val="004A6C"/>
                </a:solidFill>
                <a:latin typeface="Century Gothic"/>
              </a:rPr>
              <a:t>αι </a:t>
            </a:r>
            <a:r>
              <a:rPr lang="en-US" sz="2200" err="1">
                <a:solidFill>
                  <a:srgbClr val="004A6C"/>
                </a:solidFill>
                <a:latin typeface="Century Gothic"/>
              </a:rPr>
              <a:t>γερό</a:t>
            </a:r>
            <a:r>
              <a:rPr lang="en-US" sz="2200" dirty="0">
                <a:solidFill>
                  <a:srgbClr val="004A6C"/>
                </a:solidFill>
                <a:latin typeface="Century Gothic"/>
              </a:rPr>
              <a:t>, </a:t>
            </a:r>
            <a:r>
              <a:rPr lang="en-US" sz="2200" err="1">
                <a:solidFill>
                  <a:srgbClr val="004A6C"/>
                </a:solidFill>
                <a:latin typeface="Century Gothic"/>
              </a:rPr>
              <a:t>το</a:t>
            </a:r>
            <a:r>
              <a:rPr lang="en-US" sz="2200" dirty="0">
                <a:solidFill>
                  <a:srgbClr val="004A6C"/>
                </a:solidFill>
                <a:latin typeface="Century Gothic"/>
              </a:rPr>
              <a:t> </a:t>
            </a:r>
            <a:r>
              <a:rPr lang="en-US" sz="2200" err="1">
                <a:solidFill>
                  <a:srgbClr val="004A6C"/>
                </a:solidFill>
                <a:latin typeface="Century Gothic"/>
              </a:rPr>
              <a:t>λε</a:t>
            </a:r>
            <a:r>
              <a:rPr lang="en-US" sz="2200" dirty="0">
                <a:solidFill>
                  <a:srgbClr val="004A6C"/>
                </a:solidFill>
                <a:latin typeface="Century Gothic"/>
              </a:rPr>
              <a:t>π</a:t>
            </a:r>
            <a:r>
              <a:rPr lang="en-US" sz="2200" err="1">
                <a:solidFill>
                  <a:srgbClr val="004A6C"/>
                </a:solidFill>
                <a:latin typeface="Century Gothic"/>
              </a:rPr>
              <a:t>τό</a:t>
            </a:r>
            <a:r>
              <a:rPr lang="en-US" sz="2200" dirty="0">
                <a:solidFill>
                  <a:srgbClr val="004A6C"/>
                </a:solidFill>
                <a:latin typeface="Century Gothic"/>
              </a:rPr>
              <a:t> </a:t>
            </a:r>
            <a:r>
              <a:rPr lang="en-US" sz="2200" err="1">
                <a:solidFill>
                  <a:srgbClr val="004A6C"/>
                </a:solidFill>
                <a:latin typeface="Century Gothic"/>
              </a:rPr>
              <a:t>γυ</a:t>
            </a:r>
            <a:r>
              <a:rPr lang="en-US" sz="2200" dirty="0">
                <a:solidFill>
                  <a:srgbClr val="004A6C"/>
                </a:solidFill>
                <a:latin typeface="Century Gothic"/>
              </a:rPr>
              <a:t>α</a:t>
            </a:r>
            <a:r>
              <a:rPr lang="en-US" sz="2200" err="1">
                <a:solidFill>
                  <a:srgbClr val="004A6C"/>
                </a:solidFill>
                <a:latin typeface="Century Gothic"/>
              </a:rPr>
              <a:t>λί</a:t>
            </a:r>
            <a:r>
              <a:rPr lang="en-US" sz="2200" dirty="0">
                <a:solidFill>
                  <a:srgbClr val="004A6C"/>
                </a:solidFill>
                <a:latin typeface="Century Gothic"/>
              </a:rPr>
              <a:t> </a:t>
            </a:r>
            <a:r>
              <a:rPr lang="en-US" sz="2200" err="1">
                <a:solidFill>
                  <a:srgbClr val="004A6C"/>
                </a:solidFill>
                <a:latin typeface="Century Gothic"/>
              </a:rPr>
              <a:t>είν</a:t>
            </a:r>
            <a:r>
              <a:rPr lang="en-US" sz="2200" dirty="0">
                <a:solidFill>
                  <a:srgbClr val="004A6C"/>
                </a:solidFill>
                <a:latin typeface="Century Gothic"/>
              </a:rPr>
              <a:t>αι </a:t>
            </a:r>
            <a:r>
              <a:rPr lang="en-US" sz="2200" err="1">
                <a:solidFill>
                  <a:srgbClr val="004A6C"/>
                </a:solidFill>
                <a:latin typeface="Century Gothic"/>
              </a:rPr>
              <a:t>εύθρ</a:t>
            </a:r>
            <a:r>
              <a:rPr lang="en-US" sz="2200" dirty="0">
                <a:solidFill>
                  <a:srgbClr val="004A6C"/>
                </a:solidFill>
                <a:latin typeface="Century Gothic"/>
              </a:rPr>
              <a:t>α</a:t>
            </a:r>
            <a:r>
              <a:rPr lang="en-US" sz="2200" err="1">
                <a:solidFill>
                  <a:srgbClr val="004A6C"/>
                </a:solidFill>
                <a:latin typeface="Century Gothic"/>
              </a:rPr>
              <a:t>υστο</a:t>
            </a:r>
            <a:endParaRPr lang="en-US" sz="2200" err="1">
              <a:latin typeface="Century Gothic"/>
            </a:endParaRPr>
          </a:p>
          <a:p>
            <a:pPr marL="342900" indent="-342900">
              <a:buFont typeface="Arial" panose="020B0604020202020204" pitchFamily="34" charset="0"/>
              <a:buChar char="•"/>
            </a:pPr>
            <a:r>
              <a:rPr lang="en-US" sz="2200" dirty="0" err="1">
                <a:solidFill>
                  <a:srgbClr val="004A6C"/>
                </a:solidFill>
                <a:latin typeface="Century Gothic"/>
              </a:rPr>
              <a:t>Χρησιμο</a:t>
            </a:r>
            <a:r>
              <a:rPr lang="en-US" sz="2200" dirty="0">
                <a:solidFill>
                  <a:srgbClr val="004A6C"/>
                </a:solidFill>
                <a:latin typeface="Century Gothic"/>
              </a:rPr>
              <a:t>π</a:t>
            </a:r>
            <a:r>
              <a:rPr lang="en-US" sz="2200" dirty="0" err="1">
                <a:solidFill>
                  <a:srgbClr val="004A6C"/>
                </a:solidFill>
                <a:latin typeface="Century Gothic"/>
              </a:rPr>
              <a:t>οιείτ</a:t>
            </a:r>
            <a:r>
              <a:rPr lang="en-US" sz="2200" dirty="0">
                <a:solidFill>
                  <a:srgbClr val="004A6C"/>
                </a:solidFill>
                <a:latin typeface="Century Gothic"/>
              </a:rPr>
              <a:t>αι </a:t>
            </a:r>
            <a:r>
              <a:rPr lang="en-US" sz="2200" dirty="0" err="1">
                <a:solidFill>
                  <a:srgbClr val="004A6C"/>
                </a:solidFill>
                <a:latin typeface="Century Gothic"/>
              </a:rPr>
              <a:t>σε</a:t>
            </a:r>
            <a:r>
              <a:rPr lang="en-US" sz="2200" dirty="0">
                <a:solidFill>
                  <a:srgbClr val="004A6C"/>
                </a:solidFill>
                <a:latin typeface="Century Gothic"/>
              </a:rPr>
              <a:t> α</a:t>
            </a:r>
            <a:r>
              <a:rPr lang="en-US" sz="2200" dirty="0" err="1">
                <a:solidFill>
                  <a:srgbClr val="004A6C"/>
                </a:solidFill>
                <a:latin typeface="Century Gothic"/>
              </a:rPr>
              <a:t>ντικείμεν</a:t>
            </a:r>
            <a:r>
              <a:rPr lang="en-US" sz="2200" dirty="0">
                <a:solidFill>
                  <a:srgbClr val="004A6C"/>
                </a:solidFill>
                <a:latin typeface="Century Gothic"/>
              </a:rPr>
              <a:t>α όπ</a:t>
            </a:r>
            <a:r>
              <a:rPr lang="en-US" sz="2200" dirty="0" err="1">
                <a:solidFill>
                  <a:srgbClr val="004A6C"/>
                </a:solidFill>
                <a:latin typeface="Century Gothic"/>
              </a:rPr>
              <a:t>ως</a:t>
            </a:r>
            <a:r>
              <a:rPr lang="en-US" sz="2200" dirty="0">
                <a:solidFill>
                  <a:srgbClr val="004A6C"/>
                </a:solidFill>
                <a:latin typeface="Century Gothic"/>
              </a:rPr>
              <a:t> πα</a:t>
            </a:r>
            <a:r>
              <a:rPr lang="en-US" sz="2200" dirty="0" err="1">
                <a:solidFill>
                  <a:srgbClr val="004A6C"/>
                </a:solidFill>
                <a:latin typeface="Century Gothic"/>
              </a:rPr>
              <a:t>ράθυρ</a:t>
            </a:r>
            <a:r>
              <a:rPr lang="en-US" sz="2200" dirty="0">
                <a:solidFill>
                  <a:srgbClr val="004A6C"/>
                </a:solidFill>
                <a:latin typeface="Century Gothic"/>
              </a:rPr>
              <a:t>α και </a:t>
            </a:r>
            <a:r>
              <a:rPr lang="en-US" sz="2200" dirty="0" err="1">
                <a:solidFill>
                  <a:srgbClr val="004A6C"/>
                </a:solidFill>
                <a:latin typeface="Century Gothic"/>
              </a:rPr>
              <a:t>γυ</a:t>
            </a:r>
            <a:r>
              <a:rPr lang="en-US" sz="2200" dirty="0">
                <a:solidFill>
                  <a:srgbClr val="004A6C"/>
                </a:solidFill>
                <a:latin typeface="Century Gothic"/>
              </a:rPr>
              <a:t>α</a:t>
            </a:r>
            <a:r>
              <a:rPr lang="en-US" sz="2200" dirty="0" err="1">
                <a:solidFill>
                  <a:srgbClr val="004A6C"/>
                </a:solidFill>
                <a:latin typeface="Century Gothic"/>
              </a:rPr>
              <a:t>λιά</a:t>
            </a:r>
            <a:r>
              <a:rPr lang="en-US" sz="2200" dirty="0">
                <a:solidFill>
                  <a:srgbClr val="004A6C"/>
                </a:solidFill>
                <a:latin typeface="Century Gothic"/>
              </a:rPr>
              <a:t> </a:t>
            </a:r>
            <a:r>
              <a:rPr lang="en-US" sz="2200" dirty="0" err="1">
                <a:solidFill>
                  <a:srgbClr val="004A6C"/>
                </a:solidFill>
                <a:latin typeface="Century Gothic"/>
              </a:rPr>
              <a:t>οράσεως</a:t>
            </a:r>
            <a:r>
              <a:rPr lang="en-US" sz="2200" dirty="0">
                <a:solidFill>
                  <a:srgbClr val="004A6C"/>
                </a:solidFill>
                <a:latin typeface="Century Gothic"/>
              </a:rPr>
              <a:t> </a:t>
            </a:r>
          </a:p>
        </p:txBody>
      </p:sp>
      <p:pic>
        <p:nvPicPr>
          <p:cNvPr id="6" name="Picture 5">
            <a:extLst>
              <a:ext uri="{FF2B5EF4-FFF2-40B4-BE49-F238E27FC236}">
                <a16:creationId xmlns:a16="http://schemas.microsoft.com/office/drawing/2014/main" id="{67AC020B-2122-F647-A893-25A5C8787D60}"/>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4483415" y="-1"/>
            <a:ext cx="7708585" cy="6858002"/>
          </a:xfrm>
          <a:prstGeom prst="rect">
            <a:avLst/>
          </a:prstGeom>
        </p:spPr>
      </p:pic>
    </p:spTree>
    <p:extLst>
      <p:ext uri="{BB962C8B-B14F-4D97-AF65-F5344CB8AC3E}">
        <p14:creationId xmlns:p14="http://schemas.microsoft.com/office/powerpoint/2010/main" val="1136423983"/>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A picture containing icon&#10;&#10;Description automatically generated">
            <a:extLst>
              <a:ext uri="{FF2B5EF4-FFF2-40B4-BE49-F238E27FC236}">
                <a16:creationId xmlns:a16="http://schemas.microsoft.com/office/drawing/2014/main" id="{C233702B-33F5-C146-AF81-AE5266602650}"/>
              </a:ext>
            </a:extLst>
          </p:cNvPr>
          <p:cNvPicPr>
            <a:picLocks noChangeAspect="1"/>
          </p:cNvPicPr>
          <p:nvPr/>
        </p:nvPicPr>
        <p:blipFill>
          <a:blip r:embed="rId4"/>
          <a:stretch>
            <a:fill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C865FA09-D0B3-A246-8F5D-E70492540288}"/>
              </a:ext>
            </a:extLst>
          </p:cNvPr>
          <p:cNvSpPr txBox="1"/>
          <p:nvPr/>
        </p:nvSpPr>
        <p:spPr>
          <a:xfrm>
            <a:off x="582063" y="980323"/>
            <a:ext cx="4627366" cy="461665"/>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Ιδιότητες</a:t>
            </a:r>
            <a:r>
              <a:rPr lang="en-US" sz="2400" b="1" dirty="0">
                <a:solidFill>
                  <a:srgbClr val="004A6C"/>
                </a:solidFill>
                <a:latin typeface="Century Gothic"/>
              </a:rPr>
              <a:t> </a:t>
            </a:r>
            <a:r>
              <a:rPr lang="en-US" sz="2400" b="1" dirty="0" err="1">
                <a:solidFill>
                  <a:srgbClr val="004A6C"/>
                </a:solidFill>
                <a:latin typeface="Century Gothic"/>
              </a:rPr>
              <a:t>των</a:t>
            </a:r>
            <a:r>
              <a:rPr lang="en-US" sz="2400" b="1" dirty="0">
                <a:solidFill>
                  <a:srgbClr val="004A6C"/>
                </a:solidFill>
                <a:latin typeface="Century Gothic"/>
              </a:rPr>
              <a:t> </a:t>
            </a:r>
            <a:r>
              <a:rPr lang="en-US" sz="2400" b="1" dirty="0" err="1">
                <a:solidFill>
                  <a:srgbClr val="004A6C"/>
                </a:solidFill>
                <a:latin typeface="Century Gothic"/>
              </a:rPr>
              <a:t>υλικών</a:t>
            </a:r>
            <a:endParaRPr lang="en-US" dirty="0" err="1"/>
          </a:p>
        </p:txBody>
      </p:sp>
      <p:pic>
        <p:nvPicPr>
          <p:cNvPr id="21" name="Picture 20">
            <a:extLst>
              <a:ext uri="{FF2B5EF4-FFF2-40B4-BE49-F238E27FC236}">
                <a16:creationId xmlns:a16="http://schemas.microsoft.com/office/drawing/2014/main" id="{D9196D72-C359-5347-BEF4-E4A6639CF86C}"/>
              </a:ext>
            </a:extLst>
          </p:cNvPr>
          <p:cNvPicPr>
            <a:picLocks noChangeAspect="1"/>
          </p:cNvPicPr>
          <p:nvPr/>
        </p:nvPicPr>
        <p:blipFill>
          <a:blip r:embed="rId5"/>
          <a:stretch>
            <a:fillRect/>
          </a:stretch>
        </p:blipFill>
        <p:spPr>
          <a:xfrm rot="10490513">
            <a:off x="3239093" y="1452621"/>
            <a:ext cx="659737" cy="771121"/>
          </a:xfrm>
          <a:prstGeom prst="rect">
            <a:avLst/>
          </a:prstGeom>
        </p:spPr>
      </p:pic>
      <p:pic>
        <p:nvPicPr>
          <p:cNvPr id="18" name="Picture 17" descr="Icon&#10;&#10;Description automatically generated">
            <a:extLst>
              <a:ext uri="{FF2B5EF4-FFF2-40B4-BE49-F238E27FC236}">
                <a16:creationId xmlns:a16="http://schemas.microsoft.com/office/drawing/2014/main" id="{07DFE457-C9DE-EC47-9F44-BCE2F7B2632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7892149">
            <a:off x="4795212" y="1545785"/>
            <a:ext cx="753392" cy="646331"/>
          </a:xfrm>
          <a:prstGeom prst="rect">
            <a:avLst/>
          </a:prstGeom>
        </p:spPr>
      </p:pic>
      <p:sp>
        <p:nvSpPr>
          <p:cNvPr id="15" name="TextBox 14">
            <a:extLst>
              <a:ext uri="{FF2B5EF4-FFF2-40B4-BE49-F238E27FC236}">
                <a16:creationId xmlns:a16="http://schemas.microsoft.com/office/drawing/2014/main" id="{29D3D24B-A711-2E45-BB59-866D8D0BC686}"/>
              </a:ext>
            </a:extLst>
          </p:cNvPr>
          <p:cNvSpPr txBox="1"/>
          <p:nvPr/>
        </p:nvSpPr>
        <p:spPr>
          <a:xfrm>
            <a:off x="582063" y="1866193"/>
            <a:ext cx="4627366" cy="769441"/>
          </a:xfrm>
          <a:prstGeom prst="rect">
            <a:avLst/>
          </a:prstGeom>
          <a:noFill/>
        </p:spPr>
        <p:txBody>
          <a:bodyPr wrap="square" lIns="91440" tIns="45720" rIns="91440" bIns="45720" rtlCol="0" anchor="t">
            <a:spAutoFit/>
          </a:bodyPr>
          <a:lstStyle/>
          <a:p>
            <a:r>
              <a:rPr lang="en-US" sz="4400" b="1" dirty="0" err="1">
                <a:solidFill>
                  <a:srgbClr val="F9F6ED"/>
                </a:solidFill>
                <a:latin typeface="Century Gothic"/>
              </a:rPr>
              <a:t>Πλ</a:t>
            </a:r>
            <a:r>
              <a:rPr lang="en-US" sz="4400" b="1" dirty="0">
                <a:solidFill>
                  <a:srgbClr val="F9F6ED"/>
                </a:solidFill>
                <a:latin typeface="Century Gothic"/>
              </a:rPr>
              <a:t>α</a:t>
            </a:r>
            <a:r>
              <a:rPr lang="en-US" sz="4400" b="1" dirty="0" err="1">
                <a:solidFill>
                  <a:srgbClr val="F9F6ED"/>
                </a:solidFill>
                <a:latin typeface="Century Gothic"/>
              </a:rPr>
              <a:t>στικό</a:t>
            </a:r>
            <a:endParaRPr lang="en-US" dirty="0" err="1"/>
          </a:p>
        </p:txBody>
      </p:sp>
      <p:sp>
        <p:nvSpPr>
          <p:cNvPr id="14" name="Rectangle 13">
            <a:extLst>
              <a:ext uri="{FF2B5EF4-FFF2-40B4-BE49-F238E27FC236}">
                <a16:creationId xmlns:a16="http://schemas.microsoft.com/office/drawing/2014/main" id="{20FFF43F-1E9A-694D-9219-8C8D2E34B848}"/>
              </a:ext>
            </a:extLst>
          </p:cNvPr>
          <p:cNvSpPr/>
          <p:nvPr/>
        </p:nvSpPr>
        <p:spPr>
          <a:xfrm>
            <a:off x="568472" y="2830702"/>
            <a:ext cx="6005583" cy="3531597"/>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D93B894-3FCA-A345-A161-F4748D33BED1}"/>
              </a:ext>
            </a:extLst>
          </p:cNvPr>
          <p:cNvSpPr/>
          <p:nvPr/>
        </p:nvSpPr>
        <p:spPr>
          <a:xfrm>
            <a:off x="733714" y="2833467"/>
            <a:ext cx="5138483" cy="3488134"/>
          </a:xfrm>
          <a:prstGeom prst="rect">
            <a:avLst/>
          </a:prstGeom>
        </p:spPr>
        <p:txBody>
          <a:bodyPr wrap="square" lIns="91440" tIns="45720" rIns="91440" bIns="45720" anchor="t">
            <a:spAutoFit/>
          </a:bodyPr>
          <a:lstStyle/>
          <a:p>
            <a:pPr>
              <a:lnSpc>
                <a:spcPct val="150000"/>
              </a:lnSpc>
            </a:pPr>
            <a:r>
              <a:rPr lang="en-US" sz="2200" dirty="0">
                <a:solidFill>
                  <a:srgbClr val="004A6C"/>
                </a:solidFill>
                <a:latin typeface="Century Gothic"/>
              </a:rPr>
              <a:t>•</a:t>
            </a:r>
            <a:r>
              <a:rPr lang="en-US" sz="2200" dirty="0" err="1">
                <a:solidFill>
                  <a:srgbClr val="004A6C"/>
                </a:solidFill>
                <a:latin typeface="Century Gothic"/>
              </a:rPr>
              <a:t>Γερό</a:t>
            </a:r>
            <a:r>
              <a:rPr lang="en-US" sz="2200" dirty="0">
                <a:solidFill>
                  <a:srgbClr val="004A6C"/>
                </a:solidFill>
                <a:latin typeface="Century Gothic"/>
              </a:rPr>
              <a:t> </a:t>
            </a:r>
            <a:endParaRPr lang="en-US" dirty="0">
              <a:solidFill>
                <a:srgbClr val="000000"/>
              </a:solidFill>
              <a:latin typeface="Calibri" panose="020F0502020204030204"/>
              <a:ea typeface="Calibri" panose="020F0502020204030204"/>
              <a:cs typeface="Calibri" panose="020F0502020204030204"/>
            </a:endParaRPr>
          </a:p>
          <a:p>
            <a:pPr>
              <a:lnSpc>
                <a:spcPct val="150000"/>
              </a:lnSpc>
            </a:pPr>
            <a:r>
              <a:rPr lang="en-US" sz="2200" dirty="0">
                <a:solidFill>
                  <a:srgbClr val="004A6C"/>
                </a:solidFill>
                <a:latin typeface="Century Gothic"/>
              </a:rPr>
              <a:t>•</a:t>
            </a:r>
            <a:r>
              <a:rPr lang="en-US" sz="2200" dirty="0" err="1">
                <a:solidFill>
                  <a:srgbClr val="004A6C"/>
                </a:solidFill>
                <a:latin typeface="Century Gothic"/>
              </a:rPr>
              <a:t>Αδιά</a:t>
            </a:r>
            <a:r>
              <a:rPr lang="en-US" sz="2200" dirty="0">
                <a:solidFill>
                  <a:srgbClr val="004A6C"/>
                </a:solidFill>
                <a:latin typeface="Century Gothic"/>
              </a:rPr>
              <a:t>β</a:t>
            </a:r>
            <a:r>
              <a:rPr lang="en-US" sz="2200" dirty="0" err="1">
                <a:solidFill>
                  <a:srgbClr val="004A6C"/>
                </a:solidFill>
                <a:latin typeface="Century Gothic"/>
              </a:rPr>
              <a:t>ροχο</a:t>
            </a:r>
            <a:r>
              <a:rPr lang="en-US" sz="2200" dirty="0">
                <a:solidFill>
                  <a:srgbClr val="004A6C"/>
                </a:solidFill>
                <a:latin typeface="Century Gothic"/>
              </a:rPr>
              <a:t> </a:t>
            </a:r>
            <a:endParaRPr lang="en-US" dirty="0">
              <a:ea typeface="Calibri" panose="020F0502020204030204"/>
              <a:cs typeface="Calibri" panose="020F0502020204030204"/>
            </a:endParaRPr>
          </a:p>
          <a:p>
            <a:pPr>
              <a:lnSpc>
                <a:spcPct val="150000"/>
              </a:lnSpc>
              <a:spcAft>
                <a:spcPts val="700"/>
              </a:spcAft>
            </a:pPr>
            <a:r>
              <a:rPr lang="en-US" sz="2200" dirty="0">
                <a:solidFill>
                  <a:srgbClr val="004A6C"/>
                </a:solidFill>
                <a:latin typeface="Century Gothic"/>
              </a:rPr>
              <a:t>•Κα</a:t>
            </a:r>
            <a:r>
              <a:rPr lang="en-US" sz="2200" dirty="0" err="1">
                <a:solidFill>
                  <a:srgbClr val="004A6C"/>
                </a:solidFill>
                <a:latin typeface="Century Gothic"/>
              </a:rPr>
              <a:t>λός</a:t>
            </a:r>
            <a:r>
              <a:rPr lang="en-US" sz="2200" dirty="0">
                <a:solidFill>
                  <a:srgbClr val="004A6C"/>
                </a:solidFill>
                <a:latin typeface="Century Gothic"/>
              </a:rPr>
              <a:t> </a:t>
            </a:r>
            <a:r>
              <a:rPr lang="en-US" sz="2200" dirty="0" err="1">
                <a:solidFill>
                  <a:srgbClr val="004A6C"/>
                </a:solidFill>
                <a:latin typeface="Century Gothic"/>
              </a:rPr>
              <a:t>μονωτής</a:t>
            </a:r>
            <a:endParaRPr lang="en-US" dirty="0" err="1">
              <a:ea typeface="Calibri" panose="020F0502020204030204"/>
              <a:cs typeface="Calibri" panose="020F0502020204030204"/>
            </a:endParaRPr>
          </a:p>
          <a:p>
            <a:pPr>
              <a:spcAft>
                <a:spcPts val="700"/>
              </a:spcAft>
            </a:pPr>
            <a:r>
              <a:rPr lang="en-US" sz="2200" dirty="0">
                <a:solidFill>
                  <a:srgbClr val="004A6C"/>
                </a:solidFill>
                <a:latin typeface="Century Gothic"/>
              </a:rPr>
              <a:t>•</a:t>
            </a:r>
            <a:r>
              <a:rPr lang="en-US" sz="2200" dirty="0" err="1">
                <a:solidFill>
                  <a:srgbClr val="004A6C"/>
                </a:solidFill>
                <a:latin typeface="Century Gothic"/>
              </a:rPr>
              <a:t>Δεν</a:t>
            </a:r>
            <a:r>
              <a:rPr lang="en-US" sz="2200" dirty="0">
                <a:solidFill>
                  <a:srgbClr val="004A6C"/>
                </a:solidFill>
                <a:latin typeface="Century Gothic"/>
              </a:rPr>
              <a:t> </a:t>
            </a:r>
            <a:r>
              <a:rPr lang="en-US" sz="2200" dirty="0" err="1">
                <a:solidFill>
                  <a:srgbClr val="004A6C"/>
                </a:solidFill>
                <a:latin typeface="Century Gothic"/>
              </a:rPr>
              <a:t>είν</a:t>
            </a:r>
            <a:r>
              <a:rPr lang="en-US" sz="2200" dirty="0">
                <a:solidFill>
                  <a:srgbClr val="004A6C"/>
                </a:solidFill>
                <a:latin typeface="Century Gothic"/>
              </a:rPr>
              <a:t>αι κα</a:t>
            </a:r>
            <a:r>
              <a:rPr lang="en-US" sz="2200" dirty="0" err="1">
                <a:solidFill>
                  <a:srgbClr val="004A6C"/>
                </a:solidFill>
                <a:latin typeface="Century Gothic"/>
              </a:rPr>
              <a:t>λός</a:t>
            </a:r>
            <a:r>
              <a:rPr lang="en-US" sz="2200" dirty="0">
                <a:solidFill>
                  <a:srgbClr val="004A6C"/>
                </a:solidFill>
                <a:latin typeface="Century Gothic"/>
              </a:rPr>
              <a:t> α</a:t>
            </a:r>
            <a:r>
              <a:rPr lang="en-US" sz="2200" dirty="0" err="1">
                <a:solidFill>
                  <a:srgbClr val="004A6C"/>
                </a:solidFill>
                <a:latin typeface="Century Gothic"/>
              </a:rPr>
              <a:t>γωγός</a:t>
            </a:r>
            <a:r>
              <a:rPr lang="en-US" sz="2200" dirty="0">
                <a:solidFill>
                  <a:srgbClr val="004A6C"/>
                </a:solidFill>
                <a:latin typeface="Century Gothic"/>
              </a:rPr>
              <a:t> </a:t>
            </a:r>
            <a:r>
              <a:rPr lang="en-US" sz="2200" dirty="0" err="1">
                <a:solidFill>
                  <a:srgbClr val="004A6C"/>
                </a:solidFill>
                <a:latin typeface="Century Gothic"/>
              </a:rPr>
              <a:t>της</a:t>
            </a:r>
            <a:r>
              <a:rPr lang="en-US" sz="2200" dirty="0">
                <a:solidFill>
                  <a:srgbClr val="004A6C"/>
                </a:solidFill>
                <a:latin typeface="Century Gothic"/>
              </a:rPr>
              <a:t> </a:t>
            </a:r>
            <a:r>
              <a:rPr lang="en-US" sz="2200" dirty="0" err="1">
                <a:solidFill>
                  <a:srgbClr val="004A6C"/>
                </a:solidFill>
                <a:latin typeface="Century Gothic"/>
              </a:rPr>
              <a:t>θερμότητ</a:t>
            </a:r>
            <a:r>
              <a:rPr lang="en-US" sz="2200" dirty="0">
                <a:solidFill>
                  <a:srgbClr val="004A6C"/>
                </a:solidFill>
                <a:latin typeface="Century Gothic"/>
              </a:rPr>
              <a:t>ας ή </a:t>
            </a:r>
            <a:r>
              <a:rPr lang="en-US" sz="2200" dirty="0" err="1">
                <a:solidFill>
                  <a:srgbClr val="004A6C"/>
                </a:solidFill>
                <a:latin typeface="Century Gothic"/>
              </a:rPr>
              <a:t>του</a:t>
            </a:r>
            <a:r>
              <a:rPr lang="en-US" sz="2200" dirty="0">
                <a:solidFill>
                  <a:srgbClr val="004A6C"/>
                </a:solidFill>
                <a:latin typeface="Century Gothic"/>
              </a:rPr>
              <a:t> </a:t>
            </a:r>
            <a:r>
              <a:rPr lang="en-US" sz="2200" dirty="0" err="1">
                <a:solidFill>
                  <a:srgbClr val="004A6C"/>
                </a:solidFill>
                <a:latin typeface="Century Gothic"/>
              </a:rPr>
              <a:t>ηλεκτρισμού</a:t>
            </a:r>
            <a:endParaRPr lang="en-US" dirty="0" err="1">
              <a:ea typeface="Calibri" panose="020F0502020204030204"/>
              <a:cs typeface="Calibri" panose="020F0502020204030204"/>
            </a:endParaRPr>
          </a:p>
          <a:p>
            <a:r>
              <a:rPr lang="en-US" sz="2200" dirty="0">
                <a:solidFill>
                  <a:srgbClr val="004A6C"/>
                </a:solidFill>
                <a:latin typeface="Century Gothic"/>
              </a:rPr>
              <a:t>•</a:t>
            </a:r>
            <a:r>
              <a:rPr lang="en-US" sz="2200" dirty="0" err="1">
                <a:solidFill>
                  <a:srgbClr val="004A6C"/>
                </a:solidFill>
                <a:latin typeface="Century Gothic"/>
              </a:rPr>
              <a:t>Χρησιμο</a:t>
            </a:r>
            <a:r>
              <a:rPr lang="en-US" sz="2200" dirty="0">
                <a:solidFill>
                  <a:srgbClr val="004A6C"/>
                </a:solidFill>
                <a:latin typeface="Century Gothic"/>
              </a:rPr>
              <a:t>π</a:t>
            </a:r>
            <a:r>
              <a:rPr lang="en-US" sz="2200" dirty="0" err="1">
                <a:solidFill>
                  <a:srgbClr val="004A6C"/>
                </a:solidFill>
                <a:latin typeface="Century Gothic"/>
              </a:rPr>
              <a:t>οιείτ</a:t>
            </a:r>
            <a:r>
              <a:rPr lang="en-US" sz="2200" dirty="0">
                <a:solidFill>
                  <a:srgbClr val="004A6C"/>
                </a:solidFill>
                <a:latin typeface="Century Gothic"/>
              </a:rPr>
              <a:t>αι </a:t>
            </a:r>
            <a:r>
              <a:rPr lang="en-US" sz="2200" dirty="0" err="1">
                <a:solidFill>
                  <a:srgbClr val="004A6C"/>
                </a:solidFill>
                <a:latin typeface="Century Gothic"/>
              </a:rPr>
              <a:t>γι</a:t>
            </a:r>
            <a:r>
              <a:rPr lang="en-US" sz="2200" dirty="0">
                <a:solidFill>
                  <a:srgbClr val="004A6C"/>
                </a:solidFill>
                <a:latin typeface="Century Gothic"/>
              </a:rPr>
              <a:t>α </a:t>
            </a:r>
            <a:r>
              <a:rPr lang="en-US" sz="2200" dirty="0" err="1">
                <a:solidFill>
                  <a:srgbClr val="004A6C"/>
                </a:solidFill>
                <a:latin typeface="Century Gothic"/>
              </a:rPr>
              <a:t>την</a:t>
            </a:r>
            <a:r>
              <a:rPr lang="en-US" sz="2200" dirty="0">
                <a:solidFill>
                  <a:srgbClr val="004A6C"/>
                </a:solidFill>
                <a:latin typeface="Century Gothic"/>
              </a:rPr>
              <a:t> κατα</a:t>
            </a:r>
            <a:r>
              <a:rPr lang="en-US" sz="2200" dirty="0" err="1">
                <a:solidFill>
                  <a:srgbClr val="004A6C"/>
                </a:solidFill>
                <a:latin typeface="Century Gothic"/>
              </a:rPr>
              <a:t>σκευή</a:t>
            </a:r>
            <a:r>
              <a:rPr lang="en-US" sz="2200" dirty="0">
                <a:solidFill>
                  <a:srgbClr val="004A6C"/>
                </a:solidFill>
                <a:latin typeface="Century Gothic"/>
              </a:rPr>
              <a:t> α</a:t>
            </a:r>
            <a:r>
              <a:rPr lang="en-US" sz="2200" dirty="0" err="1">
                <a:solidFill>
                  <a:srgbClr val="004A6C"/>
                </a:solidFill>
                <a:latin typeface="Century Gothic"/>
              </a:rPr>
              <a:t>ντικειμένων</a:t>
            </a:r>
            <a:r>
              <a:rPr lang="en-US" sz="2200" dirty="0">
                <a:solidFill>
                  <a:srgbClr val="004A6C"/>
                </a:solidFill>
                <a:latin typeface="Century Gothic"/>
              </a:rPr>
              <a:t> όπ</a:t>
            </a:r>
            <a:r>
              <a:rPr lang="en-US" sz="2200" dirty="0" err="1">
                <a:solidFill>
                  <a:srgbClr val="004A6C"/>
                </a:solidFill>
                <a:latin typeface="Century Gothic"/>
              </a:rPr>
              <a:t>ως</a:t>
            </a:r>
            <a:r>
              <a:rPr lang="en-US" sz="2200" dirty="0">
                <a:solidFill>
                  <a:srgbClr val="004A6C"/>
                </a:solidFill>
                <a:latin typeface="Century Gothic"/>
              </a:rPr>
              <a:t> μπ</a:t>
            </a:r>
            <a:r>
              <a:rPr lang="en-US" sz="2200" dirty="0" err="1">
                <a:solidFill>
                  <a:srgbClr val="004A6C"/>
                </a:solidFill>
                <a:latin typeface="Century Gothic"/>
              </a:rPr>
              <a:t>ουκάλι</a:t>
            </a:r>
            <a:r>
              <a:rPr lang="en-US" sz="2200" dirty="0">
                <a:solidFill>
                  <a:srgbClr val="004A6C"/>
                </a:solidFill>
                <a:latin typeface="Century Gothic"/>
              </a:rPr>
              <a:t>α, πα</a:t>
            </a:r>
            <a:r>
              <a:rPr lang="en-US" sz="2200" dirty="0" err="1">
                <a:solidFill>
                  <a:srgbClr val="004A6C"/>
                </a:solidFill>
                <a:latin typeface="Century Gothic"/>
              </a:rPr>
              <a:t>ιχνίδι</a:t>
            </a:r>
            <a:r>
              <a:rPr lang="en-US" sz="2200" dirty="0">
                <a:solidFill>
                  <a:srgbClr val="004A6C"/>
                </a:solidFill>
                <a:latin typeface="Century Gothic"/>
              </a:rPr>
              <a:t>α και υπ</a:t>
            </a:r>
            <a:r>
              <a:rPr lang="en-US" sz="2200" dirty="0" err="1">
                <a:solidFill>
                  <a:srgbClr val="004A6C"/>
                </a:solidFill>
                <a:latin typeface="Century Gothic"/>
              </a:rPr>
              <a:t>ολογιστές</a:t>
            </a:r>
            <a:endParaRPr lang="en-US" dirty="0" err="1">
              <a:ea typeface="Calibri" panose="020F0502020204030204"/>
              <a:cs typeface="Calibri" panose="020F0502020204030204"/>
            </a:endParaRPr>
          </a:p>
        </p:txBody>
      </p:sp>
      <p:pic>
        <p:nvPicPr>
          <p:cNvPr id="19" name="Picture 18" descr="Icon&#10;&#10;Description automatically generated">
            <a:extLst>
              <a:ext uri="{FF2B5EF4-FFF2-40B4-BE49-F238E27FC236}">
                <a16:creationId xmlns:a16="http://schemas.microsoft.com/office/drawing/2014/main" id="{CD9B4DE3-2622-CB4C-95CE-FEF408DE04E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12243" y="1698326"/>
            <a:ext cx="1785598" cy="1105174"/>
          </a:xfrm>
          <a:prstGeom prst="rect">
            <a:avLst/>
          </a:prstGeom>
        </p:spPr>
      </p:pic>
      <p:pic>
        <p:nvPicPr>
          <p:cNvPr id="4" name="Picture 3">
            <a:extLst>
              <a:ext uri="{FF2B5EF4-FFF2-40B4-BE49-F238E27FC236}">
                <a16:creationId xmlns:a16="http://schemas.microsoft.com/office/drawing/2014/main" id="{EA1C585D-B9BA-7D4B-82DA-88F1659B4CDE}"/>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4709085" y="0"/>
            <a:ext cx="7482915" cy="6858000"/>
          </a:xfrm>
          <a:prstGeom prst="rect">
            <a:avLst/>
          </a:prstGeom>
        </p:spPr>
      </p:pic>
    </p:spTree>
    <p:extLst>
      <p:ext uri="{BB962C8B-B14F-4D97-AF65-F5344CB8AC3E}">
        <p14:creationId xmlns:p14="http://schemas.microsoft.com/office/powerpoint/2010/main" val="357867546"/>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90D4"/>
        </a:solidFill>
        <a:effectLst/>
      </p:bgPr>
    </p:bg>
    <p:spTree>
      <p:nvGrpSpPr>
        <p:cNvPr id="1" name=""/>
        <p:cNvGrpSpPr/>
        <p:nvPr/>
      </p:nvGrpSpPr>
      <p:grpSpPr>
        <a:xfrm>
          <a:off x="0" y="0"/>
          <a:ext cx="0" cy="0"/>
          <a:chOff x="0" y="0"/>
          <a:chExt cx="0" cy="0"/>
        </a:xfrm>
      </p:grpSpPr>
      <p:pic>
        <p:nvPicPr>
          <p:cNvPr id="5" name="Picture 4" descr="A white cloud with black background&#10;&#10;Description automatically generated">
            <a:extLst>
              <a:ext uri="{FF2B5EF4-FFF2-40B4-BE49-F238E27FC236}">
                <a16:creationId xmlns:a16="http://schemas.microsoft.com/office/drawing/2014/main" id="{CBCC25C3-F182-EE40-5E2F-E8F8D561314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1026" y="0"/>
            <a:ext cx="5966084" cy="2243671"/>
          </a:xfrm>
          <a:prstGeom prst="rect">
            <a:avLst/>
          </a:prstGeom>
        </p:spPr>
      </p:pic>
      <p:sp>
        <p:nvSpPr>
          <p:cNvPr id="6" name="TextBox 5">
            <a:extLst>
              <a:ext uri="{FF2B5EF4-FFF2-40B4-BE49-F238E27FC236}">
                <a16:creationId xmlns:a16="http://schemas.microsoft.com/office/drawing/2014/main" id="{366D67C4-2D88-3E44-8513-74AAE84BC0DE}"/>
              </a:ext>
            </a:extLst>
          </p:cNvPr>
          <p:cNvSpPr txBox="1"/>
          <p:nvPr/>
        </p:nvSpPr>
        <p:spPr>
          <a:xfrm>
            <a:off x="582063" y="896002"/>
            <a:ext cx="4627366"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Ομ</a:t>
            </a:r>
            <a:r>
              <a:rPr lang="en-US" sz="3200" b="1" dirty="0">
                <a:solidFill>
                  <a:srgbClr val="004A6C"/>
                </a:solidFill>
                <a:latin typeface="Century Gothic"/>
              </a:rPr>
              <a:t>α</a:t>
            </a:r>
            <a:r>
              <a:rPr lang="en-US" sz="3200" b="1" dirty="0" err="1">
                <a:solidFill>
                  <a:srgbClr val="004A6C"/>
                </a:solidFill>
                <a:latin typeface="Century Gothic"/>
              </a:rPr>
              <a:t>δική</a:t>
            </a:r>
            <a:r>
              <a:rPr lang="en-US" sz="3200" b="1" dirty="0">
                <a:solidFill>
                  <a:srgbClr val="004A6C"/>
                </a:solidFill>
                <a:latin typeface="Century Gothic"/>
              </a:rPr>
              <a:t> </a:t>
            </a:r>
            <a:r>
              <a:rPr lang="en-US" sz="3200" b="1" dirty="0" err="1">
                <a:solidFill>
                  <a:srgbClr val="004A6C"/>
                </a:solidFill>
                <a:latin typeface="Century Gothic"/>
              </a:rPr>
              <a:t>Εργ</a:t>
            </a:r>
            <a:r>
              <a:rPr lang="en-US" sz="3200" b="1" dirty="0">
                <a:solidFill>
                  <a:srgbClr val="004A6C"/>
                </a:solidFill>
                <a:latin typeface="Century Gothic"/>
              </a:rPr>
              <a:t>α</a:t>
            </a:r>
            <a:r>
              <a:rPr lang="en-US" sz="3200" b="1" dirty="0" err="1">
                <a:solidFill>
                  <a:srgbClr val="004A6C"/>
                </a:solidFill>
                <a:latin typeface="Century Gothic"/>
              </a:rPr>
              <a:t>σί</a:t>
            </a:r>
            <a:r>
              <a:rPr lang="en-US" sz="3200" b="1" dirty="0">
                <a:solidFill>
                  <a:srgbClr val="004A6C"/>
                </a:solidFill>
                <a:latin typeface="Century Gothic"/>
              </a:rPr>
              <a:t>α</a:t>
            </a:r>
            <a:endParaRPr lang="en-US" dirty="0"/>
          </a:p>
        </p:txBody>
      </p:sp>
      <p:sp>
        <p:nvSpPr>
          <p:cNvPr id="8" name="Rectangle 7">
            <a:extLst>
              <a:ext uri="{FF2B5EF4-FFF2-40B4-BE49-F238E27FC236}">
                <a16:creationId xmlns:a16="http://schemas.microsoft.com/office/drawing/2014/main" id="{0F1F1C3F-A1CC-C447-84D4-D9D22F2D7DDD}"/>
              </a:ext>
            </a:extLst>
          </p:cNvPr>
          <p:cNvSpPr/>
          <p:nvPr/>
        </p:nvSpPr>
        <p:spPr>
          <a:xfrm>
            <a:off x="286878" y="2041223"/>
            <a:ext cx="7855710" cy="400110"/>
          </a:xfrm>
          <a:prstGeom prst="rect">
            <a:avLst/>
          </a:prstGeom>
        </p:spPr>
        <p:txBody>
          <a:bodyPr wrap="square" lIns="91440" tIns="45720" rIns="91440" bIns="45720" anchor="t">
            <a:spAutoFit/>
          </a:bodyPr>
          <a:lstStyle/>
          <a:p>
            <a:r>
              <a:rPr lang="en-US" sz="2000" b="1" dirty="0" err="1">
                <a:solidFill>
                  <a:schemeClr val="bg1">
                    <a:lumMod val="95000"/>
                  </a:schemeClr>
                </a:solidFill>
                <a:latin typeface="Century Gothic"/>
              </a:rPr>
              <a:t>Αντιστοιχήστε</a:t>
            </a:r>
            <a:r>
              <a:rPr lang="en-US" sz="2000" b="1" dirty="0">
                <a:solidFill>
                  <a:schemeClr val="bg1">
                    <a:lumMod val="95000"/>
                  </a:schemeClr>
                </a:solidFill>
                <a:latin typeface="Century Gothic"/>
              </a:rPr>
              <a:t> τα </a:t>
            </a:r>
            <a:r>
              <a:rPr lang="en-US" sz="2000" b="1" dirty="0" err="1">
                <a:solidFill>
                  <a:schemeClr val="bg1">
                    <a:lumMod val="95000"/>
                  </a:schemeClr>
                </a:solidFill>
                <a:latin typeface="Century Gothic"/>
              </a:rPr>
              <a:t>υλικά</a:t>
            </a:r>
            <a:r>
              <a:rPr lang="en-US" sz="2000" b="1" dirty="0">
                <a:solidFill>
                  <a:schemeClr val="bg1">
                    <a:lumMod val="95000"/>
                  </a:schemeClr>
                </a:solidFill>
                <a:latin typeface="Century Gothic"/>
              </a:rPr>
              <a:t> </a:t>
            </a:r>
            <a:r>
              <a:rPr lang="en-US" sz="2000" b="1" dirty="0" err="1">
                <a:solidFill>
                  <a:schemeClr val="bg1">
                    <a:lumMod val="95000"/>
                  </a:schemeClr>
                </a:solidFill>
                <a:latin typeface="Century Gothic"/>
              </a:rPr>
              <a:t>με</a:t>
            </a:r>
            <a:r>
              <a:rPr lang="en-US" sz="2000" b="1" dirty="0">
                <a:solidFill>
                  <a:schemeClr val="bg1">
                    <a:lumMod val="95000"/>
                  </a:schemeClr>
                </a:solidFill>
                <a:latin typeface="Century Gothic"/>
              </a:rPr>
              <a:t> </a:t>
            </a:r>
            <a:r>
              <a:rPr lang="en-US" sz="2000" b="1" dirty="0" err="1">
                <a:solidFill>
                  <a:schemeClr val="bg1">
                    <a:lumMod val="95000"/>
                  </a:schemeClr>
                </a:solidFill>
                <a:latin typeface="Century Gothic"/>
              </a:rPr>
              <a:t>τις</a:t>
            </a:r>
            <a:r>
              <a:rPr lang="en-US" sz="2000" b="1" dirty="0">
                <a:solidFill>
                  <a:schemeClr val="bg1">
                    <a:lumMod val="95000"/>
                  </a:schemeClr>
                </a:solidFill>
                <a:latin typeface="Century Gothic"/>
              </a:rPr>
              <a:t> π</a:t>
            </a:r>
            <a:r>
              <a:rPr lang="en-US" sz="2000" b="1" dirty="0" err="1">
                <a:solidFill>
                  <a:schemeClr val="bg1">
                    <a:lumMod val="95000"/>
                  </a:schemeClr>
                </a:solidFill>
                <a:latin typeface="Century Gothic"/>
              </a:rPr>
              <a:t>εριγρ</a:t>
            </a:r>
            <a:r>
              <a:rPr lang="en-US" sz="2000" b="1" dirty="0">
                <a:solidFill>
                  <a:schemeClr val="bg1">
                    <a:lumMod val="95000"/>
                  </a:schemeClr>
                </a:solidFill>
                <a:latin typeface="Century Gothic"/>
              </a:rPr>
              <a:t>α</a:t>
            </a:r>
            <a:r>
              <a:rPr lang="en-US" sz="2000" b="1" dirty="0" err="1">
                <a:solidFill>
                  <a:schemeClr val="bg1">
                    <a:lumMod val="95000"/>
                  </a:schemeClr>
                </a:solidFill>
                <a:latin typeface="Century Gothic"/>
              </a:rPr>
              <a:t>φές</a:t>
            </a:r>
            <a:r>
              <a:rPr lang="en-US" sz="2000" b="1" dirty="0">
                <a:solidFill>
                  <a:schemeClr val="bg1">
                    <a:lumMod val="95000"/>
                  </a:schemeClr>
                </a:solidFill>
                <a:latin typeface="Century Gothic"/>
              </a:rPr>
              <a:t> </a:t>
            </a:r>
            <a:r>
              <a:rPr lang="en-US" sz="2000" b="1" dirty="0" err="1">
                <a:solidFill>
                  <a:schemeClr val="bg1">
                    <a:lumMod val="95000"/>
                  </a:schemeClr>
                </a:solidFill>
                <a:latin typeface="Century Gothic"/>
              </a:rPr>
              <a:t>των</a:t>
            </a:r>
            <a:r>
              <a:rPr lang="en-US" sz="2000" b="1" dirty="0">
                <a:solidFill>
                  <a:schemeClr val="bg1">
                    <a:lumMod val="95000"/>
                  </a:schemeClr>
                </a:solidFill>
                <a:latin typeface="Century Gothic"/>
              </a:rPr>
              <a:t> </a:t>
            </a:r>
            <a:r>
              <a:rPr lang="en-US" sz="2000" b="1" dirty="0" err="1">
                <a:solidFill>
                  <a:schemeClr val="bg1">
                    <a:lumMod val="95000"/>
                  </a:schemeClr>
                </a:solidFill>
                <a:latin typeface="Century Gothic"/>
              </a:rPr>
              <a:t>ιδιοτήτων</a:t>
            </a:r>
            <a:r>
              <a:rPr lang="en-US" sz="2000" b="1" dirty="0">
                <a:solidFill>
                  <a:schemeClr val="bg1">
                    <a:lumMod val="95000"/>
                  </a:schemeClr>
                </a:solidFill>
                <a:latin typeface="Century Gothic"/>
              </a:rPr>
              <a:t> </a:t>
            </a:r>
            <a:r>
              <a:rPr lang="en-US" sz="2000" b="1" dirty="0" err="1">
                <a:solidFill>
                  <a:schemeClr val="bg1">
                    <a:lumMod val="95000"/>
                  </a:schemeClr>
                </a:solidFill>
                <a:latin typeface="Century Gothic"/>
              </a:rPr>
              <a:t>του</a:t>
            </a:r>
            <a:r>
              <a:rPr lang="en-US" sz="2000" b="1" dirty="0">
                <a:solidFill>
                  <a:schemeClr val="bg1">
                    <a:lumMod val="95000"/>
                  </a:schemeClr>
                </a:solidFill>
                <a:latin typeface="Century Gothic"/>
              </a:rPr>
              <a:t>. </a:t>
            </a:r>
          </a:p>
        </p:txBody>
      </p:sp>
      <p:sp>
        <p:nvSpPr>
          <p:cNvPr id="35" name="Rectangle 34">
            <a:extLst>
              <a:ext uri="{FF2B5EF4-FFF2-40B4-BE49-F238E27FC236}">
                <a16:creationId xmlns:a16="http://schemas.microsoft.com/office/drawing/2014/main" id="{51C79383-7EC3-6041-9F93-10C393D8BCF9}"/>
              </a:ext>
            </a:extLst>
          </p:cNvPr>
          <p:cNvSpPr/>
          <p:nvPr/>
        </p:nvSpPr>
        <p:spPr>
          <a:xfrm>
            <a:off x="106359" y="4625122"/>
            <a:ext cx="2661688" cy="646331"/>
          </a:xfrm>
          <a:prstGeom prst="rect">
            <a:avLst/>
          </a:prstGeom>
        </p:spPr>
        <p:txBody>
          <a:bodyPr wrap="square" lIns="91440" tIns="45720" rIns="91440" bIns="45720" anchor="t">
            <a:spAutoFit/>
          </a:bodyPr>
          <a:lstStyle/>
          <a:p>
            <a:r>
              <a:rPr lang="en-US" b="1" dirty="0">
                <a:solidFill>
                  <a:srgbClr val="FAB546"/>
                </a:solidFill>
                <a:latin typeface="Century Gothic"/>
              </a:rPr>
              <a:t>Πα</a:t>
            </a:r>
            <a:r>
              <a:rPr lang="en-US" b="1" dirty="0" err="1">
                <a:solidFill>
                  <a:srgbClr val="FAB546"/>
                </a:solidFill>
                <a:latin typeface="Century Gothic"/>
              </a:rPr>
              <a:t>ράδειγμ</a:t>
            </a:r>
            <a:r>
              <a:rPr lang="en-US" b="1" dirty="0">
                <a:solidFill>
                  <a:srgbClr val="FAB546"/>
                </a:solidFill>
                <a:latin typeface="Century Gothic"/>
              </a:rPr>
              <a:t>α: </a:t>
            </a:r>
            <a:r>
              <a:rPr lang="en-US" b="1" dirty="0" err="1">
                <a:solidFill>
                  <a:srgbClr val="FAB546"/>
                </a:solidFill>
                <a:latin typeface="Century Gothic"/>
              </a:rPr>
              <a:t>Γρ</a:t>
            </a:r>
            <a:r>
              <a:rPr lang="en-US" b="1" dirty="0">
                <a:solidFill>
                  <a:srgbClr val="FAB546"/>
                </a:solidFill>
                <a:latin typeface="Century Gothic"/>
              </a:rPr>
              <a:t>α</a:t>
            </a:r>
            <a:r>
              <a:rPr lang="en-US" b="1" dirty="0" err="1">
                <a:solidFill>
                  <a:srgbClr val="FAB546"/>
                </a:solidFill>
                <a:latin typeface="Century Gothic"/>
              </a:rPr>
              <a:t>φίτης</a:t>
            </a:r>
            <a:br>
              <a:rPr lang="en-US" b="1" dirty="0">
                <a:solidFill>
                  <a:srgbClr val="FAB546"/>
                </a:solidFill>
                <a:latin typeface="Century Gothic"/>
              </a:rPr>
            </a:br>
            <a:endParaRPr lang="en-US" b="1">
              <a:latin typeface="Century Gothic"/>
              <a:ea typeface="Calibri"/>
              <a:cs typeface="Calibri"/>
            </a:endParaRPr>
          </a:p>
        </p:txBody>
      </p:sp>
      <p:sp>
        <p:nvSpPr>
          <p:cNvPr id="36" name="Rectangle 35">
            <a:extLst>
              <a:ext uri="{FF2B5EF4-FFF2-40B4-BE49-F238E27FC236}">
                <a16:creationId xmlns:a16="http://schemas.microsoft.com/office/drawing/2014/main" id="{6C662CE1-ADA9-9942-853F-D80C77F4F409}"/>
              </a:ext>
            </a:extLst>
          </p:cNvPr>
          <p:cNvSpPr/>
          <p:nvPr/>
        </p:nvSpPr>
        <p:spPr>
          <a:xfrm>
            <a:off x="5355004" y="3216946"/>
            <a:ext cx="1745583" cy="1169551"/>
          </a:xfrm>
          <a:prstGeom prst="rect">
            <a:avLst/>
          </a:prstGeom>
        </p:spPr>
        <p:txBody>
          <a:bodyPr wrap="square" lIns="91440" tIns="45720" rIns="91440" bIns="45720" anchor="t">
            <a:spAutoFit/>
          </a:bodyPr>
          <a:lstStyle/>
          <a:p>
            <a:pPr algn="ctr"/>
            <a:r>
              <a:rPr lang="en-US" sz="1400" dirty="0" err="1">
                <a:solidFill>
                  <a:schemeClr val="bg1">
                    <a:lumMod val="95000"/>
                  </a:schemeClr>
                </a:solidFill>
                <a:latin typeface="Century Gothic"/>
              </a:rPr>
              <a:t>Εύκ</a:t>
            </a:r>
            <a:r>
              <a:rPr lang="en-US" sz="1400" dirty="0">
                <a:solidFill>
                  <a:schemeClr val="bg1">
                    <a:lumMod val="95000"/>
                  </a:schemeClr>
                </a:solidFill>
                <a:latin typeface="Century Gothic"/>
              </a:rPr>
              <a:t>αμπ</a:t>
            </a:r>
            <a:r>
              <a:rPr lang="en-US" sz="1400" dirty="0" err="1">
                <a:solidFill>
                  <a:schemeClr val="bg1">
                    <a:lumMod val="95000"/>
                  </a:schemeClr>
                </a:solidFill>
                <a:latin typeface="Century Gothic"/>
              </a:rPr>
              <a:t>το</a:t>
            </a:r>
            <a:r>
              <a:rPr lang="en-US" sz="1400" dirty="0">
                <a:solidFill>
                  <a:schemeClr val="bg1">
                    <a:lumMod val="95000"/>
                  </a:schemeClr>
                </a:solidFill>
                <a:latin typeface="Century Gothic"/>
              </a:rPr>
              <a:t> και μαλα</a:t>
            </a:r>
            <a:r>
              <a:rPr lang="en-US" sz="1400" dirty="0" err="1">
                <a:solidFill>
                  <a:schemeClr val="bg1">
                    <a:lumMod val="95000"/>
                  </a:schemeClr>
                </a:solidFill>
                <a:latin typeface="Century Gothic"/>
              </a:rPr>
              <a:t>κό</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μονωτικό</a:t>
            </a:r>
            <a:r>
              <a:rPr lang="en-US" sz="1400" dirty="0">
                <a:solidFill>
                  <a:schemeClr val="bg1">
                    <a:lumMod val="95000"/>
                  </a:schemeClr>
                </a:solidFill>
                <a:latin typeface="Century Gothic"/>
              </a:rPr>
              <a:t>, π</a:t>
            </a:r>
            <a:r>
              <a:rPr lang="en-US" sz="1400" dirty="0" err="1">
                <a:solidFill>
                  <a:schemeClr val="bg1">
                    <a:lumMod val="95000"/>
                  </a:schemeClr>
                </a:solidFill>
                <a:latin typeface="Century Gothic"/>
              </a:rPr>
              <a:t>ου</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είν</a:t>
            </a:r>
            <a:r>
              <a:rPr lang="en-US" sz="1400" dirty="0">
                <a:solidFill>
                  <a:schemeClr val="bg1">
                    <a:lumMod val="95000"/>
                  </a:schemeClr>
                </a:solidFill>
                <a:latin typeface="Century Gothic"/>
              </a:rPr>
              <a:t>αι </a:t>
            </a:r>
            <a:r>
              <a:rPr lang="en-US" sz="1400" dirty="0" err="1">
                <a:solidFill>
                  <a:schemeClr val="bg1">
                    <a:lumMod val="95000"/>
                  </a:schemeClr>
                </a:solidFill>
                <a:latin typeface="Century Gothic"/>
              </a:rPr>
              <a:t>φθηνό</a:t>
            </a:r>
            <a:r>
              <a:rPr lang="en-US" sz="1400" dirty="0">
                <a:solidFill>
                  <a:schemeClr val="bg1">
                    <a:lumMod val="95000"/>
                  </a:schemeClr>
                </a:solidFill>
                <a:latin typeface="Century Gothic"/>
              </a:rPr>
              <a:t> και </a:t>
            </a:r>
            <a:r>
              <a:rPr lang="en-US" sz="1400" dirty="0" err="1">
                <a:solidFill>
                  <a:schemeClr val="bg1">
                    <a:lumMod val="95000"/>
                  </a:schemeClr>
                </a:solidFill>
                <a:latin typeface="Century Gothic"/>
              </a:rPr>
              <a:t>εύκολο</a:t>
            </a:r>
            <a:r>
              <a:rPr lang="en-US" sz="1400" dirty="0">
                <a:solidFill>
                  <a:schemeClr val="bg1">
                    <a:lumMod val="95000"/>
                  </a:schemeClr>
                </a:solidFill>
                <a:latin typeface="Century Gothic"/>
              </a:rPr>
              <a:t> να απ</a:t>
            </a:r>
            <a:r>
              <a:rPr lang="en-US" sz="1400" dirty="0" err="1">
                <a:solidFill>
                  <a:schemeClr val="bg1">
                    <a:lumMod val="95000"/>
                  </a:schemeClr>
                </a:solidFill>
                <a:latin typeface="Century Gothic"/>
              </a:rPr>
              <a:t>οκτηθεί</a:t>
            </a:r>
            <a:r>
              <a:rPr lang="en-US" sz="1400" dirty="0">
                <a:solidFill>
                  <a:schemeClr val="bg1">
                    <a:lumMod val="95000"/>
                  </a:schemeClr>
                </a:solidFill>
                <a:latin typeface="Century Gothic"/>
              </a:rPr>
              <a:t>.</a:t>
            </a:r>
          </a:p>
        </p:txBody>
      </p:sp>
      <p:sp>
        <p:nvSpPr>
          <p:cNvPr id="43" name="Rectangle 42">
            <a:extLst>
              <a:ext uri="{FF2B5EF4-FFF2-40B4-BE49-F238E27FC236}">
                <a16:creationId xmlns:a16="http://schemas.microsoft.com/office/drawing/2014/main" id="{C37DAB8F-EDC8-6E47-BC48-72F59C2AD956}"/>
              </a:ext>
            </a:extLst>
          </p:cNvPr>
          <p:cNvSpPr/>
          <p:nvPr/>
        </p:nvSpPr>
        <p:spPr>
          <a:xfrm>
            <a:off x="5683785" y="5099532"/>
            <a:ext cx="2147743" cy="1600438"/>
          </a:xfrm>
          <a:prstGeom prst="rect">
            <a:avLst/>
          </a:prstGeom>
        </p:spPr>
        <p:txBody>
          <a:bodyPr wrap="square" lIns="91440" tIns="45720" rIns="91440" bIns="45720" anchor="t">
            <a:spAutoFit/>
          </a:bodyPr>
          <a:lstStyle/>
          <a:p>
            <a:pPr algn="ctr"/>
            <a:r>
              <a:rPr lang="en-US" sz="1400" dirty="0" err="1">
                <a:solidFill>
                  <a:schemeClr val="bg1">
                    <a:lumMod val="95000"/>
                  </a:schemeClr>
                </a:solidFill>
                <a:latin typeface="Century Gothic"/>
              </a:rPr>
              <a:t>Άμεσ</a:t>
            </a:r>
            <a:r>
              <a:rPr lang="en-US" sz="1400" dirty="0">
                <a:solidFill>
                  <a:schemeClr val="bg1">
                    <a:lumMod val="95000"/>
                  </a:schemeClr>
                </a:solidFill>
                <a:latin typeface="Century Gothic"/>
              </a:rPr>
              <a:t>α </a:t>
            </a:r>
            <a:r>
              <a:rPr lang="en-US" sz="1400" dirty="0" err="1">
                <a:solidFill>
                  <a:schemeClr val="bg1">
                    <a:lumMod val="95000"/>
                  </a:schemeClr>
                </a:solidFill>
                <a:latin typeface="Century Gothic"/>
              </a:rPr>
              <a:t>δι</a:t>
            </a:r>
            <a:r>
              <a:rPr lang="en-US" sz="1400" dirty="0">
                <a:solidFill>
                  <a:schemeClr val="bg1">
                    <a:lumMod val="95000"/>
                  </a:schemeClr>
                </a:solidFill>
                <a:latin typeface="Century Gothic"/>
              </a:rPr>
              <a:t>α</a:t>
            </a:r>
            <a:r>
              <a:rPr lang="en-US" sz="1400" dirty="0" err="1">
                <a:solidFill>
                  <a:schemeClr val="bg1">
                    <a:lumMod val="95000"/>
                  </a:schemeClr>
                </a:solidFill>
                <a:latin typeface="Century Gothic"/>
              </a:rPr>
              <a:t>θέσιμο</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υλικό</a:t>
            </a:r>
            <a:r>
              <a:rPr lang="en-US" sz="1400" dirty="0">
                <a:solidFill>
                  <a:schemeClr val="bg1">
                    <a:lumMod val="95000"/>
                  </a:schemeClr>
                </a:solidFill>
                <a:latin typeface="Century Gothic"/>
              </a:rPr>
              <a:t> π</a:t>
            </a:r>
            <a:r>
              <a:rPr lang="en-US" sz="1400" dirty="0" err="1">
                <a:solidFill>
                  <a:schemeClr val="bg1">
                    <a:lumMod val="95000"/>
                  </a:schemeClr>
                </a:solidFill>
                <a:latin typeface="Century Gothic"/>
              </a:rPr>
              <a:t>ου</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χρησιμο</a:t>
            </a:r>
            <a:r>
              <a:rPr lang="en-US" sz="1400" dirty="0">
                <a:solidFill>
                  <a:schemeClr val="bg1">
                    <a:lumMod val="95000"/>
                  </a:schemeClr>
                </a:solidFill>
                <a:latin typeface="Century Gothic"/>
              </a:rPr>
              <a:t>π</a:t>
            </a:r>
            <a:r>
              <a:rPr lang="en-US" sz="1400" dirty="0" err="1">
                <a:solidFill>
                  <a:schemeClr val="bg1">
                    <a:lumMod val="95000"/>
                  </a:schemeClr>
                </a:solidFill>
                <a:latin typeface="Century Gothic"/>
              </a:rPr>
              <a:t>οιείτ</a:t>
            </a:r>
            <a:r>
              <a:rPr lang="en-US" sz="1400" dirty="0">
                <a:solidFill>
                  <a:schemeClr val="bg1">
                    <a:lumMod val="95000"/>
                  </a:schemeClr>
                </a:solidFill>
                <a:latin typeface="Century Gothic"/>
              </a:rPr>
              <a:t>αι </a:t>
            </a:r>
            <a:r>
              <a:rPr lang="en-US" sz="1400" dirty="0" err="1">
                <a:solidFill>
                  <a:schemeClr val="bg1">
                    <a:lumMod val="95000"/>
                  </a:schemeClr>
                </a:solidFill>
                <a:latin typeface="Century Gothic"/>
              </a:rPr>
              <a:t>γι</a:t>
            </a:r>
            <a:r>
              <a:rPr lang="en-US" sz="1400" dirty="0">
                <a:solidFill>
                  <a:schemeClr val="bg1">
                    <a:lumMod val="95000"/>
                  </a:schemeClr>
                </a:solidFill>
                <a:latin typeface="Century Gothic"/>
              </a:rPr>
              <a:t>α </a:t>
            </a:r>
            <a:r>
              <a:rPr lang="en-US" sz="1400" dirty="0" err="1">
                <a:solidFill>
                  <a:schemeClr val="bg1">
                    <a:lumMod val="95000"/>
                  </a:schemeClr>
                </a:solidFill>
                <a:latin typeface="Century Gothic"/>
              </a:rPr>
              <a:t>την</a:t>
            </a:r>
            <a:r>
              <a:rPr lang="en-US" sz="1400" dirty="0">
                <a:solidFill>
                  <a:schemeClr val="bg1">
                    <a:lumMod val="95000"/>
                  </a:schemeClr>
                </a:solidFill>
                <a:latin typeface="Century Gothic"/>
              </a:rPr>
              <a:t> κατα</a:t>
            </a:r>
            <a:r>
              <a:rPr lang="en-US" sz="1400" dirty="0" err="1">
                <a:solidFill>
                  <a:schemeClr val="bg1">
                    <a:lumMod val="95000"/>
                  </a:schemeClr>
                </a:solidFill>
                <a:latin typeface="Century Gothic"/>
              </a:rPr>
              <a:t>σκευή</a:t>
            </a:r>
            <a:r>
              <a:rPr lang="en-US" sz="1400" dirty="0">
                <a:solidFill>
                  <a:schemeClr val="bg1">
                    <a:lumMod val="95000"/>
                  </a:schemeClr>
                </a:solidFill>
                <a:latin typeface="Century Gothic"/>
              </a:rPr>
              <a:t> επίπ</a:t>
            </a:r>
            <a:r>
              <a:rPr lang="en-US" sz="1400" dirty="0" err="1">
                <a:solidFill>
                  <a:schemeClr val="bg1">
                    <a:lumMod val="95000"/>
                  </a:schemeClr>
                </a:solidFill>
                <a:latin typeface="Century Gothic"/>
              </a:rPr>
              <a:t>λων</a:t>
            </a:r>
            <a:r>
              <a:rPr lang="en-US" sz="1400" dirty="0">
                <a:solidFill>
                  <a:schemeClr val="bg1">
                    <a:lumMod val="95000"/>
                  </a:schemeClr>
                </a:solidFill>
                <a:latin typeface="Century Gothic"/>
              </a:rPr>
              <a:t> και </a:t>
            </a:r>
            <a:r>
              <a:rPr lang="en-US" sz="1400" dirty="0" err="1">
                <a:solidFill>
                  <a:schemeClr val="bg1">
                    <a:lumMod val="95000"/>
                  </a:schemeClr>
                </a:solidFill>
                <a:latin typeface="Century Gothic"/>
              </a:rPr>
              <a:t>κουφωμάτων</a:t>
            </a:r>
            <a:r>
              <a:rPr lang="en-US" sz="1400" dirty="0">
                <a:solidFill>
                  <a:schemeClr val="bg1">
                    <a:lumMod val="95000"/>
                  </a:schemeClr>
                </a:solidFill>
                <a:latin typeface="Century Gothic"/>
              </a:rPr>
              <a:t> σπ</a:t>
            </a:r>
            <a:r>
              <a:rPr lang="en-US" sz="1400" dirty="0" err="1">
                <a:solidFill>
                  <a:schemeClr val="bg1">
                    <a:lumMod val="95000"/>
                  </a:schemeClr>
                </a:solidFill>
                <a:latin typeface="Century Gothic"/>
              </a:rPr>
              <a:t>ιτιών</a:t>
            </a:r>
            <a:r>
              <a:rPr lang="en-US" sz="1400" dirty="0">
                <a:solidFill>
                  <a:schemeClr val="bg1">
                    <a:lumMod val="95000"/>
                  </a:schemeClr>
                </a:solidFill>
                <a:latin typeface="Century Gothic"/>
              </a:rPr>
              <a:t> και </a:t>
            </a:r>
            <a:r>
              <a:rPr lang="en-US" sz="1400" dirty="0" err="1">
                <a:solidFill>
                  <a:schemeClr val="bg1">
                    <a:lumMod val="95000"/>
                  </a:schemeClr>
                </a:solidFill>
                <a:latin typeface="Century Gothic"/>
              </a:rPr>
              <a:t>μονώνει</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τη</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θερμότητ</a:t>
            </a:r>
            <a:r>
              <a:rPr lang="en-US" sz="1400" dirty="0">
                <a:solidFill>
                  <a:schemeClr val="bg1">
                    <a:lumMod val="95000"/>
                  </a:schemeClr>
                </a:solidFill>
                <a:latin typeface="Century Gothic"/>
              </a:rPr>
              <a:t>α.​</a:t>
            </a:r>
            <a:endParaRPr lang="en-US" dirty="0">
              <a:solidFill>
                <a:schemeClr val="bg1">
                  <a:lumMod val="95000"/>
                </a:schemeClr>
              </a:solidFill>
            </a:endParaRPr>
          </a:p>
        </p:txBody>
      </p:sp>
      <p:sp>
        <p:nvSpPr>
          <p:cNvPr id="45" name="Rectangle 44">
            <a:extLst>
              <a:ext uri="{FF2B5EF4-FFF2-40B4-BE49-F238E27FC236}">
                <a16:creationId xmlns:a16="http://schemas.microsoft.com/office/drawing/2014/main" id="{A77A6C50-340E-D94C-9AAB-CC4B697CCDB0}"/>
              </a:ext>
            </a:extLst>
          </p:cNvPr>
          <p:cNvSpPr/>
          <p:nvPr/>
        </p:nvSpPr>
        <p:spPr>
          <a:xfrm>
            <a:off x="2892431" y="2639902"/>
            <a:ext cx="2159890" cy="1600438"/>
          </a:xfrm>
          <a:prstGeom prst="rect">
            <a:avLst/>
          </a:prstGeom>
          <a:ln>
            <a:noFill/>
          </a:ln>
        </p:spPr>
        <p:txBody>
          <a:bodyPr wrap="square" lIns="91440" tIns="45720" rIns="91440" bIns="45720" anchor="t">
            <a:spAutoFit/>
          </a:bodyPr>
          <a:lstStyle/>
          <a:p>
            <a:pPr algn="ctr"/>
            <a:r>
              <a:rPr lang="en-US" sz="1400" dirty="0" err="1">
                <a:solidFill>
                  <a:schemeClr val="bg1">
                    <a:lumMod val="95000"/>
                  </a:schemeClr>
                </a:solidFill>
                <a:latin typeface="Century Gothic"/>
              </a:rPr>
              <a:t>Έν</a:t>
            </a:r>
            <a:r>
              <a:rPr lang="en-US" sz="1400" dirty="0">
                <a:solidFill>
                  <a:schemeClr val="bg1">
                    <a:lumMod val="95000"/>
                  </a:schemeClr>
                </a:solidFill>
                <a:latin typeface="Century Gothic"/>
              </a:rPr>
              <a:t>α </a:t>
            </a:r>
            <a:r>
              <a:rPr lang="en-US" sz="1400" dirty="0" err="1">
                <a:solidFill>
                  <a:schemeClr val="bg1">
                    <a:lumMod val="95000"/>
                  </a:schemeClr>
                </a:solidFill>
                <a:latin typeface="Century Gothic"/>
              </a:rPr>
              <a:t>σκληρό</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υλικό</a:t>
            </a:r>
            <a:r>
              <a:rPr lang="en-US" sz="1400" dirty="0">
                <a:solidFill>
                  <a:schemeClr val="bg1">
                    <a:lumMod val="95000"/>
                  </a:schemeClr>
                </a:solidFill>
                <a:latin typeface="Century Gothic"/>
              </a:rPr>
              <a:t> π</a:t>
            </a:r>
            <a:r>
              <a:rPr lang="en-US" sz="1400" dirty="0" err="1">
                <a:solidFill>
                  <a:schemeClr val="bg1">
                    <a:lumMod val="95000"/>
                  </a:schemeClr>
                </a:solidFill>
                <a:latin typeface="Century Gothic"/>
              </a:rPr>
              <a:t>ου</a:t>
            </a:r>
            <a:r>
              <a:rPr lang="en-US" sz="1400" dirty="0">
                <a:solidFill>
                  <a:schemeClr val="bg1">
                    <a:lumMod val="95000"/>
                  </a:schemeClr>
                </a:solidFill>
                <a:latin typeface="Century Gothic"/>
              </a:rPr>
              <a:t> μπ</a:t>
            </a:r>
            <a:r>
              <a:rPr lang="en-US" sz="1400" dirty="0" err="1">
                <a:solidFill>
                  <a:schemeClr val="bg1">
                    <a:lumMod val="95000"/>
                  </a:schemeClr>
                </a:solidFill>
                <a:latin typeface="Century Gothic"/>
              </a:rPr>
              <a:t>ορεί</a:t>
            </a:r>
            <a:r>
              <a:rPr lang="en-US" sz="1400" dirty="0">
                <a:solidFill>
                  <a:schemeClr val="bg1">
                    <a:lumMod val="95000"/>
                  </a:schemeClr>
                </a:solidFill>
                <a:latin typeface="Century Gothic"/>
              </a:rPr>
              <a:t> να κατα</a:t>
            </a:r>
            <a:r>
              <a:rPr lang="en-US" sz="1400" dirty="0" err="1">
                <a:solidFill>
                  <a:schemeClr val="bg1">
                    <a:lumMod val="95000"/>
                  </a:schemeClr>
                </a:solidFill>
                <a:latin typeface="Century Gothic"/>
              </a:rPr>
              <a:t>σκευ</a:t>
            </a:r>
            <a:r>
              <a:rPr lang="en-US" sz="1400" dirty="0">
                <a:solidFill>
                  <a:schemeClr val="bg1">
                    <a:lumMod val="95000"/>
                  </a:schemeClr>
                </a:solidFill>
                <a:latin typeface="Century Gothic"/>
              </a:rPr>
              <a:t>α</a:t>
            </a:r>
            <a:r>
              <a:rPr lang="en-US" sz="1400" dirty="0" err="1">
                <a:solidFill>
                  <a:schemeClr val="bg1">
                    <a:lumMod val="95000"/>
                  </a:schemeClr>
                </a:solidFill>
                <a:latin typeface="Century Gothic"/>
              </a:rPr>
              <a:t>στεί</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σε</a:t>
            </a:r>
            <a:r>
              <a:rPr lang="en-US" sz="1400" dirty="0">
                <a:solidFill>
                  <a:schemeClr val="bg1">
                    <a:lumMod val="95000"/>
                  </a:schemeClr>
                </a:solidFill>
                <a:latin typeface="Century Gothic"/>
              </a:rPr>
              <a:t> π</a:t>
            </a:r>
            <a:r>
              <a:rPr lang="en-US" sz="1400" dirty="0" err="1">
                <a:solidFill>
                  <a:schemeClr val="bg1">
                    <a:lumMod val="95000"/>
                  </a:schemeClr>
                </a:solidFill>
                <a:latin typeface="Century Gothic"/>
              </a:rPr>
              <a:t>ολλά</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σχήμ</a:t>
            </a:r>
            <a:r>
              <a:rPr lang="en-US" sz="1400" dirty="0">
                <a:solidFill>
                  <a:schemeClr val="bg1">
                    <a:lumMod val="95000"/>
                  </a:schemeClr>
                </a:solidFill>
                <a:latin typeface="Century Gothic"/>
              </a:rPr>
              <a:t>ατα. </a:t>
            </a:r>
            <a:r>
              <a:rPr lang="en-US" sz="1400" dirty="0" err="1">
                <a:solidFill>
                  <a:schemeClr val="bg1">
                    <a:lumMod val="95000"/>
                  </a:schemeClr>
                </a:solidFill>
                <a:latin typeface="Century Gothic"/>
              </a:rPr>
              <a:t>Είν</a:t>
            </a:r>
            <a:r>
              <a:rPr lang="en-US" sz="1400" dirty="0">
                <a:solidFill>
                  <a:schemeClr val="bg1">
                    <a:lumMod val="95000"/>
                  </a:schemeClr>
                </a:solidFill>
                <a:latin typeface="Century Gothic"/>
              </a:rPr>
              <a:t>αι </a:t>
            </a:r>
            <a:r>
              <a:rPr lang="en-US" sz="1400" dirty="0" err="1">
                <a:solidFill>
                  <a:schemeClr val="bg1">
                    <a:lumMod val="95000"/>
                  </a:schemeClr>
                </a:solidFill>
                <a:latin typeface="Century Gothic"/>
              </a:rPr>
              <a:t>συνήθως</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διάφ</a:t>
            </a:r>
            <a:r>
              <a:rPr lang="en-US" sz="1400" dirty="0">
                <a:solidFill>
                  <a:schemeClr val="bg1">
                    <a:lumMod val="95000"/>
                  </a:schemeClr>
                </a:solidFill>
                <a:latin typeface="Century Gothic"/>
              </a:rPr>
              <a:t>α</a:t>
            </a:r>
            <a:r>
              <a:rPr lang="en-US" sz="1400" dirty="0" err="1">
                <a:solidFill>
                  <a:schemeClr val="bg1">
                    <a:lumMod val="95000"/>
                  </a:schemeClr>
                </a:solidFill>
                <a:latin typeface="Century Gothic"/>
              </a:rPr>
              <a:t>νο</a:t>
            </a:r>
            <a:r>
              <a:rPr lang="en-US" sz="1400" dirty="0">
                <a:solidFill>
                  <a:schemeClr val="bg1">
                    <a:lumMod val="95000"/>
                  </a:schemeClr>
                </a:solidFill>
                <a:latin typeface="Century Gothic"/>
              </a:rPr>
              <a:t>, α</a:t>
            </a:r>
            <a:r>
              <a:rPr lang="en-US" sz="1400" dirty="0" err="1">
                <a:solidFill>
                  <a:schemeClr val="bg1">
                    <a:lumMod val="95000"/>
                  </a:schemeClr>
                </a:solidFill>
                <a:latin typeface="Century Gothic"/>
              </a:rPr>
              <a:t>λλά</a:t>
            </a:r>
            <a:r>
              <a:rPr lang="en-US" sz="1400" dirty="0">
                <a:solidFill>
                  <a:schemeClr val="bg1">
                    <a:lumMod val="95000"/>
                  </a:schemeClr>
                </a:solidFill>
                <a:latin typeface="Century Gothic"/>
              </a:rPr>
              <a:t> μπ</a:t>
            </a:r>
            <a:r>
              <a:rPr lang="en-US" sz="1400" dirty="0" err="1">
                <a:solidFill>
                  <a:schemeClr val="bg1">
                    <a:lumMod val="95000"/>
                  </a:schemeClr>
                </a:solidFill>
                <a:latin typeface="Century Gothic"/>
              </a:rPr>
              <a:t>ορεί</a:t>
            </a:r>
            <a:r>
              <a:rPr lang="en-US" sz="1400" dirty="0">
                <a:solidFill>
                  <a:schemeClr val="bg1">
                    <a:lumMod val="95000"/>
                  </a:schemeClr>
                </a:solidFill>
                <a:latin typeface="Century Gothic"/>
              </a:rPr>
              <a:t> να </a:t>
            </a:r>
            <a:r>
              <a:rPr lang="en-US" sz="1400" dirty="0" err="1">
                <a:solidFill>
                  <a:schemeClr val="bg1">
                    <a:lumMod val="95000"/>
                  </a:schemeClr>
                </a:solidFill>
                <a:latin typeface="Century Gothic"/>
              </a:rPr>
              <a:t>γίνει</a:t>
            </a:r>
            <a:r>
              <a:rPr lang="en-US" sz="1400" dirty="0">
                <a:solidFill>
                  <a:schemeClr val="bg1">
                    <a:lumMod val="95000"/>
                  </a:schemeClr>
                </a:solidFill>
                <a:latin typeface="Century Gothic"/>
              </a:rPr>
              <a:t> και </a:t>
            </a:r>
            <a:r>
              <a:rPr lang="en-US" sz="1400" dirty="0" err="1">
                <a:solidFill>
                  <a:schemeClr val="bg1">
                    <a:lumMod val="95000"/>
                  </a:schemeClr>
                </a:solidFill>
                <a:latin typeface="Century Gothic"/>
              </a:rPr>
              <a:t>έγχρωμο</a:t>
            </a:r>
            <a:r>
              <a:rPr lang="en-US" sz="1400" dirty="0">
                <a:solidFill>
                  <a:schemeClr val="bg1">
                    <a:lumMod val="95000"/>
                  </a:schemeClr>
                </a:solidFill>
                <a:latin typeface="Century Gothic"/>
              </a:rPr>
              <a:t>.​</a:t>
            </a:r>
            <a:endParaRPr lang="en-US" dirty="0">
              <a:solidFill>
                <a:schemeClr val="bg1">
                  <a:lumMod val="95000"/>
                </a:schemeClr>
              </a:solidFill>
            </a:endParaRPr>
          </a:p>
        </p:txBody>
      </p:sp>
      <p:sp>
        <p:nvSpPr>
          <p:cNvPr id="47" name="Rectangle 46">
            <a:extLst>
              <a:ext uri="{FF2B5EF4-FFF2-40B4-BE49-F238E27FC236}">
                <a16:creationId xmlns:a16="http://schemas.microsoft.com/office/drawing/2014/main" id="{AC67D1F7-F625-2744-8928-CC55B7795E7F}"/>
              </a:ext>
            </a:extLst>
          </p:cNvPr>
          <p:cNvSpPr/>
          <p:nvPr/>
        </p:nvSpPr>
        <p:spPr>
          <a:xfrm>
            <a:off x="3174168" y="4815611"/>
            <a:ext cx="2075941" cy="1384995"/>
          </a:xfrm>
          <a:prstGeom prst="rect">
            <a:avLst/>
          </a:prstGeom>
        </p:spPr>
        <p:txBody>
          <a:bodyPr wrap="square" lIns="91440" tIns="45720" rIns="91440" bIns="45720" anchor="t">
            <a:spAutoFit/>
          </a:bodyPr>
          <a:lstStyle/>
          <a:p>
            <a:pPr algn="ctr"/>
            <a:r>
              <a:rPr lang="en-US" sz="1400" dirty="0" err="1">
                <a:solidFill>
                  <a:schemeClr val="bg1">
                    <a:lumMod val="95000"/>
                  </a:schemeClr>
                </a:solidFill>
                <a:latin typeface="Century Gothic"/>
              </a:rPr>
              <a:t>Έν</a:t>
            </a:r>
            <a:r>
              <a:rPr lang="en-US" sz="1400" dirty="0">
                <a:solidFill>
                  <a:schemeClr val="bg1">
                    <a:lumMod val="95000"/>
                  </a:schemeClr>
                </a:solidFill>
                <a:latin typeface="Century Gothic"/>
              </a:rPr>
              <a:t>α </a:t>
            </a:r>
            <a:r>
              <a:rPr lang="en-US" sz="1400" dirty="0" err="1">
                <a:solidFill>
                  <a:schemeClr val="bg1">
                    <a:lumMod val="95000"/>
                  </a:schemeClr>
                </a:solidFill>
                <a:latin typeface="Century Gothic"/>
              </a:rPr>
              <a:t>διάφ</a:t>
            </a:r>
            <a:r>
              <a:rPr lang="en-US" sz="1400" dirty="0">
                <a:solidFill>
                  <a:schemeClr val="bg1">
                    <a:lumMod val="95000"/>
                  </a:schemeClr>
                </a:solidFill>
                <a:latin typeface="Century Gothic"/>
              </a:rPr>
              <a:t>α</a:t>
            </a:r>
            <a:r>
              <a:rPr lang="en-US" sz="1400" dirty="0" err="1">
                <a:solidFill>
                  <a:schemeClr val="bg1">
                    <a:lumMod val="95000"/>
                  </a:schemeClr>
                </a:solidFill>
                <a:latin typeface="Century Gothic"/>
              </a:rPr>
              <a:t>νο</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δυν</a:t>
            </a:r>
            <a:r>
              <a:rPr lang="en-US" sz="1400" dirty="0">
                <a:solidFill>
                  <a:schemeClr val="bg1">
                    <a:lumMod val="95000"/>
                  </a:schemeClr>
                </a:solidFill>
                <a:latin typeface="Century Gothic"/>
              </a:rPr>
              <a:t>α</a:t>
            </a:r>
            <a:r>
              <a:rPr lang="en-US" sz="1400" dirty="0" err="1">
                <a:solidFill>
                  <a:schemeClr val="bg1">
                    <a:lumMod val="95000"/>
                  </a:schemeClr>
                </a:solidFill>
                <a:latin typeface="Century Gothic"/>
              </a:rPr>
              <a:t>τό</a:t>
            </a:r>
            <a:r>
              <a:rPr lang="en-US" sz="1400" dirty="0">
                <a:solidFill>
                  <a:schemeClr val="bg1">
                    <a:lumMod val="95000"/>
                  </a:schemeClr>
                </a:solidFill>
                <a:latin typeface="Century Gothic"/>
              </a:rPr>
              <a:t>,
και </a:t>
            </a:r>
            <a:r>
              <a:rPr lang="en-US" sz="1400" dirty="0" err="1">
                <a:solidFill>
                  <a:schemeClr val="bg1">
                    <a:lumMod val="95000"/>
                  </a:schemeClr>
                </a:solidFill>
                <a:latin typeface="Century Gothic"/>
              </a:rPr>
              <a:t>ελ</a:t>
            </a:r>
            <a:r>
              <a:rPr lang="en-US" sz="1400" dirty="0">
                <a:solidFill>
                  <a:schemeClr val="bg1">
                    <a:lumMod val="95000"/>
                  </a:schemeClr>
                </a:solidFill>
                <a:latin typeface="Century Gothic"/>
              </a:rPr>
              <a:t>α</a:t>
            </a:r>
            <a:r>
              <a:rPr lang="en-US" sz="1400" dirty="0" err="1">
                <a:solidFill>
                  <a:schemeClr val="bg1">
                    <a:lumMod val="95000"/>
                  </a:schemeClr>
                </a:solidFill>
                <a:latin typeface="Century Gothic"/>
              </a:rPr>
              <a:t>φρύ</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τεχνητό</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υλικό</a:t>
            </a:r>
            <a:r>
              <a:rPr lang="en-US" sz="1400" dirty="0">
                <a:solidFill>
                  <a:schemeClr val="bg1">
                    <a:lumMod val="95000"/>
                  </a:schemeClr>
                </a:solidFill>
                <a:latin typeface="Century Gothic"/>
              </a:rPr>
              <a:t> π</a:t>
            </a:r>
            <a:r>
              <a:rPr lang="en-US" sz="1400" dirty="0" err="1">
                <a:solidFill>
                  <a:schemeClr val="bg1">
                    <a:lumMod val="95000"/>
                  </a:schemeClr>
                </a:solidFill>
                <a:latin typeface="Century Gothic"/>
              </a:rPr>
              <a:t>ου</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χρησιμο</a:t>
            </a:r>
            <a:r>
              <a:rPr lang="en-US" sz="1400" dirty="0">
                <a:solidFill>
                  <a:schemeClr val="bg1">
                    <a:lumMod val="95000"/>
                  </a:schemeClr>
                </a:solidFill>
                <a:latin typeface="Century Gothic"/>
              </a:rPr>
              <a:t>π</a:t>
            </a:r>
            <a:r>
              <a:rPr lang="en-US" sz="1400" dirty="0" err="1">
                <a:solidFill>
                  <a:schemeClr val="bg1">
                    <a:lumMod val="95000"/>
                  </a:schemeClr>
                </a:solidFill>
                <a:latin typeface="Century Gothic"/>
              </a:rPr>
              <a:t>οιείτ</a:t>
            </a:r>
            <a:r>
              <a:rPr lang="en-US" sz="1400" dirty="0">
                <a:solidFill>
                  <a:schemeClr val="bg1">
                    <a:lumMod val="95000"/>
                  </a:schemeClr>
                </a:solidFill>
                <a:latin typeface="Century Gothic"/>
              </a:rPr>
              <a:t>αι </a:t>
            </a:r>
            <a:r>
              <a:rPr lang="en-US" sz="1400" dirty="0" err="1">
                <a:solidFill>
                  <a:schemeClr val="bg1">
                    <a:lumMod val="95000"/>
                  </a:schemeClr>
                </a:solidFill>
                <a:latin typeface="Century Gothic"/>
              </a:rPr>
              <a:t>γι</a:t>
            </a:r>
            <a:r>
              <a:rPr lang="en-US" sz="1400" dirty="0">
                <a:solidFill>
                  <a:schemeClr val="bg1">
                    <a:lumMod val="95000"/>
                  </a:schemeClr>
                </a:solidFill>
                <a:latin typeface="Century Gothic"/>
              </a:rPr>
              <a:t>α </a:t>
            </a:r>
            <a:r>
              <a:rPr lang="en-US" sz="1400" dirty="0" err="1">
                <a:solidFill>
                  <a:schemeClr val="bg1">
                    <a:lumMod val="95000"/>
                  </a:schemeClr>
                </a:solidFill>
                <a:latin typeface="Century Gothic"/>
              </a:rPr>
              <a:t>τη</a:t>
            </a:r>
            <a:r>
              <a:rPr lang="en-US" sz="1400" dirty="0">
                <a:solidFill>
                  <a:schemeClr val="bg1">
                    <a:lumMod val="95000"/>
                  </a:schemeClr>
                </a:solidFill>
                <a:latin typeface="Century Gothic"/>
              </a:rPr>
              <a:t> </a:t>
            </a:r>
            <a:r>
              <a:rPr lang="en-US" sz="1400" dirty="0" err="1">
                <a:solidFill>
                  <a:schemeClr val="bg1">
                    <a:lumMod val="95000"/>
                  </a:schemeClr>
                </a:solidFill>
                <a:latin typeface="Century Gothic"/>
              </a:rPr>
              <a:t>συσκευ</a:t>
            </a:r>
            <a:r>
              <a:rPr lang="en-US" sz="1400" dirty="0">
                <a:solidFill>
                  <a:schemeClr val="bg1">
                    <a:lumMod val="95000"/>
                  </a:schemeClr>
                </a:solidFill>
                <a:latin typeface="Century Gothic"/>
              </a:rPr>
              <a:t>α</a:t>
            </a:r>
            <a:r>
              <a:rPr lang="en-US" sz="1400" dirty="0" err="1">
                <a:solidFill>
                  <a:schemeClr val="bg1">
                    <a:lumMod val="95000"/>
                  </a:schemeClr>
                </a:solidFill>
                <a:latin typeface="Century Gothic"/>
              </a:rPr>
              <a:t>σί</a:t>
            </a:r>
            <a:r>
              <a:rPr lang="en-US" sz="1400" dirty="0">
                <a:solidFill>
                  <a:schemeClr val="bg1">
                    <a:lumMod val="95000"/>
                  </a:schemeClr>
                </a:solidFill>
                <a:latin typeface="Century Gothic"/>
              </a:rPr>
              <a:t>α </a:t>
            </a:r>
            <a:r>
              <a:rPr lang="en-US" sz="1400" dirty="0" err="1">
                <a:solidFill>
                  <a:schemeClr val="bg1">
                    <a:lumMod val="95000"/>
                  </a:schemeClr>
                </a:solidFill>
                <a:latin typeface="Century Gothic"/>
              </a:rPr>
              <a:t>τροφίμων</a:t>
            </a:r>
            <a:r>
              <a:rPr lang="en-US" sz="1400" dirty="0">
                <a:solidFill>
                  <a:schemeClr val="bg1">
                    <a:lumMod val="95000"/>
                  </a:schemeClr>
                </a:solidFill>
                <a:latin typeface="Century Gothic"/>
              </a:rPr>
              <a:t> και π</a:t>
            </a:r>
            <a:r>
              <a:rPr lang="en-US" sz="1400" dirty="0" err="1">
                <a:solidFill>
                  <a:schemeClr val="bg1">
                    <a:lumMod val="95000"/>
                  </a:schemeClr>
                </a:solidFill>
                <a:latin typeface="Century Gothic"/>
              </a:rPr>
              <a:t>οτών</a:t>
            </a:r>
            <a:r>
              <a:rPr lang="en-US" sz="1400" dirty="0">
                <a:solidFill>
                  <a:schemeClr val="bg1">
                    <a:lumMod val="95000"/>
                  </a:schemeClr>
                </a:solidFill>
                <a:latin typeface="Century Gothic"/>
              </a:rPr>
              <a:t>.​</a:t>
            </a:r>
            <a:endParaRPr lang="en-US" dirty="0">
              <a:solidFill>
                <a:schemeClr val="bg1">
                  <a:lumMod val="95000"/>
                </a:schemeClr>
              </a:solidFill>
            </a:endParaRPr>
          </a:p>
        </p:txBody>
      </p:sp>
      <p:pic>
        <p:nvPicPr>
          <p:cNvPr id="58" name="Picture 57">
            <a:extLst>
              <a:ext uri="{FF2B5EF4-FFF2-40B4-BE49-F238E27FC236}">
                <a16:creationId xmlns:a16="http://schemas.microsoft.com/office/drawing/2014/main" id="{8CFBB78C-7011-D24E-9460-CD83F658108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4094907">
            <a:off x="-135480" y="3453141"/>
            <a:ext cx="1534497" cy="1512808"/>
          </a:xfrm>
          <a:prstGeom prst="rect">
            <a:avLst/>
          </a:prstGeom>
        </p:spPr>
      </p:pic>
      <p:pic>
        <p:nvPicPr>
          <p:cNvPr id="60" name="Picture 59">
            <a:extLst>
              <a:ext uri="{FF2B5EF4-FFF2-40B4-BE49-F238E27FC236}">
                <a16:creationId xmlns:a16="http://schemas.microsoft.com/office/drawing/2014/main" id="{502A0F25-F98E-114C-96A3-6CA48FEFC88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259800">
            <a:off x="10835949" y="3962809"/>
            <a:ext cx="1534497" cy="1512808"/>
          </a:xfrm>
          <a:prstGeom prst="rect">
            <a:avLst/>
          </a:prstGeom>
        </p:spPr>
      </p:pic>
      <p:pic>
        <p:nvPicPr>
          <p:cNvPr id="61" name="Picture 60">
            <a:extLst>
              <a:ext uri="{FF2B5EF4-FFF2-40B4-BE49-F238E27FC236}">
                <a16:creationId xmlns:a16="http://schemas.microsoft.com/office/drawing/2014/main" id="{16991228-B28A-BB4A-838F-5334EEAF759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4560000">
            <a:off x="9917788" y="33696"/>
            <a:ext cx="1534497" cy="1512808"/>
          </a:xfrm>
          <a:prstGeom prst="rect">
            <a:avLst/>
          </a:prstGeom>
        </p:spPr>
      </p:pic>
      <p:pic>
        <p:nvPicPr>
          <p:cNvPr id="12" name="Picture 11" descr="A picture containing indoor, slice, sliced&#10;&#10;Description automatically generated">
            <a:extLst>
              <a:ext uri="{FF2B5EF4-FFF2-40B4-BE49-F238E27FC236}">
                <a16:creationId xmlns:a16="http://schemas.microsoft.com/office/drawing/2014/main" id="{F0B1C718-5D17-DF42-8960-88D24E43AC2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5687" y="2640002"/>
            <a:ext cx="2028165" cy="2028165"/>
          </a:xfrm>
          <a:prstGeom prst="rect">
            <a:avLst/>
          </a:prstGeom>
        </p:spPr>
      </p:pic>
      <p:pic>
        <p:nvPicPr>
          <p:cNvPr id="14" name="Picture 13" descr="A picture containing indoor, white, dark, wheel&#10;&#10;Description automatically generated">
            <a:extLst>
              <a:ext uri="{FF2B5EF4-FFF2-40B4-BE49-F238E27FC236}">
                <a16:creationId xmlns:a16="http://schemas.microsoft.com/office/drawing/2014/main" id="{0B66E8C2-6F8F-3B46-A0F3-18C8D0A0D9C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562511" y="108613"/>
            <a:ext cx="2028165" cy="2028165"/>
          </a:xfrm>
          <a:prstGeom prst="rect">
            <a:avLst/>
          </a:prstGeom>
        </p:spPr>
      </p:pic>
      <p:pic>
        <p:nvPicPr>
          <p:cNvPr id="16" name="Picture 15" descr="A log cabin in a forest&#10;&#10;Description automatically generated with low confidence">
            <a:extLst>
              <a:ext uri="{FF2B5EF4-FFF2-40B4-BE49-F238E27FC236}">
                <a16:creationId xmlns:a16="http://schemas.microsoft.com/office/drawing/2014/main" id="{D8F6A558-3EBC-384E-8B1E-3F4CE904C8E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847082" y="1967694"/>
            <a:ext cx="2028165" cy="2028165"/>
          </a:xfrm>
          <a:prstGeom prst="rect">
            <a:avLst/>
          </a:prstGeom>
        </p:spPr>
      </p:pic>
      <p:pic>
        <p:nvPicPr>
          <p:cNvPr id="18" name="Picture 17">
            <a:extLst>
              <a:ext uri="{FF2B5EF4-FFF2-40B4-BE49-F238E27FC236}">
                <a16:creationId xmlns:a16="http://schemas.microsoft.com/office/drawing/2014/main" id="{C0ADEC8D-09A9-FC4A-A729-20E2D200C07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835706" y="2822984"/>
            <a:ext cx="2109946" cy="2109946"/>
          </a:xfrm>
          <a:prstGeom prst="rect">
            <a:avLst/>
          </a:prstGeom>
        </p:spPr>
      </p:pic>
      <p:pic>
        <p:nvPicPr>
          <p:cNvPr id="20" name="Picture 19" descr="Shape&#10;&#10;Description automatically generated with medium confidence">
            <a:extLst>
              <a:ext uri="{FF2B5EF4-FFF2-40B4-BE49-F238E27FC236}">
                <a16:creationId xmlns:a16="http://schemas.microsoft.com/office/drawing/2014/main" id="{EE8BA8F4-4A56-904E-B455-7CD0021FCD5B}"/>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9610619" y="4400235"/>
            <a:ext cx="2132559" cy="2132559"/>
          </a:xfrm>
          <a:prstGeom prst="rect">
            <a:avLst/>
          </a:prstGeom>
        </p:spPr>
      </p:pic>
      <p:sp>
        <p:nvSpPr>
          <p:cNvPr id="21" name="TextBox 20">
            <a:extLst>
              <a:ext uri="{FF2B5EF4-FFF2-40B4-BE49-F238E27FC236}">
                <a16:creationId xmlns:a16="http://schemas.microsoft.com/office/drawing/2014/main" id="{32043B5D-8721-4A71-9796-71FF0B6B8CBB}"/>
              </a:ext>
            </a:extLst>
          </p:cNvPr>
          <p:cNvSpPr txBox="1"/>
          <p:nvPr/>
        </p:nvSpPr>
        <p:spPr>
          <a:xfrm>
            <a:off x="8923191" y="1967575"/>
            <a:ext cx="1369829" cy="369332"/>
          </a:xfrm>
          <a:prstGeom prst="rect">
            <a:avLst/>
          </a:prstGeom>
          <a:noFill/>
        </p:spPr>
        <p:txBody>
          <a:bodyPr wrap="square" lIns="91440" tIns="45720" rIns="91440" bIns="45720" anchor="t">
            <a:spAutoFit/>
          </a:bodyPr>
          <a:lstStyle/>
          <a:p>
            <a:r>
              <a:rPr lang="en-US" b="1" dirty="0" err="1">
                <a:solidFill>
                  <a:schemeClr val="bg1">
                    <a:lumMod val="95000"/>
                  </a:schemeClr>
                </a:solidFill>
                <a:latin typeface="Century Gothic"/>
              </a:rPr>
              <a:t>Αλουμίνιο</a:t>
            </a:r>
          </a:p>
        </p:txBody>
      </p:sp>
      <p:sp>
        <p:nvSpPr>
          <p:cNvPr id="23" name="TextBox 22">
            <a:extLst>
              <a:ext uri="{FF2B5EF4-FFF2-40B4-BE49-F238E27FC236}">
                <a16:creationId xmlns:a16="http://schemas.microsoft.com/office/drawing/2014/main" id="{8449CB63-B980-41FF-B6D6-CE6663190AD9}"/>
              </a:ext>
            </a:extLst>
          </p:cNvPr>
          <p:cNvSpPr txBox="1"/>
          <p:nvPr/>
        </p:nvSpPr>
        <p:spPr>
          <a:xfrm>
            <a:off x="9688825" y="6368682"/>
            <a:ext cx="1911421" cy="369332"/>
          </a:xfrm>
          <a:prstGeom prst="rect">
            <a:avLst/>
          </a:prstGeom>
          <a:noFill/>
        </p:spPr>
        <p:txBody>
          <a:bodyPr wrap="square" lIns="91440" tIns="45720" rIns="91440" bIns="45720" anchor="t">
            <a:spAutoFit/>
          </a:bodyPr>
          <a:lstStyle/>
          <a:p>
            <a:pPr algn="ctr"/>
            <a:r>
              <a:rPr lang="en-US" b="1" dirty="0" err="1">
                <a:solidFill>
                  <a:schemeClr val="bg1">
                    <a:lumMod val="95000"/>
                  </a:schemeClr>
                </a:solidFill>
                <a:latin typeface="Century Gothic"/>
              </a:rPr>
              <a:t>Πλ</a:t>
            </a:r>
            <a:r>
              <a:rPr lang="en-US" b="1" dirty="0">
                <a:solidFill>
                  <a:schemeClr val="bg1">
                    <a:lumMod val="95000"/>
                  </a:schemeClr>
                </a:solidFill>
                <a:latin typeface="Century Gothic"/>
              </a:rPr>
              <a:t>α</a:t>
            </a:r>
            <a:r>
              <a:rPr lang="en-US" b="1" dirty="0" err="1">
                <a:solidFill>
                  <a:schemeClr val="bg1">
                    <a:lumMod val="95000"/>
                  </a:schemeClr>
                </a:solidFill>
                <a:latin typeface="Century Gothic"/>
              </a:rPr>
              <a:t>στικό</a:t>
            </a:r>
            <a:endParaRPr lang="en-US" dirty="0" err="1">
              <a:solidFill>
                <a:schemeClr val="bg1">
                  <a:lumMod val="95000"/>
                </a:schemeClr>
              </a:solidFill>
            </a:endParaRPr>
          </a:p>
        </p:txBody>
      </p:sp>
      <p:sp>
        <p:nvSpPr>
          <p:cNvPr id="25" name="TextBox 24">
            <a:extLst>
              <a:ext uri="{FF2B5EF4-FFF2-40B4-BE49-F238E27FC236}">
                <a16:creationId xmlns:a16="http://schemas.microsoft.com/office/drawing/2014/main" id="{DD6B3FE6-7461-484F-9490-C5A191D69D9D}"/>
              </a:ext>
            </a:extLst>
          </p:cNvPr>
          <p:cNvSpPr txBox="1"/>
          <p:nvPr/>
        </p:nvSpPr>
        <p:spPr>
          <a:xfrm>
            <a:off x="10535677" y="3876469"/>
            <a:ext cx="1207758" cy="369332"/>
          </a:xfrm>
          <a:prstGeom prst="rect">
            <a:avLst/>
          </a:prstGeom>
          <a:noFill/>
        </p:spPr>
        <p:txBody>
          <a:bodyPr wrap="square" lIns="91440" tIns="45720" rIns="91440" bIns="45720" anchor="t">
            <a:spAutoFit/>
          </a:bodyPr>
          <a:lstStyle/>
          <a:p>
            <a:r>
              <a:rPr lang="en-US" b="1" dirty="0" err="1">
                <a:solidFill>
                  <a:schemeClr val="bg1">
                    <a:lumMod val="95000"/>
                  </a:schemeClr>
                </a:solidFill>
                <a:latin typeface="Century Gothic"/>
              </a:rPr>
              <a:t>Ξύλο</a:t>
            </a:r>
            <a:endParaRPr lang="en-US" dirty="0" err="1"/>
          </a:p>
        </p:txBody>
      </p:sp>
      <p:sp>
        <p:nvSpPr>
          <p:cNvPr id="27" name="TextBox 26">
            <a:extLst>
              <a:ext uri="{FF2B5EF4-FFF2-40B4-BE49-F238E27FC236}">
                <a16:creationId xmlns:a16="http://schemas.microsoft.com/office/drawing/2014/main" id="{C98A3356-2800-463C-8743-1AEA95DDB900}"/>
              </a:ext>
            </a:extLst>
          </p:cNvPr>
          <p:cNvSpPr txBox="1"/>
          <p:nvPr/>
        </p:nvSpPr>
        <p:spPr>
          <a:xfrm>
            <a:off x="8409023" y="4954893"/>
            <a:ext cx="1274233" cy="369332"/>
          </a:xfrm>
          <a:prstGeom prst="rect">
            <a:avLst/>
          </a:prstGeom>
          <a:noFill/>
        </p:spPr>
        <p:txBody>
          <a:bodyPr wrap="square" lIns="91440" tIns="45720" rIns="91440" bIns="45720" anchor="t">
            <a:spAutoFit/>
          </a:bodyPr>
          <a:lstStyle/>
          <a:p>
            <a:r>
              <a:rPr lang="en-US" b="1" dirty="0" err="1">
                <a:solidFill>
                  <a:schemeClr val="bg1">
                    <a:lumMod val="95000"/>
                  </a:schemeClr>
                </a:solidFill>
                <a:latin typeface="Century Gothic"/>
              </a:rPr>
              <a:t>Γυ</a:t>
            </a:r>
            <a:r>
              <a:rPr lang="en-US" b="1" dirty="0">
                <a:solidFill>
                  <a:schemeClr val="bg1">
                    <a:lumMod val="95000"/>
                  </a:schemeClr>
                </a:solidFill>
                <a:latin typeface="Century Gothic"/>
              </a:rPr>
              <a:t>α</a:t>
            </a:r>
            <a:r>
              <a:rPr lang="en-US" b="1" dirty="0" err="1">
                <a:solidFill>
                  <a:schemeClr val="bg1">
                    <a:lumMod val="95000"/>
                  </a:schemeClr>
                </a:solidFill>
                <a:latin typeface="Century Gothic"/>
              </a:rPr>
              <a:t>λί</a:t>
            </a:r>
            <a:endParaRPr lang="en-US" dirty="0" err="1"/>
          </a:p>
        </p:txBody>
      </p:sp>
      <p:sp>
        <p:nvSpPr>
          <p:cNvPr id="2" name="Rectangle 1">
            <a:extLst>
              <a:ext uri="{FF2B5EF4-FFF2-40B4-BE49-F238E27FC236}">
                <a16:creationId xmlns:a16="http://schemas.microsoft.com/office/drawing/2014/main" id="{1B04A930-9064-4167-AB38-EC0FA9EF7A17}"/>
              </a:ext>
            </a:extLst>
          </p:cNvPr>
          <p:cNvSpPr/>
          <p:nvPr/>
        </p:nvSpPr>
        <p:spPr>
          <a:xfrm>
            <a:off x="5678560" y="5061001"/>
            <a:ext cx="2140517" cy="1611522"/>
          </a:xfrm>
          <a:custGeom>
            <a:avLst/>
            <a:gdLst>
              <a:gd name="connsiteX0" fmla="*/ 0 w 2140517"/>
              <a:gd name="connsiteY0" fmla="*/ 0 h 1611522"/>
              <a:gd name="connsiteX1" fmla="*/ 513724 w 2140517"/>
              <a:gd name="connsiteY1" fmla="*/ 0 h 1611522"/>
              <a:gd name="connsiteX2" fmla="*/ 984638 w 2140517"/>
              <a:gd name="connsiteY2" fmla="*/ 0 h 1611522"/>
              <a:gd name="connsiteX3" fmla="*/ 1562577 w 2140517"/>
              <a:gd name="connsiteY3" fmla="*/ 0 h 1611522"/>
              <a:gd name="connsiteX4" fmla="*/ 2140517 w 2140517"/>
              <a:gd name="connsiteY4" fmla="*/ 0 h 1611522"/>
              <a:gd name="connsiteX5" fmla="*/ 2140517 w 2140517"/>
              <a:gd name="connsiteY5" fmla="*/ 521059 h 1611522"/>
              <a:gd name="connsiteX6" fmla="*/ 2140517 w 2140517"/>
              <a:gd name="connsiteY6" fmla="*/ 1026002 h 1611522"/>
              <a:gd name="connsiteX7" fmla="*/ 2140517 w 2140517"/>
              <a:gd name="connsiteY7" fmla="*/ 1611522 h 1611522"/>
              <a:gd name="connsiteX8" fmla="*/ 1605388 w 2140517"/>
              <a:gd name="connsiteY8" fmla="*/ 1611522 h 1611522"/>
              <a:gd name="connsiteX9" fmla="*/ 1134474 w 2140517"/>
              <a:gd name="connsiteY9" fmla="*/ 1611522 h 1611522"/>
              <a:gd name="connsiteX10" fmla="*/ 599345 w 2140517"/>
              <a:gd name="connsiteY10" fmla="*/ 1611522 h 1611522"/>
              <a:gd name="connsiteX11" fmla="*/ 0 w 2140517"/>
              <a:gd name="connsiteY11" fmla="*/ 1611522 h 1611522"/>
              <a:gd name="connsiteX12" fmla="*/ 0 w 2140517"/>
              <a:gd name="connsiteY12" fmla="*/ 1090463 h 1611522"/>
              <a:gd name="connsiteX13" fmla="*/ 0 w 2140517"/>
              <a:gd name="connsiteY13" fmla="*/ 569404 h 1611522"/>
              <a:gd name="connsiteX14" fmla="*/ 0 w 2140517"/>
              <a:gd name="connsiteY14" fmla="*/ 0 h 161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40517" h="1611522" extrusionOk="0">
                <a:moveTo>
                  <a:pt x="0" y="0"/>
                </a:moveTo>
                <a:cubicBezTo>
                  <a:pt x="110443" y="-13778"/>
                  <a:pt x="361774" y="3792"/>
                  <a:pt x="513724" y="0"/>
                </a:cubicBezTo>
                <a:cubicBezTo>
                  <a:pt x="665674" y="-3792"/>
                  <a:pt x="881793" y="-15882"/>
                  <a:pt x="984638" y="0"/>
                </a:cubicBezTo>
                <a:cubicBezTo>
                  <a:pt x="1087483" y="15882"/>
                  <a:pt x="1366532" y="2250"/>
                  <a:pt x="1562577" y="0"/>
                </a:cubicBezTo>
                <a:cubicBezTo>
                  <a:pt x="1758622" y="-2250"/>
                  <a:pt x="1923308" y="26820"/>
                  <a:pt x="2140517" y="0"/>
                </a:cubicBezTo>
                <a:cubicBezTo>
                  <a:pt x="2159863" y="251665"/>
                  <a:pt x="2135368" y="305316"/>
                  <a:pt x="2140517" y="521059"/>
                </a:cubicBezTo>
                <a:cubicBezTo>
                  <a:pt x="2145666" y="736802"/>
                  <a:pt x="2130507" y="920930"/>
                  <a:pt x="2140517" y="1026002"/>
                </a:cubicBezTo>
                <a:cubicBezTo>
                  <a:pt x="2150527" y="1131074"/>
                  <a:pt x="2120888" y="1468986"/>
                  <a:pt x="2140517" y="1611522"/>
                </a:cubicBezTo>
                <a:cubicBezTo>
                  <a:pt x="2002106" y="1600354"/>
                  <a:pt x="1802321" y="1588959"/>
                  <a:pt x="1605388" y="1611522"/>
                </a:cubicBezTo>
                <a:cubicBezTo>
                  <a:pt x="1408455" y="1634085"/>
                  <a:pt x="1247297" y="1630868"/>
                  <a:pt x="1134474" y="1611522"/>
                </a:cubicBezTo>
                <a:cubicBezTo>
                  <a:pt x="1021651" y="1592176"/>
                  <a:pt x="794602" y="1623272"/>
                  <a:pt x="599345" y="1611522"/>
                </a:cubicBezTo>
                <a:cubicBezTo>
                  <a:pt x="404088" y="1599772"/>
                  <a:pt x="126022" y="1594207"/>
                  <a:pt x="0" y="1611522"/>
                </a:cubicBezTo>
                <a:cubicBezTo>
                  <a:pt x="-19841" y="1370082"/>
                  <a:pt x="-18113" y="1333037"/>
                  <a:pt x="0" y="1090463"/>
                </a:cubicBezTo>
                <a:cubicBezTo>
                  <a:pt x="18113" y="847889"/>
                  <a:pt x="-20087" y="823088"/>
                  <a:pt x="0" y="569404"/>
                </a:cubicBezTo>
                <a:cubicBezTo>
                  <a:pt x="20087" y="315720"/>
                  <a:pt x="2746" y="122649"/>
                  <a:pt x="0" y="0"/>
                </a:cubicBezTo>
                <a:close/>
              </a:path>
            </a:pathLst>
          </a:custGeom>
          <a:noFill/>
          <a:ln w="15875">
            <a:solidFill>
              <a:schemeClr val="bg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38DA2FB7-F9E7-4027-BDAC-53549763C336}"/>
              </a:ext>
            </a:extLst>
          </p:cNvPr>
          <p:cNvSpPr/>
          <p:nvPr/>
        </p:nvSpPr>
        <p:spPr>
          <a:xfrm>
            <a:off x="5283480" y="3110798"/>
            <a:ext cx="1888670" cy="1411336"/>
          </a:xfrm>
          <a:custGeom>
            <a:avLst/>
            <a:gdLst>
              <a:gd name="connsiteX0" fmla="*/ 0 w 1888670"/>
              <a:gd name="connsiteY0" fmla="*/ 0 h 1411336"/>
              <a:gd name="connsiteX1" fmla="*/ 610670 w 1888670"/>
              <a:gd name="connsiteY1" fmla="*/ 0 h 1411336"/>
              <a:gd name="connsiteX2" fmla="*/ 1183567 w 1888670"/>
              <a:gd name="connsiteY2" fmla="*/ 0 h 1411336"/>
              <a:gd name="connsiteX3" fmla="*/ 1888670 w 1888670"/>
              <a:gd name="connsiteY3" fmla="*/ 0 h 1411336"/>
              <a:gd name="connsiteX4" fmla="*/ 1888670 w 1888670"/>
              <a:gd name="connsiteY4" fmla="*/ 456332 h 1411336"/>
              <a:gd name="connsiteX5" fmla="*/ 1888670 w 1888670"/>
              <a:gd name="connsiteY5" fmla="*/ 898551 h 1411336"/>
              <a:gd name="connsiteX6" fmla="*/ 1888670 w 1888670"/>
              <a:gd name="connsiteY6" fmla="*/ 1411336 h 1411336"/>
              <a:gd name="connsiteX7" fmla="*/ 1259113 w 1888670"/>
              <a:gd name="connsiteY7" fmla="*/ 1411336 h 1411336"/>
              <a:gd name="connsiteX8" fmla="*/ 591783 w 1888670"/>
              <a:gd name="connsiteY8" fmla="*/ 1411336 h 1411336"/>
              <a:gd name="connsiteX9" fmla="*/ 0 w 1888670"/>
              <a:gd name="connsiteY9" fmla="*/ 1411336 h 1411336"/>
              <a:gd name="connsiteX10" fmla="*/ 0 w 1888670"/>
              <a:gd name="connsiteY10" fmla="*/ 940891 h 1411336"/>
              <a:gd name="connsiteX11" fmla="*/ 0 w 1888670"/>
              <a:gd name="connsiteY11" fmla="*/ 484559 h 1411336"/>
              <a:gd name="connsiteX12" fmla="*/ 0 w 1888670"/>
              <a:gd name="connsiteY12" fmla="*/ 0 h 1411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8670" h="1411336" extrusionOk="0">
                <a:moveTo>
                  <a:pt x="0" y="0"/>
                </a:moveTo>
                <a:cubicBezTo>
                  <a:pt x="265159" y="-20886"/>
                  <a:pt x="428081" y="-13984"/>
                  <a:pt x="610670" y="0"/>
                </a:cubicBezTo>
                <a:cubicBezTo>
                  <a:pt x="793259" y="13984"/>
                  <a:pt x="1023789" y="16372"/>
                  <a:pt x="1183567" y="0"/>
                </a:cubicBezTo>
                <a:cubicBezTo>
                  <a:pt x="1343345" y="-16372"/>
                  <a:pt x="1606690" y="-4759"/>
                  <a:pt x="1888670" y="0"/>
                </a:cubicBezTo>
                <a:cubicBezTo>
                  <a:pt x="1899842" y="97675"/>
                  <a:pt x="1896249" y="356050"/>
                  <a:pt x="1888670" y="456332"/>
                </a:cubicBezTo>
                <a:cubicBezTo>
                  <a:pt x="1881091" y="556614"/>
                  <a:pt x="1875902" y="807633"/>
                  <a:pt x="1888670" y="898551"/>
                </a:cubicBezTo>
                <a:cubicBezTo>
                  <a:pt x="1901438" y="989469"/>
                  <a:pt x="1895220" y="1167747"/>
                  <a:pt x="1888670" y="1411336"/>
                </a:cubicBezTo>
                <a:cubicBezTo>
                  <a:pt x="1648295" y="1395815"/>
                  <a:pt x="1502676" y="1394639"/>
                  <a:pt x="1259113" y="1411336"/>
                </a:cubicBezTo>
                <a:cubicBezTo>
                  <a:pt x="1015550" y="1428033"/>
                  <a:pt x="829635" y="1416871"/>
                  <a:pt x="591783" y="1411336"/>
                </a:cubicBezTo>
                <a:cubicBezTo>
                  <a:pt x="353931" y="1405802"/>
                  <a:pt x="211710" y="1384037"/>
                  <a:pt x="0" y="1411336"/>
                </a:cubicBezTo>
                <a:cubicBezTo>
                  <a:pt x="-4734" y="1245747"/>
                  <a:pt x="17277" y="1134942"/>
                  <a:pt x="0" y="940891"/>
                </a:cubicBezTo>
                <a:cubicBezTo>
                  <a:pt x="-17277" y="746841"/>
                  <a:pt x="22069" y="702140"/>
                  <a:pt x="0" y="484559"/>
                </a:cubicBezTo>
                <a:cubicBezTo>
                  <a:pt x="-22069" y="266978"/>
                  <a:pt x="-2940" y="120784"/>
                  <a:pt x="0" y="0"/>
                </a:cubicBezTo>
                <a:close/>
              </a:path>
            </a:pathLst>
          </a:custGeom>
          <a:noFill/>
          <a:ln w="15875">
            <a:solidFill>
              <a:schemeClr val="bg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96A99BB-A36C-42C8-8E96-7C74DAABACF2}"/>
              </a:ext>
            </a:extLst>
          </p:cNvPr>
          <p:cNvSpPr/>
          <p:nvPr/>
        </p:nvSpPr>
        <p:spPr>
          <a:xfrm>
            <a:off x="3169757" y="4815006"/>
            <a:ext cx="2095314" cy="1398421"/>
          </a:xfrm>
          <a:custGeom>
            <a:avLst/>
            <a:gdLst>
              <a:gd name="connsiteX0" fmla="*/ 0 w 2095314"/>
              <a:gd name="connsiteY0" fmla="*/ 0 h 1398421"/>
              <a:gd name="connsiteX1" fmla="*/ 677485 w 2095314"/>
              <a:gd name="connsiteY1" fmla="*/ 0 h 1398421"/>
              <a:gd name="connsiteX2" fmla="*/ 1313063 w 2095314"/>
              <a:gd name="connsiteY2" fmla="*/ 0 h 1398421"/>
              <a:gd name="connsiteX3" fmla="*/ 2095314 w 2095314"/>
              <a:gd name="connsiteY3" fmla="*/ 0 h 1398421"/>
              <a:gd name="connsiteX4" fmla="*/ 2095314 w 2095314"/>
              <a:gd name="connsiteY4" fmla="*/ 685226 h 1398421"/>
              <a:gd name="connsiteX5" fmla="*/ 2095314 w 2095314"/>
              <a:gd name="connsiteY5" fmla="*/ 1398421 h 1398421"/>
              <a:gd name="connsiteX6" fmla="*/ 1438782 w 2095314"/>
              <a:gd name="connsiteY6" fmla="*/ 1398421 h 1398421"/>
              <a:gd name="connsiteX7" fmla="*/ 782251 w 2095314"/>
              <a:gd name="connsiteY7" fmla="*/ 1398421 h 1398421"/>
              <a:gd name="connsiteX8" fmla="*/ 0 w 2095314"/>
              <a:gd name="connsiteY8" fmla="*/ 1398421 h 1398421"/>
              <a:gd name="connsiteX9" fmla="*/ 0 w 2095314"/>
              <a:gd name="connsiteY9" fmla="*/ 741163 h 1398421"/>
              <a:gd name="connsiteX10" fmla="*/ 0 w 2095314"/>
              <a:gd name="connsiteY10" fmla="*/ 0 h 1398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5314" h="1398421" extrusionOk="0">
                <a:moveTo>
                  <a:pt x="0" y="0"/>
                </a:moveTo>
                <a:cubicBezTo>
                  <a:pt x="153879" y="21055"/>
                  <a:pt x="436122" y="-12321"/>
                  <a:pt x="677485" y="0"/>
                </a:cubicBezTo>
                <a:cubicBezTo>
                  <a:pt x="918849" y="12321"/>
                  <a:pt x="1007664" y="-20019"/>
                  <a:pt x="1313063" y="0"/>
                </a:cubicBezTo>
                <a:cubicBezTo>
                  <a:pt x="1618462" y="20019"/>
                  <a:pt x="1860760" y="30194"/>
                  <a:pt x="2095314" y="0"/>
                </a:cubicBezTo>
                <a:cubicBezTo>
                  <a:pt x="2129288" y="333116"/>
                  <a:pt x="2081408" y="422202"/>
                  <a:pt x="2095314" y="685226"/>
                </a:cubicBezTo>
                <a:cubicBezTo>
                  <a:pt x="2109220" y="948250"/>
                  <a:pt x="2084715" y="1119853"/>
                  <a:pt x="2095314" y="1398421"/>
                </a:cubicBezTo>
                <a:cubicBezTo>
                  <a:pt x="1777407" y="1390246"/>
                  <a:pt x="1689284" y="1411690"/>
                  <a:pt x="1438782" y="1398421"/>
                </a:cubicBezTo>
                <a:cubicBezTo>
                  <a:pt x="1188280" y="1385152"/>
                  <a:pt x="1057782" y="1385758"/>
                  <a:pt x="782251" y="1398421"/>
                </a:cubicBezTo>
                <a:cubicBezTo>
                  <a:pt x="506720" y="1411084"/>
                  <a:pt x="317373" y="1426168"/>
                  <a:pt x="0" y="1398421"/>
                </a:cubicBezTo>
                <a:cubicBezTo>
                  <a:pt x="-13431" y="1260033"/>
                  <a:pt x="-6338" y="950649"/>
                  <a:pt x="0" y="741163"/>
                </a:cubicBezTo>
                <a:cubicBezTo>
                  <a:pt x="6338" y="531677"/>
                  <a:pt x="-10566" y="201015"/>
                  <a:pt x="0" y="0"/>
                </a:cubicBezTo>
                <a:close/>
              </a:path>
            </a:pathLst>
          </a:custGeom>
          <a:noFill/>
          <a:ln w="15875">
            <a:solidFill>
              <a:schemeClr val="bg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A16098D1-800D-42DC-AD68-13A8E69F1BB0}"/>
              </a:ext>
            </a:extLst>
          </p:cNvPr>
          <p:cNvSpPr/>
          <p:nvPr/>
        </p:nvSpPr>
        <p:spPr>
          <a:xfrm>
            <a:off x="2895974" y="2623150"/>
            <a:ext cx="2146975" cy="1605065"/>
          </a:xfrm>
          <a:custGeom>
            <a:avLst/>
            <a:gdLst>
              <a:gd name="connsiteX0" fmla="*/ 0 w 2146975"/>
              <a:gd name="connsiteY0" fmla="*/ 0 h 1605065"/>
              <a:gd name="connsiteX1" fmla="*/ 515274 w 2146975"/>
              <a:gd name="connsiteY1" fmla="*/ 0 h 1605065"/>
              <a:gd name="connsiteX2" fmla="*/ 987608 w 2146975"/>
              <a:gd name="connsiteY2" fmla="*/ 0 h 1605065"/>
              <a:gd name="connsiteX3" fmla="*/ 1567292 w 2146975"/>
              <a:gd name="connsiteY3" fmla="*/ 0 h 1605065"/>
              <a:gd name="connsiteX4" fmla="*/ 2146975 w 2146975"/>
              <a:gd name="connsiteY4" fmla="*/ 0 h 1605065"/>
              <a:gd name="connsiteX5" fmla="*/ 2146975 w 2146975"/>
              <a:gd name="connsiteY5" fmla="*/ 518971 h 1605065"/>
              <a:gd name="connsiteX6" fmla="*/ 2146975 w 2146975"/>
              <a:gd name="connsiteY6" fmla="*/ 1021891 h 1605065"/>
              <a:gd name="connsiteX7" fmla="*/ 2146975 w 2146975"/>
              <a:gd name="connsiteY7" fmla="*/ 1605065 h 1605065"/>
              <a:gd name="connsiteX8" fmla="*/ 1610231 w 2146975"/>
              <a:gd name="connsiteY8" fmla="*/ 1605065 h 1605065"/>
              <a:gd name="connsiteX9" fmla="*/ 1137897 w 2146975"/>
              <a:gd name="connsiteY9" fmla="*/ 1605065 h 1605065"/>
              <a:gd name="connsiteX10" fmla="*/ 601153 w 2146975"/>
              <a:gd name="connsiteY10" fmla="*/ 1605065 h 1605065"/>
              <a:gd name="connsiteX11" fmla="*/ 0 w 2146975"/>
              <a:gd name="connsiteY11" fmla="*/ 1605065 h 1605065"/>
              <a:gd name="connsiteX12" fmla="*/ 0 w 2146975"/>
              <a:gd name="connsiteY12" fmla="*/ 1086094 h 1605065"/>
              <a:gd name="connsiteX13" fmla="*/ 0 w 2146975"/>
              <a:gd name="connsiteY13" fmla="*/ 567123 h 1605065"/>
              <a:gd name="connsiteX14" fmla="*/ 0 w 2146975"/>
              <a:gd name="connsiteY14" fmla="*/ 0 h 1605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46975" h="1605065" extrusionOk="0">
                <a:moveTo>
                  <a:pt x="0" y="0"/>
                </a:moveTo>
                <a:cubicBezTo>
                  <a:pt x="210693" y="7043"/>
                  <a:pt x="272128" y="-4371"/>
                  <a:pt x="515274" y="0"/>
                </a:cubicBezTo>
                <a:cubicBezTo>
                  <a:pt x="758420" y="4371"/>
                  <a:pt x="868278" y="6497"/>
                  <a:pt x="987608" y="0"/>
                </a:cubicBezTo>
                <a:cubicBezTo>
                  <a:pt x="1106938" y="-6497"/>
                  <a:pt x="1444384" y="12091"/>
                  <a:pt x="1567292" y="0"/>
                </a:cubicBezTo>
                <a:cubicBezTo>
                  <a:pt x="1690200" y="-12091"/>
                  <a:pt x="1946930" y="-5338"/>
                  <a:pt x="2146975" y="0"/>
                </a:cubicBezTo>
                <a:cubicBezTo>
                  <a:pt x="2133239" y="139826"/>
                  <a:pt x="2160227" y="339084"/>
                  <a:pt x="2146975" y="518971"/>
                </a:cubicBezTo>
                <a:cubicBezTo>
                  <a:pt x="2133723" y="698858"/>
                  <a:pt x="2156960" y="899873"/>
                  <a:pt x="2146975" y="1021891"/>
                </a:cubicBezTo>
                <a:cubicBezTo>
                  <a:pt x="2136990" y="1143909"/>
                  <a:pt x="2142840" y="1401281"/>
                  <a:pt x="2146975" y="1605065"/>
                </a:cubicBezTo>
                <a:cubicBezTo>
                  <a:pt x="2001131" y="1592227"/>
                  <a:pt x="1877125" y="1578973"/>
                  <a:pt x="1610231" y="1605065"/>
                </a:cubicBezTo>
                <a:cubicBezTo>
                  <a:pt x="1343337" y="1631157"/>
                  <a:pt x="1288280" y="1609194"/>
                  <a:pt x="1137897" y="1605065"/>
                </a:cubicBezTo>
                <a:cubicBezTo>
                  <a:pt x="987514" y="1600936"/>
                  <a:pt x="867169" y="1583736"/>
                  <a:pt x="601153" y="1605065"/>
                </a:cubicBezTo>
                <a:cubicBezTo>
                  <a:pt x="335137" y="1626394"/>
                  <a:pt x="203685" y="1597750"/>
                  <a:pt x="0" y="1605065"/>
                </a:cubicBezTo>
                <a:cubicBezTo>
                  <a:pt x="10464" y="1365727"/>
                  <a:pt x="23236" y="1208068"/>
                  <a:pt x="0" y="1086094"/>
                </a:cubicBezTo>
                <a:cubicBezTo>
                  <a:pt x="-23236" y="964120"/>
                  <a:pt x="14367" y="679893"/>
                  <a:pt x="0" y="567123"/>
                </a:cubicBezTo>
                <a:cubicBezTo>
                  <a:pt x="-14367" y="454353"/>
                  <a:pt x="-19588" y="269605"/>
                  <a:pt x="0" y="0"/>
                </a:cubicBezTo>
                <a:close/>
              </a:path>
            </a:pathLst>
          </a:custGeom>
          <a:noFill/>
          <a:ln w="15875">
            <a:solidFill>
              <a:schemeClr val="bg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F9A95A9A-0C44-4804-9707-0F602862E9C5}"/>
              </a:ext>
            </a:extLst>
          </p:cNvPr>
          <p:cNvSpPr/>
          <p:nvPr/>
        </p:nvSpPr>
        <p:spPr>
          <a:xfrm>
            <a:off x="421723" y="5141096"/>
            <a:ext cx="2004907" cy="1391964"/>
          </a:xfrm>
          <a:custGeom>
            <a:avLst/>
            <a:gdLst>
              <a:gd name="connsiteX0" fmla="*/ 0 w 2004907"/>
              <a:gd name="connsiteY0" fmla="*/ 0 h 1391964"/>
              <a:gd name="connsiteX1" fmla="*/ 648253 w 2004907"/>
              <a:gd name="connsiteY1" fmla="*/ 0 h 1391964"/>
              <a:gd name="connsiteX2" fmla="*/ 1256408 w 2004907"/>
              <a:gd name="connsiteY2" fmla="*/ 0 h 1391964"/>
              <a:gd name="connsiteX3" fmla="*/ 2004907 w 2004907"/>
              <a:gd name="connsiteY3" fmla="*/ 0 h 1391964"/>
              <a:gd name="connsiteX4" fmla="*/ 2004907 w 2004907"/>
              <a:gd name="connsiteY4" fmla="*/ 682062 h 1391964"/>
              <a:gd name="connsiteX5" fmla="*/ 2004907 w 2004907"/>
              <a:gd name="connsiteY5" fmla="*/ 1391964 h 1391964"/>
              <a:gd name="connsiteX6" fmla="*/ 1376703 w 2004907"/>
              <a:gd name="connsiteY6" fmla="*/ 1391964 h 1391964"/>
              <a:gd name="connsiteX7" fmla="*/ 748499 w 2004907"/>
              <a:gd name="connsiteY7" fmla="*/ 1391964 h 1391964"/>
              <a:gd name="connsiteX8" fmla="*/ 0 w 2004907"/>
              <a:gd name="connsiteY8" fmla="*/ 1391964 h 1391964"/>
              <a:gd name="connsiteX9" fmla="*/ 0 w 2004907"/>
              <a:gd name="connsiteY9" fmla="*/ 737741 h 1391964"/>
              <a:gd name="connsiteX10" fmla="*/ 0 w 2004907"/>
              <a:gd name="connsiteY10" fmla="*/ 0 h 1391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4907" h="1391964" extrusionOk="0">
                <a:moveTo>
                  <a:pt x="0" y="0"/>
                </a:moveTo>
                <a:cubicBezTo>
                  <a:pt x="308982" y="-22795"/>
                  <a:pt x="427854" y="-6922"/>
                  <a:pt x="648253" y="0"/>
                </a:cubicBezTo>
                <a:cubicBezTo>
                  <a:pt x="868652" y="6922"/>
                  <a:pt x="956934" y="26789"/>
                  <a:pt x="1256408" y="0"/>
                </a:cubicBezTo>
                <a:cubicBezTo>
                  <a:pt x="1555883" y="-26789"/>
                  <a:pt x="1808486" y="30932"/>
                  <a:pt x="2004907" y="0"/>
                </a:cubicBezTo>
                <a:cubicBezTo>
                  <a:pt x="1989364" y="208300"/>
                  <a:pt x="1981129" y="350960"/>
                  <a:pt x="2004907" y="682062"/>
                </a:cubicBezTo>
                <a:cubicBezTo>
                  <a:pt x="2028685" y="1013164"/>
                  <a:pt x="1970271" y="1066712"/>
                  <a:pt x="2004907" y="1391964"/>
                </a:cubicBezTo>
                <a:cubicBezTo>
                  <a:pt x="1715284" y="1411492"/>
                  <a:pt x="1552922" y="1415903"/>
                  <a:pt x="1376703" y="1391964"/>
                </a:cubicBezTo>
                <a:cubicBezTo>
                  <a:pt x="1200484" y="1368025"/>
                  <a:pt x="911423" y="1400319"/>
                  <a:pt x="748499" y="1391964"/>
                </a:cubicBezTo>
                <a:cubicBezTo>
                  <a:pt x="585575" y="1383609"/>
                  <a:pt x="258903" y="1382801"/>
                  <a:pt x="0" y="1391964"/>
                </a:cubicBezTo>
                <a:cubicBezTo>
                  <a:pt x="5962" y="1078716"/>
                  <a:pt x="-13071" y="1058789"/>
                  <a:pt x="0" y="737741"/>
                </a:cubicBezTo>
                <a:cubicBezTo>
                  <a:pt x="13071" y="416693"/>
                  <a:pt x="9943" y="166343"/>
                  <a:pt x="0" y="0"/>
                </a:cubicBezTo>
                <a:close/>
              </a:path>
            </a:pathLst>
          </a:custGeom>
          <a:noFill/>
          <a:ln w="15875">
            <a:solidFill>
              <a:schemeClr val="bg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2E9B7475-91CD-199B-98EA-E8BA157DADCB}"/>
              </a:ext>
            </a:extLst>
          </p:cNvPr>
          <p:cNvSpPr txBox="1"/>
          <p:nvPr/>
        </p:nvSpPr>
        <p:spPr>
          <a:xfrm>
            <a:off x="423620" y="5169976"/>
            <a:ext cx="2110353" cy="13720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rgbClr val="FAB546"/>
                </a:solidFill>
                <a:latin typeface="Century Gothic"/>
                <a:cs typeface="Segoe UI"/>
              </a:rPr>
              <a:t>Φθηνό, μαλακό υλικό </a:t>
            </a:r>
            <a:r>
              <a:rPr lang="en-US" sz="1400">
                <a:latin typeface="Century Gothic"/>
                <a:cs typeface="Segoe UI"/>
              </a:rPr>
              <a:t>​</a:t>
            </a:r>
          </a:p>
          <a:p>
            <a:pPr algn="ctr"/>
            <a:r>
              <a:rPr lang="en-US" sz="1400">
                <a:solidFill>
                  <a:srgbClr val="FAB546"/>
                </a:solidFill>
                <a:latin typeface="Century Gothic"/>
                <a:cs typeface="Segoe UI"/>
              </a:rPr>
              <a:t>που χρησιμοποιείται </a:t>
            </a:r>
            <a:r>
              <a:rPr lang="en-US" sz="1400">
                <a:latin typeface="Century Gothic"/>
                <a:cs typeface="Segoe UI"/>
              </a:rPr>
              <a:t>​</a:t>
            </a:r>
          </a:p>
          <a:p>
            <a:pPr algn="ctr"/>
            <a:r>
              <a:rPr lang="en-US" sz="1400">
                <a:solidFill>
                  <a:srgbClr val="FAB546"/>
                </a:solidFill>
                <a:latin typeface="Century Gothic"/>
                <a:cs typeface="Segoe UI"/>
              </a:rPr>
              <a:t>στα μολύβια. Καλός </a:t>
            </a:r>
            <a:r>
              <a:rPr lang="en-US" sz="1400">
                <a:latin typeface="Century Gothic"/>
                <a:cs typeface="Segoe UI"/>
              </a:rPr>
              <a:t>​</a:t>
            </a:r>
          </a:p>
          <a:p>
            <a:pPr algn="ctr"/>
            <a:r>
              <a:rPr lang="en-US" sz="1400">
                <a:solidFill>
                  <a:srgbClr val="FAB546"/>
                </a:solidFill>
                <a:latin typeface="Century Gothic"/>
                <a:cs typeface="Segoe UI"/>
              </a:rPr>
              <a:t>αγωγός της </a:t>
            </a:r>
            <a:r>
              <a:rPr lang="en-US" sz="1400">
                <a:latin typeface="Century Gothic"/>
                <a:cs typeface="Segoe UI"/>
              </a:rPr>
              <a:t>​</a:t>
            </a:r>
          </a:p>
          <a:p>
            <a:pPr algn="ctr"/>
            <a:r>
              <a:rPr lang="en-US" sz="1400">
                <a:solidFill>
                  <a:srgbClr val="FAB546"/>
                </a:solidFill>
                <a:latin typeface="Century Gothic"/>
                <a:cs typeface="Segoe UI"/>
              </a:rPr>
              <a:t>θερμότητας και του </a:t>
            </a:r>
            <a:r>
              <a:rPr lang="en-US" sz="1400">
                <a:latin typeface="Century Gothic"/>
                <a:cs typeface="Segoe UI"/>
              </a:rPr>
              <a:t>​</a:t>
            </a:r>
          </a:p>
          <a:p>
            <a:pPr algn="ctr"/>
            <a:r>
              <a:rPr lang="en-US" sz="1400">
                <a:solidFill>
                  <a:srgbClr val="FAB546"/>
                </a:solidFill>
                <a:latin typeface="Century Gothic"/>
                <a:cs typeface="Segoe UI"/>
              </a:rPr>
              <a:t>ηλεκτρισμού</a:t>
            </a:r>
          </a:p>
        </p:txBody>
      </p:sp>
    </p:spTree>
    <p:extLst>
      <p:ext uri="{BB962C8B-B14F-4D97-AF65-F5344CB8AC3E}">
        <p14:creationId xmlns:p14="http://schemas.microsoft.com/office/powerpoint/2010/main" val="1649216987"/>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Icon&#10;&#10;Description automatically generated">
            <a:extLst>
              <a:ext uri="{FF2B5EF4-FFF2-40B4-BE49-F238E27FC236}">
                <a16:creationId xmlns:a16="http://schemas.microsoft.com/office/drawing/2014/main" id="{C27FFFE1-8619-2E4D-B32D-C633AC0D1CCB}"/>
              </a:ext>
            </a:extLst>
          </p:cNvPr>
          <p:cNvPicPr>
            <a:picLocks noChangeAspect="1"/>
          </p:cNvPicPr>
          <p:nvPr/>
        </p:nvPicPr>
        <p:blipFill>
          <a:blip r:embed="rId3"/>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4AC98397-D6B6-8945-A864-EB65A593B775}"/>
              </a:ext>
            </a:extLst>
          </p:cNvPr>
          <p:cNvSpPr txBox="1"/>
          <p:nvPr/>
        </p:nvSpPr>
        <p:spPr>
          <a:xfrm>
            <a:off x="258213" y="809266"/>
            <a:ext cx="6475216" cy="830997"/>
          </a:xfrm>
          <a:prstGeom prst="rect">
            <a:avLst/>
          </a:prstGeom>
          <a:noFill/>
        </p:spPr>
        <p:txBody>
          <a:bodyPr wrap="square" lIns="91440" tIns="45720" rIns="91440" bIns="45720" rtlCol="0" anchor="t">
            <a:spAutoFit/>
          </a:bodyPr>
          <a:lstStyle/>
          <a:p>
            <a:r>
              <a:rPr lang="en-US" sz="2400" b="1" dirty="0">
                <a:solidFill>
                  <a:srgbClr val="004A6C"/>
                </a:solidFill>
                <a:latin typeface="Century Gothic"/>
              </a:rPr>
              <a:t>Παρα</a:t>
            </a:r>
            <a:r>
              <a:rPr lang="en-US" sz="2400" b="1" dirty="0" err="1">
                <a:solidFill>
                  <a:srgbClr val="004A6C"/>
                </a:solidFill>
                <a:latin typeface="Century Gothic"/>
              </a:rPr>
              <a:t>γωγή</a:t>
            </a:r>
            <a:r>
              <a:rPr lang="en-US" sz="2400" b="1" dirty="0">
                <a:solidFill>
                  <a:srgbClr val="004A6C"/>
                </a:solidFill>
                <a:latin typeface="Century Gothic"/>
              </a:rPr>
              <a:t> πλα</a:t>
            </a:r>
            <a:r>
              <a:rPr lang="en-US" sz="2400" b="1" dirty="0" err="1">
                <a:solidFill>
                  <a:srgbClr val="004A6C"/>
                </a:solidFill>
                <a:latin typeface="Century Gothic"/>
              </a:rPr>
              <a:t>στικών</a:t>
            </a:r>
            <a:r>
              <a:rPr lang="en-US" sz="2400" b="1" dirty="0">
                <a:solidFill>
                  <a:srgbClr val="004A6C"/>
                </a:solidFill>
                <a:latin typeface="Century Gothic"/>
              </a:rPr>
              <a:t> (PET) </a:t>
            </a:r>
            <a:endParaRPr lang="en-US" dirty="0"/>
          </a:p>
          <a:p>
            <a:r>
              <a:rPr lang="en-US" sz="2400" b="1" dirty="0">
                <a:solidFill>
                  <a:srgbClr val="004A6C"/>
                </a:solidFill>
                <a:latin typeface="Century Gothic"/>
              </a:rPr>
              <a:t>μπ</a:t>
            </a:r>
            <a:r>
              <a:rPr lang="en-US" sz="2400" b="1" dirty="0" err="1">
                <a:solidFill>
                  <a:srgbClr val="004A6C"/>
                </a:solidFill>
                <a:latin typeface="Century Gothic"/>
              </a:rPr>
              <a:t>ουκ</a:t>
            </a:r>
            <a:r>
              <a:rPr lang="en-US" sz="2400" b="1" dirty="0">
                <a:solidFill>
                  <a:srgbClr val="004A6C"/>
                </a:solidFill>
                <a:latin typeface="Century Gothic"/>
              </a:rPr>
              <a:t>α</a:t>
            </a:r>
            <a:r>
              <a:rPr lang="en-US" sz="2400" b="1" dirty="0" err="1">
                <a:solidFill>
                  <a:srgbClr val="004A6C"/>
                </a:solidFill>
                <a:latin typeface="Century Gothic"/>
              </a:rPr>
              <a:t>λιών</a:t>
            </a:r>
            <a:r>
              <a:rPr lang="en-US" sz="2400" b="1" dirty="0">
                <a:solidFill>
                  <a:srgbClr val="004A6C"/>
                </a:solidFill>
                <a:latin typeface="Century Gothic"/>
              </a:rPr>
              <a:t> </a:t>
            </a:r>
            <a:endParaRPr lang="en-US" dirty="0"/>
          </a:p>
        </p:txBody>
      </p:sp>
      <p:sp>
        <p:nvSpPr>
          <p:cNvPr id="5" name="Rectangle 4">
            <a:hlinkClick r:id="rId4"/>
            <a:extLst>
              <a:ext uri="{FF2B5EF4-FFF2-40B4-BE49-F238E27FC236}">
                <a16:creationId xmlns:a16="http://schemas.microsoft.com/office/drawing/2014/main" id="{0B41B96D-6429-4301-A400-9AED2F4E5FEC}"/>
              </a:ext>
            </a:extLst>
          </p:cNvPr>
          <p:cNvSpPr/>
          <p:nvPr/>
        </p:nvSpPr>
        <p:spPr>
          <a:xfrm>
            <a:off x="2991775" y="1672801"/>
            <a:ext cx="6289580" cy="4044418"/>
          </a:xfrm>
          <a:prstGeom prst="rect">
            <a:avLst/>
          </a:prstGeom>
          <a:blipFill>
            <a:blip r:embed="rId5" cstate="email">
              <a:extLst>
                <a:ext uri="{28A0092B-C50C-407E-A947-70E740481C1C}">
                  <a14:useLocalDpi xmlns:a14="http://schemas.microsoft.com/office/drawing/2010/main"/>
                </a:ext>
              </a:extLst>
            </a:blip>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8" name="Picture 7">
            <a:extLst>
              <a:ext uri="{FF2B5EF4-FFF2-40B4-BE49-F238E27FC236}">
                <a16:creationId xmlns:a16="http://schemas.microsoft.com/office/drawing/2014/main" id="{E6B85B09-628B-BB4E-87BF-C9C2E3723E4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2630890">
            <a:off x="9748926" y="-75872"/>
            <a:ext cx="1534497" cy="1512808"/>
          </a:xfrm>
          <a:prstGeom prst="rect">
            <a:avLst/>
          </a:prstGeom>
        </p:spPr>
      </p:pic>
      <p:pic>
        <p:nvPicPr>
          <p:cNvPr id="9" name="Picture 8">
            <a:extLst>
              <a:ext uri="{FF2B5EF4-FFF2-40B4-BE49-F238E27FC236}">
                <a16:creationId xmlns:a16="http://schemas.microsoft.com/office/drawing/2014/main" id="{FA8E2863-3D89-954C-8105-1B7193B98C71}"/>
              </a:ext>
            </a:extLst>
          </p:cNvPr>
          <p:cNvPicPr>
            <a:picLocks noChangeAspect="1"/>
          </p:cNvPicPr>
          <p:nvPr/>
        </p:nvPicPr>
        <p:blipFill>
          <a:blip r:embed="rId7"/>
          <a:stretch>
            <a:fillRect/>
          </a:stretch>
        </p:blipFill>
        <p:spPr>
          <a:xfrm rot="12174213">
            <a:off x="9405402" y="1368222"/>
            <a:ext cx="659737" cy="771121"/>
          </a:xfrm>
          <a:prstGeom prst="rect">
            <a:avLst/>
          </a:prstGeom>
        </p:spPr>
      </p:pic>
      <p:sp>
        <p:nvSpPr>
          <p:cNvPr id="6" name="Rectangle 5">
            <a:extLst>
              <a:ext uri="{FF2B5EF4-FFF2-40B4-BE49-F238E27FC236}">
                <a16:creationId xmlns:a16="http://schemas.microsoft.com/office/drawing/2014/main" id="{E03E931E-EBF1-1D43-A419-0CCD3EDEA234}"/>
              </a:ext>
            </a:extLst>
          </p:cNvPr>
          <p:cNvSpPr/>
          <p:nvPr/>
        </p:nvSpPr>
        <p:spPr>
          <a:xfrm>
            <a:off x="8201617" y="804197"/>
            <a:ext cx="2185216" cy="715511"/>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830F5212-1A85-B140-B6E2-52E242BE77B6}"/>
              </a:ext>
            </a:extLst>
          </p:cNvPr>
          <p:cNvSpPr/>
          <p:nvPr/>
        </p:nvSpPr>
        <p:spPr>
          <a:xfrm>
            <a:off x="8231238" y="807388"/>
            <a:ext cx="2279798" cy="707886"/>
          </a:xfrm>
          <a:prstGeom prst="rect">
            <a:avLst/>
          </a:prstGeom>
        </p:spPr>
        <p:txBody>
          <a:bodyPr wrap="square" lIns="91440" tIns="45720" rIns="91440" bIns="45720" anchor="t">
            <a:spAutoFit/>
          </a:bodyPr>
          <a:lstStyle/>
          <a:p>
            <a:r>
              <a:rPr lang="en-US" sz="2000" b="1" dirty="0" err="1">
                <a:solidFill>
                  <a:srgbClr val="004A6C"/>
                </a:solidFill>
                <a:latin typeface="Century Gothic"/>
              </a:rPr>
              <a:t>Περισσότερ</a:t>
            </a:r>
            <a:r>
              <a:rPr lang="en-US" sz="2000" b="1" dirty="0">
                <a:solidFill>
                  <a:srgbClr val="004A6C"/>
                </a:solidFill>
                <a:latin typeface="Century Gothic"/>
              </a:rPr>
              <a:t>α </a:t>
            </a:r>
            <a:r>
              <a:rPr lang="en-US" sz="2000" b="1" dirty="0" err="1">
                <a:solidFill>
                  <a:srgbClr val="004A6C"/>
                </a:solidFill>
                <a:latin typeface="Century Gothic"/>
              </a:rPr>
              <a:t>στον</a:t>
            </a:r>
            <a:r>
              <a:rPr lang="en-US" sz="2000" b="1" dirty="0">
                <a:solidFill>
                  <a:srgbClr val="004A6C"/>
                </a:solidFill>
                <a:latin typeface="Century Gothic"/>
              </a:rPr>
              <a:t> </a:t>
            </a:r>
            <a:r>
              <a:rPr lang="en-US" sz="2000" b="1" dirty="0">
                <a:solidFill>
                  <a:srgbClr val="004A6C"/>
                </a:solidFill>
                <a:latin typeface="Century Gothic"/>
                <a:hlinkClick r:id="rId8"/>
              </a:rPr>
              <a:t>σύνδεσμο</a:t>
            </a:r>
            <a:endParaRPr lang="en-US" sz="2000" b="1" dirty="0">
              <a:solidFill>
                <a:srgbClr val="004A6C"/>
              </a:solidFill>
              <a:latin typeface="Century Gothic"/>
            </a:endParaRPr>
          </a:p>
        </p:txBody>
      </p:sp>
      <p:pic>
        <p:nvPicPr>
          <p:cNvPr id="3" name="Picture 2" descr="A picture containing text&#10;&#10;Description automatically generated">
            <a:hlinkClick r:id="rId8"/>
            <a:extLst>
              <a:ext uri="{FF2B5EF4-FFF2-40B4-BE49-F238E27FC236}">
                <a16:creationId xmlns:a16="http://schemas.microsoft.com/office/drawing/2014/main" id="{B734ED5D-7250-41C9-9E72-6229BEE5C7DD}"/>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0" y="5741775"/>
            <a:ext cx="4400556" cy="1116229"/>
          </a:xfrm>
          <a:prstGeom prst="rect">
            <a:avLst/>
          </a:prstGeom>
        </p:spPr>
      </p:pic>
    </p:spTree>
    <p:extLst>
      <p:ext uri="{BB962C8B-B14F-4D97-AF65-F5344CB8AC3E}">
        <p14:creationId xmlns:p14="http://schemas.microsoft.com/office/powerpoint/2010/main" val="21550476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764ce334-4dea-4cda-96fd-5a46cc3154a2" xsi:nil="true"/>
    <TaxCatchAll xmlns="edf7c51f-8958-4cb5-b692-975806f17f35" xsi:nil="true"/>
    <lcf76f155ced4ddcb4097134ff3c332f xmlns="764ce334-4dea-4cda-96fd-5a46cc3154a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9" ma:contentTypeDescription="Create a new document." ma:contentTypeScope="" ma:versionID="ca89567eb3d7597ff4dafff1cc2834f2">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6036ee9a4dfbea1b2f42013792becada"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9affbd4-4267-4163-968f-31649eba30c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2c46cc1-e504-45ce-b475-70eb2bc32c3b}" ma:internalName="TaxCatchAll" ma:showField="CatchAllData" ma:web="edf7c51f-8958-4cb5-b692-975806f17f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FB9D79-E3BA-4F63-80CE-63BAD07BAA45}">
  <ds:schemaRefs>
    <ds:schemaRef ds:uri="http://www.w3.org/XML/1998/namespace"/>
    <ds:schemaRef ds:uri="764ce334-4dea-4cda-96fd-5a46cc3154a2"/>
    <ds:schemaRef ds:uri="edf7c51f-8958-4cb5-b692-975806f17f35"/>
    <ds:schemaRef ds:uri="http://schemas.microsoft.com/office/2006/metadata/properties"/>
    <ds:schemaRef ds:uri="http://purl.org/dc/elements/1.1/"/>
    <ds:schemaRef ds:uri="http://purl.org/dc/dcmitype/"/>
    <ds:schemaRef ds:uri="http://schemas.microsoft.com/office/infopath/2007/PartnerControls"/>
    <ds:schemaRef ds:uri="http://purl.org/dc/terms/"/>
    <ds:schemaRef ds:uri="http://schemas.microsoft.com/office/2006/documentManagement/types"/>
    <ds:schemaRef ds:uri="http://schemas.openxmlformats.org/package/2006/metadata/core-properties"/>
  </ds:schemaRefs>
</ds:datastoreItem>
</file>

<file path=customXml/itemProps2.xml><?xml version="1.0" encoding="utf-8"?>
<ds:datastoreItem xmlns:ds="http://schemas.openxmlformats.org/officeDocument/2006/customXml" ds:itemID="{940C6264-D9B2-4627-A979-5FE1A9F1261C}">
  <ds:schemaRefs>
    <ds:schemaRef ds:uri="http://schemas.microsoft.com/sharepoint/v3/contenttype/forms"/>
  </ds:schemaRefs>
</ds:datastoreItem>
</file>

<file path=customXml/itemProps3.xml><?xml version="1.0" encoding="utf-8"?>
<ds:datastoreItem xmlns:ds="http://schemas.openxmlformats.org/officeDocument/2006/customXml" ds:itemID="{FF2228A4-49A5-4EF7-BD56-C41076EDC3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4ce334-4dea-4cda-96fd-5a46cc3154a2"/>
    <ds:schemaRef ds:uri="edf7c51f-8958-4cb5-b692-975806f17f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1509</Words>
  <Application>Microsoft Office PowerPoint</Application>
  <PresentationFormat>Widescreen</PresentationFormat>
  <Paragraphs>232</Paragraphs>
  <Slides>18</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Arial</vt:lpstr>
      <vt:lpstr>Calibri</vt:lpstr>
      <vt:lpstr>Calibri Light</vt:lpstr>
      <vt:lpstr>Century Gothic</vt:lpstr>
      <vt:lpstr>Gilroy Black</vt:lpstr>
      <vt:lpstr>Gilroy Bold</vt:lpstr>
      <vt:lpstr>Gilroy Medium</vt:lpstr>
      <vt:lpstr>Gilroy SemiBold</vt:lpstr>
      <vt:lpstr>Helvetica Neue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Marina Grissin</cp:lastModifiedBy>
  <cp:revision>559</cp:revision>
  <dcterms:created xsi:type="dcterms:W3CDTF">2021-08-19T08:20:23Z</dcterms:created>
  <dcterms:modified xsi:type="dcterms:W3CDTF">2024-07-16T14:09:34Z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0x0101008DF3CADEC272EC47A0E7F131D361E962</vt:lpwstr>
  </property>
  <property fmtid="{D5CDD505-2E9C-101B-9397-08002B2CF9AE}" pid="3" name="MediaServiceImageTags">
    <vt:lpwstr/>
  </property>
</Properties>
</file>