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2"/>
  </p:notesMasterIdLst>
  <p:sldIdLst>
    <p:sldId id="323" r:id="rId5"/>
    <p:sldId id="257" r:id="rId6"/>
    <p:sldId id="311" r:id="rId7"/>
    <p:sldId id="312" r:id="rId8"/>
    <p:sldId id="313" r:id="rId9"/>
    <p:sldId id="307" r:id="rId10"/>
    <p:sldId id="314" r:id="rId11"/>
    <p:sldId id="316" r:id="rId12"/>
    <p:sldId id="324" r:id="rId13"/>
    <p:sldId id="310" r:id="rId14"/>
    <p:sldId id="317" r:id="rId15"/>
    <p:sldId id="325" r:id="rId16"/>
    <p:sldId id="318" r:id="rId17"/>
    <p:sldId id="319" r:id="rId18"/>
    <p:sldId id="320" r:id="rId19"/>
    <p:sldId id="262" r:id="rId20"/>
    <p:sldId id="322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h Duffy" initials="SD" lastIdx="17" clrIdx="0">
    <p:extLst>
      <p:ext uri="{19B8F6BF-5375-455C-9EA6-DF929625EA0E}">
        <p15:presenceInfo xmlns:p15="http://schemas.microsoft.com/office/powerpoint/2012/main" userId="S::sarah@commonseas.com::ca92ddb4-4620-4127-97b1-8232d187080b" providerId="AD"/>
      </p:ext>
    </p:extLst>
  </p:cmAuthor>
  <p:cmAuthor id="2" name="Becky Root" initials="BR" lastIdx="4" clrIdx="1">
    <p:extLst>
      <p:ext uri="{19B8F6BF-5375-455C-9EA6-DF929625EA0E}">
        <p15:presenceInfo xmlns:p15="http://schemas.microsoft.com/office/powerpoint/2012/main" userId="S::becky@commonseas.com::aae79a8e-4f34-44f0-938a-d9bdbc43ff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0D4"/>
    <a:srgbClr val="004A6C"/>
    <a:srgbClr val="FAB546"/>
    <a:srgbClr val="F9F6ED"/>
    <a:srgbClr val="44BDA9"/>
    <a:srgbClr val="EA50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596"/>
    <p:restoredTop sz="83549" autoAdjust="0"/>
  </p:normalViewPr>
  <p:slideViewPr>
    <p:cSldViewPr snapToGrid="0" snapToObjects="1">
      <p:cViewPr varScale="1">
        <p:scale>
          <a:sx n="74" d="100"/>
          <a:sy n="74" d="100"/>
        </p:scale>
        <p:origin x="921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6BE03B-1F2B-2A4E-85D5-4A94C00D221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DB4481-7055-C944-BF5F-CDA050E8C9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460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5668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068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1280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" dirty="0">
                <a:solidFill>
                  <a:srgbClr val="13123A"/>
                </a:solidFill>
              </a:rPr>
              <a:t>Το βήμα </a:t>
            </a:r>
            <a:r>
              <a:rPr lang="el" b="0" i="0" u="none" strike="noStrike" baseline="0" dirty="0">
                <a:solidFill>
                  <a:srgbClr val="13123A"/>
                </a:solidFill>
              </a:rPr>
              <a:t>5 </a:t>
            </a:r>
            <a:r>
              <a:rPr lang="el" dirty="0">
                <a:solidFill>
                  <a:srgbClr val="13123A"/>
                </a:solidFill>
              </a:rPr>
              <a:t>ζητά από τους μαθητές να κάνουν μια λεπτομερή σύγκριση κάθε υπάρχοντος προϊόντος με το δικό τους</a:t>
            </a:r>
            <a:r>
              <a:rPr lang="el" b="0" i="0" u="none" strike="noStrike" baseline="0" dirty="0">
                <a:solidFill>
                  <a:srgbClr val="13123A"/>
                </a:solidFill>
              </a:rPr>
              <a:t>, </a:t>
            </a:r>
            <a:r>
              <a:rPr lang="el" dirty="0">
                <a:solidFill>
                  <a:srgbClr val="13123A"/>
                </a:solidFill>
              </a:rPr>
              <a:t>εστιάζοντας ειδικά στη </a:t>
            </a:r>
            <a:r>
              <a:rPr lang="el" err="1">
                <a:solidFill>
                  <a:srgbClr val="13123A"/>
                </a:solidFill>
              </a:rPr>
              <a:t>αειφορία και τις περιβαλλοντικές επιπτώσεις</a:t>
            </a:r>
            <a:r>
              <a:rPr lang="el" b="0" i="0" u="none" strike="noStrike" baseline="0" err="1">
                <a:solidFill>
                  <a:srgbClr val="13123A"/>
                </a:solidFill>
              </a:rPr>
              <a:t>.</a:t>
            </a:r>
            <a:r>
              <a:rPr lang="el" err="1">
                <a:solidFill>
                  <a:srgbClr val="13123A"/>
                </a:solidFill>
              </a:rPr>
              <a:t>​</a:t>
            </a:r>
            <a:r>
              <a:rPr lang="el" dirty="0">
                <a:solidFill>
                  <a:srgbClr val="13123A"/>
                </a:solidFill>
              </a:rPr>
              <a:t>
</a:t>
            </a:r>
            <a:r>
              <a:rPr lang="el" b="0" i="0" u="none" strike="noStrike" baseline="0" dirty="0">
                <a:solidFill>
                  <a:srgbClr val="13123A"/>
                </a:solidFill>
              </a:rPr>
              <a:t>· </a:t>
            </a:r>
            <a:r>
              <a:rPr lang="el" dirty="0">
                <a:solidFill>
                  <a:srgbClr val="13123A"/>
                </a:solidFill>
              </a:rPr>
              <a:t>Εξηγήστε ότι οι μαθητές πρέπει να συμπληρώσουν το Φύλλο μαθητή 9β</a:t>
            </a:r>
            <a:r>
              <a:rPr lang="el" b="0" i="0" u="none" strike="noStrike" baseline="0" dirty="0">
                <a:solidFill>
                  <a:srgbClr val="13123A"/>
                </a:solidFill>
              </a:rPr>
              <a:t>, </a:t>
            </a:r>
            <a:r>
              <a:rPr lang="el" dirty="0">
                <a:solidFill>
                  <a:srgbClr val="13123A"/>
                </a:solidFill>
              </a:rPr>
              <a:t>σχολιάζοντας κάθε πτυχή του σχεδίου και​ συγκρίνοντας την </a:t>
            </a:r>
            <a:r>
              <a:rPr lang="el" err="1">
                <a:solidFill>
                  <a:srgbClr val="13123A"/>
                </a:solidFill>
              </a:rPr>
              <a:t>αειφορία</a:t>
            </a:r>
            <a:endParaRPr lang="el" sz="1200" b="0" i="0" u="none" strike="noStrike" baseline="0" err="1">
              <a:solidFill>
                <a:srgbClr val="13123A"/>
              </a:solidFill>
              <a:latin typeface="Calibri"/>
              <a:ea typeface="Calibri"/>
              <a:cs typeface="Calibri"/>
            </a:endParaRPr>
          </a:p>
          <a:p>
            <a:endParaRPr lang="el" dirty="0">
              <a:solidFill>
                <a:srgbClr val="13123A"/>
              </a:solidFill>
            </a:endParaRPr>
          </a:p>
          <a:p>
            <a:r>
              <a:rPr lang="en-US" dirty="0">
                <a:solidFill>
                  <a:srgbClr val="13123A"/>
                </a:solidFill>
              </a:rPr>
              <a:t>https://encounteredu.com/multimedia/images/alternatives-to-plastic-bags</a:t>
            </a:r>
            <a:endParaRPr lang="en-US" dirty="0"/>
          </a:p>
          <a:p>
            <a:endParaRPr lang="en-US" dirty="0">
              <a:ea typeface="Calibri" panose="020F0502020204030204"/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4161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" dirty="0">
                <a:solidFill>
                  <a:srgbClr val="13123A"/>
                </a:solidFill>
              </a:rPr>
              <a:t>Στη συνέχεια ολοκληρώνουν γράφοντας μια παράγραφο που συνοψίζει τα ευρήματά τους και δηλώνουν εάν  χρειάζεται ένα νέο προϊόν​ ή αν υπάρχουν ήδη αρκετές βιώσιμες λύσεις</a:t>
            </a:r>
            <a:r>
              <a:rPr lang="el" b="0" i="0" u="none" strike="noStrike" baseline="0" dirty="0">
                <a:solidFill>
                  <a:srgbClr val="13123A"/>
                </a:solidFill>
              </a:rPr>
              <a:t>.</a:t>
            </a:r>
            <a:r>
              <a:rPr lang="el" dirty="0">
                <a:solidFill>
                  <a:srgbClr val="13123A"/>
                </a:solidFill>
              </a:rPr>
              <a:t>​
</a:t>
            </a:r>
            <a:r>
              <a:rPr lang="el" b="0" i="0" u="none" strike="noStrike" baseline="0" dirty="0">
                <a:solidFill>
                  <a:srgbClr val="13123A"/>
                </a:solidFill>
              </a:rPr>
              <a:t>· </a:t>
            </a:r>
            <a:r>
              <a:rPr lang="el" dirty="0">
                <a:solidFill>
                  <a:srgbClr val="13123A"/>
                </a:solidFill>
              </a:rPr>
              <a:t>Εξηγήστε ότι στο επόμενο μάθημα θα εξετάσουν μια διαδικασία σχεδιασμού με περισσότερες λεπτομέρειες για να αναπτύξουν ένα νέο προϊόν προς αντικατάσταση του πλαστικού μιας χρήσης</a:t>
            </a:r>
            <a:r>
              <a:rPr lang="el" b="0" i="0" u="none" strike="noStrike" baseline="0" dirty="0">
                <a:solidFill>
                  <a:srgbClr val="13123A"/>
                </a:solidFill>
              </a:rPr>
              <a:t>.</a:t>
            </a:r>
            <a:r>
              <a:rPr lang="el" dirty="0">
                <a:solidFill>
                  <a:srgbClr val="13123A"/>
                </a:solidFill>
              </a:rPr>
              <a:t>​
</a:t>
            </a:r>
            <a:endParaRPr lang="el" dirty="0">
              <a:solidFill>
                <a:srgbClr val="13123A"/>
              </a:solidFill>
              <a:ea typeface="Calibri"/>
              <a:cs typeface="Calibri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9167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" dirty="0">
                <a:solidFill>
                  <a:srgbClr val="13123A"/>
                </a:solidFill>
              </a:rPr>
              <a:t>Εξηγήστε ότι στο επόμενο μάθημα θα εξετάσουν μια διαδικασία σχεδιασμού με περισσότερες λεπτομέρειες για να αναπτύξουν ένα νέο προϊόν προς αντικατάσταση του πλαστικού μιας χρήσης</a:t>
            </a:r>
            <a:r>
              <a:rPr lang="el" b="0" i="0" u="none" strike="noStrike" baseline="0" dirty="0">
                <a:solidFill>
                  <a:srgbClr val="13123A"/>
                </a:solidFill>
              </a:rPr>
              <a:t>.</a:t>
            </a:r>
            <a:r>
              <a:rPr lang="el" dirty="0">
                <a:solidFill>
                  <a:srgbClr val="13123A"/>
                </a:solidFill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9572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8780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797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" dirty="0">
                <a:solidFill>
                  <a:srgbClr val="13123A"/>
                </a:solidFill>
              </a:rPr>
              <a:t>Στο πρώτο βήμα οι μαθητές παρουσιάζονται με ένα πρόβλημα. πρέπει να μεταφέρουν πολλά αντικείμενα από το ένα σημείο στο άλλο</a:t>
            </a:r>
            <a:r>
              <a:rPr lang="el" b="0" i="0" u="none" strike="noStrike" baseline="0" dirty="0">
                <a:solidFill>
                  <a:srgbClr val="13123A"/>
                </a:solidFill>
              </a:rPr>
              <a:t>.</a:t>
            </a:r>
            <a:r>
              <a:rPr lang="el" dirty="0">
                <a:solidFill>
                  <a:srgbClr val="13123A"/>
                </a:solidFill>
              </a:rPr>
              <a:t>​
</a:t>
            </a:r>
            <a:r>
              <a:rPr lang="el" b="0" i="0" u="none" strike="noStrike" baseline="0" dirty="0">
                <a:solidFill>
                  <a:srgbClr val="13123A"/>
                </a:solidFill>
              </a:rPr>
              <a:t>· </a:t>
            </a:r>
            <a:r>
              <a:rPr lang="el" dirty="0">
                <a:solidFill>
                  <a:srgbClr val="13123A"/>
                </a:solidFill>
              </a:rPr>
              <a:t>Χρησιμοποιώντας τις διαφάνειες 3-5</a:t>
            </a:r>
            <a:r>
              <a:rPr lang="el" b="0" i="0" u="none" strike="noStrike" baseline="0" dirty="0">
                <a:solidFill>
                  <a:srgbClr val="13123A"/>
                </a:solidFill>
              </a:rPr>
              <a:t> </a:t>
            </a:r>
            <a:r>
              <a:rPr lang="el" dirty="0">
                <a:solidFill>
                  <a:srgbClr val="13123A"/>
                </a:solidFill>
              </a:rPr>
              <a:t>μιλήστε για το πρόβλημα και ρωτήστε​ τους μαθητές για τις αρχικές τους ιδέες για το πώς θα μπορούσαν να λύσουν το πρόβλημα</a:t>
            </a:r>
            <a:r>
              <a:rPr lang="el" b="0" i="0" u="none" strike="noStrike" baseline="0" dirty="0">
                <a:solidFill>
                  <a:srgbClr val="13123A"/>
                </a:solidFill>
              </a:rPr>
              <a:t>.</a:t>
            </a:r>
            <a:r>
              <a:rPr lang="el" dirty="0">
                <a:solidFill>
                  <a:srgbClr val="13123A"/>
                </a:solidFill>
              </a:rPr>
              <a:t>
</a:t>
            </a:r>
            <a:r>
              <a:rPr lang="el" b="0" i="0" u="none" strike="noStrike" baseline="0" dirty="0">
                <a:solidFill>
                  <a:srgbClr val="13123A"/>
                </a:solidFill>
              </a:rPr>
              <a:t>· </a:t>
            </a:r>
            <a:r>
              <a:rPr lang="el" dirty="0">
                <a:solidFill>
                  <a:srgbClr val="13123A"/>
                </a:solidFill>
              </a:rPr>
              <a:t>Εξηγήστε ότι πρέπει να σκέφτονται πέρα ​​από τα προϊόντα που γνωρίζουν ήδη και προσπαθήστε να βρείτε έναν νέο τρόπο για την ολοκλήρωση της εργασίας</a:t>
            </a:r>
            <a:r>
              <a:rPr lang="el" b="0" i="0" u="none" strike="noStrike" baseline="0" dirty="0">
                <a:solidFill>
                  <a:srgbClr val="13123A"/>
                </a:solidFill>
              </a:rPr>
              <a:t>.</a:t>
            </a:r>
            <a:endParaRPr lang="e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638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Συζητήστε τα υπάρχοντα προϊόντα που υπάρχουν ήδη. 
π.χ. </a:t>
            </a:r>
            <a:r>
              <a:rPr lang="en-US" dirty="0" err="1"/>
              <a:t>τσάντ</a:t>
            </a:r>
            <a:r>
              <a:rPr lang="en-US" dirty="0"/>
              <a:t>α </a:t>
            </a:r>
            <a:r>
              <a:rPr lang="en-US" dirty="0" err="1"/>
              <a:t>μετ</a:t>
            </a:r>
            <a:r>
              <a:rPr lang="en-US" dirty="0"/>
              <a:t>α</a:t>
            </a:r>
            <a:r>
              <a:rPr lang="en-US" dirty="0" err="1"/>
              <a:t>φοράς</a:t>
            </a:r>
            <a:r>
              <a:rPr lang="en-US" dirty="0"/>
              <a:t>, </a:t>
            </a:r>
            <a:r>
              <a:rPr lang="en-US" dirty="0" err="1"/>
              <a:t>κουτί</a:t>
            </a:r>
            <a:r>
              <a:rPr lang="en-US" dirty="0"/>
              <a:t>, κα</a:t>
            </a:r>
            <a:r>
              <a:rPr lang="en-US" dirty="0" err="1"/>
              <a:t>λάθι</a:t>
            </a:r>
            <a:r>
              <a:rPr lang="en-US" dirty="0"/>
              <a:t> π</a:t>
            </a:r>
            <a:r>
              <a:rPr lang="en-US" dirty="0" err="1"/>
              <a:t>οδηλάτου</a:t>
            </a:r>
            <a:r>
              <a:rPr lang="en-US" dirty="0"/>
              <a:t>, drone, </a:t>
            </a:r>
            <a:r>
              <a:rPr lang="en-US" dirty="0" err="1"/>
              <a:t>τρόλεϊ</a:t>
            </a:r>
            <a:r>
              <a:rPr lang="en-US" dirty="0"/>
              <a:t> (θα μπ</a:t>
            </a:r>
            <a:r>
              <a:rPr lang="en-US" dirty="0" err="1"/>
              <a:t>ορούσ</a:t>
            </a:r>
            <a:r>
              <a:rPr lang="en-US" dirty="0"/>
              <a:t>αν α</a:t>
            </a:r>
            <a:r>
              <a:rPr lang="en-US" dirty="0" err="1"/>
              <a:t>κόμη</a:t>
            </a:r>
            <a:r>
              <a:rPr lang="en-US" dirty="0"/>
              <a:t> και να </a:t>
            </a:r>
            <a:r>
              <a:rPr lang="en-US" dirty="0" err="1"/>
              <a:t>σκεφτούν</a:t>
            </a:r>
            <a:r>
              <a:rPr lang="en-US" dirty="0"/>
              <a:t> </a:t>
            </a:r>
            <a:r>
              <a:rPr lang="en-US" dirty="0" err="1"/>
              <a:t>έξω</a:t>
            </a:r>
            <a:r>
              <a:rPr lang="en-US" dirty="0"/>
              <a:t> από </a:t>
            </a:r>
            <a:r>
              <a:rPr lang="en-US" dirty="0" err="1"/>
              <a:t>το</a:t>
            </a:r>
            <a:r>
              <a:rPr lang="en-US" dirty="0"/>
              <a:t> </a:t>
            </a:r>
            <a:r>
              <a:rPr lang="en-US" dirty="0" err="1"/>
              <a:t>κουτί</a:t>
            </a:r>
            <a:r>
              <a:rPr lang="en-US" dirty="0"/>
              <a:t> και να π</a:t>
            </a:r>
            <a:r>
              <a:rPr lang="en-US" dirty="0" err="1"/>
              <a:t>εριλ</a:t>
            </a:r>
            <a:r>
              <a:rPr lang="en-US" dirty="0"/>
              <a:t>αμβ</a:t>
            </a:r>
            <a:r>
              <a:rPr lang="en-US" dirty="0" err="1"/>
              <a:t>άνουν</a:t>
            </a:r>
            <a:r>
              <a:rPr lang="en-US" dirty="0"/>
              <a:t> π</a:t>
            </a:r>
            <a:r>
              <a:rPr lang="en-US" dirty="0" err="1"/>
              <a:t>ράγμ</a:t>
            </a:r>
            <a:r>
              <a:rPr lang="en-US" dirty="0"/>
              <a:t>ατα όπ</a:t>
            </a:r>
            <a:r>
              <a:rPr lang="en-US" dirty="0" err="1"/>
              <a:t>ως</a:t>
            </a:r>
            <a:r>
              <a:rPr lang="en-US" dirty="0"/>
              <a:t> κα</a:t>
            </a:r>
            <a:r>
              <a:rPr lang="en-US" dirty="0" err="1"/>
              <a:t>ρότσ</a:t>
            </a:r>
            <a:r>
              <a:rPr lang="en-US" dirty="0"/>
              <a:t>α!)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3688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" dirty="0"/>
              <a:t>Είναι ιδανικές οι υπάρχουσες λύσεις; Συζητήστε εναλλακτικές και ενθαρρύνετε τη δημιουργικότητα.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0771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">
                <a:solidFill>
                  <a:srgbClr val="13123A"/>
                </a:solidFill>
              </a:rPr>
              <a:t>Στη συνέχεια, σε ομάδες οι μαθητές συζητούν πιθανές λύσεις στο πρόβλημα</a:t>
            </a:r>
            <a:r>
              <a:rPr lang="el" b="0" i="0" u="none" strike="noStrike" baseline="0">
                <a:solidFill>
                  <a:srgbClr val="13123A"/>
                </a:solidFill>
              </a:rPr>
              <a:t>.</a:t>
            </a:r>
            <a:r>
              <a:rPr lang="el" dirty="0">
                <a:solidFill>
                  <a:srgbClr val="13123A"/>
                </a:solidFill>
              </a:rPr>
              <a:t>
</a:t>
            </a:r>
          </a:p>
          <a:p>
            <a:r>
              <a:rPr lang="el" dirty="0">
                <a:solidFill>
                  <a:srgbClr val="13123A"/>
                </a:solidFill>
              </a:rPr>
              <a:t> Ζητήστε από τους μαθητές να συζητήσουν το πρόβλημα με την ομάδα τους και να μοιραστούν τις αρχικές ιδέες τις ομάδας
</a:t>
            </a:r>
            <a:r>
              <a:rPr lang="el" b="0" i="0" u="none" strike="noStrike" baseline="0" dirty="0">
                <a:solidFill>
                  <a:srgbClr val="13123A"/>
                </a:solidFill>
              </a:rPr>
              <a:t>· </a:t>
            </a:r>
            <a:r>
              <a:rPr lang="el" dirty="0">
                <a:solidFill>
                  <a:srgbClr val="13123A"/>
                </a:solidFill>
              </a:rPr>
              <a:t>Ενθαρρύνετε τους μαθητές να σκεφτούν έξω από το κουτί και να μοιραστούν τις πιο ασυνήθιστες λύσεις με όλη την τάξη</a:t>
            </a:r>
            <a:r>
              <a:rPr lang="el" b="0" i="0" u="none" strike="noStrike" baseline="0" dirty="0">
                <a:solidFill>
                  <a:srgbClr val="13123A"/>
                </a:solidFill>
              </a:rPr>
              <a:t>.</a:t>
            </a:r>
            <a:r>
              <a:rPr lang="el" dirty="0">
                <a:solidFill>
                  <a:srgbClr val="13123A"/>
                </a:solidFill>
              </a:rPr>
              <a:t>​
</a:t>
            </a:r>
            <a:r>
              <a:rPr lang="el" b="0" i="0" u="none" strike="noStrike" baseline="0" dirty="0">
                <a:solidFill>
                  <a:srgbClr val="13123A"/>
                </a:solidFill>
              </a:rPr>
              <a:t>· </a:t>
            </a:r>
            <a:r>
              <a:rPr lang="el" dirty="0">
                <a:solidFill>
                  <a:srgbClr val="13123A"/>
                </a:solidFill>
              </a:rPr>
              <a:t>Χρησιμοποιώντας το Φύλλο μαθητή 9α οι μαθητές σκιαγραφούν και σχολιάζουν τρεις ιδέες</a:t>
            </a:r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3714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l" dirty="0">
                <a:solidFill>
                  <a:srgbClr val="202124"/>
                </a:solidFill>
              </a:rPr>
              <a:t>Ο αειφόρος σχεδιασμός είναι</a:t>
            </a:r>
            <a:r>
              <a:rPr lang="el" b="1" dirty="0">
                <a:solidFill>
                  <a:srgbClr val="202124"/>
                </a:solidFill>
              </a:rPr>
              <a:t> η προσέγγιση για τη δημιουργία προϊόντων και υπηρεσιών που έχουν λάβει υπόψη τις περιβαλλοντικές</a:t>
            </a:r>
            <a:r>
              <a:rPr lang="el" b="1" i="0" dirty="0">
                <a:solidFill>
                  <a:srgbClr val="202124"/>
                </a:solidFill>
                <a:effectLst/>
              </a:rPr>
              <a:t>, </a:t>
            </a:r>
            <a:r>
              <a:rPr lang="el" b="1" dirty="0">
                <a:solidFill>
                  <a:srgbClr val="202124"/>
                </a:solidFill>
              </a:rPr>
              <a:t>κοινωνικές και οικονομικές επιπτώσεις από την αρχική φάση έως το τέλος της ζωής</a:t>
            </a:r>
            <a:r>
              <a:rPr lang="el" b="0" i="0" dirty="0">
                <a:solidFill>
                  <a:srgbClr val="202124"/>
                </a:solidFill>
                <a:effectLst/>
              </a:rPr>
              <a:t>. ... </a:t>
            </a:r>
            <a:r>
              <a:rPr lang="el" dirty="0">
                <a:solidFill>
                  <a:srgbClr val="202124"/>
                </a:solidFill>
              </a:rPr>
              <a:t>Και έτσι</a:t>
            </a:r>
            <a:r>
              <a:rPr lang="el" b="0" i="0" dirty="0">
                <a:solidFill>
                  <a:srgbClr val="202124"/>
                </a:solidFill>
                <a:effectLst/>
              </a:rPr>
              <a:t>, </a:t>
            </a:r>
            <a:r>
              <a:rPr lang="el" dirty="0">
                <a:solidFill>
                  <a:srgbClr val="202124"/>
                </a:solidFill>
              </a:rPr>
              <a:t>εμπλέκονται στις περιβαλλοντικές και κοινωνικές επιπτώσεις που έχουν οι δημιουργίες των προϊόντων αυτών στον κόσμο</a:t>
            </a:r>
            <a:r>
              <a:rPr lang="el" b="0" i="0" dirty="0">
                <a:solidFill>
                  <a:srgbClr val="202124"/>
                </a:solidFill>
                <a:effectLst/>
              </a:rPr>
              <a:t>.</a:t>
            </a:r>
            <a:r>
              <a:rPr lang="el" dirty="0">
                <a:solidFill>
                  <a:srgbClr val="202124"/>
                </a:solidFill>
              </a:rPr>
              <a:t>​
Ο οικολογικός ορισμός της </a:t>
            </a:r>
            <a:r>
              <a:rPr lang="el" err="1">
                <a:solidFill>
                  <a:srgbClr val="202124"/>
                </a:solidFill>
              </a:rPr>
              <a:t>αειφορίας</a:t>
            </a:r>
            <a:r>
              <a:rPr lang="el" dirty="0">
                <a:solidFill>
                  <a:srgbClr val="202124"/>
                </a:solidFill>
              </a:rPr>
              <a:t> προήλθε από την έκθεση </a:t>
            </a:r>
            <a:r>
              <a:rPr lang="el" err="1">
                <a:solidFill>
                  <a:srgbClr val="202124"/>
                </a:solidFill>
              </a:rPr>
              <a:t>Brundtland το 1987, η οποία περιγράφει τη βιώσιμη ανάπτυξη ως…</a:t>
            </a:r>
            <a:r>
              <a:rPr lang="el" dirty="0">
                <a:solidFill>
                  <a:srgbClr val="202124"/>
                </a:solidFill>
              </a:rPr>
              <a:t>
</a:t>
            </a:r>
            <a:r>
              <a:rPr lang="el" b="1" dirty="0">
                <a:solidFill>
                  <a:srgbClr val="202124"/>
                </a:solidFill>
              </a:rPr>
              <a:t>Ένα είδος ανάπτυξης που ικανοποιεί τις ανάγκες του παρόντος χωρίς να επηρεάζει αρνητικά την ικανότητα των μελλοντικών γενεών να ικανοποιήσουν τις ανάγκες τους.</a:t>
            </a:r>
            <a:r>
              <a:rPr lang="el" dirty="0">
                <a:solidFill>
                  <a:srgbClr val="202124"/>
                </a:solidFill>
              </a:rPr>
              <a:t>​
Για να το θέσω απλά, αυτό σημαίνει ότι όταν κάνουμε πράγματα τώρα, πρέπει να βεβαιωθούμε ότι δεν θα κάνει τα πράγματα χειρότερα ή δυσκολότερα στο μέλλον.​
</a:t>
            </a:r>
            <a:br>
              <a:rPr lang="el" dirty="0">
                <a:cs typeface="+mn-lt"/>
              </a:rPr>
            </a:br>
            <a:endParaRPr lang="el" dirty="0">
              <a:solidFill>
                <a:srgbClr val="202124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2933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855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" dirty="0"/>
              <a:t>Το βήμα 4 παρουσιάζει ορισμένες υπάρχουσες λύσεις και ρωτά​ τους οι μαθητές να αξιολογήσουν κάθε προϊόν
· Χρησιμοποιώντας τις διαφάνειες 10-12 μοιραστείτε μερικές από τις υπάρχουσες λύσεις​και ζητήστε από τους μαθητές να σχολιάσουν το​
δύναμη, χρηστικότητα, αισθητική και </a:t>
            </a:r>
            <a:r>
              <a:rPr lang="el" dirty="0" err="1"/>
              <a:t>αειφορία</a:t>
            </a:r>
            <a:r>
              <a:rPr lang="el" dirty="0"/>
              <a:t> του​ κάθε προϊόν.
· Καθώς περνάτε από τις διαφάνειες, ζητήστε από τους μαθητές να συγκρίνουν το δικό τους σχέδιο έναντι κάθε κριτηρίου.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5751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sz="1800" b="0" i="0" u="none" strike="noStrike" baseline="0" dirty="0">
              <a:solidFill>
                <a:srgbClr val="13123A"/>
              </a:solidFill>
              <a:latin typeface="EuclidSquare-Regular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DB4481-7055-C944-BF5F-CDA050E8C92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037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84070-4140-1A4E-B9F5-BD9454BD87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0D4B0F-109A-C840-901B-C373782375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9FA954-AEA9-B14E-AF6D-B75B25712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A6355-7E9B-0B4B-9F7F-B27982AA3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A0FAB5-44ED-A94B-BF2C-BB1187E18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609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62CD0-96A9-104D-AF3A-6AEDDB65E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8BB7C5-7E14-0848-8C15-56CE0ABF13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B2EE3F-F79D-B344-9B42-2A848CBC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5670DD-1469-3342-AEF7-9B76985BA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38536E-00AC-7C44-8B51-53317CA04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669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27D87B-B11B-714D-A3B5-E855D7ED50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76766A-292A-7D45-8B5B-6DFADE17A2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B0034-A1B7-9A45-8D47-7B47CC762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C8C26C-5AE0-5E44-94F5-57F1ED31D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75ADDA-CA80-7C43-8CCB-CD5CD94E4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505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2ECDF-0EEC-5742-A8C0-38CF4368F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1678D-A0DE-9F4F-9AE7-14EC25C8DA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A420A1-A459-EF45-883D-EB7C4C38B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BC253B-A35A-A448-A570-928C26BB6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D781DA-990B-2F4B-9605-EEE9F2C10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204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DFD2FE-CAD0-F04D-A461-131421450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193729-9CA6-614D-9776-CFD8438B0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A64095-1336-C241-8491-FC048F501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5FB0B4-CF10-3E49-A0F2-C77971254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3AF445-D4E4-CA46-A8C1-38AD3B165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162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76EE9-DE65-8248-BE64-F75B5E901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5B853-3C22-4544-A961-45382EE8DF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697B0C-493F-3941-88D6-024D2E3D76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86AE39-C0D6-3644-AECF-FF8ABEDE7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1829EE-1261-2B4C-9AD0-3B66D8808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86DC16-91E2-054E-A857-6C3855934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319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98117-6187-9F4F-868A-605A6E561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75496F-E7E8-3941-B07A-5D2DAB4C2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39F1A0-1895-284A-B98F-9A8BB2B5B7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F74487-A560-A448-8D24-EB0D62AD57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883039-BEE5-E24A-93CA-142CA60805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A3FD70B-7766-254E-BEDB-9F35D003D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3CF061-D733-3943-9062-68C005B9A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11711E-C5E7-E24C-A849-DC3A4EF62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51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1CF18-5B1F-E347-9D4E-2007EF0CD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F4183D-05B8-8F44-A9E4-5EEAF7E7D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B1C9D7-FB5D-6540-967B-37714EAFD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7ECC3E-533E-EE42-9098-2809BE6A0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161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078CDE-7361-E349-A458-472DCF6CB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9D96CA-2ADA-FF4D-AEA8-2FCC1B37E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C8F37E-E278-C640-A8F4-22631B2F4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780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7A5D3-FB85-264C-8E16-E2A094A01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A2F808-2F08-9446-B366-01C48E79A1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D68618-AE4C-1149-A196-7BD9F1CFC4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C98F20-F401-404C-931B-374732C65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3D4897-544F-6145-9E87-8C51B2590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D8076F-C643-2E40-9FC1-77C622C71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287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BCE2B-8B9B-2347-AAE8-5E05F85E0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A968DC-5904-1542-88E8-89E856932E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2202C5-E330-DD47-B0CD-F5ED59556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B9055D-50A3-4249-8805-47A532B31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C6BCE9-4D96-154A-B470-15455C707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7D3174-7061-BC43-977A-96300E8D7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372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09CEE6-F7BB-AD45-B0F8-DE0813858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BDBC69-E607-9F4D-A291-3919159B44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ABBC24-78F7-0840-87C9-9E4FC683D7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3D9436-E850-B548-B8CA-06EECD16F9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E1035D-198C-EC47-B257-A3F8470273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5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encounteredu.com/multimedia/images/alternatives-to-plastic-bags" TargetMode="External"/><Relationship Id="rId3" Type="http://schemas.openxmlformats.org/officeDocument/2006/relationships/image" Target="../media/image15.jpeg"/><Relationship Id="rId7" Type="http://schemas.openxmlformats.org/officeDocument/2006/relationships/image" Target="../media/image1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9.png"/><Relationship Id="rId4" Type="http://schemas.openxmlformats.org/officeDocument/2006/relationships/hyperlink" Target="https://encounteredu.com/discover/images/bag-pros-and-cons" TargetMode="External"/><Relationship Id="rId9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5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15.jpeg"/><Relationship Id="rId7" Type="http://schemas.openxmlformats.org/officeDocument/2006/relationships/image" Target="../media/image3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1.png"/><Relationship Id="rId5" Type="http://schemas.openxmlformats.org/officeDocument/2006/relationships/image" Target="../media/image8.png"/><Relationship Id="rId10" Type="http://schemas.openxmlformats.org/officeDocument/2006/relationships/hyperlink" Target="https://encounteredu.com/discover/images/design-thinking" TargetMode="External"/><Relationship Id="rId4" Type="http://schemas.openxmlformats.org/officeDocument/2006/relationships/image" Target="../media/image14.emf"/><Relationship Id="rId9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6.jpe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emf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5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11B2B030-4738-4359-9E46-144B7C8BFF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17" y="8300"/>
            <a:ext cx="12193117" cy="68497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E722B2DD-E14D-4972-9D98-5D6E61B1B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144310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A person writing on a wall with sticky notes&#10;&#10;Description automatically generated">
            <a:extLst>
              <a:ext uri="{FF2B5EF4-FFF2-40B4-BE49-F238E27FC236}">
                <a16:creationId xmlns:a16="http://schemas.microsoft.com/office/drawing/2014/main" id="{9CEF1C60-F682-ECAB-FEAF-5B66460025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2" y="9095"/>
            <a:ext cx="12200199" cy="6852536"/>
          </a:xfrm>
          <a:prstGeom prst="rect">
            <a:avLst/>
          </a:prstGeom>
        </p:spPr>
      </p:pic>
      <p:sp>
        <p:nvSpPr>
          <p:cNvPr id="8" name="TextBox 6">
            <a:extLst>
              <a:ext uri="{FF2B5EF4-FFF2-40B4-BE49-F238E27FC236}">
                <a16:creationId xmlns:a16="http://schemas.microsoft.com/office/drawing/2014/main" id="{04715FE6-5B40-C30A-5D9C-6CC690114CF1}"/>
              </a:ext>
            </a:extLst>
          </p:cNvPr>
          <p:cNvSpPr txBox="1"/>
          <p:nvPr/>
        </p:nvSpPr>
        <p:spPr>
          <a:xfrm>
            <a:off x="608421" y="1339060"/>
            <a:ext cx="10043990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err="1">
                <a:solidFill>
                  <a:srgbClr val="FFFFFF"/>
                </a:solidFill>
                <a:latin typeface="Century Gothic"/>
                <a:cs typeface="Calibri"/>
              </a:rPr>
              <a:t>Τεχνολογί</a:t>
            </a:r>
            <a:r>
              <a:rPr lang="en-US" sz="5400" b="1" dirty="0">
                <a:solidFill>
                  <a:srgbClr val="FFFFFF"/>
                </a:solidFill>
                <a:latin typeface="Century Gothic"/>
                <a:cs typeface="Calibri"/>
              </a:rPr>
              <a:t>α </a:t>
            </a:r>
            <a:r>
              <a:rPr lang="en-US" sz="5400" b="1" err="1">
                <a:solidFill>
                  <a:srgbClr val="FFFFFF"/>
                </a:solidFill>
                <a:latin typeface="Century Gothic"/>
                <a:cs typeface="Calibri"/>
              </a:rPr>
              <a:t>Σχεδι</a:t>
            </a:r>
            <a:r>
              <a:rPr lang="en-US" sz="5400" b="1" dirty="0">
                <a:solidFill>
                  <a:srgbClr val="FFFFFF"/>
                </a:solidFill>
                <a:latin typeface="Century Gothic"/>
                <a:cs typeface="Calibri"/>
              </a:rPr>
              <a:t>α</a:t>
            </a:r>
            <a:r>
              <a:rPr lang="en-US" sz="5400" b="1" err="1">
                <a:solidFill>
                  <a:srgbClr val="FFFFFF"/>
                </a:solidFill>
                <a:latin typeface="Century Gothic"/>
                <a:cs typeface="Calibri"/>
              </a:rPr>
              <a:t>σμού</a:t>
            </a:r>
            <a:r>
              <a:rPr lang="en-US" sz="5400" b="1" dirty="0">
                <a:solidFill>
                  <a:srgbClr val="FFFFFF"/>
                </a:solidFill>
                <a:latin typeface="Century Gothic"/>
                <a:cs typeface="Calibri"/>
              </a:rPr>
              <a:t>- </a:t>
            </a:r>
            <a:endParaRPr lang="en-US"/>
          </a:p>
          <a:p>
            <a:r>
              <a:rPr lang="en-US" sz="5400" b="1" dirty="0" err="1">
                <a:solidFill>
                  <a:srgbClr val="FFFFFF"/>
                </a:solidFill>
                <a:latin typeface="Century Gothic"/>
                <a:cs typeface="Calibri"/>
              </a:rPr>
              <a:t>Το</a:t>
            </a:r>
            <a:r>
              <a:rPr lang="en-US" sz="5400" b="1" dirty="0">
                <a:solidFill>
                  <a:srgbClr val="FFFFFF"/>
                </a:solidFill>
                <a:latin typeface="Century Gothic"/>
                <a:cs typeface="Calibri"/>
              </a:rPr>
              <a:t> π</a:t>
            </a:r>
            <a:r>
              <a:rPr lang="en-US" sz="5400" b="1" dirty="0" err="1">
                <a:solidFill>
                  <a:srgbClr val="FFFFFF"/>
                </a:solidFill>
                <a:latin typeface="Century Gothic"/>
                <a:cs typeface="Calibri"/>
              </a:rPr>
              <a:t>ρό</a:t>
            </a:r>
            <a:r>
              <a:rPr lang="en-US" sz="5400" b="1" dirty="0">
                <a:solidFill>
                  <a:srgbClr val="FFFFFF"/>
                </a:solidFill>
                <a:latin typeface="Century Gothic"/>
                <a:cs typeface="Calibri"/>
              </a:rPr>
              <a:t>β</a:t>
            </a:r>
            <a:r>
              <a:rPr lang="en-US" sz="5400" b="1" dirty="0" err="1">
                <a:solidFill>
                  <a:srgbClr val="FFFFFF"/>
                </a:solidFill>
                <a:latin typeface="Century Gothic"/>
                <a:cs typeface="Calibri"/>
              </a:rPr>
              <a:t>λημ</a:t>
            </a:r>
            <a:r>
              <a:rPr lang="en-US" sz="5400" b="1" dirty="0">
                <a:solidFill>
                  <a:srgbClr val="FFFFFF"/>
                </a:solidFill>
                <a:latin typeface="Century Gothic"/>
                <a:cs typeface="Calibri"/>
              </a:rPr>
              <a:t>α </a:t>
            </a:r>
            <a:r>
              <a:rPr lang="en-US" sz="5400" b="1" dirty="0" err="1">
                <a:solidFill>
                  <a:srgbClr val="FFFFFF"/>
                </a:solidFill>
                <a:latin typeface="Century Gothic"/>
                <a:cs typeface="Calibri"/>
              </a:rPr>
              <a:t>με</a:t>
            </a:r>
            <a:r>
              <a:rPr lang="en-US" sz="5400" b="1" dirty="0">
                <a:solidFill>
                  <a:srgbClr val="FFFFFF"/>
                </a:solidFill>
                <a:latin typeface="Century Gothic"/>
                <a:cs typeface="Calibri"/>
              </a:rPr>
              <a:t> τα πλα</a:t>
            </a:r>
            <a:r>
              <a:rPr lang="en-US" sz="5400" b="1" dirty="0" err="1">
                <a:solidFill>
                  <a:srgbClr val="FFFFFF"/>
                </a:solidFill>
                <a:latin typeface="Century Gothic"/>
                <a:cs typeface="Calibri"/>
              </a:rPr>
              <a:t>στικά</a:t>
            </a:r>
            <a:endParaRPr lang="en-US" sz="5400" b="1" dirty="0">
              <a:solidFill>
                <a:srgbClr val="FFFFFF"/>
              </a:solidFill>
              <a:latin typeface="Century Gothic"/>
              <a:cs typeface="Calibri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27C1207A-A88E-0C94-877E-43AD17224971}"/>
              </a:ext>
            </a:extLst>
          </p:cNvPr>
          <p:cNvSpPr txBox="1"/>
          <p:nvPr/>
        </p:nvSpPr>
        <p:spPr>
          <a:xfrm>
            <a:off x="608421" y="695594"/>
            <a:ext cx="2732093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 dirty="0" err="1">
                <a:solidFill>
                  <a:srgbClr val="FAB546"/>
                </a:solidFill>
                <a:latin typeface="Century Gothic"/>
                <a:ea typeface="Calibri"/>
                <a:cs typeface="Calibri"/>
              </a:rPr>
              <a:t>Μάθημ</a:t>
            </a:r>
            <a:r>
              <a:rPr lang="en-US" sz="3600" b="1" dirty="0">
                <a:solidFill>
                  <a:srgbClr val="FAB546"/>
                </a:solidFill>
                <a:latin typeface="Century Gothic"/>
                <a:ea typeface="Calibri"/>
                <a:cs typeface="Calibri"/>
              </a:rPr>
              <a:t>α 9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146DF8-6D6E-4CC2-0D1C-01744F27EAC5}"/>
              </a:ext>
            </a:extLst>
          </p:cNvPr>
          <p:cNvSpPr/>
          <p:nvPr/>
        </p:nvSpPr>
        <p:spPr>
          <a:xfrm>
            <a:off x="1561128" y="3169808"/>
            <a:ext cx="1777999" cy="516466"/>
          </a:xfrm>
          <a:prstGeom prst="rect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err="1">
                <a:solidFill>
                  <a:srgbClr val="004A6C"/>
                </a:solidFill>
                <a:latin typeface="Century Gothic"/>
                <a:ea typeface="Calibri"/>
                <a:cs typeface="Calibri"/>
              </a:rPr>
              <a:t>Μέρος</a:t>
            </a:r>
            <a:r>
              <a:rPr lang="en-US" sz="2400" b="1" dirty="0">
                <a:solidFill>
                  <a:srgbClr val="004A6C"/>
                </a:solidFill>
                <a:latin typeface="Century Gothic"/>
                <a:ea typeface="Calibri"/>
                <a:cs typeface="Calibri"/>
              </a:rPr>
              <a:t> 1</a:t>
            </a:r>
            <a:endParaRPr lang="en-US" sz="2400" b="1">
              <a:solidFill>
                <a:srgbClr val="004A6C"/>
              </a:solidFill>
              <a:latin typeface="Century Gothic"/>
            </a:endParaRPr>
          </a:p>
        </p:txBody>
      </p:sp>
      <p:pic>
        <p:nvPicPr>
          <p:cNvPr id="11" name="Picture 10" descr="Text&#10;&#10;Description automatically generated with low confidence">
            <a:extLst>
              <a:ext uri="{FF2B5EF4-FFF2-40B4-BE49-F238E27FC236}">
                <a16:creationId xmlns:a16="http://schemas.microsoft.com/office/drawing/2014/main" id="{17DFB7CF-12E6-8D9A-74D6-547D62520AC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17" y="5679016"/>
            <a:ext cx="4076700" cy="1181100"/>
          </a:xfrm>
          <a:prstGeom prst="rect">
            <a:avLst/>
          </a:prstGeom>
        </p:spPr>
      </p:pic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E6660D1A-71B6-E9B2-7BF7-2B6353DFDE2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260000">
            <a:off x="9765273" y="2712998"/>
            <a:ext cx="1785598" cy="1105174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DEFA60B3-0752-6D1A-9907-994A33078F5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20000">
            <a:off x="9952546" y="3727913"/>
            <a:ext cx="753392" cy="646331"/>
          </a:xfrm>
          <a:prstGeom prst="rect">
            <a:avLst/>
          </a:prstGeom>
        </p:spPr>
      </p:pic>
      <p:pic>
        <p:nvPicPr>
          <p:cNvPr id="22" name="Picture 21" descr="A white drops on a black background&#10;&#10;Description automatically generated">
            <a:extLst>
              <a:ext uri="{FF2B5EF4-FFF2-40B4-BE49-F238E27FC236}">
                <a16:creationId xmlns:a16="http://schemas.microsoft.com/office/drawing/2014/main" id="{2F08A172-E831-710D-380C-D32A369E979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0000">
            <a:off x="4983180" y="429115"/>
            <a:ext cx="1534497" cy="151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033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E408E-6C2C-7F49-8189-A4E687D0F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8" descr="A picture containing icon&#10;&#10;Description automatically generated">
            <a:extLst>
              <a:ext uri="{FF2B5EF4-FFF2-40B4-BE49-F238E27FC236}">
                <a16:creationId xmlns:a16="http://schemas.microsoft.com/office/drawing/2014/main" id="{2B715E05-D6F4-C74A-ABBF-6A10F4832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3518"/>
            <a:ext cx="12216032" cy="68715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5FB5B5-701C-1C4B-9AFC-4E046A57EF90}"/>
              </a:ext>
            </a:extLst>
          </p:cNvPr>
          <p:cNvSpPr txBox="1"/>
          <p:nvPr/>
        </p:nvSpPr>
        <p:spPr>
          <a:xfrm>
            <a:off x="-29544" y="829069"/>
            <a:ext cx="5472400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Υπ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άρχοντ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α π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ροϊόντ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α π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ου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δίνουν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λύσεις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στο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π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ρό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β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λημά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μας</a:t>
            </a:r>
            <a:endParaRPr lang="en-US" dirty="0"/>
          </a:p>
          <a:p>
            <a:endParaRPr lang="en-US" sz="2400" b="1" dirty="0">
              <a:solidFill>
                <a:srgbClr val="004A6C"/>
              </a:solidFill>
              <a:latin typeface="Century Gothic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EBDA119-B6DE-4240-AA3C-A90DAFC6852B}"/>
              </a:ext>
            </a:extLst>
          </p:cNvPr>
          <p:cNvSpPr/>
          <p:nvPr/>
        </p:nvSpPr>
        <p:spPr>
          <a:xfrm>
            <a:off x="666042" y="2422443"/>
            <a:ext cx="7932525" cy="4019305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21EDB9-585E-3A47-8268-5539E08C1786}"/>
              </a:ext>
            </a:extLst>
          </p:cNvPr>
          <p:cNvSpPr/>
          <p:nvPr/>
        </p:nvSpPr>
        <p:spPr>
          <a:xfrm>
            <a:off x="908385" y="2420577"/>
            <a:ext cx="3733800" cy="369043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Αξιολόγηστε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την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:</a:t>
            </a:r>
            <a:endParaRPr lang="en-US" dirty="0">
              <a:ea typeface="Calibri" panose="020F0502020204030204"/>
              <a:cs typeface="Calibri" panose="020F0502020204030204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Δύν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μη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Χρηστικότητ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α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Εκλυστικότητ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α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b="1" err="1">
                <a:solidFill>
                  <a:srgbClr val="004A6C"/>
                </a:solidFill>
                <a:latin typeface="Century Gothic"/>
              </a:rPr>
              <a:t>Αειφορί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α </a:t>
            </a:r>
          </a:p>
        </p:txBody>
      </p:sp>
      <p:pic>
        <p:nvPicPr>
          <p:cNvPr id="10" name="Picture 9" descr="A picture containing person&#10;&#10;Description automatically generated">
            <a:extLst>
              <a:ext uri="{FF2B5EF4-FFF2-40B4-BE49-F238E27FC236}">
                <a16:creationId xmlns:a16="http://schemas.microsoft.com/office/drawing/2014/main" id="{81D6E465-8598-BC49-BAE7-FA0F89E8372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389" y="-13518"/>
            <a:ext cx="7232355" cy="6871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8631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8" descr="A picture containing icon&#10;&#10;Description automatically generated">
            <a:extLst>
              <a:ext uri="{FF2B5EF4-FFF2-40B4-BE49-F238E27FC236}">
                <a16:creationId xmlns:a16="http://schemas.microsoft.com/office/drawing/2014/main" id="{2B715E05-D6F4-C74A-ABBF-6A10F4832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3518"/>
            <a:ext cx="12216032" cy="687151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6013852-CE24-4269-4F24-865D05763F74}"/>
              </a:ext>
            </a:extLst>
          </p:cNvPr>
          <p:cNvSpPr/>
          <p:nvPr/>
        </p:nvSpPr>
        <p:spPr>
          <a:xfrm>
            <a:off x="666042" y="2422443"/>
            <a:ext cx="7932525" cy="4019305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indoor&#10;&#10;Description automatically generated">
            <a:extLst>
              <a:ext uri="{FF2B5EF4-FFF2-40B4-BE49-F238E27FC236}">
                <a16:creationId xmlns:a16="http://schemas.microsoft.com/office/drawing/2014/main" id="{7747B63A-9428-C84D-BA08-9395535019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3677" y="-13517"/>
            <a:ext cx="7232355" cy="687151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924D383-D082-0772-C499-FAB8A573D4F8}"/>
              </a:ext>
            </a:extLst>
          </p:cNvPr>
          <p:cNvSpPr txBox="1"/>
          <p:nvPr/>
        </p:nvSpPr>
        <p:spPr>
          <a:xfrm>
            <a:off x="-29544" y="829069"/>
            <a:ext cx="5472400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Υπ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άρχοντ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α π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ροϊόντ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α π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ου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δίνουν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λύσεις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στο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π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ρό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β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λημά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μας</a:t>
            </a:r>
            <a:endParaRPr lang="en-US" dirty="0"/>
          </a:p>
          <a:p>
            <a:endParaRPr lang="en-US" sz="2400" b="1" dirty="0">
              <a:solidFill>
                <a:srgbClr val="004A6C"/>
              </a:solidFill>
              <a:latin typeface="Century Gothic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BB47833-8A60-9338-F3BB-B60192EEF48F}"/>
              </a:ext>
            </a:extLst>
          </p:cNvPr>
          <p:cNvSpPr/>
          <p:nvPr/>
        </p:nvSpPr>
        <p:spPr>
          <a:xfrm>
            <a:off x="908385" y="2420577"/>
            <a:ext cx="3733800" cy="369043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Αξιολόγηστε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την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:</a:t>
            </a:r>
            <a:endParaRPr lang="en-US" dirty="0">
              <a:ea typeface="Calibri" panose="020F0502020204030204"/>
              <a:cs typeface="Calibri" panose="020F0502020204030204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Δύν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μη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Χρηστικότητ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α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Εκλυστικότητ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α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b="1" err="1">
                <a:solidFill>
                  <a:srgbClr val="004A6C"/>
                </a:solidFill>
                <a:latin typeface="Century Gothic"/>
              </a:rPr>
              <a:t>Αειφορί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α </a:t>
            </a:r>
          </a:p>
        </p:txBody>
      </p:sp>
    </p:spTree>
    <p:extLst>
      <p:ext uri="{BB962C8B-B14F-4D97-AF65-F5344CB8AC3E}">
        <p14:creationId xmlns:p14="http://schemas.microsoft.com/office/powerpoint/2010/main" val="28383134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8" descr="A picture containing icon&#10;&#10;Description automatically generated">
            <a:extLst>
              <a:ext uri="{FF2B5EF4-FFF2-40B4-BE49-F238E27FC236}">
                <a16:creationId xmlns:a16="http://schemas.microsoft.com/office/drawing/2014/main" id="{2B715E05-D6F4-C74A-ABBF-6A10F4832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3518"/>
            <a:ext cx="12216032" cy="687151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6013852-CE24-4269-4F24-865D05763F74}"/>
              </a:ext>
            </a:extLst>
          </p:cNvPr>
          <p:cNvSpPr/>
          <p:nvPr/>
        </p:nvSpPr>
        <p:spPr>
          <a:xfrm>
            <a:off x="666042" y="2422443"/>
            <a:ext cx="7932525" cy="4019305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24D383-D082-0772-C499-FAB8A573D4F8}"/>
              </a:ext>
            </a:extLst>
          </p:cNvPr>
          <p:cNvSpPr txBox="1"/>
          <p:nvPr/>
        </p:nvSpPr>
        <p:spPr>
          <a:xfrm>
            <a:off x="-29544" y="829069"/>
            <a:ext cx="5472400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Υπ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άρχοντ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α π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ροϊόντ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α π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ου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δίνουν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λύσεις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στο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π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ρό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β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λημά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μας</a:t>
            </a:r>
            <a:endParaRPr lang="en-US" dirty="0"/>
          </a:p>
          <a:p>
            <a:endParaRPr lang="en-US" sz="2400" b="1" dirty="0">
              <a:solidFill>
                <a:srgbClr val="004A6C"/>
              </a:solidFill>
              <a:latin typeface="Century Gothic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BB47833-8A60-9338-F3BB-B60192EEF48F}"/>
              </a:ext>
            </a:extLst>
          </p:cNvPr>
          <p:cNvSpPr/>
          <p:nvPr/>
        </p:nvSpPr>
        <p:spPr>
          <a:xfrm>
            <a:off x="908385" y="2420577"/>
            <a:ext cx="3733800" cy="369043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Αξιολόγηστε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την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:</a:t>
            </a:r>
            <a:endParaRPr lang="en-US" dirty="0">
              <a:ea typeface="Calibri" panose="020F0502020204030204"/>
              <a:cs typeface="Calibri" panose="020F0502020204030204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Δύν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μη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Χρηστικότητ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α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Εκλυστικότητ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α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b="1" err="1">
                <a:solidFill>
                  <a:srgbClr val="004A6C"/>
                </a:solidFill>
                <a:latin typeface="Century Gothic"/>
              </a:rPr>
              <a:t>Αειφορί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α </a:t>
            </a:r>
          </a:p>
        </p:txBody>
      </p:sp>
      <p:pic>
        <p:nvPicPr>
          <p:cNvPr id="2" name="Picture 1" descr="A white bag with black text&#10;&#10;Description automatically generated">
            <a:extLst>
              <a:ext uri="{FF2B5EF4-FFF2-40B4-BE49-F238E27FC236}">
                <a16:creationId xmlns:a16="http://schemas.microsoft.com/office/drawing/2014/main" id="{21A8958D-460D-D4BB-A4A5-D2AEFAC826C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4289" y="-2507"/>
            <a:ext cx="6785317" cy="6882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805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4" descr="Icon&#10;&#10;Description automatically generated">
            <a:extLst>
              <a:ext uri="{FF2B5EF4-FFF2-40B4-BE49-F238E27FC236}">
                <a16:creationId xmlns:a16="http://schemas.microsoft.com/office/drawing/2014/main" id="{36A751BE-B255-4C47-A8D0-87F00AFD23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5FB5B5-701C-1C4B-9AFC-4E046A57EF90}"/>
              </a:ext>
            </a:extLst>
          </p:cNvPr>
          <p:cNvSpPr txBox="1"/>
          <p:nvPr/>
        </p:nvSpPr>
        <p:spPr>
          <a:xfrm>
            <a:off x="221115" y="777721"/>
            <a:ext cx="4359479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Τσάντες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- 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Πλεονεκτήμ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ατα και 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Μειονεκτήμ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ατα</a:t>
            </a:r>
            <a:endParaRPr lang="en-US" dirty="0"/>
          </a:p>
        </p:txBody>
      </p:sp>
      <p:pic>
        <p:nvPicPr>
          <p:cNvPr id="29" name="Picture 28" descr="A picture containing accessory, bag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D1E5B679-99A1-B045-A60A-9B9DFD2EF14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2799" y="1752783"/>
            <a:ext cx="5984198" cy="399339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77C5589-4AAB-DC4D-BCE7-0A9E3C97FF1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30890">
            <a:off x="9547738" y="267574"/>
            <a:ext cx="1534497" cy="151280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B269A6C-3C1E-194F-9F34-B5627B6F6A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2174213">
            <a:off x="9463049" y="1856071"/>
            <a:ext cx="659737" cy="771121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FF03305C-B1D9-8F4D-9274-60D4661B85AD}"/>
              </a:ext>
            </a:extLst>
          </p:cNvPr>
          <p:cNvSpPr/>
          <p:nvPr/>
        </p:nvSpPr>
        <p:spPr>
          <a:xfrm>
            <a:off x="8357180" y="1099109"/>
            <a:ext cx="1861366" cy="734561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EB36F25-9FEB-E542-9EEC-8C936755BB9A}"/>
              </a:ext>
            </a:extLst>
          </p:cNvPr>
          <p:cNvSpPr/>
          <p:nvPr/>
        </p:nvSpPr>
        <p:spPr>
          <a:xfrm>
            <a:off x="8380357" y="1101799"/>
            <a:ext cx="1908824" cy="72793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Ακολούθησε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τον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000" b="1" dirty="0">
                <a:solidFill>
                  <a:srgbClr val="004A6C"/>
                </a:solidFill>
                <a:latin typeface="Century Gothic"/>
                <a:hlinkClick r:id="rId8"/>
              </a:rPr>
              <a:t>σύνδεσμο</a:t>
            </a:r>
            <a:endParaRPr lang="en-US" dirty="0" err="1"/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CFBAD14E-815F-925E-CBDA-76C7C094DFD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05"/>
          <a:stretch/>
        </p:blipFill>
        <p:spPr>
          <a:xfrm>
            <a:off x="0" y="5735053"/>
            <a:ext cx="4314872" cy="112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391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4" descr="Icon&#10;&#10;Description automatically generated">
            <a:extLst>
              <a:ext uri="{FF2B5EF4-FFF2-40B4-BE49-F238E27FC236}">
                <a16:creationId xmlns:a16="http://schemas.microsoft.com/office/drawing/2014/main" id="{6F072687-5A9F-4FC2-ABD5-246721AD10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5FB5B5-701C-1C4B-9AFC-4E046A57EF90}"/>
              </a:ext>
            </a:extLst>
          </p:cNvPr>
          <p:cNvSpPr txBox="1"/>
          <p:nvPr/>
        </p:nvSpPr>
        <p:spPr>
          <a:xfrm>
            <a:off x="341431" y="888011"/>
            <a:ext cx="4809088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Χρειάζετ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αι 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έν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α κα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ινούργιο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π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ροϊoν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;</a:t>
            </a:r>
            <a:endParaRPr lang="en-US" dirty="0"/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9B9B23BE-CA41-264B-8336-F80EF9B60A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906" y="647551"/>
            <a:ext cx="6213573" cy="6026754"/>
          </a:xfrm>
          <a:prstGeom prst="rect">
            <a:avLst/>
          </a:prstGeom>
        </p:spPr>
      </p:pic>
      <p:pic>
        <p:nvPicPr>
          <p:cNvPr id="15" name="Picture 14" descr="A picture containing dark&#10;&#10;Description automatically generated">
            <a:extLst>
              <a:ext uri="{FF2B5EF4-FFF2-40B4-BE49-F238E27FC236}">
                <a16:creationId xmlns:a16="http://schemas.microsoft.com/office/drawing/2014/main" id="{87F403CD-26AC-604C-B79A-F1FE978BB4E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039" y="2777130"/>
            <a:ext cx="4670621" cy="2204358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27FE2AB-8405-7249-B817-82B515AD4D6B}"/>
              </a:ext>
            </a:extLst>
          </p:cNvPr>
          <p:cNvSpPr/>
          <p:nvPr/>
        </p:nvSpPr>
        <p:spPr>
          <a:xfrm>
            <a:off x="6907820" y="3525366"/>
            <a:ext cx="3417923" cy="707886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 defTabSz="457200"/>
            <a:r>
              <a:rPr lang="en-US" sz="4000" b="1" dirty="0" err="1">
                <a:solidFill>
                  <a:srgbClr val="F9F6ED"/>
                </a:solidFill>
                <a:latin typeface="Century Gothic"/>
              </a:rPr>
              <a:t>Εξήγησε</a:t>
            </a:r>
            <a:r>
              <a:rPr lang="en-US" sz="4000" b="1" dirty="0">
                <a:solidFill>
                  <a:srgbClr val="F9F6ED"/>
                </a:solidFill>
                <a:latin typeface="Century Gothic"/>
              </a:rPr>
              <a:t> </a:t>
            </a:r>
            <a:r>
              <a:rPr lang="en-US" sz="4000" b="1" dirty="0" err="1">
                <a:solidFill>
                  <a:srgbClr val="F9F6ED"/>
                </a:solidFill>
                <a:latin typeface="Century Gothic"/>
              </a:rPr>
              <a:t>γι</a:t>
            </a:r>
            <a:r>
              <a:rPr lang="en-US" sz="4000" b="1" dirty="0">
                <a:solidFill>
                  <a:srgbClr val="F9F6ED"/>
                </a:solidFill>
                <a:latin typeface="Century Gothic"/>
              </a:rPr>
              <a:t>α</a:t>
            </a:r>
            <a:r>
              <a:rPr lang="en-US" sz="4000" b="1" dirty="0" err="1">
                <a:solidFill>
                  <a:srgbClr val="F9F6ED"/>
                </a:solidFill>
                <a:latin typeface="Century Gothic"/>
              </a:rPr>
              <a:t>τί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5460F66-35A7-9413-E922-F838D24D351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05"/>
          <a:stretch/>
        </p:blipFill>
        <p:spPr>
          <a:xfrm>
            <a:off x="0" y="5735053"/>
            <a:ext cx="4314872" cy="112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130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Content Placeholder 4" descr="Icon&#10;&#10;Description automatically generated">
            <a:extLst>
              <a:ext uri="{FF2B5EF4-FFF2-40B4-BE49-F238E27FC236}">
                <a16:creationId xmlns:a16="http://schemas.microsoft.com/office/drawing/2014/main" id="{30AE09F4-39C5-4E7E-AFC9-0C6BA3097B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-6759"/>
            <a:ext cx="12192000" cy="6858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5FB5B5-701C-1C4B-9AFC-4E046A57EF90}"/>
              </a:ext>
            </a:extLst>
          </p:cNvPr>
          <p:cNvSpPr txBox="1"/>
          <p:nvPr/>
        </p:nvSpPr>
        <p:spPr>
          <a:xfrm>
            <a:off x="722430" y="698657"/>
            <a:ext cx="5365691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Μι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α 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δι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δικ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σί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α 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σχεδι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σμού</a:t>
            </a:r>
            <a:endParaRPr lang="en-US" sz="3200" b="1" dirty="0">
              <a:solidFill>
                <a:srgbClr val="004A6C"/>
              </a:solidFill>
              <a:latin typeface="Century Gothic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D333463-CB5F-D140-AD0C-5060A7E399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425787" flipH="1">
            <a:off x="4544565" y="5315783"/>
            <a:ext cx="659737" cy="771121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221F7DFA-2B57-AB40-99DE-AA24BC1C485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839" y="2468557"/>
            <a:ext cx="1452800" cy="1046641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80C02119-F556-6843-8BE2-DFB796F44E6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126097">
            <a:off x="1580501" y="2778108"/>
            <a:ext cx="753392" cy="646331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CF1319E1-9660-5D43-96C6-FBFA66B42EC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6451" y="2502019"/>
            <a:ext cx="1785598" cy="1105174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797E65A4-39C5-9449-BB83-D96A9C6D34F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126097">
            <a:off x="3984809" y="2388334"/>
            <a:ext cx="753392" cy="64633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672CBC7-CF4E-3045-8B7D-43BAFE2F15E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3066975">
            <a:off x="1970249" y="4503366"/>
            <a:ext cx="354270" cy="241300"/>
          </a:xfrm>
          <a:prstGeom prst="rect">
            <a:avLst/>
          </a:prstGeom>
        </p:spPr>
      </p:pic>
      <p:pic>
        <p:nvPicPr>
          <p:cNvPr id="22" name="Picture 21" descr="Shape, icon, arrow&#10;&#10;Description automatically generated">
            <a:extLst>
              <a:ext uri="{FF2B5EF4-FFF2-40B4-BE49-F238E27FC236}">
                <a16:creationId xmlns:a16="http://schemas.microsoft.com/office/drawing/2014/main" id="{2739929A-A46A-9042-949B-1B9D53CF2CA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2666" y="3603333"/>
            <a:ext cx="1518918" cy="1623371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9452992D-6125-4F4B-B4C0-69EC35A405EF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022"/>
          <a:stretch/>
        </p:blipFill>
        <p:spPr>
          <a:xfrm>
            <a:off x="0" y="5527767"/>
            <a:ext cx="4069288" cy="1328799"/>
          </a:xfrm>
          <a:prstGeom prst="rect">
            <a:avLst/>
          </a:prstGeom>
        </p:spPr>
      </p:pic>
      <p:pic>
        <p:nvPicPr>
          <p:cNvPr id="5" name="Picture 4" descr="A circular diagram with arrows and text&#10;&#10;Description automatically generated">
            <a:extLst>
              <a:ext uri="{FF2B5EF4-FFF2-40B4-BE49-F238E27FC236}">
                <a16:creationId xmlns:a16="http://schemas.microsoft.com/office/drawing/2014/main" id="{40B04853-A11F-F3CB-F17B-79A36D6BE62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127"/>
          <a:stretch/>
        </p:blipFill>
        <p:spPr>
          <a:xfrm>
            <a:off x="5326004" y="701842"/>
            <a:ext cx="6662913" cy="544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7640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floor, birthday, writing implement&#10;&#10;Description automatically generated">
            <a:extLst>
              <a:ext uri="{FF2B5EF4-FFF2-40B4-BE49-F238E27FC236}">
                <a16:creationId xmlns:a16="http://schemas.microsoft.com/office/drawing/2014/main" id="{74966527-A9B0-7B44-B216-D18617DA9B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721" y="0"/>
            <a:ext cx="12194721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4C2410-288D-A046-9729-4DFD596ED45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2A1B6AA-F978-7C48-94C1-352D6A5A3D5F}"/>
              </a:ext>
            </a:extLst>
          </p:cNvPr>
          <p:cNvSpPr txBox="1"/>
          <p:nvPr/>
        </p:nvSpPr>
        <p:spPr>
          <a:xfrm>
            <a:off x="574554" y="902812"/>
            <a:ext cx="4400026" cy="6062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Μάθηση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στο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 σπ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ίτι</a:t>
            </a:r>
            <a:endParaRPr lang="en-US" dirty="0" err="1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4EEC40D-7CF7-9645-8697-22128987AFE9}"/>
              </a:ext>
            </a:extLst>
          </p:cNvPr>
          <p:cNvSpPr/>
          <p:nvPr/>
        </p:nvSpPr>
        <p:spPr>
          <a:xfrm>
            <a:off x="666043" y="2545247"/>
            <a:ext cx="4542771" cy="2010764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5F0BAB-7ECD-4847-8C94-2C9B8BD9B165}"/>
              </a:ext>
            </a:extLst>
          </p:cNvPr>
          <p:cNvSpPr txBox="1"/>
          <p:nvPr/>
        </p:nvSpPr>
        <p:spPr>
          <a:xfrm>
            <a:off x="702462" y="2614705"/>
            <a:ext cx="4480427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Εξετάστε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μι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α 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σειρά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 από πλα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στικά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 π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ροϊόντ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α 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μι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ας 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χρήσης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 και 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ερευνήστε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 β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ιώσιμες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εν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λλ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κτικές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λύσεις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 π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ου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 β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ρίσκοντ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αι 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ήδη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σε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 α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νά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π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τυξη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. 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Μοιρ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στείτε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 τα 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ευρήμ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τά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 σας 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με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την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000" b="1" dirty="0" err="1">
                <a:solidFill>
                  <a:srgbClr val="004A6C"/>
                </a:solidFill>
                <a:latin typeface="Century Gothic"/>
              </a:rPr>
              <a:t>τάξη</a:t>
            </a:r>
            <a:r>
              <a:rPr lang="en-US" sz="2000" b="1" dirty="0">
                <a:solidFill>
                  <a:srgbClr val="004A6C"/>
                </a:solidFill>
                <a:latin typeface="Century Gothic"/>
              </a:rPr>
              <a:t>.</a:t>
            </a:r>
            <a:endParaRPr lang="en-US" dirty="0"/>
          </a:p>
        </p:txBody>
      </p:sp>
      <p:pic>
        <p:nvPicPr>
          <p:cNvPr id="3" name="Picture 2" descr="Text&#10;&#10;Description automatically generated with low confidence">
            <a:extLst>
              <a:ext uri="{FF2B5EF4-FFF2-40B4-BE49-F238E27FC236}">
                <a16:creationId xmlns:a16="http://schemas.microsoft.com/office/drawing/2014/main" id="{2BD38366-BD3E-4972-8E7F-EB19698BFC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02"/>
          <a:stretch/>
        </p:blipFill>
        <p:spPr>
          <a:xfrm>
            <a:off x="0" y="5414211"/>
            <a:ext cx="6089624" cy="144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37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4" descr="A picture containing night sky, ocean floor&#10;&#10;Description automatically generated">
            <a:extLst>
              <a:ext uri="{FF2B5EF4-FFF2-40B4-BE49-F238E27FC236}">
                <a16:creationId xmlns:a16="http://schemas.microsoft.com/office/drawing/2014/main" id="{B072B7F4-9235-F140-A265-DD15DF901F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143" y="1"/>
            <a:ext cx="12195143" cy="6858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1CB4A13A-7D1C-954F-81BB-C3B2A47AE60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43" y="-1"/>
            <a:ext cx="12192000" cy="6858000"/>
          </a:xfrm>
          <a:prstGeom prst="rect">
            <a:avLst/>
          </a:prstGeom>
        </p:spPr>
      </p:pic>
      <p:sp>
        <p:nvSpPr>
          <p:cNvPr id="69" name="TextBox 68">
            <a:extLst>
              <a:ext uri="{FF2B5EF4-FFF2-40B4-BE49-F238E27FC236}">
                <a16:creationId xmlns:a16="http://schemas.microsoft.com/office/drawing/2014/main" id="{BF9CF192-AC3D-7A46-900A-EEE8598C31E3}"/>
              </a:ext>
            </a:extLst>
          </p:cNvPr>
          <p:cNvSpPr txBox="1"/>
          <p:nvPr/>
        </p:nvSpPr>
        <p:spPr>
          <a:xfrm>
            <a:off x="574554" y="869419"/>
            <a:ext cx="4413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4A6C"/>
                </a:solidFill>
                <a:latin typeface="Gilroy Black" pitchFamily="2" charset="77"/>
              </a:rPr>
              <a:t>Image credits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2D23ACC-5AFA-1D4D-8B48-B7A01AEA0671}"/>
              </a:ext>
            </a:extLst>
          </p:cNvPr>
          <p:cNvSpPr txBox="1"/>
          <p:nvPr/>
        </p:nvSpPr>
        <p:spPr>
          <a:xfrm>
            <a:off x="665137" y="6078960"/>
            <a:ext cx="4010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Gilroy Medium" pitchFamily="2" charset="77"/>
              </a:rPr>
              <a:t>All other images are courtesy of Encounter Edu</a:t>
            </a:r>
          </a:p>
        </p:txBody>
      </p:sp>
      <p:pic>
        <p:nvPicPr>
          <p:cNvPr id="72" name="Picture 71" descr="Icon&#10;&#10;Description automatically generated">
            <a:extLst>
              <a:ext uri="{FF2B5EF4-FFF2-40B4-BE49-F238E27FC236}">
                <a16:creationId xmlns:a16="http://schemas.microsoft.com/office/drawing/2014/main" id="{2BBB1EFE-3A96-C04C-A244-0CE180F7AA1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6185" y="4915833"/>
            <a:ext cx="1452800" cy="1046641"/>
          </a:xfrm>
          <a:prstGeom prst="rect">
            <a:avLst/>
          </a:prstGeom>
        </p:spPr>
      </p:pic>
      <p:pic>
        <p:nvPicPr>
          <p:cNvPr id="77" name="Picture 76" descr="Icon&#10;&#10;Description automatically generated">
            <a:extLst>
              <a:ext uri="{FF2B5EF4-FFF2-40B4-BE49-F238E27FC236}">
                <a16:creationId xmlns:a16="http://schemas.microsoft.com/office/drawing/2014/main" id="{75CE5E3A-8D67-7C40-AF25-FABC468AE32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7617" y="5564280"/>
            <a:ext cx="753392" cy="646331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FCD13730-70D3-8E4B-90C6-ABA891D263F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64606">
            <a:off x="6051591" y="549652"/>
            <a:ext cx="1431971" cy="1530445"/>
          </a:xfrm>
          <a:prstGeom prst="rect">
            <a:avLst/>
          </a:prstGeom>
        </p:spPr>
      </p:pic>
      <p:pic>
        <p:nvPicPr>
          <p:cNvPr id="79" name="Picture 78" descr="Icon&#10;&#10;Description automatically generated">
            <a:extLst>
              <a:ext uri="{FF2B5EF4-FFF2-40B4-BE49-F238E27FC236}">
                <a16:creationId xmlns:a16="http://schemas.microsoft.com/office/drawing/2014/main" id="{EAC71A13-28E3-7045-A4B8-606FDA83B79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1295" y="1454194"/>
            <a:ext cx="753392" cy="646331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9465934A-6CDC-4C4B-8005-864F333B3A1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77251">
            <a:off x="7921360" y="2817250"/>
            <a:ext cx="1421755" cy="1515452"/>
          </a:xfrm>
          <a:prstGeom prst="rect">
            <a:avLst/>
          </a:prstGeom>
        </p:spPr>
      </p:pic>
      <p:pic>
        <p:nvPicPr>
          <p:cNvPr id="81" name="Picture 80" descr="Icon&#10;&#10;Description automatically generated">
            <a:extLst>
              <a:ext uri="{FF2B5EF4-FFF2-40B4-BE49-F238E27FC236}">
                <a16:creationId xmlns:a16="http://schemas.microsoft.com/office/drawing/2014/main" id="{75FB0618-B47F-F04B-AC84-824A7195109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315553">
            <a:off x="7409076" y="3207865"/>
            <a:ext cx="753392" cy="646331"/>
          </a:xfrm>
          <a:prstGeom prst="rect">
            <a:avLst/>
          </a:prstGeom>
        </p:spPr>
      </p:pic>
      <p:graphicFrame>
        <p:nvGraphicFramePr>
          <p:cNvPr id="82" name="Table 81">
            <a:extLst>
              <a:ext uri="{FF2B5EF4-FFF2-40B4-BE49-F238E27FC236}">
                <a16:creationId xmlns:a16="http://schemas.microsoft.com/office/drawing/2014/main" id="{8D84B072-9144-504A-BC7C-F6F070AD24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131896"/>
              </p:ext>
            </p:extLst>
          </p:nvPr>
        </p:nvGraphicFramePr>
        <p:xfrm>
          <a:off x="566363" y="1980432"/>
          <a:ext cx="8428117" cy="13868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3585">
                  <a:extLst>
                    <a:ext uri="{9D8B030D-6E8A-4147-A177-3AD203B41FA5}">
                      <a16:colId xmlns:a16="http://schemas.microsoft.com/office/drawing/2014/main" val="3102759746"/>
                    </a:ext>
                  </a:extLst>
                </a:gridCol>
                <a:gridCol w="2192941">
                  <a:extLst>
                    <a:ext uri="{9D8B030D-6E8A-4147-A177-3AD203B41FA5}">
                      <a16:colId xmlns:a16="http://schemas.microsoft.com/office/drawing/2014/main" val="3567352732"/>
                    </a:ext>
                  </a:extLst>
                </a:gridCol>
                <a:gridCol w="5221591">
                  <a:extLst>
                    <a:ext uri="{9D8B030D-6E8A-4147-A177-3AD203B41FA5}">
                      <a16:colId xmlns:a16="http://schemas.microsoft.com/office/drawing/2014/main" val="2729377534"/>
                    </a:ext>
                  </a:extLst>
                </a:gridCol>
              </a:tblGrid>
              <a:tr h="28113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300" b="1" i="0" kern="120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Slide</a:t>
                      </a: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300" b="1" i="0" kern="120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 b="1" i="0" kern="120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Attribution</a:t>
                      </a: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89418510"/>
                  </a:ext>
                </a:extLst>
              </a:tr>
              <a:tr h="25558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Post its</a:t>
                      </a: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By </a:t>
                      </a:r>
                      <a:r>
                        <a:rPr lang="en-US" sz="1200" b="1" i="0" kern="1200" dirty="0" err="1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Startae</a:t>
                      </a:r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 Team via </a:t>
                      </a:r>
                      <a:r>
                        <a:rPr lang="en-US" sz="1200" b="1" i="0" kern="1200" dirty="0" err="1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Unsplash</a:t>
                      </a:r>
                      <a:endParaRPr lang="en-US" sz="1200" b="1" i="0" kern="1200" dirty="0">
                        <a:solidFill>
                          <a:schemeClr val="bg1"/>
                        </a:solidFill>
                        <a:latin typeface="Gilroy SemiBold" pitchFamily="2" charset="77"/>
                        <a:ea typeface="+mn-ea"/>
                        <a:cs typeface="+mn-cs"/>
                      </a:endParaRP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32467474"/>
                  </a:ext>
                </a:extLst>
              </a:tr>
              <a:tr h="277091">
                <a:tc>
                  <a:txBody>
                    <a:bodyPr/>
                    <a:lstStyle/>
                    <a:p>
                      <a:pPr algn="l"/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Ocean plastic</a:t>
                      </a: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kern="1200" dirty="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By Jasmin Sessler via </a:t>
                      </a:r>
                      <a:r>
                        <a:rPr lang="en-US" sz="1200" b="1" i="0" kern="1200" dirty="0" err="1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Unsplash</a:t>
                      </a:r>
                      <a:endParaRPr lang="en-US" sz="1200" b="1" i="0" kern="1200" dirty="0">
                        <a:solidFill>
                          <a:schemeClr val="bg1"/>
                        </a:solidFill>
                        <a:latin typeface="Gilroy SemiBold" pitchFamily="2" charset="77"/>
                        <a:ea typeface="+mn-ea"/>
                        <a:cs typeface="+mn-cs"/>
                      </a:endParaRP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64534049"/>
                  </a:ext>
                </a:extLst>
              </a:tr>
              <a:tr h="277091">
                <a:tc>
                  <a:txBody>
                    <a:bodyPr/>
                    <a:lstStyle/>
                    <a:p>
                      <a:pPr algn="l"/>
                      <a:endParaRPr lang="en-US" sz="1300" dirty="0">
                        <a:solidFill>
                          <a:schemeClr val="bg1"/>
                        </a:solidFill>
                      </a:endParaRP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dirty="0">
                        <a:solidFill>
                          <a:schemeClr val="bg1"/>
                        </a:solidFill>
                      </a:endParaRP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72757673"/>
                  </a:ext>
                </a:extLst>
              </a:tr>
              <a:tr h="277091">
                <a:tc>
                  <a:txBody>
                    <a:bodyPr/>
                    <a:lstStyle/>
                    <a:p>
                      <a:pPr algn="l"/>
                      <a:endParaRPr lang="en-US" sz="1300">
                        <a:solidFill>
                          <a:schemeClr val="bg1"/>
                        </a:solidFill>
                      </a:endParaRP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>
                        <a:solidFill>
                          <a:schemeClr val="bg1"/>
                        </a:solidFill>
                      </a:endParaRP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11132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1261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icon&#10;&#10;Description automatically generated">
            <a:extLst>
              <a:ext uri="{FF2B5EF4-FFF2-40B4-BE49-F238E27FC236}">
                <a16:creationId xmlns:a16="http://schemas.microsoft.com/office/drawing/2014/main" id="{940FE044-1572-5946-A2CE-C04B6F4F062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7FD6437-51D1-FA46-AF2C-C7FD6E5081B0}"/>
              </a:ext>
            </a:extLst>
          </p:cNvPr>
          <p:cNvSpPr/>
          <p:nvPr/>
        </p:nvSpPr>
        <p:spPr>
          <a:xfrm>
            <a:off x="1427492" y="2422893"/>
            <a:ext cx="3543670" cy="92333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entury Gothic"/>
              </a:rPr>
              <a:t>Κατα</a:t>
            </a:r>
            <a:r>
              <a:rPr lang="en-US" b="1" dirty="0" err="1">
                <a:solidFill>
                  <a:schemeClr val="bg1"/>
                </a:solidFill>
                <a:latin typeface="Century Gothic"/>
              </a:rPr>
              <a:t>νοούμε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Century Gothic"/>
              </a:rPr>
              <a:t>σχεδι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α</a:t>
            </a:r>
            <a:r>
              <a:rPr lang="en-US" b="1" dirty="0" err="1">
                <a:solidFill>
                  <a:schemeClr val="bg1"/>
                </a:solidFill>
                <a:latin typeface="Century Gothic"/>
              </a:rPr>
              <a:t>στικά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Century Gothic"/>
              </a:rPr>
              <a:t>κριτήρι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α</a:t>
            </a:r>
            <a:endParaRPr lang="en-US" dirty="0">
              <a:solidFill>
                <a:schemeClr val="bg1"/>
              </a:solidFill>
            </a:endParaRPr>
          </a:p>
          <a:p>
            <a:pPr lvl="0"/>
            <a:endParaRPr lang="en-US" b="1" dirty="0">
              <a:solidFill>
                <a:schemeClr val="bg1"/>
              </a:solidFill>
              <a:latin typeface="Century Gothic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47CE0DC-081F-7A4A-BDD2-B8076F82B942}"/>
              </a:ext>
            </a:extLst>
          </p:cNvPr>
          <p:cNvSpPr/>
          <p:nvPr/>
        </p:nvSpPr>
        <p:spPr>
          <a:xfrm>
            <a:off x="6486429" y="2304397"/>
            <a:ext cx="4196983" cy="923330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entury Gothic"/>
              </a:rPr>
              <a:t>1Διερευνούμε και ανα</a:t>
            </a:r>
            <a:r>
              <a:rPr lang="en-US" b="1" err="1">
                <a:solidFill>
                  <a:schemeClr val="bg1"/>
                </a:solidFill>
                <a:latin typeface="Century Gothic"/>
              </a:rPr>
              <a:t>λύουμε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 </a:t>
            </a:r>
            <a:endParaRPr lang="en-US">
              <a:solidFill>
                <a:schemeClr val="bg1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r>
              <a:rPr lang="en-US" b="1" dirty="0" err="1">
                <a:solidFill>
                  <a:schemeClr val="bg1"/>
                </a:solidFill>
                <a:latin typeface="Century Gothic"/>
              </a:rPr>
              <a:t>έν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α </a:t>
            </a:r>
            <a:r>
              <a:rPr lang="en-US" b="1" dirty="0" err="1">
                <a:solidFill>
                  <a:schemeClr val="bg1"/>
                </a:solidFill>
                <a:latin typeface="Century Gothic"/>
              </a:rPr>
              <a:t>εύρος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 υπα</a:t>
            </a:r>
            <a:r>
              <a:rPr lang="en-US" b="1" dirty="0" err="1">
                <a:solidFill>
                  <a:schemeClr val="bg1"/>
                </a:solidFill>
                <a:latin typeface="Century Gothic"/>
              </a:rPr>
              <a:t>ρχόντων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 π</a:t>
            </a:r>
            <a:r>
              <a:rPr lang="en-US" b="1" dirty="0" err="1">
                <a:solidFill>
                  <a:schemeClr val="bg1"/>
                </a:solidFill>
                <a:latin typeface="Century Gothic"/>
              </a:rPr>
              <a:t>ροϊόντων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  </a:t>
            </a:r>
            <a:endParaRPr lang="en-US">
              <a:solidFill>
                <a:schemeClr val="bg1"/>
              </a:solidFill>
              <a:ea typeface="Calibri"/>
              <a:cs typeface="Calibri"/>
            </a:endParaRPr>
          </a:p>
          <a:p>
            <a:pPr lvl="0"/>
            <a:endParaRPr lang="en-US" b="1" dirty="0">
              <a:solidFill>
                <a:schemeClr val="bg1"/>
              </a:solidFill>
              <a:latin typeface="Century Gothic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A6D8A67-7835-6347-8684-807561328A0B}"/>
              </a:ext>
            </a:extLst>
          </p:cNvPr>
          <p:cNvSpPr/>
          <p:nvPr/>
        </p:nvSpPr>
        <p:spPr>
          <a:xfrm>
            <a:off x="644404" y="3488035"/>
            <a:ext cx="578110" cy="570451"/>
          </a:xfrm>
          <a:prstGeom prst="rect">
            <a:avLst/>
          </a:prstGeom>
          <a:solidFill>
            <a:srgbClr val="009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20A55B9-A2AE-604B-8460-BDD4765F9856}"/>
              </a:ext>
            </a:extLst>
          </p:cNvPr>
          <p:cNvSpPr/>
          <p:nvPr/>
        </p:nvSpPr>
        <p:spPr>
          <a:xfrm>
            <a:off x="644404" y="4889452"/>
            <a:ext cx="578110" cy="570451"/>
          </a:xfrm>
          <a:prstGeom prst="rect">
            <a:avLst/>
          </a:prstGeom>
          <a:solidFill>
            <a:srgbClr val="009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7C0994B-3F98-3445-A5B9-9F08364DB173}"/>
              </a:ext>
            </a:extLst>
          </p:cNvPr>
          <p:cNvSpPr txBox="1"/>
          <p:nvPr/>
        </p:nvSpPr>
        <p:spPr>
          <a:xfrm>
            <a:off x="-175" y="883440"/>
            <a:ext cx="4871432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Στόχοι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του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 μα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θήμ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τος</a:t>
            </a:r>
            <a:endParaRPr lang="en-US" dirty="0" err="1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9F50FBB-0269-4543-AC0F-554217A64100}"/>
              </a:ext>
            </a:extLst>
          </p:cNvPr>
          <p:cNvSpPr/>
          <p:nvPr/>
        </p:nvSpPr>
        <p:spPr>
          <a:xfrm>
            <a:off x="678351" y="2335400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4485E06-AD02-5F4E-B8CF-E686B1A41200}"/>
              </a:ext>
            </a:extLst>
          </p:cNvPr>
          <p:cNvSpPr/>
          <p:nvPr/>
        </p:nvSpPr>
        <p:spPr>
          <a:xfrm>
            <a:off x="757540" y="2325038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1 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D44FC11-76D0-A249-8E35-44758408CAD0}"/>
              </a:ext>
            </a:extLst>
          </p:cNvPr>
          <p:cNvSpPr/>
          <p:nvPr/>
        </p:nvSpPr>
        <p:spPr>
          <a:xfrm>
            <a:off x="1495428" y="3853401"/>
            <a:ext cx="2475358" cy="923330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b="1" dirty="0" err="1">
                <a:solidFill>
                  <a:schemeClr val="bg1"/>
                </a:solidFill>
                <a:latin typeface="Century Gothic"/>
              </a:rPr>
              <a:t>Αν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απ</a:t>
            </a:r>
            <a:r>
              <a:rPr lang="en-US" b="1" dirty="0" err="1">
                <a:solidFill>
                  <a:schemeClr val="bg1"/>
                </a:solidFill>
                <a:latin typeface="Century Gothic"/>
              </a:rPr>
              <a:t>τύσσουμε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 και </a:t>
            </a:r>
            <a:endParaRPr lang="en-US" dirty="0">
              <a:solidFill>
                <a:schemeClr val="bg1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r>
              <a:rPr lang="en-US" b="1" dirty="0">
                <a:solidFill>
                  <a:schemeClr val="bg1"/>
                </a:solidFill>
                <a:latin typeface="Century Gothic"/>
              </a:rPr>
              <a:t>επ</a:t>
            </a:r>
            <a:r>
              <a:rPr lang="en-US" b="1" dirty="0" err="1">
                <a:solidFill>
                  <a:schemeClr val="bg1"/>
                </a:solidFill>
                <a:latin typeface="Century Gothic"/>
              </a:rPr>
              <a:t>ικοινωνούμε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Century Gothic"/>
              </a:rPr>
              <a:t>ιδέες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 </a:t>
            </a:r>
            <a:endParaRPr lang="en-US">
              <a:solidFill>
                <a:schemeClr val="bg1"/>
              </a:solidFill>
              <a:ea typeface="Calibri"/>
              <a:cs typeface="Calibri"/>
            </a:endParaRPr>
          </a:p>
          <a:p>
            <a:pPr lvl="0"/>
            <a:endParaRPr lang="en-US" b="1" dirty="0">
              <a:solidFill>
                <a:schemeClr val="bg1"/>
              </a:solidFill>
              <a:latin typeface="Century Gothic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D2F36E10-1CC6-F644-8215-29B5F7874191}"/>
              </a:ext>
            </a:extLst>
          </p:cNvPr>
          <p:cNvSpPr/>
          <p:nvPr/>
        </p:nvSpPr>
        <p:spPr>
          <a:xfrm>
            <a:off x="678351" y="3750429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41AA9E7-AA0E-D342-A809-3583BED2504F}"/>
              </a:ext>
            </a:extLst>
          </p:cNvPr>
          <p:cNvSpPr/>
          <p:nvPr/>
        </p:nvSpPr>
        <p:spPr>
          <a:xfrm>
            <a:off x="757540" y="3740067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2 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E2EA91F-00D3-E340-8484-1EC50EAC21EC}"/>
              </a:ext>
            </a:extLst>
          </p:cNvPr>
          <p:cNvSpPr/>
          <p:nvPr/>
        </p:nvSpPr>
        <p:spPr>
          <a:xfrm>
            <a:off x="6489458" y="3853401"/>
            <a:ext cx="3706464" cy="646331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b="1" dirty="0" err="1">
                <a:solidFill>
                  <a:schemeClr val="bg1"/>
                </a:solidFill>
                <a:latin typeface="Century Gothic"/>
              </a:rPr>
              <a:t>Αξιολογούμε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Century Gothic"/>
              </a:rPr>
              <a:t>ιδέες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 και π</a:t>
            </a:r>
            <a:r>
              <a:rPr lang="en-US" b="1" dirty="0" err="1">
                <a:solidFill>
                  <a:schemeClr val="bg1"/>
                </a:solidFill>
                <a:latin typeface="Century Gothic"/>
              </a:rPr>
              <a:t>ροϊόντ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α</a:t>
            </a:r>
            <a:endParaRPr lang="en-US" dirty="0">
              <a:solidFill>
                <a:schemeClr val="bg1"/>
              </a:solidFill>
            </a:endParaRPr>
          </a:p>
          <a:p>
            <a:pPr lvl="0"/>
            <a:endParaRPr lang="en-US" b="1" dirty="0">
              <a:solidFill>
                <a:schemeClr val="bg1"/>
              </a:solidFill>
              <a:latin typeface="Century Gothic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735544C-6E6A-144B-98AB-DF3D40774A78}"/>
              </a:ext>
            </a:extLst>
          </p:cNvPr>
          <p:cNvSpPr/>
          <p:nvPr/>
        </p:nvSpPr>
        <p:spPr>
          <a:xfrm>
            <a:off x="5733882" y="3803378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2A17FE0C-5330-774D-A4DA-223B41C2854D}"/>
              </a:ext>
            </a:extLst>
          </p:cNvPr>
          <p:cNvSpPr/>
          <p:nvPr/>
        </p:nvSpPr>
        <p:spPr>
          <a:xfrm>
            <a:off x="5813071" y="3793016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4A6C"/>
                </a:solidFill>
                <a:latin typeface="Gilroy Bold" pitchFamily="2" charset="77"/>
              </a:rPr>
              <a:t>6</a:t>
            </a:r>
            <a:endParaRPr lang="en-US" sz="2800" dirty="0">
              <a:solidFill>
                <a:srgbClr val="004A6C"/>
              </a:solidFill>
            </a:endParaRP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06570C4D-09B4-4446-AE3F-30C1456227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737780">
            <a:off x="10414546" y="5078308"/>
            <a:ext cx="368300" cy="241300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97351D80-99AE-4D45-B694-F91CAC65C00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0985" y="4251395"/>
            <a:ext cx="1452800" cy="1046641"/>
          </a:xfrm>
          <a:prstGeom prst="rect">
            <a:avLst/>
          </a:prstGeom>
        </p:spPr>
      </p:pic>
      <p:pic>
        <p:nvPicPr>
          <p:cNvPr id="15" name="Picture 14" descr="Shape, icon, arrow&#10;&#10;Description automatically generated">
            <a:extLst>
              <a:ext uri="{FF2B5EF4-FFF2-40B4-BE49-F238E27FC236}">
                <a16:creationId xmlns:a16="http://schemas.microsoft.com/office/drawing/2014/main" id="{758FAF19-C01B-0946-8DEE-9A9A39EB666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1916" y="4609407"/>
            <a:ext cx="1518918" cy="1623371"/>
          </a:xfrm>
          <a:prstGeom prst="rect">
            <a:avLst/>
          </a:prstGeom>
        </p:spPr>
      </p:pic>
      <p:pic>
        <p:nvPicPr>
          <p:cNvPr id="53" name="Picture 52" descr="Icon&#10;&#10;Description automatically generated">
            <a:extLst>
              <a:ext uri="{FF2B5EF4-FFF2-40B4-BE49-F238E27FC236}">
                <a16:creationId xmlns:a16="http://schemas.microsoft.com/office/drawing/2014/main" id="{32161610-4C27-764A-BD99-3124FF05F8A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600000">
            <a:off x="4321495" y="3682709"/>
            <a:ext cx="753392" cy="646331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D80A95D6-A20A-B24E-BE7F-4FC59B25F058}"/>
              </a:ext>
            </a:extLst>
          </p:cNvPr>
          <p:cNvGrpSpPr/>
          <p:nvPr/>
        </p:nvGrpSpPr>
        <p:grpSpPr>
          <a:xfrm>
            <a:off x="351151" y="1843461"/>
            <a:ext cx="1187355" cy="1490503"/>
            <a:chOff x="351151" y="1843461"/>
            <a:chExt cx="1187355" cy="1490503"/>
          </a:xfrm>
        </p:grpSpPr>
        <p:pic>
          <p:nvPicPr>
            <p:cNvPr id="25" name="Picture 24" descr="Icon&#10;&#10;Description automatically generated">
              <a:extLst>
                <a:ext uri="{FF2B5EF4-FFF2-40B4-BE49-F238E27FC236}">
                  <a16:creationId xmlns:a16="http://schemas.microsoft.com/office/drawing/2014/main" id="{FF55D3B8-EC0A-CE44-B034-288206154D0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6" y="1843461"/>
              <a:ext cx="1176530" cy="735936"/>
            </a:xfrm>
            <a:prstGeom prst="rect">
              <a:avLst/>
            </a:prstGeom>
          </p:spPr>
        </p:pic>
        <p:pic>
          <p:nvPicPr>
            <p:cNvPr id="73" name="Picture 72" descr="Icon&#10;&#10;Description automatically generated">
              <a:extLst>
                <a:ext uri="{FF2B5EF4-FFF2-40B4-BE49-F238E27FC236}">
                  <a16:creationId xmlns:a16="http://schemas.microsoft.com/office/drawing/2014/main" id="{B8D78793-BF67-4F4A-B8DF-EBC9965D5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F773FDD1-BA1E-E946-967D-CEF7A65A5577}"/>
              </a:ext>
            </a:extLst>
          </p:cNvPr>
          <p:cNvGrpSpPr/>
          <p:nvPr/>
        </p:nvGrpSpPr>
        <p:grpSpPr>
          <a:xfrm>
            <a:off x="351151" y="3260781"/>
            <a:ext cx="1187355" cy="1490503"/>
            <a:chOff x="351151" y="1843461"/>
            <a:chExt cx="1187355" cy="1490503"/>
          </a:xfrm>
        </p:grpSpPr>
        <p:pic>
          <p:nvPicPr>
            <p:cNvPr id="75" name="Picture 74" descr="Icon&#10;&#10;Description automatically generated">
              <a:extLst>
                <a:ext uri="{FF2B5EF4-FFF2-40B4-BE49-F238E27FC236}">
                  <a16:creationId xmlns:a16="http://schemas.microsoft.com/office/drawing/2014/main" id="{74017E07-CA4B-EC4F-8CFA-BA8374A3352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6" y="1843461"/>
              <a:ext cx="1176530" cy="735936"/>
            </a:xfrm>
            <a:prstGeom prst="rect">
              <a:avLst/>
            </a:prstGeom>
          </p:spPr>
        </p:pic>
        <p:pic>
          <p:nvPicPr>
            <p:cNvPr id="76" name="Picture 75" descr="Icon&#10;&#10;Description automatically generated">
              <a:extLst>
                <a:ext uri="{FF2B5EF4-FFF2-40B4-BE49-F238E27FC236}">
                  <a16:creationId xmlns:a16="http://schemas.microsoft.com/office/drawing/2014/main" id="{6B222664-0BD0-CC4A-861C-27BC52A5B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F695F652-F9DE-CC45-B7EE-510A3735A7F0}"/>
              </a:ext>
            </a:extLst>
          </p:cNvPr>
          <p:cNvGrpSpPr/>
          <p:nvPr/>
        </p:nvGrpSpPr>
        <p:grpSpPr>
          <a:xfrm>
            <a:off x="5366310" y="3302131"/>
            <a:ext cx="1187354" cy="1522252"/>
            <a:chOff x="351151" y="1811712"/>
            <a:chExt cx="1187354" cy="1522252"/>
          </a:xfrm>
        </p:grpSpPr>
        <p:pic>
          <p:nvPicPr>
            <p:cNvPr id="87" name="Picture 86" descr="Icon&#10;&#10;Description automatically generated">
              <a:extLst>
                <a:ext uri="{FF2B5EF4-FFF2-40B4-BE49-F238E27FC236}">
                  <a16:creationId xmlns:a16="http://schemas.microsoft.com/office/drawing/2014/main" id="{169A4C91-22D6-3846-9B7B-BC2447470CA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5" y="1811712"/>
              <a:ext cx="1176530" cy="735936"/>
            </a:xfrm>
            <a:prstGeom prst="rect">
              <a:avLst/>
            </a:prstGeom>
          </p:spPr>
        </p:pic>
        <p:pic>
          <p:nvPicPr>
            <p:cNvPr id="88" name="Picture 87" descr="Icon&#10;&#10;Description automatically generated">
              <a:extLst>
                <a:ext uri="{FF2B5EF4-FFF2-40B4-BE49-F238E27FC236}">
                  <a16:creationId xmlns:a16="http://schemas.microsoft.com/office/drawing/2014/main" id="{D93D4AD9-F02C-1D44-825D-8249902F2FE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  <p:pic>
        <p:nvPicPr>
          <p:cNvPr id="67" name="Picture 66" descr="Icon&#10;&#10;Description automatically generated">
            <a:extLst>
              <a:ext uri="{FF2B5EF4-FFF2-40B4-BE49-F238E27FC236}">
                <a16:creationId xmlns:a16="http://schemas.microsoft.com/office/drawing/2014/main" id="{D9EC51B7-972D-E14F-97BF-A1FFC2943026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7731" y="885490"/>
            <a:ext cx="1785598" cy="1105174"/>
          </a:xfrm>
          <a:prstGeom prst="rect">
            <a:avLst/>
          </a:prstGeom>
        </p:spPr>
      </p:pic>
      <p:pic>
        <p:nvPicPr>
          <p:cNvPr id="68" name="Picture 67" descr="Icon&#10;&#10;Description automatically generated">
            <a:extLst>
              <a:ext uri="{FF2B5EF4-FFF2-40B4-BE49-F238E27FC236}">
                <a16:creationId xmlns:a16="http://schemas.microsoft.com/office/drawing/2014/main" id="{1CE9FF43-EC8B-1E45-AA9A-ADA2BE57273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126097">
            <a:off x="9316089" y="771805"/>
            <a:ext cx="753392" cy="646331"/>
          </a:xfrm>
          <a:prstGeom prst="rect">
            <a:avLst/>
          </a:prstGeom>
        </p:spPr>
      </p:pic>
      <p:sp>
        <p:nvSpPr>
          <p:cNvPr id="37" name="Oval 36">
            <a:extLst>
              <a:ext uri="{FF2B5EF4-FFF2-40B4-BE49-F238E27FC236}">
                <a16:creationId xmlns:a16="http://schemas.microsoft.com/office/drawing/2014/main" id="{8E983A63-F960-C642-9BA2-F7DCD63A35C7}"/>
              </a:ext>
            </a:extLst>
          </p:cNvPr>
          <p:cNvSpPr/>
          <p:nvPr/>
        </p:nvSpPr>
        <p:spPr>
          <a:xfrm>
            <a:off x="712846" y="5219840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DFB473D-C778-0844-88C3-661C1EA0C476}"/>
              </a:ext>
            </a:extLst>
          </p:cNvPr>
          <p:cNvSpPr/>
          <p:nvPr/>
        </p:nvSpPr>
        <p:spPr>
          <a:xfrm>
            <a:off x="786519" y="5209478"/>
            <a:ext cx="2016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3 </a:t>
            </a:r>
            <a:endParaRPr lang="en-US" sz="2800">
              <a:solidFill>
                <a:srgbClr val="004A6C"/>
              </a:solidFill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B47CF0D-0EEC-434B-9AD4-6784D20FD24D}"/>
              </a:ext>
            </a:extLst>
          </p:cNvPr>
          <p:cNvGrpSpPr/>
          <p:nvPr/>
        </p:nvGrpSpPr>
        <p:grpSpPr>
          <a:xfrm>
            <a:off x="339862" y="4717694"/>
            <a:ext cx="1187355" cy="1490503"/>
            <a:chOff x="351151" y="1843461"/>
            <a:chExt cx="1187355" cy="1490503"/>
          </a:xfrm>
        </p:grpSpPr>
        <p:pic>
          <p:nvPicPr>
            <p:cNvPr id="41" name="Picture 40" descr="Icon&#10;&#10;Description automatically generated">
              <a:extLst>
                <a:ext uri="{FF2B5EF4-FFF2-40B4-BE49-F238E27FC236}">
                  <a16:creationId xmlns:a16="http://schemas.microsoft.com/office/drawing/2014/main" id="{6A7C33B8-0BB9-5947-AF25-602577FB65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6" y="1843461"/>
              <a:ext cx="1176530" cy="735936"/>
            </a:xfrm>
            <a:prstGeom prst="rect">
              <a:avLst/>
            </a:prstGeom>
          </p:spPr>
        </p:pic>
        <p:pic>
          <p:nvPicPr>
            <p:cNvPr id="42" name="Picture 41" descr="Icon&#10;&#10;Description automatically generated">
              <a:extLst>
                <a:ext uri="{FF2B5EF4-FFF2-40B4-BE49-F238E27FC236}">
                  <a16:creationId xmlns:a16="http://schemas.microsoft.com/office/drawing/2014/main" id="{87CE9D80-5127-5E47-ADD2-218B289E4FF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EDBC5C34-BAA7-9A46-89BD-3CB1AEA5A7C8}"/>
              </a:ext>
            </a:extLst>
          </p:cNvPr>
          <p:cNvSpPr/>
          <p:nvPr/>
        </p:nvSpPr>
        <p:spPr>
          <a:xfrm>
            <a:off x="1495428" y="5217201"/>
            <a:ext cx="4192173" cy="923330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b="1" err="1">
                <a:solidFill>
                  <a:schemeClr val="bg1"/>
                </a:solidFill>
                <a:latin typeface="Century Gothic"/>
              </a:rPr>
              <a:t>Συζητάμε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 </a:t>
            </a:r>
            <a:r>
              <a:rPr lang="en-US" b="1" err="1">
                <a:solidFill>
                  <a:schemeClr val="bg1"/>
                </a:solidFill>
                <a:latin typeface="Century Gothic"/>
              </a:rPr>
              <a:t>το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 </a:t>
            </a:r>
            <a:r>
              <a:rPr lang="en-US" b="1" err="1">
                <a:solidFill>
                  <a:schemeClr val="bg1"/>
                </a:solidFill>
                <a:latin typeface="Century Gothic"/>
              </a:rPr>
              <a:t>σκο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πό, </a:t>
            </a:r>
            <a:r>
              <a:rPr lang="en-US" b="1" err="1">
                <a:solidFill>
                  <a:schemeClr val="bg1"/>
                </a:solidFill>
                <a:latin typeface="Century Gothic"/>
              </a:rPr>
              <a:t>τη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 </a:t>
            </a:r>
            <a:r>
              <a:rPr lang="en-US" b="1" err="1">
                <a:solidFill>
                  <a:schemeClr val="bg1"/>
                </a:solidFill>
                <a:latin typeface="Century Gothic"/>
              </a:rPr>
              <a:t>χρησιμότητ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α </a:t>
            </a:r>
            <a:endParaRPr lang="en-US" dirty="0" err="1">
              <a:solidFill>
                <a:schemeClr val="bg1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r>
              <a:rPr lang="en-US" b="1" dirty="0">
                <a:solidFill>
                  <a:schemeClr val="bg1"/>
                </a:solidFill>
                <a:latin typeface="Century Gothic"/>
              </a:rPr>
              <a:t>και </a:t>
            </a:r>
            <a:r>
              <a:rPr lang="en-US" b="1" dirty="0" err="1">
                <a:solidFill>
                  <a:schemeClr val="bg1"/>
                </a:solidFill>
                <a:latin typeface="Century Gothic"/>
              </a:rPr>
              <a:t>την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 απ</a:t>
            </a:r>
            <a:r>
              <a:rPr lang="en-US" b="1" dirty="0" err="1">
                <a:solidFill>
                  <a:schemeClr val="bg1"/>
                </a:solidFill>
                <a:latin typeface="Century Gothic"/>
              </a:rPr>
              <a:t>ήχηση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Century Gothic"/>
              </a:rPr>
              <a:t>των</a:t>
            </a:r>
            <a:r>
              <a:rPr lang="en-US" b="1" dirty="0">
                <a:solidFill>
                  <a:schemeClr val="bg1"/>
                </a:solidFill>
                <a:latin typeface="Century Gothic"/>
              </a:rPr>
              <a:t> π</a:t>
            </a:r>
            <a:r>
              <a:rPr lang="en-US" b="1" dirty="0" err="1">
                <a:solidFill>
                  <a:schemeClr val="bg1"/>
                </a:solidFill>
                <a:latin typeface="Century Gothic"/>
              </a:rPr>
              <a:t>ροϊόντων</a:t>
            </a:r>
            <a:endParaRPr lang="en-US">
              <a:solidFill>
                <a:schemeClr val="bg1"/>
              </a:solidFill>
              <a:ea typeface="Calibri"/>
              <a:cs typeface="Calibri"/>
            </a:endParaRPr>
          </a:p>
          <a:p>
            <a:pPr lvl="0"/>
            <a:endParaRPr lang="en-US" b="1" dirty="0">
              <a:solidFill>
                <a:schemeClr val="bg1"/>
              </a:solidFill>
              <a:latin typeface="Century Gothic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6F9F18FB-8E0D-2B46-A1E5-F10DEAFB5643}"/>
              </a:ext>
            </a:extLst>
          </p:cNvPr>
          <p:cNvSpPr/>
          <p:nvPr/>
        </p:nvSpPr>
        <p:spPr>
          <a:xfrm>
            <a:off x="5733882" y="2358299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F074F8F-3875-D54A-8BEE-339AE69DF518}"/>
              </a:ext>
            </a:extLst>
          </p:cNvPr>
          <p:cNvSpPr/>
          <p:nvPr/>
        </p:nvSpPr>
        <p:spPr>
          <a:xfrm>
            <a:off x="5813071" y="2347937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4A6C"/>
                </a:solidFill>
                <a:latin typeface="Gilroy Bold" pitchFamily="2" charset="77"/>
              </a:rPr>
              <a:t>5</a:t>
            </a:r>
            <a:endParaRPr lang="en-US" sz="2800" dirty="0">
              <a:solidFill>
                <a:srgbClr val="004A6C"/>
              </a:solidFill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2E0502C-BFE1-3E41-9B4A-F5BD0013CE5A}"/>
              </a:ext>
            </a:extLst>
          </p:cNvPr>
          <p:cNvGrpSpPr/>
          <p:nvPr/>
        </p:nvGrpSpPr>
        <p:grpSpPr>
          <a:xfrm>
            <a:off x="5366310" y="1873611"/>
            <a:ext cx="1187355" cy="1505693"/>
            <a:chOff x="351151" y="1828271"/>
            <a:chExt cx="1187355" cy="1505693"/>
          </a:xfrm>
        </p:grpSpPr>
        <p:pic>
          <p:nvPicPr>
            <p:cNvPr id="54" name="Picture 53" descr="Icon&#10;&#10;Description automatically generated">
              <a:extLst>
                <a:ext uri="{FF2B5EF4-FFF2-40B4-BE49-F238E27FC236}">
                  <a16:creationId xmlns:a16="http://schemas.microsoft.com/office/drawing/2014/main" id="{BA0A3C0F-D4C5-4C4D-BB93-55F55873347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6" y="1828271"/>
              <a:ext cx="1176530" cy="735936"/>
            </a:xfrm>
            <a:prstGeom prst="rect">
              <a:avLst/>
            </a:prstGeom>
          </p:spPr>
        </p:pic>
        <p:pic>
          <p:nvPicPr>
            <p:cNvPr id="56" name="Picture 55" descr="Icon&#10;&#10;Description automatically generated">
              <a:extLst>
                <a:ext uri="{FF2B5EF4-FFF2-40B4-BE49-F238E27FC236}">
                  <a16:creationId xmlns:a16="http://schemas.microsoft.com/office/drawing/2014/main" id="{C5FF1FCD-F5EE-C546-B3FD-1558EE8C8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846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E408E-6C2C-7F49-8189-A4E687D0F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8" descr="A picture containing icon&#10;&#10;Description automatically generated">
            <a:extLst>
              <a:ext uri="{FF2B5EF4-FFF2-40B4-BE49-F238E27FC236}">
                <a16:creationId xmlns:a16="http://schemas.microsoft.com/office/drawing/2014/main" id="{2B715E05-D6F4-C74A-ABBF-6A10F4832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3518"/>
            <a:ext cx="12216032" cy="68715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5FB5B5-701C-1C4B-9AFC-4E046A57EF90}"/>
              </a:ext>
            </a:extLst>
          </p:cNvPr>
          <p:cNvSpPr txBox="1"/>
          <p:nvPr/>
        </p:nvSpPr>
        <p:spPr>
          <a:xfrm>
            <a:off x="582062" y="911428"/>
            <a:ext cx="4956685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Το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 π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ρό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β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λημ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α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EBDA119-B6DE-4240-AA3C-A90DAFC6852B}"/>
              </a:ext>
            </a:extLst>
          </p:cNvPr>
          <p:cNvSpPr/>
          <p:nvPr/>
        </p:nvSpPr>
        <p:spPr>
          <a:xfrm>
            <a:off x="667329" y="2144685"/>
            <a:ext cx="7932525" cy="1635379"/>
          </a:xfrm>
          <a:prstGeom prst="rect">
            <a:avLst/>
          </a:prstGeom>
          <a:solidFill>
            <a:srgbClr val="004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21EDB9-585E-3A47-8268-5539E08C1786}"/>
              </a:ext>
            </a:extLst>
          </p:cNvPr>
          <p:cNvSpPr/>
          <p:nvPr/>
        </p:nvSpPr>
        <p:spPr>
          <a:xfrm>
            <a:off x="670302" y="2210375"/>
            <a:ext cx="4194135" cy="156966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Χρειάζετ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αι να 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μετ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α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φέρετε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 α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υτά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 τα α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ντικείμεν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α από 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το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 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σημείο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 Α 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στο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 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σημείο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 Β. </a:t>
            </a:r>
            <a:endParaRPr lang="en-US" dirty="0"/>
          </a:p>
          <a:p>
            <a:endParaRPr lang="en-US" sz="2400" b="1" dirty="0">
              <a:solidFill>
                <a:srgbClr val="F9F6ED"/>
              </a:solidFill>
              <a:latin typeface="Century Gothic"/>
            </a:endParaRPr>
          </a:p>
        </p:txBody>
      </p:sp>
      <p:pic>
        <p:nvPicPr>
          <p:cNvPr id="4" name="Picture 3" descr="A picture containing map&#10;&#10;Description automatically generated">
            <a:extLst>
              <a:ext uri="{FF2B5EF4-FFF2-40B4-BE49-F238E27FC236}">
                <a16:creationId xmlns:a16="http://schemas.microsoft.com/office/drawing/2014/main" id="{E51686E0-564E-BE43-A878-9BCDA94835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3080" y="-13518"/>
            <a:ext cx="7872952" cy="6871518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D68A3F6D-7777-4446-9BB6-87FB8D7251DE}"/>
              </a:ext>
            </a:extLst>
          </p:cNvPr>
          <p:cNvSpPr/>
          <p:nvPr/>
        </p:nvSpPr>
        <p:spPr>
          <a:xfrm>
            <a:off x="3500705" y="3154145"/>
            <a:ext cx="3120531" cy="3120531"/>
          </a:xfrm>
          <a:prstGeom prst="ellipse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picture containing text, toiletry, orange, cosmetic&#10;&#10;Description automatically generated">
            <a:extLst>
              <a:ext uri="{FF2B5EF4-FFF2-40B4-BE49-F238E27FC236}">
                <a16:creationId xmlns:a16="http://schemas.microsoft.com/office/drawing/2014/main" id="{13E2907D-4D05-C04A-8E3E-A7415EFDA72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4793" y="3522022"/>
            <a:ext cx="1828231" cy="2157912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7994C6E4-79DD-8B42-BB24-A50D102E27A0}"/>
              </a:ext>
            </a:extLst>
          </p:cNvPr>
          <p:cNvSpPr/>
          <p:nvPr/>
        </p:nvSpPr>
        <p:spPr>
          <a:xfrm>
            <a:off x="8511163" y="300068"/>
            <a:ext cx="630424" cy="611360"/>
          </a:xfrm>
          <a:prstGeom prst="ellipse">
            <a:avLst/>
          </a:prstGeom>
          <a:solidFill>
            <a:srgbClr val="009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EA6B787-D0D5-1547-9D53-7EB87F5288CA}"/>
              </a:ext>
            </a:extLst>
          </p:cNvPr>
          <p:cNvSpPr/>
          <p:nvPr/>
        </p:nvSpPr>
        <p:spPr>
          <a:xfrm>
            <a:off x="8649480" y="374915"/>
            <a:ext cx="3701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  <a:t>A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9155125-39F2-8846-BA27-BDBA3D8ABA0C}"/>
              </a:ext>
            </a:extLst>
          </p:cNvPr>
          <p:cNvSpPr/>
          <p:nvPr/>
        </p:nvSpPr>
        <p:spPr>
          <a:xfrm>
            <a:off x="9983624" y="6167959"/>
            <a:ext cx="630424" cy="611360"/>
          </a:xfrm>
          <a:prstGeom prst="ellipse">
            <a:avLst/>
          </a:prstGeom>
          <a:solidFill>
            <a:srgbClr val="009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9214DC2-FB19-D748-9502-2F7298105943}"/>
              </a:ext>
            </a:extLst>
          </p:cNvPr>
          <p:cNvSpPr/>
          <p:nvPr/>
        </p:nvSpPr>
        <p:spPr>
          <a:xfrm>
            <a:off x="10121941" y="6242806"/>
            <a:ext cx="3701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  <a:t>B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A6D5EA3-51FE-BB41-BF12-5916D6E5AC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9574229" flipH="1">
            <a:off x="2589039" y="3848962"/>
            <a:ext cx="659737" cy="85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260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E408E-6C2C-7F49-8189-A4E687D0F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8" descr="A picture containing icon&#10;&#10;Description automatically generated">
            <a:extLst>
              <a:ext uri="{FF2B5EF4-FFF2-40B4-BE49-F238E27FC236}">
                <a16:creationId xmlns:a16="http://schemas.microsoft.com/office/drawing/2014/main" id="{2B715E05-D6F4-C74A-ABBF-6A10F4832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3518"/>
            <a:ext cx="12216032" cy="68715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5FB5B5-701C-1C4B-9AFC-4E046A57EF90}"/>
              </a:ext>
            </a:extLst>
          </p:cNvPr>
          <p:cNvSpPr txBox="1"/>
          <p:nvPr/>
        </p:nvSpPr>
        <p:spPr>
          <a:xfrm>
            <a:off x="582062" y="911428"/>
            <a:ext cx="4956685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Το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 π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ρό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β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λημ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α</a:t>
            </a:r>
            <a:endParaRPr lang="en-US" dirty="0">
              <a:latin typeface="Century Gothic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EBDA119-B6DE-4240-AA3C-A90DAFC6852B}"/>
              </a:ext>
            </a:extLst>
          </p:cNvPr>
          <p:cNvSpPr/>
          <p:nvPr/>
        </p:nvSpPr>
        <p:spPr>
          <a:xfrm>
            <a:off x="627224" y="2144685"/>
            <a:ext cx="8002708" cy="2427457"/>
          </a:xfrm>
          <a:prstGeom prst="rect">
            <a:avLst/>
          </a:prstGeom>
          <a:solidFill>
            <a:srgbClr val="004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21EDB9-585E-3A47-8268-5539E08C1786}"/>
              </a:ext>
            </a:extLst>
          </p:cNvPr>
          <p:cNvSpPr/>
          <p:nvPr/>
        </p:nvSpPr>
        <p:spPr>
          <a:xfrm>
            <a:off x="737937" y="2250821"/>
            <a:ext cx="3897085" cy="230832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Ποιο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 π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ροϊόν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 θα μπ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ορούσ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α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τε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 να 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χρησιμο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π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οιήσετε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 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γι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α να 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λύσετε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 α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υτό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 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το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 π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ρό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β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λημ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α;</a:t>
            </a:r>
            <a:endParaRPr lang="en-US" dirty="0"/>
          </a:p>
          <a:p>
            <a:endParaRPr lang="en-US" sz="2400" b="1" dirty="0">
              <a:solidFill>
                <a:srgbClr val="F9F6ED"/>
              </a:solidFill>
              <a:latin typeface="Century Gothic"/>
            </a:endParaRPr>
          </a:p>
        </p:txBody>
      </p:sp>
      <p:pic>
        <p:nvPicPr>
          <p:cNvPr id="4" name="Picture 3" descr="A picture containing map&#10;&#10;Description automatically generated">
            <a:extLst>
              <a:ext uri="{FF2B5EF4-FFF2-40B4-BE49-F238E27FC236}">
                <a16:creationId xmlns:a16="http://schemas.microsoft.com/office/drawing/2014/main" id="{E51686E0-564E-BE43-A878-9BCDA94835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3080" y="-13518"/>
            <a:ext cx="7872952" cy="6871518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D68A3F6D-7777-4446-9BB6-87FB8D7251DE}"/>
              </a:ext>
            </a:extLst>
          </p:cNvPr>
          <p:cNvSpPr/>
          <p:nvPr/>
        </p:nvSpPr>
        <p:spPr>
          <a:xfrm>
            <a:off x="3500705" y="3154145"/>
            <a:ext cx="3120531" cy="3120531"/>
          </a:xfrm>
          <a:prstGeom prst="ellipse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picture containing text, toiletry, orange, cosmetic&#10;&#10;Description automatically generated">
            <a:extLst>
              <a:ext uri="{FF2B5EF4-FFF2-40B4-BE49-F238E27FC236}">
                <a16:creationId xmlns:a16="http://schemas.microsoft.com/office/drawing/2014/main" id="{13E2907D-4D05-C04A-8E3E-A7415EFDA72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4793" y="3522022"/>
            <a:ext cx="1828231" cy="2157912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7994C6E4-79DD-8B42-BB24-A50D102E27A0}"/>
              </a:ext>
            </a:extLst>
          </p:cNvPr>
          <p:cNvSpPr/>
          <p:nvPr/>
        </p:nvSpPr>
        <p:spPr>
          <a:xfrm>
            <a:off x="8511163" y="300068"/>
            <a:ext cx="630424" cy="611360"/>
          </a:xfrm>
          <a:prstGeom prst="ellipse">
            <a:avLst/>
          </a:prstGeom>
          <a:solidFill>
            <a:srgbClr val="009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EA6B787-D0D5-1547-9D53-7EB87F5288CA}"/>
              </a:ext>
            </a:extLst>
          </p:cNvPr>
          <p:cNvSpPr/>
          <p:nvPr/>
        </p:nvSpPr>
        <p:spPr>
          <a:xfrm>
            <a:off x="8649480" y="374915"/>
            <a:ext cx="3701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  <a:t>A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9155125-39F2-8846-BA27-BDBA3D8ABA0C}"/>
              </a:ext>
            </a:extLst>
          </p:cNvPr>
          <p:cNvSpPr/>
          <p:nvPr/>
        </p:nvSpPr>
        <p:spPr>
          <a:xfrm>
            <a:off x="9983624" y="6167959"/>
            <a:ext cx="630424" cy="611360"/>
          </a:xfrm>
          <a:prstGeom prst="ellipse">
            <a:avLst/>
          </a:prstGeom>
          <a:solidFill>
            <a:srgbClr val="009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9214DC2-FB19-D748-9502-2F7298105943}"/>
              </a:ext>
            </a:extLst>
          </p:cNvPr>
          <p:cNvSpPr/>
          <p:nvPr/>
        </p:nvSpPr>
        <p:spPr>
          <a:xfrm>
            <a:off x="10121941" y="6242806"/>
            <a:ext cx="3701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  <a:t>B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A6D5EA3-51FE-BB41-BF12-5916D6E5AC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9574229" flipH="1">
            <a:off x="2724382" y="4660915"/>
            <a:ext cx="659737" cy="85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62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E408E-6C2C-7F49-8189-A4E687D0F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8" descr="A picture containing icon&#10;&#10;Description automatically generated">
            <a:extLst>
              <a:ext uri="{FF2B5EF4-FFF2-40B4-BE49-F238E27FC236}">
                <a16:creationId xmlns:a16="http://schemas.microsoft.com/office/drawing/2014/main" id="{2B715E05-D6F4-C74A-ABBF-6A10F4832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3518"/>
            <a:ext cx="12216032" cy="68715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5FB5B5-701C-1C4B-9AFC-4E046A57EF90}"/>
              </a:ext>
            </a:extLst>
          </p:cNvPr>
          <p:cNvSpPr txBox="1"/>
          <p:nvPr/>
        </p:nvSpPr>
        <p:spPr>
          <a:xfrm>
            <a:off x="582062" y="911428"/>
            <a:ext cx="4956685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Το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 π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ρό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β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λημ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α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EBDA119-B6DE-4240-AA3C-A90DAFC6852B}"/>
              </a:ext>
            </a:extLst>
          </p:cNvPr>
          <p:cNvSpPr/>
          <p:nvPr/>
        </p:nvSpPr>
        <p:spPr>
          <a:xfrm>
            <a:off x="667329" y="2144685"/>
            <a:ext cx="7932525" cy="1635379"/>
          </a:xfrm>
          <a:prstGeom prst="rect">
            <a:avLst/>
          </a:prstGeom>
          <a:solidFill>
            <a:srgbClr val="004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21EDB9-585E-3A47-8268-5539E08C1786}"/>
              </a:ext>
            </a:extLst>
          </p:cNvPr>
          <p:cNvSpPr/>
          <p:nvPr/>
        </p:nvSpPr>
        <p:spPr>
          <a:xfrm>
            <a:off x="838200" y="2391189"/>
            <a:ext cx="3897085" cy="120032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Μπ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ορείτε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 να 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σκεφτείτε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 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μι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α 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νέ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α 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ιδέ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α π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ου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 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δεν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 υπ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άρχει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 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</a:rPr>
              <a:t>ήδη</a:t>
            </a:r>
            <a:r>
              <a:rPr lang="en-US" sz="2400" b="1" dirty="0">
                <a:solidFill>
                  <a:srgbClr val="F9F6ED"/>
                </a:solidFill>
                <a:latin typeface="Century Gothic"/>
              </a:rPr>
              <a:t>;</a:t>
            </a:r>
            <a:endParaRPr lang="en-US" dirty="0"/>
          </a:p>
        </p:txBody>
      </p:sp>
      <p:pic>
        <p:nvPicPr>
          <p:cNvPr id="4" name="Picture 3" descr="A picture containing map&#10;&#10;Description automatically generated">
            <a:extLst>
              <a:ext uri="{FF2B5EF4-FFF2-40B4-BE49-F238E27FC236}">
                <a16:creationId xmlns:a16="http://schemas.microsoft.com/office/drawing/2014/main" id="{E51686E0-564E-BE43-A878-9BCDA94835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3080" y="-13518"/>
            <a:ext cx="7872952" cy="6871518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D68A3F6D-7777-4446-9BB6-87FB8D7251DE}"/>
              </a:ext>
            </a:extLst>
          </p:cNvPr>
          <p:cNvSpPr/>
          <p:nvPr/>
        </p:nvSpPr>
        <p:spPr>
          <a:xfrm>
            <a:off x="3500705" y="3154145"/>
            <a:ext cx="3120531" cy="3120531"/>
          </a:xfrm>
          <a:prstGeom prst="ellipse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picture containing text, toiletry, orange, cosmetic&#10;&#10;Description automatically generated">
            <a:extLst>
              <a:ext uri="{FF2B5EF4-FFF2-40B4-BE49-F238E27FC236}">
                <a16:creationId xmlns:a16="http://schemas.microsoft.com/office/drawing/2014/main" id="{13E2907D-4D05-C04A-8E3E-A7415EFDA72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4793" y="3522022"/>
            <a:ext cx="1828231" cy="2157912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7994C6E4-79DD-8B42-BB24-A50D102E27A0}"/>
              </a:ext>
            </a:extLst>
          </p:cNvPr>
          <p:cNvSpPr/>
          <p:nvPr/>
        </p:nvSpPr>
        <p:spPr>
          <a:xfrm>
            <a:off x="8511163" y="300068"/>
            <a:ext cx="630424" cy="611360"/>
          </a:xfrm>
          <a:prstGeom prst="ellipse">
            <a:avLst/>
          </a:prstGeom>
          <a:solidFill>
            <a:srgbClr val="009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EA6B787-D0D5-1547-9D53-7EB87F5288CA}"/>
              </a:ext>
            </a:extLst>
          </p:cNvPr>
          <p:cNvSpPr/>
          <p:nvPr/>
        </p:nvSpPr>
        <p:spPr>
          <a:xfrm>
            <a:off x="8649480" y="374915"/>
            <a:ext cx="3701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  <a:t>A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9155125-39F2-8846-BA27-BDBA3D8ABA0C}"/>
              </a:ext>
            </a:extLst>
          </p:cNvPr>
          <p:cNvSpPr/>
          <p:nvPr/>
        </p:nvSpPr>
        <p:spPr>
          <a:xfrm>
            <a:off x="9983624" y="6167959"/>
            <a:ext cx="630424" cy="611360"/>
          </a:xfrm>
          <a:prstGeom prst="ellipse">
            <a:avLst/>
          </a:prstGeom>
          <a:solidFill>
            <a:srgbClr val="009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9214DC2-FB19-D748-9502-2F7298105943}"/>
              </a:ext>
            </a:extLst>
          </p:cNvPr>
          <p:cNvSpPr/>
          <p:nvPr/>
        </p:nvSpPr>
        <p:spPr>
          <a:xfrm>
            <a:off x="10121941" y="6242806"/>
            <a:ext cx="3701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9F6ED"/>
                </a:solidFill>
                <a:latin typeface="Gilroy SemiBold" pitchFamily="2" charset="77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744198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C70DD-2B32-394F-B19D-EDCCD545D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Icon&#10;&#10;Description automatically generated">
            <a:extLst>
              <a:ext uri="{FF2B5EF4-FFF2-40B4-BE49-F238E27FC236}">
                <a16:creationId xmlns:a16="http://schemas.microsoft.com/office/drawing/2014/main" id="{5585CD7F-A26C-CD48-BBCB-005C0D9210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F19215-1CF3-A845-96E0-71690B0C9CF1}"/>
              </a:ext>
            </a:extLst>
          </p:cNvPr>
          <p:cNvSpPr txBox="1"/>
          <p:nvPr/>
        </p:nvSpPr>
        <p:spPr>
          <a:xfrm>
            <a:off x="313870" y="993986"/>
            <a:ext cx="4373366" cy="4586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Σχεδι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στικές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Προδι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γρ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φές</a:t>
            </a:r>
            <a:endParaRPr lang="en-US" dirty="0" err="1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9DC4288-179F-5D41-A35B-C2F2A653ADCC}"/>
              </a:ext>
            </a:extLst>
          </p:cNvPr>
          <p:cNvSpPr/>
          <p:nvPr/>
        </p:nvSpPr>
        <p:spPr>
          <a:xfrm>
            <a:off x="838200" y="7496539"/>
            <a:ext cx="5755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sz="2400">
              <a:solidFill>
                <a:srgbClr val="004A6C"/>
              </a:solidFill>
              <a:latin typeface="Gilroy Medium" pitchFamily="2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8F91F06-3D1D-3E4F-8A0A-E93F3882EB40}"/>
              </a:ext>
            </a:extLst>
          </p:cNvPr>
          <p:cNvSpPr/>
          <p:nvPr/>
        </p:nvSpPr>
        <p:spPr>
          <a:xfrm>
            <a:off x="676203" y="1979567"/>
            <a:ext cx="6029398" cy="3617365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3F55371-8DC0-5545-BE73-6BAE241332AF}"/>
              </a:ext>
            </a:extLst>
          </p:cNvPr>
          <p:cNvSpPr/>
          <p:nvPr/>
        </p:nvSpPr>
        <p:spPr>
          <a:xfrm>
            <a:off x="799886" y="2041369"/>
            <a:ext cx="5793953" cy="341632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Σχεδιάστε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έν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α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νέο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π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ροϊόν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π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ου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μπ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ορεί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να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μετ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φέρει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π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ολλά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α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ντικείμεν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α από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το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έν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α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μέρος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στο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άλλο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. 
Θα π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ρέ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π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ει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να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είν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αι…
-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Δυν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τό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
-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Εύκολο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στη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χρήση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
-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Ελκυστικό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
-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Αειφόρο</a:t>
            </a:r>
            <a:endParaRPr lang="en-US" sz="2400" dirty="0" err="1">
              <a:solidFill>
                <a:srgbClr val="004A6C"/>
              </a:solidFill>
              <a:latin typeface="Century Gothic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4A95843C-765E-574E-8DCB-04C9D69869C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2363" y="408107"/>
            <a:ext cx="1817631" cy="16646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68E49BB-F321-B443-8DF1-65F19836341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50816">
            <a:off x="6057733" y="1318184"/>
            <a:ext cx="1534497" cy="1512808"/>
          </a:xfrm>
          <a:prstGeom prst="rect">
            <a:avLst/>
          </a:prstGeom>
        </p:spPr>
      </p:pic>
      <p:pic>
        <p:nvPicPr>
          <p:cNvPr id="11" name="Picture 10" descr="A picture containing dark&#10;&#10;Description automatically generated">
            <a:extLst>
              <a:ext uri="{FF2B5EF4-FFF2-40B4-BE49-F238E27FC236}">
                <a16:creationId xmlns:a16="http://schemas.microsoft.com/office/drawing/2014/main" id="{3F5817CD-CAE3-7A46-B387-FB7645BCA46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3161" y="2589298"/>
            <a:ext cx="5191227" cy="3125835"/>
          </a:xfrm>
          <a:prstGeom prst="rect">
            <a:avLst/>
          </a:prstGeom>
        </p:spPr>
      </p:pic>
      <p:pic>
        <p:nvPicPr>
          <p:cNvPr id="13" name="Picture 12" descr="A picture containing dark&#10;&#10;Description automatically generated">
            <a:extLst>
              <a:ext uri="{FF2B5EF4-FFF2-40B4-BE49-F238E27FC236}">
                <a16:creationId xmlns:a16="http://schemas.microsoft.com/office/drawing/2014/main" id="{A65E6F0F-B95E-C748-A007-C933BE6C28C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213" y="3152868"/>
            <a:ext cx="5171175" cy="213323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13076D8-3F2A-654D-9FF1-F3E95CB5C155}"/>
              </a:ext>
            </a:extLst>
          </p:cNvPr>
          <p:cNvSpPr/>
          <p:nvPr/>
        </p:nvSpPr>
        <p:spPr>
          <a:xfrm>
            <a:off x="7433029" y="3152868"/>
            <a:ext cx="4100806" cy="206210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defTabSz="457200"/>
            <a:r>
              <a:rPr lang="en-US" sz="3200" b="1" dirty="0" err="1">
                <a:solidFill>
                  <a:srgbClr val="F9F6ED"/>
                </a:solidFill>
                <a:latin typeface="Century Gothic"/>
                <a:sym typeface="Calibri"/>
              </a:rPr>
              <a:t>Συζήτησε</a:t>
            </a:r>
            <a:r>
              <a:rPr lang="en-US" sz="3200" b="1" dirty="0">
                <a:solidFill>
                  <a:srgbClr val="F9F6ED"/>
                </a:solidFill>
                <a:latin typeface="Century Gothic"/>
                <a:sym typeface="Calibri"/>
              </a:rPr>
              <a:t> </a:t>
            </a:r>
            <a:r>
              <a:rPr lang="en-US" sz="3200" b="1" dirty="0" err="1">
                <a:solidFill>
                  <a:srgbClr val="F9F6ED"/>
                </a:solidFill>
                <a:latin typeface="Century Gothic"/>
                <a:sym typeface="Calibri"/>
              </a:rPr>
              <a:t>με</a:t>
            </a:r>
            <a:r>
              <a:rPr lang="en-US" sz="3200" b="1" dirty="0">
                <a:solidFill>
                  <a:srgbClr val="F9F6ED"/>
                </a:solidFill>
                <a:latin typeface="Century Gothic"/>
                <a:sym typeface="Calibri"/>
              </a:rPr>
              <a:t> </a:t>
            </a:r>
            <a:r>
              <a:rPr lang="en-US" sz="3200" b="1" dirty="0" err="1">
                <a:solidFill>
                  <a:srgbClr val="F9F6ED"/>
                </a:solidFill>
                <a:latin typeface="Century Gothic"/>
                <a:sym typeface="Calibri"/>
              </a:rPr>
              <a:t>το</a:t>
            </a:r>
            <a:r>
              <a:rPr lang="en-US" sz="3200" b="1" dirty="0">
                <a:solidFill>
                  <a:srgbClr val="F9F6ED"/>
                </a:solidFill>
                <a:latin typeface="Century Gothic"/>
                <a:sym typeface="Calibri"/>
              </a:rPr>
              <a:t> </a:t>
            </a:r>
            <a:r>
              <a:rPr lang="en-US" sz="3200" b="1" dirty="0" err="1">
                <a:solidFill>
                  <a:srgbClr val="F9F6ED"/>
                </a:solidFill>
                <a:latin typeface="Century Gothic"/>
                <a:sym typeface="Calibri"/>
              </a:rPr>
              <a:t>ζευγάρι</a:t>
            </a:r>
            <a:r>
              <a:rPr lang="en-US" sz="3200" b="1" dirty="0">
                <a:solidFill>
                  <a:srgbClr val="F9F6ED"/>
                </a:solidFill>
                <a:latin typeface="Century Gothic"/>
                <a:sym typeface="Calibri"/>
              </a:rPr>
              <a:t> </a:t>
            </a:r>
            <a:r>
              <a:rPr lang="en-US" sz="3200" b="1" dirty="0" err="1">
                <a:solidFill>
                  <a:srgbClr val="F9F6ED"/>
                </a:solidFill>
                <a:latin typeface="Century Gothic"/>
                <a:sym typeface="Calibri"/>
              </a:rPr>
              <a:t>σου</a:t>
            </a:r>
            <a:r>
              <a:rPr lang="en-US" sz="3200" b="1" dirty="0">
                <a:solidFill>
                  <a:srgbClr val="F9F6ED"/>
                </a:solidFill>
                <a:latin typeface="Century Gothic"/>
                <a:sym typeface="Calibri"/>
              </a:rPr>
              <a:t>: </a:t>
            </a:r>
            <a:endParaRPr lang="en-US" dirty="0">
              <a:solidFill>
                <a:srgbClr val="00000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/>
            </a:endParaRPr>
          </a:p>
          <a:p>
            <a:pPr defTabSz="457200"/>
            <a:r>
              <a:rPr lang="en-US" sz="3200" b="1" dirty="0" err="1">
                <a:solidFill>
                  <a:srgbClr val="F9F6ED"/>
                </a:solidFill>
                <a:latin typeface="Century Gothic"/>
              </a:rPr>
              <a:t>Τι</a:t>
            </a:r>
            <a:r>
              <a:rPr lang="en-US" sz="3200" b="1" dirty="0">
                <a:solidFill>
                  <a:srgbClr val="F9F6ED"/>
                </a:solidFill>
                <a:latin typeface="Century Gothic"/>
              </a:rPr>
              <a:t> </a:t>
            </a:r>
            <a:r>
              <a:rPr lang="en-US" sz="3200" b="1" dirty="0" err="1">
                <a:solidFill>
                  <a:srgbClr val="F9F6ED"/>
                </a:solidFill>
                <a:latin typeface="Century Gothic"/>
              </a:rPr>
              <a:t>είν</a:t>
            </a:r>
            <a:r>
              <a:rPr lang="en-US" sz="3200" b="1" dirty="0">
                <a:solidFill>
                  <a:srgbClr val="F9F6ED"/>
                </a:solidFill>
                <a:latin typeface="Century Gothic"/>
              </a:rPr>
              <a:t>αι α</a:t>
            </a:r>
            <a:r>
              <a:rPr lang="en-US" sz="3200" b="1" dirty="0" err="1">
                <a:solidFill>
                  <a:srgbClr val="F9F6ED"/>
                </a:solidFill>
                <a:latin typeface="Century Gothic"/>
              </a:rPr>
              <a:t>ειφόρος</a:t>
            </a:r>
            <a:r>
              <a:rPr lang="en-US" sz="3200" b="1" dirty="0">
                <a:solidFill>
                  <a:srgbClr val="F9F6ED"/>
                </a:solidFill>
                <a:latin typeface="Century Gothic"/>
              </a:rPr>
              <a:t> </a:t>
            </a:r>
          </a:p>
          <a:p>
            <a:pPr defTabSz="457200"/>
            <a:r>
              <a:rPr lang="en-US" sz="3200" b="1" dirty="0" err="1">
                <a:solidFill>
                  <a:srgbClr val="F9F6ED"/>
                </a:solidFill>
                <a:latin typeface="Century Gothic"/>
              </a:rPr>
              <a:t>σχεδι</a:t>
            </a:r>
            <a:r>
              <a:rPr lang="en-US" sz="3200" b="1" dirty="0">
                <a:solidFill>
                  <a:srgbClr val="F9F6ED"/>
                </a:solidFill>
                <a:latin typeface="Century Gothic"/>
              </a:rPr>
              <a:t>α</a:t>
            </a:r>
            <a:r>
              <a:rPr lang="en-US" sz="3200" b="1" dirty="0" err="1">
                <a:solidFill>
                  <a:srgbClr val="F9F6ED"/>
                </a:solidFill>
                <a:latin typeface="Century Gothic"/>
              </a:rPr>
              <a:t>σμός</a:t>
            </a:r>
            <a:r>
              <a:rPr lang="en-US" sz="3200" b="1" dirty="0">
                <a:solidFill>
                  <a:srgbClr val="F9F6ED"/>
                </a:solidFill>
                <a:latin typeface="Century Gothic"/>
              </a:rPr>
              <a:t>;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073EC770-5A64-4DC5-AB16-3856406109E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05"/>
          <a:stretch/>
        </p:blipFill>
        <p:spPr>
          <a:xfrm>
            <a:off x="0" y="5735053"/>
            <a:ext cx="4314872" cy="112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618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view of the earth from space&#10;&#10;Description automatically generated">
            <a:extLst>
              <a:ext uri="{FF2B5EF4-FFF2-40B4-BE49-F238E27FC236}">
                <a16:creationId xmlns:a16="http://schemas.microsoft.com/office/drawing/2014/main" id="{82D4DB6D-70A1-FC4F-B02F-513A56F632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8F91F06-3D1D-3E4F-8A0A-E93F3882EB40}"/>
              </a:ext>
            </a:extLst>
          </p:cNvPr>
          <p:cNvSpPr/>
          <p:nvPr/>
        </p:nvSpPr>
        <p:spPr>
          <a:xfrm>
            <a:off x="676203" y="2324112"/>
            <a:ext cx="6184996" cy="3155722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3F55371-8DC0-5545-BE73-6BAE241332AF}"/>
              </a:ext>
            </a:extLst>
          </p:cNvPr>
          <p:cNvSpPr/>
          <p:nvPr/>
        </p:nvSpPr>
        <p:spPr>
          <a:xfrm>
            <a:off x="1020678" y="2674771"/>
            <a:ext cx="5849065" cy="310854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l" sz="2700" b="1" dirty="0" err="1">
                <a:solidFill>
                  <a:srgbClr val="0090D4"/>
                </a:solidFill>
                <a:latin typeface="Century Gothic"/>
              </a:rPr>
              <a:t>Αειφορία</a:t>
            </a:r>
            <a:r>
              <a:rPr lang="el" sz="2700" dirty="0">
                <a:solidFill>
                  <a:srgbClr val="004A6C"/>
                </a:solidFill>
                <a:latin typeface="Century Gothic"/>
              </a:rPr>
              <a:t> σημαίνει η κατασκευή και χρήση  πόρων ή υλικών με τρόπο που διασφαλίζει ότι ο πλανήτης δεν θα πληγεί από αυτά και ότι θα μείνουν αρκετά (πόροι/υλικά) για τις μελλοντικές γενιές.  </a:t>
            </a:r>
            <a:endParaRPr lang="en-US" sz="2700">
              <a:solidFill>
                <a:srgbClr val="004A6C"/>
              </a:solidFill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68E49BB-F321-B443-8DF1-65F19836341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28882">
            <a:off x="6404647" y="5027765"/>
            <a:ext cx="1534497" cy="151280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02192DF-68E3-D64A-B466-BF627463E2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370820" cy="187271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F19215-1CF3-A845-96E0-71690B0C9CF1}"/>
              </a:ext>
            </a:extLst>
          </p:cNvPr>
          <p:cNvSpPr txBox="1"/>
          <p:nvPr/>
        </p:nvSpPr>
        <p:spPr>
          <a:xfrm>
            <a:off x="323896" y="939281"/>
            <a:ext cx="3973097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b="1" dirty="0" err="1">
                <a:solidFill>
                  <a:srgbClr val="004A6C"/>
                </a:solidFill>
                <a:latin typeface="Century Gothic"/>
              </a:rPr>
              <a:t>Τι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800" b="1" dirty="0" err="1">
                <a:solidFill>
                  <a:srgbClr val="004A6C"/>
                </a:solidFill>
                <a:latin typeface="Century Gothic"/>
              </a:rPr>
              <a:t>σημ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2800" b="1" dirty="0" err="1">
                <a:solidFill>
                  <a:srgbClr val="004A6C"/>
                </a:solidFill>
                <a:latin typeface="Century Gothic"/>
              </a:rPr>
              <a:t>ίνει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 α</a:t>
            </a:r>
            <a:r>
              <a:rPr lang="en-US" sz="2800" b="1" dirty="0" err="1">
                <a:solidFill>
                  <a:srgbClr val="004A6C"/>
                </a:solidFill>
                <a:latin typeface="Century Gothic"/>
              </a:rPr>
              <a:t>ειφορί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α;</a:t>
            </a:r>
            <a:endParaRPr lang="en-US" sz="2000" dirty="0"/>
          </a:p>
        </p:txBody>
      </p:sp>
      <p:pic>
        <p:nvPicPr>
          <p:cNvPr id="3" name="Picture 2" descr="Text&#10;&#10;Description automatically generated with low confidence">
            <a:extLst>
              <a:ext uri="{FF2B5EF4-FFF2-40B4-BE49-F238E27FC236}">
                <a16:creationId xmlns:a16="http://schemas.microsoft.com/office/drawing/2014/main" id="{E6D3BF71-049B-4DC9-ABB0-3C91AC57298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786034"/>
            <a:ext cx="4907804" cy="1071967"/>
          </a:xfrm>
          <a:prstGeom prst="rect">
            <a:avLst/>
          </a:prstGeom>
        </p:spPr>
      </p:pic>
      <p:pic>
        <p:nvPicPr>
          <p:cNvPr id="2" name="Picture 1" descr="A blue circle with black text&#10;&#10;Description automatically generated">
            <a:extLst>
              <a:ext uri="{FF2B5EF4-FFF2-40B4-BE49-F238E27FC236}">
                <a16:creationId xmlns:a16="http://schemas.microsoft.com/office/drawing/2014/main" id="{AE65017F-F833-C710-E54B-E21A1862EC7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3723" y="4230353"/>
            <a:ext cx="1805239" cy="181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277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C70DD-2B32-394F-B19D-EDCCD545D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Icon&#10;&#10;Description automatically generated">
            <a:extLst>
              <a:ext uri="{FF2B5EF4-FFF2-40B4-BE49-F238E27FC236}">
                <a16:creationId xmlns:a16="http://schemas.microsoft.com/office/drawing/2014/main" id="{5585CD7F-A26C-CD48-BBCB-005C0D9210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F19215-1CF3-A845-96E0-71690B0C9CF1}"/>
              </a:ext>
            </a:extLst>
          </p:cNvPr>
          <p:cNvSpPr txBox="1"/>
          <p:nvPr/>
        </p:nvSpPr>
        <p:spPr>
          <a:xfrm>
            <a:off x="574554" y="797449"/>
            <a:ext cx="437336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Ποι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α 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υλικά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θα μπ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ορούσ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τε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να 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χρησιμο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π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οιήσετε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;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DF0B97E-4B97-9B4E-A7FF-08BE5FF53498}"/>
              </a:ext>
            </a:extLst>
          </p:cNvPr>
          <p:cNvSpPr/>
          <p:nvPr/>
        </p:nvSpPr>
        <p:spPr>
          <a:xfrm>
            <a:off x="1324847" y="2105900"/>
            <a:ext cx="6630405" cy="3802156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9DC4288-179F-5D41-A35B-C2F2A653ADCC}"/>
              </a:ext>
            </a:extLst>
          </p:cNvPr>
          <p:cNvSpPr/>
          <p:nvPr/>
        </p:nvSpPr>
        <p:spPr>
          <a:xfrm>
            <a:off x="1467089" y="2120205"/>
            <a:ext cx="6550526" cy="378565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dirty="0">
                <a:solidFill>
                  <a:srgbClr val="004A6C"/>
                </a:solidFill>
                <a:latin typeface="Century Gothic"/>
              </a:rPr>
              <a:t>Θα μπ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ορούσ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τε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να επανα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χρησιμο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π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οιήσετε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έν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α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ήδη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υπ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άρχον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υλικό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;</a:t>
            </a:r>
            <a:endParaRPr lang="en-US" dirty="0"/>
          </a:p>
          <a:p>
            <a:endParaRPr lang="en-US" sz="2400" dirty="0">
              <a:solidFill>
                <a:srgbClr val="004A6C"/>
              </a:solidFill>
              <a:latin typeface="Century Gothic"/>
            </a:endParaRPr>
          </a:p>
          <a:p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Θυμηθείτε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ότι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α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υτό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θα π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ρέ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π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ει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να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είν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αι…</a:t>
            </a:r>
            <a:endParaRPr lang="en-US" dirty="0"/>
          </a:p>
          <a:p>
            <a:r>
              <a:rPr lang="en-US" sz="2400" dirty="0">
                <a:solidFill>
                  <a:srgbClr val="004A6C"/>
                </a:solidFill>
                <a:latin typeface="Century Gothic"/>
              </a:rPr>
              <a:t>•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Ανθεκτικό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 </a:t>
            </a:r>
            <a:endParaRPr lang="en-US">
              <a:solidFill>
                <a:srgbClr val="000000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r>
              <a:rPr lang="en-US" sz="2400" dirty="0">
                <a:solidFill>
                  <a:srgbClr val="004A6C"/>
                </a:solidFill>
                <a:latin typeface="Century Gothic"/>
              </a:rPr>
              <a:t>•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Εύκολο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στη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χρήση</a:t>
            </a:r>
            <a:endParaRPr lang="en-US" dirty="0" err="1"/>
          </a:p>
          <a:p>
            <a:r>
              <a:rPr lang="en-US" sz="2400" dirty="0">
                <a:solidFill>
                  <a:srgbClr val="004A6C"/>
                </a:solidFill>
                <a:latin typeface="Century Gothic"/>
              </a:rPr>
              <a:t>•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Ελκυστικό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 </a:t>
            </a:r>
            <a:endParaRPr lang="en-US"/>
          </a:p>
          <a:p>
            <a:r>
              <a:rPr lang="en-US" sz="2400" dirty="0">
                <a:solidFill>
                  <a:srgbClr val="004A6C"/>
                </a:solidFill>
                <a:latin typeface="Century Gothic"/>
              </a:rPr>
              <a:t>•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Αειφόρο</a:t>
            </a:r>
            <a:endParaRPr lang="en-US" dirty="0" err="1"/>
          </a:p>
          <a:p>
            <a:endParaRPr lang="en-US" sz="2400" dirty="0">
              <a:solidFill>
                <a:srgbClr val="004A6C"/>
              </a:solidFill>
              <a:latin typeface="Century Gothic"/>
            </a:endParaRPr>
          </a:p>
          <a:p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Συζητήστε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και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κάντε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συλλέξτε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σχόλι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α.</a:t>
            </a:r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17E2509-2B58-F04A-9948-E497884587E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50816">
            <a:off x="7539663" y="1118824"/>
            <a:ext cx="1534497" cy="1512808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A527DEFA-6ABC-C440-89E0-82C9B0A1594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9588" y="-1645414"/>
            <a:ext cx="1452800" cy="1046641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927A08F0-84A3-C148-8807-D005D269657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126097">
            <a:off x="9269250" y="-1335863"/>
            <a:ext cx="753392" cy="646331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11ACC016-9F26-1E45-89DE-EF42F2943B1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8295" y="0"/>
            <a:ext cx="2546883" cy="2460128"/>
          </a:xfrm>
          <a:prstGeom prst="rect">
            <a:avLst/>
          </a:prstGeom>
        </p:spPr>
      </p:pic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831F1772-C428-8067-E75B-BE591AB1362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05"/>
          <a:stretch/>
        </p:blipFill>
        <p:spPr>
          <a:xfrm>
            <a:off x="0" y="5735053"/>
            <a:ext cx="4314872" cy="112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692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C70DD-2B32-394F-B19D-EDCCD545D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Icon&#10;&#10;Description automatically generated">
            <a:extLst>
              <a:ext uri="{FF2B5EF4-FFF2-40B4-BE49-F238E27FC236}">
                <a16:creationId xmlns:a16="http://schemas.microsoft.com/office/drawing/2014/main" id="{5585CD7F-A26C-CD48-BBCB-005C0D9210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F19215-1CF3-A845-96E0-71690B0C9CF1}"/>
              </a:ext>
            </a:extLst>
          </p:cNvPr>
          <p:cNvSpPr txBox="1"/>
          <p:nvPr/>
        </p:nvSpPr>
        <p:spPr>
          <a:xfrm>
            <a:off x="574554" y="797449"/>
            <a:ext cx="437336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Ποι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α 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υλικά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θα μπ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ορούσ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τε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να 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χρησιμο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π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οιήσετε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;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DF0B97E-4B97-9B4E-A7FF-08BE5FF53498}"/>
              </a:ext>
            </a:extLst>
          </p:cNvPr>
          <p:cNvSpPr/>
          <p:nvPr/>
        </p:nvSpPr>
        <p:spPr>
          <a:xfrm>
            <a:off x="1324847" y="2105900"/>
            <a:ext cx="6630405" cy="3802156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9DC4288-179F-5D41-A35B-C2F2A653ADCC}"/>
              </a:ext>
            </a:extLst>
          </p:cNvPr>
          <p:cNvSpPr/>
          <p:nvPr/>
        </p:nvSpPr>
        <p:spPr>
          <a:xfrm>
            <a:off x="1467089" y="2120205"/>
            <a:ext cx="6550526" cy="378565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dirty="0">
                <a:solidFill>
                  <a:srgbClr val="004A6C"/>
                </a:solidFill>
                <a:latin typeface="Century Gothic"/>
              </a:rPr>
              <a:t>Θα μπ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ορούσ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τε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να επανα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χρησιμο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π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οιήσετε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έν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α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ήδη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υπ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άρχον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υλικό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;</a:t>
            </a:r>
            <a:endParaRPr lang="en-US" dirty="0"/>
          </a:p>
          <a:p>
            <a:endParaRPr lang="en-US" sz="2400" dirty="0">
              <a:solidFill>
                <a:srgbClr val="004A6C"/>
              </a:solidFill>
              <a:latin typeface="Century Gothic"/>
            </a:endParaRPr>
          </a:p>
          <a:p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Θυμηθείτε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ότι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α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υτό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θα π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ρέ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π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ει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να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είν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αι…</a:t>
            </a:r>
            <a:endParaRPr lang="en-US" dirty="0"/>
          </a:p>
          <a:p>
            <a:r>
              <a:rPr lang="en-US" sz="2400" dirty="0">
                <a:solidFill>
                  <a:srgbClr val="004A6C"/>
                </a:solidFill>
                <a:latin typeface="Century Gothic"/>
              </a:rPr>
              <a:t>•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Ανθεκτικό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 </a:t>
            </a:r>
            <a:endParaRPr lang="en-US">
              <a:solidFill>
                <a:srgbClr val="000000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r>
              <a:rPr lang="en-US" sz="2400" dirty="0">
                <a:solidFill>
                  <a:srgbClr val="004A6C"/>
                </a:solidFill>
                <a:latin typeface="Century Gothic"/>
              </a:rPr>
              <a:t>•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Εύκολο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στη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χρήση</a:t>
            </a:r>
            <a:endParaRPr lang="en-US" dirty="0" err="1"/>
          </a:p>
          <a:p>
            <a:r>
              <a:rPr lang="en-US" sz="2400" dirty="0">
                <a:solidFill>
                  <a:srgbClr val="004A6C"/>
                </a:solidFill>
                <a:latin typeface="Century Gothic"/>
              </a:rPr>
              <a:t>•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Ελκυστικό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 </a:t>
            </a:r>
            <a:endParaRPr lang="en-US"/>
          </a:p>
          <a:p>
            <a:r>
              <a:rPr lang="en-US" sz="2400" dirty="0">
                <a:solidFill>
                  <a:srgbClr val="004A6C"/>
                </a:solidFill>
                <a:latin typeface="Century Gothic"/>
              </a:rPr>
              <a:t>•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Αειφόρο</a:t>
            </a:r>
            <a:endParaRPr lang="en-US" dirty="0" err="1"/>
          </a:p>
          <a:p>
            <a:endParaRPr lang="en-US" sz="2400" dirty="0">
              <a:solidFill>
                <a:srgbClr val="004A6C"/>
              </a:solidFill>
              <a:latin typeface="Century Gothic"/>
            </a:endParaRPr>
          </a:p>
          <a:p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Συζητήστε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και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κάντε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συλλέξτε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dirty="0" err="1">
                <a:solidFill>
                  <a:srgbClr val="004A6C"/>
                </a:solidFill>
                <a:latin typeface="Century Gothic"/>
              </a:rPr>
              <a:t>σχόλι</a:t>
            </a:r>
            <a:r>
              <a:rPr lang="en-US" sz="2400" dirty="0">
                <a:solidFill>
                  <a:srgbClr val="004A6C"/>
                </a:solidFill>
                <a:latin typeface="Century Gothic"/>
              </a:rPr>
              <a:t>α.</a:t>
            </a:r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17E2509-2B58-F04A-9948-E497884587E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50816">
            <a:off x="7539663" y="1118824"/>
            <a:ext cx="1534497" cy="1512808"/>
          </a:xfrm>
          <a:prstGeom prst="rect">
            <a:avLst/>
          </a:prstGeom>
        </p:spPr>
      </p:pic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A527DEFA-6ABC-C440-89E0-82C9B0A1594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9588" y="-1645414"/>
            <a:ext cx="1452800" cy="1046641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927A08F0-84A3-C148-8807-D005D269657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126097">
            <a:off x="9269250" y="-1335863"/>
            <a:ext cx="753392" cy="646331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11ACC016-9F26-1E45-89DE-EF42F2943B1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8295" y="0"/>
            <a:ext cx="2546883" cy="2460128"/>
          </a:xfrm>
          <a:prstGeom prst="rect">
            <a:avLst/>
          </a:prstGeom>
        </p:spPr>
      </p:pic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831F1772-C428-8067-E75B-BE591AB1362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05"/>
          <a:stretch/>
        </p:blipFill>
        <p:spPr>
          <a:xfrm>
            <a:off x="0" y="5735053"/>
            <a:ext cx="4314872" cy="1124602"/>
          </a:xfrm>
          <a:prstGeom prst="rect">
            <a:avLst/>
          </a:prstGeom>
        </p:spPr>
      </p:pic>
      <p:pic>
        <p:nvPicPr>
          <p:cNvPr id="7" name="Picture 6" descr="A picture containing dark&#10;&#10;Description automatically generated">
            <a:extLst>
              <a:ext uri="{FF2B5EF4-FFF2-40B4-BE49-F238E27FC236}">
                <a16:creationId xmlns:a16="http://schemas.microsoft.com/office/drawing/2014/main" id="{212C9700-F42E-5502-C22B-A806C6D53A41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0825" y="2932252"/>
            <a:ext cx="4670621" cy="220435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DE49ECF-C4CC-C8F6-503A-6D5E436EF268}"/>
              </a:ext>
            </a:extLst>
          </p:cNvPr>
          <p:cNvSpPr/>
          <p:nvPr/>
        </p:nvSpPr>
        <p:spPr>
          <a:xfrm>
            <a:off x="7590640" y="3495822"/>
            <a:ext cx="3698448" cy="1077218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 defTabSz="457200"/>
            <a:r>
              <a:rPr lang="en-US" sz="3200" b="1" dirty="0" err="1">
                <a:solidFill>
                  <a:srgbClr val="F9F6ED"/>
                </a:solidFill>
                <a:latin typeface="Century Gothic"/>
              </a:rPr>
              <a:t>Ποι</a:t>
            </a:r>
            <a:r>
              <a:rPr lang="en-US" sz="3200" b="1" dirty="0">
                <a:solidFill>
                  <a:srgbClr val="F9F6ED"/>
                </a:solidFill>
                <a:latin typeface="Century Gothic"/>
              </a:rPr>
              <a:t>α </a:t>
            </a:r>
            <a:r>
              <a:rPr lang="en-US" sz="3200" b="1" dirty="0" err="1">
                <a:solidFill>
                  <a:srgbClr val="F9F6ED"/>
                </a:solidFill>
                <a:latin typeface="Century Gothic"/>
              </a:rPr>
              <a:t>υλικά</a:t>
            </a:r>
            <a:r>
              <a:rPr lang="en-US" sz="3200" b="1" dirty="0">
                <a:solidFill>
                  <a:srgbClr val="F9F6ED"/>
                </a:solidFill>
                <a:latin typeface="Century Gothic"/>
              </a:rPr>
              <a:t> π</a:t>
            </a:r>
            <a:r>
              <a:rPr lang="en-US" sz="3200" b="1" dirty="0" err="1">
                <a:solidFill>
                  <a:srgbClr val="F9F6ED"/>
                </a:solidFill>
                <a:latin typeface="Century Gothic"/>
              </a:rPr>
              <a:t>ρέ</a:t>
            </a:r>
            <a:r>
              <a:rPr lang="en-US" sz="3200" b="1" dirty="0">
                <a:solidFill>
                  <a:srgbClr val="F9F6ED"/>
                </a:solidFill>
                <a:latin typeface="Century Gothic"/>
              </a:rPr>
              <a:t>π</a:t>
            </a:r>
            <a:r>
              <a:rPr lang="en-US" sz="3200" b="1" dirty="0" err="1">
                <a:solidFill>
                  <a:srgbClr val="F9F6ED"/>
                </a:solidFill>
                <a:latin typeface="Century Gothic"/>
              </a:rPr>
              <a:t>ει</a:t>
            </a:r>
          </a:p>
          <a:p>
            <a:pPr defTabSz="457200"/>
            <a:r>
              <a:rPr lang="en-US" sz="3200" b="1" dirty="0">
                <a:solidFill>
                  <a:srgbClr val="F9F6ED"/>
                </a:solidFill>
                <a:latin typeface="Century Gothic"/>
              </a:rPr>
              <a:t>να απ</a:t>
            </a:r>
            <a:r>
              <a:rPr lang="en-US" sz="3200" b="1" dirty="0" err="1">
                <a:solidFill>
                  <a:srgbClr val="F9F6ED"/>
                </a:solidFill>
                <a:latin typeface="Century Gothic"/>
              </a:rPr>
              <a:t>οφύγεις</a:t>
            </a:r>
            <a:r>
              <a:rPr lang="en-US" sz="3200" b="1" dirty="0">
                <a:solidFill>
                  <a:srgbClr val="F9F6ED"/>
                </a:solidFill>
                <a:latin typeface="Century Gothic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38499577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DF3CADEC272EC47A0E7F131D361E962" ma:contentTypeVersion="19" ma:contentTypeDescription="Create a new document." ma:contentTypeScope="" ma:versionID="ca89567eb3d7597ff4dafff1cc2834f2">
  <xsd:schema xmlns:xsd="http://www.w3.org/2001/XMLSchema" xmlns:xs="http://www.w3.org/2001/XMLSchema" xmlns:p="http://schemas.microsoft.com/office/2006/metadata/properties" xmlns:ns2="764ce334-4dea-4cda-96fd-5a46cc3154a2" xmlns:ns3="edf7c51f-8958-4cb5-b692-975806f17f35" targetNamespace="http://schemas.microsoft.com/office/2006/metadata/properties" ma:root="true" ma:fieldsID="6036ee9a4dfbea1b2f42013792becada" ns2:_="" ns3:_="">
    <xsd:import namespace="764ce334-4dea-4cda-96fd-5a46cc3154a2"/>
    <xsd:import namespace="edf7c51f-8958-4cb5-b692-975806f17f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4ce334-4dea-4cda-96fd-5a46cc3154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99affbd4-4267-4163-968f-31649eba30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f7c51f-8958-4cb5-b692-975806f17f3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12c46cc1-e504-45ce-b475-70eb2bc32c3b}" ma:internalName="TaxCatchAll" ma:showField="CatchAllData" ma:web="edf7c51f-8958-4cb5-b692-975806f17f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64ce334-4dea-4cda-96fd-5a46cc3154a2" xsi:nil="true"/>
    <TaxCatchAll xmlns="edf7c51f-8958-4cb5-b692-975806f17f35" xsi:nil="true"/>
    <lcf76f155ced4ddcb4097134ff3c332f xmlns="764ce334-4dea-4cda-96fd-5a46cc3154a2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1993A1B-6C9B-4167-A69D-A77177FA61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64ce334-4dea-4cda-96fd-5a46cc3154a2"/>
    <ds:schemaRef ds:uri="edf7c51f-8958-4cb5-b692-975806f17f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7FB9D79-E3BA-4F63-80CE-63BAD07BAA45}">
  <ds:schemaRefs>
    <ds:schemaRef ds:uri="http://purl.org/dc/terms/"/>
    <ds:schemaRef ds:uri="http://purl.org/dc/dcmitype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edf7c51f-8958-4cb5-b692-975806f17f35"/>
    <ds:schemaRef ds:uri="764ce334-4dea-4cda-96fd-5a46cc3154a2"/>
  </ds:schemaRefs>
</ds:datastoreItem>
</file>

<file path=customXml/itemProps3.xml><?xml version="1.0" encoding="utf-8"?>
<ds:datastoreItem xmlns:ds="http://schemas.openxmlformats.org/officeDocument/2006/customXml" ds:itemID="{940C6264-D9B2-4627-A979-5FE1A9F1261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993</Words>
  <Application>Microsoft Office PowerPoint</Application>
  <PresentationFormat>Widescreen</PresentationFormat>
  <Paragraphs>123</Paragraphs>
  <Slides>17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Arial</vt:lpstr>
      <vt:lpstr>Calibri</vt:lpstr>
      <vt:lpstr>Calibri Light</vt:lpstr>
      <vt:lpstr>Century Gothic</vt:lpstr>
      <vt:lpstr>EuclidSquare-Regular</vt:lpstr>
      <vt:lpstr>Gilroy Black</vt:lpstr>
      <vt:lpstr>Gilroy Bold</vt:lpstr>
      <vt:lpstr>Gilroy Medium</vt:lpstr>
      <vt:lpstr>Gilroy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Adam</dc:creator>
  <cp:lastModifiedBy>Marina Grissin</cp:lastModifiedBy>
  <cp:revision>282</cp:revision>
  <dcterms:created xsi:type="dcterms:W3CDTF">2021-08-19T08:20:23Z</dcterms:created>
  <dcterms:modified xsi:type="dcterms:W3CDTF">2024-07-16T14:28:16Z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0x0101008DF3CADEC272EC47A0E7F131D361E962</vt:lpwstr>
  </property>
  <property fmtid="{D5CDD505-2E9C-101B-9397-08002B2CF9AE}" pid="3" name="MediaServiceImageTags">
    <vt:lpwstr/>
  </property>
</Properties>
</file>