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1"/>
  </p:notesMasterIdLst>
  <p:sldIdLst>
    <p:sldId id="280" r:id="rId5"/>
    <p:sldId id="257" r:id="rId6"/>
    <p:sldId id="258" r:id="rId7"/>
    <p:sldId id="263" r:id="rId8"/>
    <p:sldId id="271" r:id="rId9"/>
    <p:sldId id="269" r:id="rId10"/>
    <p:sldId id="275" r:id="rId11"/>
    <p:sldId id="276" r:id="rId12"/>
    <p:sldId id="267" r:id="rId13"/>
    <p:sldId id="277" r:id="rId14"/>
    <p:sldId id="278" r:id="rId15"/>
    <p:sldId id="260" r:id="rId16"/>
    <p:sldId id="279" r:id="rId17"/>
    <p:sldId id="273" r:id="rId18"/>
    <p:sldId id="262"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16" clrIdx="0">
    <p:extLst>
      <p:ext uri="{19B8F6BF-5375-455C-9EA6-DF929625EA0E}">
        <p15:presenceInfo xmlns:p15="http://schemas.microsoft.com/office/powerpoint/2012/main" userId="S::sarah@commonseas.com::ca92ddb4-4620-4127-97b1-8232d187080b" providerId="AD"/>
      </p:ext>
    </p:extLst>
  </p:cmAuthor>
  <p:cmAuthor id="2" name="Becky Root" initials="BR" lastIdx="4"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004A6C"/>
    <a:srgbClr val="FAB546"/>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94"/>
    <p:restoredTop sz="94694"/>
  </p:normalViewPr>
  <p:slideViewPr>
    <p:cSldViewPr snapToGrid="0">
      <p:cViewPr varScale="1">
        <p:scale>
          <a:sx n="85" d="100"/>
          <a:sy n="85" d="100"/>
        </p:scale>
        <p:origin x="393"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BE03B-1F2B-2A4E-85D5-4A94C00D2210}" type="datetimeFigureOut">
              <a:rPr lang="en-US" smtClean="0"/>
              <a:t>7/16/2024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DB4481-7055-C944-BF5F-CDA050E8C921}" type="slidenum">
              <a:rPr lang="en-US" smtClean="0"/>
              <a:t>‹#›</a:t>
            </a:fld>
            <a:endParaRPr lang="en-US"/>
          </a:p>
        </p:txBody>
      </p:sp>
    </p:spTree>
    <p:extLst>
      <p:ext uri="{BB962C8B-B14F-4D97-AF65-F5344CB8AC3E}">
        <p14:creationId xmlns:p14="http://schemas.microsoft.com/office/powerpoint/2010/main" val="4159460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counteredu.com/multimedia/images/seven-different-types-of-plastic"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plasticcleverschools.co.uk/wp-content/uploads/2024/07/CS_Factsheets_GREECE_Recycling_TypesofPlastic.pd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3123A"/>
                </a:solidFill>
              </a:rPr>
              <a:t>Το πλαστικό δεν είναι μόνο ένα προϊόν, αλλά διατίθεται σε πολλές διαφορετικές μορφές</a:t>
            </a:r>
            <a:r>
              <a:rPr lang="el" b="0" i="0" u="none" strike="noStrike" baseline="0" dirty="0">
                <a:solidFill>
                  <a:srgbClr val="13123A"/>
                </a:solidFill>
              </a:rPr>
              <a:t>. </a:t>
            </a:r>
            <a:r>
              <a:rPr lang="el" dirty="0">
                <a:solidFill>
                  <a:srgbClr val="13123A"/>
                </a:solidFill>
              </a:rPr>
              <a:t>Σε αυτό το μάθημα</a:t>
            </a:r>
            <a:r>
              <a:rPr lang="el" b="0" i="0" u="none" strike="noStrike" baseline="0" dirty="0">
                <a:solidFill>
                  <a:srgbClr val="13123A"/>
                </a:solidFill>
              </a:rPr>
              <a:t>, </a:t>
            </a:r>
            <a:r>
              <a:rPr lang="el" dirty="0">
                <a:solidFill>
                  <a:srgbClr val="13123A"/>
                </a:solidFill>
              </a:rPr>
              <a:t>οι μαθητές θα μάθουν για τους διαφορετικούς τύπους
πλαστικού και γιατί κάθε είδος μπορεί να είναι χρήσιμο</a:t>
            </a:r>
            <a:r>
              <a:rPr lang="el" b="0" i="0" u="none" strike="noStrike" baseline="0" dirty="0">
                <a:solidFill>
                  <a:srgbClr val="13123A"/>
                </a:solidFill>
              </a:rPr>
              <a:t>. </a:t>
            </a:r>
            <a:r>
              <a:rPr lang="el" dirty="0">
                <a:solidFill>
                  <a:srgbClr val="13123A"/>
                </a:solidFill>
              </a:rPr>
              <a:t>Οι μαθητές θα ολοκληρώσουν μια πρακτική δραστηριότητα δημιουργώντας το δικό τους πλαστικό </a:t>
            </a:r>
            <a:r>
              <a:rPr lang="el" b="0" i="0" u="none" strike="noStrike" baseline="0" dirty="0" err="1">
                <a:solidFill>
                  <a:srgbClr val="13123A"/>
                </a:solidFill>
              </a:rPr>
              <a:t>slime</a:t>
            </a:r>
            <a:r>
              <a:rPr lang="el" dirty="0">
                <a:solidFill>
                  <a:srgbClr val="13123A"/>
                </a:solidFill>
              </a:rPr>
              <a:t>
χρησιμοποιώντας </a:t>
            </a:r>
            <a:r>
              <a:rPr lang="el" b="0" i="0" u="none" strike="noStrike" baseline="0" dirty="0">
                <a:solidFill>
                  <a:srgbClr val="13123A"/>
                </a:solidFill>
              </a:rPr>
              <a:t>PVA </a:t>
            </a:r>
            <a:r>
              <a:rPr lang="el" dirty="0">
                <a:solidFill>
                  <a:srgbClr val="13123A"/>
                </a:solidFill>
              </a:rPr>
              <a:t>και </a:t>
            </a:r>
            <a:r>
              <a:rPr lang="el" dirty="0" err="1">
                <a:solidFill>
                  <a:srgbClr val="13123A"/>
                </a:solidFill>
              </a:rPr>
              <a:t>βόρακα</a:t>
            </a:r>
            <a:r>
              <a:rPr lang="el" dirty="0">
                <a:solidFill>
                  <a:srgbClr val="13123A"/>
                </a:solidFill>
              </a:rPr>
              <a:t> </a:t>
            </a:r>
            <a:r>
              <a:rPr lang="el" b="0" i="0" u="none" strike="noStrike" baseline="0" dirty="0">
                <a:solidFill>
                  <a:srgbClr val="13123A"/>
                </a:solidFill>
              </a:rPr>
              <a:t>(</a:t>
            </a:r>
            <a:r>
              <a:rPr lang="el" dirty="0">
                <a:solidFill>
                  <a:srgbClr val="13123A"/>
                </a:solidFill>
              </a:rPr>
              <a:t>που κάνει ένα πολυμερές</a:t>
            </a:r>
            <a:r>
              <a:rPr lang="el" b="0" i="0" u="none" strike="noStrike" baseline="0" dirty="0">
                <a:solidFill>
                  <a:srgbClr val="13123A"/>
                </a:solidFill>
              </a:rPr>
              <a:t>) </a:t>
            </a:r>
            <a:r>
              <a:rPr lang="el" dirty="0">
                <a:solidFill>
                  <a:srgbClr val="13123A"/>
                </a:solidFill>
              </a:rPr>
              <a:t>και θα αναλογιστεί τις πολλαπλές χρήσης του πλαστικού.</a:t>
            </a:r>
            <a:endParaRPr lang="el" dirty="0"/>
          </a:p>
        </p:txBody>
      </p:sp>
      <p:sp>
        <p:nvSpPr>
          <p:cNvPr id="4" name="Slide Number Placeholder 3"/>
          <p:cNvSpPr>
            <a:spLocks noGrp="1"/>
          </p:cNvSpPr>
          <p:nvPr>
            <p:ph type="sldNum" sz="quarter" idx="5"/>
          </p:nvPr>
        </p:nvSpPr>
        <p:spPr/>
        <p:txBody>
          <a:bodyPr/>
          <a:lstStyle/>
          <a:p>
            <a:fld id="{C9DB4481-7055-C944-BF5F-CDA050E8C921}" type="slidenum">
              <a:rPr lang="en-US" smtClean="0"/>
              <a:t>1</a:t>
            </a:fld>
            <a:endParaRPr lang="en-US"/>
          </a:p>
        </p:txBody>
      </p:sp>
    </p:spTree>
    <p:extLst>
      <p:ext uri="{BB962C8B-B14F-4D97-AF65-F5344CB8AC3E}">
        <p14:creationId xmlns:p14="http://schemas.microsoft.com/office/powerpoint/2010/main" val="3390470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12</a:t>
            </a:fld>
            <a:endParaRPr lang="en-US"/>
          </a:p>
        </p:txBody>
      </p:sp>
    </p:spTree>
    <p:extLst>
      <p:ext uri="{BB962C8B-B14F-4D97-AF65-F5344CB8AC3E}">
        <p14:creationId xmlns:p14="http://schemas.microsoft.com/office/powerpoint/2010/main" val="2051420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13</a:t>
            </a:fld>
            <a:endParaRPr lang="en-US"/>
          </a:p>
        </p:txBody>
      </p:sp>
    </p:spTree>
    <p:extLst>
      <p:ext uri="{BB962C8B-B14F-4D97-AF65-F5344CB8AC3E}">
        <p14:creationId xmlns:p14="http://schemas.microsoft.com/office/powerpoint/2010/main" val="688203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br>
              <a:rPr lang="en-US"/>
            </a:br>
            <a:endParaRPr lang="en-US"/>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14</a:t>
            </a:fld>
            <a:endParaRPr lang="en-US"/>
          </a:p>
        </p:txBody>
      </p:sp>
    </p:spTree>
    <p:extLst>
      <p:ext uri="{BB962C8B-B14F-4D97-AF65-F5344CB8AC3E}">
        <p14:creationId xmlns:p14="http://schemas.microsoft.com/office/powerpoint/2010/main" val="3002467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Μοιραστείτε τον σύνδεσμο εκμάθησης στο σπίτι για οδηγίες δραστηριότητας</a:t>
            </a:r>
            <a:r>
              <a:rPr lang="en-US" dirty="0"/>
              <a:t> https://encounteredu.com/steam-activities/fantastic-plastic</a:t>
            </a:r>
          </a:p>
        </p:txBody>
      </p:sp>
      <p:sp>
        <p:nvSpPr>
          <p:cNvPr id="4" name="Slide Number Placeholder 3"/>
          <p:cNvSpPr>
            <a:spLocks noGrp="1"/>
          </p:cNvSpPr>
          <p:nvPr>
            <p:ph type="sldNum" sz="quarter" idx="5"/>
          </p:nvPr>
        </p:nvSpPr>
        <p:spPr/>
        <p:txBody>
          <a:bodyPr/>
          <a:lstStyle/>
          <a:p>
            <a:fld id="{C9DB4481-7055-C944-BF5F-CDA050E8C921}" type="slidenum">
              <a:rPr lang="en-US" smtClean="0"/>
              <a:t>15</a:t>
            </a:fld>
            <a:endParaRPr lang="en-US"/>
          </a:p>
        </p:txBody>
      </p:sp>
    </p:spTree>
    <p:extLst>
      <p:ext uri="{BB962C8B-B14F-4D97-AF65-F5344CB8AC3E}">
        <p14:creationId xmlns:p14="http://schemas.microsoft.com/office/powerpoint/2010/main" val="2063878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16</a:t>
            </a:fld>
            <a:endParaRPr lang="en-US"/>
          </a:p>
        </p:txBody>
      </p:sp>
    </p:spTree>
    <p:extLst>
      <p:ext uri="{BB962C8B-B14F-4D97-AF65-F5344CB8AC3E}">
        <p14:creationId xmlns:p14="http://schemas.microsoft.com/office/powerpoint/2010/main" val="715755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Θα μπορούσατε είτε να δώσετε στους μαθητές τη σημασία αυτών των λέξεων ή θα μπορούσατε να κάνετε μια σύντομη δραστηριότητα μαζί τους στην/πριν από την έναρξη του μαθήματος, αν έχετε χρόνο. 
Μονομερές - ένα μόνο μόριο
Πολυμερές - μια σειρά από μονομερή μόρια
Μόριο - ένα μόριο είναι η μικρότερη μονάδα μιας ουσίας που έχει όλες τις ιδιότητες αυτής της ουσίας. Για παράδειγμα, ένα μόριο νερού είναι η μικρότερη μονάδα που είναι ακόμα νερό. Ένα μόριο νερού μπορεί να χωριστεί σε μικροσκοπικά μέρη που ονομάζονται άτομα.​
Μονωτής- Τα υλικά που εμποδίζουν την ηλεκτρική ενέργεια και τη θερμότητα να περάσουν εύκολα μέσα από αυτά ονομάζονται μονωτές. Παραδείγματα αυτών των υλικών περιλαμβάνουν το πλαστικό, το καουτσούκ, το ξύλο και το γυαλί. Ο αέρας είναι επίσης μονωτής. 
Αγωγός - Τα υλικά που επιτρέπουν στον ηλεκτρισμό και τη θερμότητα να περάσουν εύκολα μέσα από αυτά ονομάζονται αγωγοί. Παραδείγματα αυτών των υλικών περιλαμβάνουν πολλά μέταλλα, όπως ο σίδηρος, ο χάλυβας, ο χαλκός και το αλουμίνιο.​
Διάσπαση- να σπάσει ή να φθαρεί σε μικρότερα κομμάτια
Ιδιότητες - ένα χαρακτηριστικό που μπορείτε να χρησιμοποιήσετε για να περιγράψετε την ύλη με παρατήρηση, μέτρηση ή συνδυασμό αυτών.​
</a:t>
            </a:r>
            <a:br>
              <a:rPr lang="el" dirty="0">
                <a:cs typeface="+mn-lt"/>
              </a:rPr>
            </a:br>
            <a:endParaRPr lang="el" dirty="0"/>
          </a:p>
        </p:txBody>
      </p:sp>
      <p:sp>
        <p:nvSpPr>
          <p:cNvPr id="4" name="Slide Number Placeholder 3"/>
          <p:cNvSpPr>
            <a:spLocks noGrp="1"/>
          </p:cNvSpPr>
          <p:nvPr>
            <p:ph type="sldNum" sz="quarter" idx="5"/>
          </p:nvPr>
        </p:nvSpPr>
        <p:spPr/>
        <p:txBody>
          <a:bodyPr/>
          <a:lstStyle/>
          <a:p>
            <a:fld id="{C9DB4481-7055-C944-BF5F-CDA050E8C921}" type="slidenum">
              <a:rPr lang="en-US" smtClean="0"/>
              <a:t>3</a:t>
            </a:fld>
            <a:endParaRPr lang="en-US"/>
          </a:p>
        </p:txBody>
      </p:sp>
    </p:spTree>
    <p:extLst>
      <p:ext uri="{BB962C8B-B14F-4D97-AF65-F5344CB8AC3E}">
        <p14:creationId xmlns:p14="http://schemas.microsoft.com/office/powerpoint/2010/main" val="2618502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Μονομερές σημαίνει "ένα μέρος", τα μονομερή είναι μικρά μόρια που περιέχουν ένα μέρος. Αυτά τα μόρια μπορούν να ενωθούν με άλλα μόρια για να δημιουργήσουν μια ολόκληρη αλυσίδα - δηλαδή ένα πολυμερές.​</a:t>
            </a:r>
            <a:endParaRPr lang="en-US" dirty="0"/>
          </a:p>
          <a:p>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4</a:t>
            </a:fld>
            <a:endParaRPr lang="en-US"/>
          </a:p>
        </p:txBody>
      </p:sp>
    </p:spTree>
    <p:extLst>
      <p:ext uri="{BB962C8B-B14F-4D97-AF65-F5344CB8AC3E}">
        <p14:creationId xmlns:p14="http://schemas.microsoft.com/office/powerpoint/2010/main" val="3839146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Δείτε τι μπορούν να θυμηθούν οι μαθητές σχετικά με την παραγωγή πλαστικών από το Μάθημα 1. Ακολουθήστε τον σύνδεσμο για να περιγράψετε ξανά τη διαδικασία παραγωγής πλαστικών, ενθαρρύνοντας τους μαθητές να κάνουν σημειώσεις. (https://encounteredu.com/multimedia/images/where-does-plastic-come-from)</a:t>
            </a:r>
            <a:endParaRPr lang="en-US" dirty="0"/>
          </a:p>
        </p:txBody>
      </p:sp>
      <p:sp>
        <p:nvSpPr>
          <p:cNvPr id="4" name="Slide Number Placeholder 3"/>
          <p:cNvSpPr>
            <a:spLocks noGrp="1"/>
          </p:cNvSpPr>
          <p:nvPr>
            <p:ph type="sldNum" sz="quarter" idx="5"/>
          </p:nvPr>
        </p:nvSpPr>
        <p:spPr/>
        <p:txBody>
          <a:bodyPr/>
          <a:lstStyle/>
          <a:p>
            <a:fld id="{C9DB4481-7055-C944-BF5F-CDA050E8C921}" type="slidenum">
              <a:rPr lang="en-US" smtClean="0"/>
              <a:t>5</a:t>
            </a:fld>
            <a:endParaRPr lang="en-US"/>
          </a:p>
        </p:txBody>
      </p:sp>
    </p:spTree>
    <p:extLst>
      <p:ext uri="{BB962C8B-B14F-4D97-AF65-F5344CB8AC3E}">
        <p14:creationId xmlns:p14="http://schemas.microsoft.com/office/powerpoint/2010/main" val="414578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err="1"/>
              <a:t>Ολοκληρώστε</a:t>
            </a:r>
            <a:r>
              <a:rPr lang="en-US" dirty="0"/>
              <a:t> </a:t>
            </a:r>
            <a:r>
              <a:rPr lang="en-US" dirty="0" err="1"/>
              <a:t>την</a:t>
            </a:r>
            <a:r>
              <a:rPr lang="en-US" dirty="0"/>
              <a:t> </a:t>
            </a:r>
            <a:r>
              <a:rPr lang="en-US" dirty="0" err="1"/>
              <a:t>άσκηση</a:t>
            </a:r>
            <a:r>
              <a:rPr lang="en-US" dirty="0"/>
              <a:t> </a:t>
            </a:r>
            <a:r>
              <a:rPr lang="en-US" dirty="0" err="1"/>
              <a:t>σε</a:t>
            </a:r>
            <a:r>
              <a:rPr lang="en-US" dirty="0"/>
              <a:t> </a:t>
            </a:r>
            <a:r>
              <a:rPr lang="en-US" dirty="0" err="1"/>
              <a:t>ζευγάρι</a:t>
            </a:r>
            <a:r>
              <a:rPr lang="en-US" dirty="0"/>
              <a:t>α ή σαν </a:t>
            </a:r>
            <a:r>
              <a:rPr lang="en-US" dirty="0" err="1"/>
              <a:t>γκρου</a:t>
            </a:r>
            <a:r>
              <a:rPr lang="en-US" dirty="0"/>
              <a:t>π </a:t>
            </a:r>
            <a:r>
              <a:rPr lang="en-US" dirty="0" err="1"/>
              <a:t>χρησιμο</a:t>
            </a:r>
            <a:r>
              <a:rPr lang="en-US" dirty="0"/>
              <a:t>π</a:t>
            </a:r>
            <a:r>
              <a:rPr lang="en-US" dirty="0" err="1"/>
              <a:t>οιώντ</a:t>
            </a:r>
            <a:r>
              <a:rPr lang="en-US" dirty="0"/>
              <a:t>ας </a:t>
            </a:r>
            <a:r>
              <a:rPr lang="en-US" dirty="0" err="1"/>
              <a:t>δι</a:t>
            </a:r>
            <a:r>
              <a:rPr lang="en-US" dirty="0"/>
              <a:t>α</a:t>
            </a:r>
            <a:r>
              <a:rPr lang="en-US" dirty="0" err="1"/>
              <a:t>δρ</a:t>
            </a:r>
            <a:r>
              <a:rPr lang="en-US" dirty="0"/>
              <a:t>α</a:t>
            </a:r>
            <a:r>
              <a:rPr lang="en-US" dirty="0" err="1"/>
              <a:t>στικό</a:t>
            </a:r>
            <a:r>
              <a:rPr lang="en-US" dirty="0"/>
              <a:t> π</a:t>
            </a:r>
            <a:r>
              <a:rPr lang="en-US" dirty="0" err="1"/>
              <a:t>ίν</a:t>
            </a:r>
            <a:r>
              <a:rPr lang="en-US" dirty="0"/>
              <a:t>ακα </a:t>
            </a:r>
          </a:p>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6</a:t>
            </a:fld>
            <a:endParaRPr lang="en-US"/>
          </a:p>
        </p:txBody>
      </p:sp>
    </p:spTree>
    <p:extLst>
      <p:ext uri="{BB962C8B-B14F-4D97-AF65-F5344CB8AC3E}">
        <p14:creationId xmlns:p14="http://schemas.microsoft.com/office/powerpoint/2010/main" val="3181983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Κάντε κλικ στον σύνδεσμο και εξερευνήστε κάθε διαφορετικό τύπο πλαστικού. Ενθαρρύνετε τους μαθητές να κάνουν σημειώσεις για τους διαφορετικούς τύπους, πώς μπορούν να αναγνωριστούν, ποιες είναι οι ιδιότητές τους κ.λπ.
Κάντε κλικ στα σύμβολα στις «Λεπτομέρειες (</a:t>
            </a:r>
            <a:r>
              <a:rPr lang="el" dirty="0" err="1"/>
              <a:t>Details</a:t>
            </a:r>
            <a:r>
              <a:rPr lang="el" dirty="0"/>
              <a:t>)» για να μάθετε τη δυνατότητα ανακύκλωσης, τις ιδιότητες και την τοξικότητα κάθε τύπου πλαστικού. </a:t>
            </a:r>
            <a:r>
              <a:rPr lang="el" b="0" i="0" u="none" strike="noStrike" baseline="0" dirty="0"/>
              <a:t>,</a:t>
            </a:r>
            <a:r>
              <a:rPr lang="el" dirty="0"/>
              <a:t>
Οι μαθητές καταλαβαίνουν ότι το πλαστικό έρχεται σε επτά διαφορετικές μορφές και μπορεί να αναγνωριστεί κοιτάζοντας για έναν αριθμό, συνήθως στο
κάτω μέρος ενός προϊόντος</a:t>
            </a:r>
            <a:r>
              <a:rPr lang="el" b="0" i="0" u="none" strike="noStrike" baseline="0" dirty="0"/>
              <a:t>. </a:t>
            </a:r>
            <a:r>
              <a:rPr lang="el" dirty="0"/>
              <a:t>Μαθητές εξετάστε διάφορα πλαστικά και ομαδοποιήστε τα ανάλογα</a:t>
            </a:r>
            <a:r>
              <a:rPr lang="el" b="0" i="0" u="none" strike="noStrike" baseline="0" dirty="0"/>
              <a:t>.</a:t>
            </a:r>
            <a:endParaRPr lang="el" dirty="0"/>
          </a:p>
          <a:p>
            <a:endParaRPr lang="en-US" dirty="0"/>
          </a:p>
          <a:p>
            <a:r>
              <a:rPr lang="en-US" dirty="0">
                <a:hlinkClick r:id="rId3"/>
              </a:rPr>
              <a:t>https://encounteredu.com/multimedia/images/seven-different-types-of-plastic</a:t>
            </a:r>
            <a:endParaRPr lang="en-US" dirty="0">
              <a:cs typeface="Calibri" panose="020F0502020204030204"/>
              <a:hlinkClick r:id="rId3"/>
            </a:endParaRPr>
          </a:p>
          <a:p>
            <a:endParaRPr lang="en-US" dirty="0">
              <a:cs typeface="Calibri" panose="020F0502020204030204"/>
            </a:endParaRPr>
          </a:p>
          <a:p>
            <a:r>
              <a:rPr lang="en-US" dirty="0" err="1">
                <a:cs typeface="Calibri" panose="020F0502020204030204"/>
              </a:rPr>
              <a:t>Εν</a:t>
            </a:r>
            <a:r>
              <a:rPr lang="en-US" dirty="0">
                <a:cs typeface="Calibri" panose="020F0502020204030204"/>
              </a:rPr>
              <a:t>α</a:t>
            </a:r>
            <a:r>
              <a:rPr lang="en-US" dirty="0" err="1">
                <a:cs typeface="Calibri" panose="020F0502020204030204"/>
              </a:rPr>
              <a:t>λλ</a:t>
            </a:r>
            <a:r>
              <a:rPr lang="en-US" dirty="0">
                <a:cs typeface="Calibri" panose="020F0502020204030204"/>
              </a:rPr>
              <a:t>α</a:t>
            </a:r>
            <a:r>
              <a:rPr lang="en-US" dirty="0" err="1">
                <a:cs typeface="Calibri" panose="020F0502020204030204"/>
              </a:rPr>
              <a:t>κτικά</a:t>
            </a:r>
            <a:r>
              <a:rPr lang="en-US" dirty="0">
                <a:cs typeface="Calibri" panose="020F0502020204030204"/>
              </a:rPr>
              <a:t> (</a:t>
            </a:r>
            <a:r>
              <a:rPr lang="en-US" dirty="0" err="1">
                <a:cs typeface="Calibri" panose="020F0502020204030204"/>
              </a:rPr>
              <a:t>στ</a:t>
            </a:r>
            <a:r>
              <a:rPr lang="en-US" dirty="0">
                <a:cs typeface="Calibri" panose="020F0502020204030204"/>
              </a:rPr>
              <a:t>α </a:t>
            </a:r>
            <a:r>
              <a:rPr lang="en-US" dirty="0" err="1">
                <a:cs typeface="Calibri"/>
              </a:rPr>
              <a:t>ελληνικά</a:t>
            </a:r>
            <a:r>
              <a:rPr lang="en-US" dirty="0">
                <a:cs typeface="Calibri"/>
              </a:rPr>
              <a:t>) </a:t>
            </a:r>
            <a:r>
              <a:rPr lang="en-US" dirty="0">
                <a:hlinkClick r:id="rId4"/>
              </a:rPr>
              <a:t>https://plasticcleverschools.co.uk/wp-content/uploads/2024/07/CS_Factsheets_GREECE_Recycling_TypesofPlastic.pdf</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C9DB4481-7055-C944-BF5F-CDA050E8C921}" type="slidenum">
              <a:rPr lang="en-US" smtClean="0"/>
              <a:t>7</a:t>
            </a:fld>
            <a:endParaRPr lang="en-US"/>
          </a:p>
        </p:txBody>
      </p:sp>
    </p:spTree>
    <p:extLst>
      <p:ext uri="{BB962C8B-B14F-4D97-AF65-F5344CB8AC3E}">
        <p14:creationId xmlns:p14="http://schemas.microsoft.com/office/powerpoint/2010/main" val="776774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Ενθαρρύνετε τους μαθητές να κάνουν σημειώσεις καθώς περνάτε από τις διαφάνειες στον σύνδεσμο.​
Ζητήστε από τα παιδιά να ανατροφοδοτήσουν τι ανακάλυψαν για την ανακύκλωση του πλαστικού και τι τους εξέπληξε. 
</a:t>
            </a:r>
            <a:r>
              <a:rPr lang="el"/>
              <a:t>Ανακύκλωση πλαστικού </a:t>
            </a:r>
            <a:r>
              <a:rPr lang="el" b="0" i="0" u="none" strike="noStrike" baseline="0"/>
              <a:t>(10 </a:t>
            </a:r>
            <a:r>
              <a:rPr lang="el"/>
              <a:t>λεπτά): https://encounteredu.com/multimedia/images/how-is-plastic-recycled</a:t>
            </a:r>
            <a:r>
              <a:rPr lang="el" dirty="0"/>
              <a:t>
</a:t>
            </a:r>
            <a:r>
              <a:rPr lang="el"/>
              <a:t>Οι μαθητές κοιτάζουν την </a:t>
            </a:r>
            <a:r>
              <a:rPr lang="el" b="0" i="0" u="none" strike="noStrike" baseline="0"/>
              <a:t>Gallery </a:t>
            </a:r>
            <a:r>
              <a:rPr lang="el"/>
              <a:t>"Ανακύκλωση Πλαστικού" που δείχνει πώς το πλαστικό ταξινομείται</a:t>
            </a:r>
            <a:r>
              <a:rPr lang="el" b="0" i="0" u="none" strike="noStrike" baseline="0"/>
              <a:t>, </a:t>
            </a:r>
            <a:r>
              <a:rPr lang="el"/>
              <a:t>πλένεται, τεμαχίζεται σε μικρότερα κομμάτια και επαναχρησιμοποιείτε σε ένα διαδικασία </a:t>
            </a:r>
            <a:r>
              <a:rPr lang="el" b="0" i="0" u="none" strike="noStrike" baseline="0"/>
              <a:t>down-cycling.</a:t>
            </a:r>
            <a:r>
              <a:rPr lang="el"/>
              <a:t> </a:t>
            </a:r>
            <a:endParaRPr lang="el" dirty="0"/>
          </a:p>
        </p:txBody>
      </p:sp>
      <p:sp>
        <p:nvSpPr>
          <p:cNvPr id="4" name="Slide Number Placeholder 3"/>
          <p:cNvSpPr>
            <a:spLocks noGrp="1"/>
          </p:cNvSpPr>
          <p:nvPr>
            <p:ph type="sldNum" sz="quarter" idx="5"/>
          </p:nvPr>
        </p:nvSpPr>
        <p:spPr/>
        <p:txBody>
          <a:bodyPr/>
          <a:lstStyle/>
          <a:p>
            <a:fld id="{C9DB4481-7055-C944-BF5F-CDA050E8C921}" type="slidenum">
              <a:rPr lang="en-US" smtClean="0"/>
              <a:t>8</a:t>
            </a:fld>
            <a:endParaRPr lang="en-US"/>
          </a:p>
        </p:txBody>
      </p:sp>
    </p:spTree>
    <p:extLst>
      <p:ext uri="{BB962C8B-B14F-4D97-AF65-F5344CB8AC3E}">
        <p14:creationId xmlns:p14="http://schemas.microsoft.com/office/powerpoint/2010/main" val="2050225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9DB4481-7055-C944-BF5F-CDA050E8C921}" type="slidenum">
              <a:rPr lang="en-US" smtClean="0"/>
              <a:t>9</a:t>
            </a:fld>
            <a:endParaRPr lang="en-US"/>
          </a:p>
        </p:txBody>
      </p:sp>
    </p:spTree>
    <p:extLst>
      <p:ext uri="{BB962C8B-B14F-4D97-AF65-F5344CB8AC3E}">
        <p14:creationId xmlns:p14="http://schemas.microsoft.com/office/powerpoint/2010/main" val="2825770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a:t>Μάθετε για την επιστήμη των πλαστικών που ονομάζεται πολυμερισμός φτιάχνοντας τη δική σας γλίτσα (slime) χρησιμοποιώντας κόλλα Borax και PVA! Ακολουθήστε τον σύνδεσμο για να παρακολουθήσετε τη δραστηριότητα που εξηγεί ο 13χρονος Γιώργος</a:t>
            </a:r>
            <a:endParaRPr lang="en-US"/>
          </a:p>
          <a:p>
            <a:r>
              <a:rPr lang="en-GB" dirty="0"/>
              <a:t>https://encounteredu.com/steam-activities/slimy-chains </a:t>
            </a:r>
          </a:p>
        </p:txBody>
      </p:sp>
      <p:sp>
        <p:nvSpPr>
          <p:cNvPr id="4" name="Slide Number Placeholder 3"/>
          <p:cNvSpPr>
            <a:spLocks noGrp="1"/>
          </p:cNvSpPr>
          <p:nvPr>
            <p:ph type="sldNum" sz="quarter" idx="5"/>
          </p:nvPr>
        </p:nvSpPr>
        <p:spPr/>
        <p:txBody>
          <a:bodyPr/>
          <a:lstStyle/>
          <a:p>
            <a:fld id="{C9DB4481-7055-C944-BF5F-CDA050E8C921}" type="slidenum">
              <a:rPr lang="en-US" smtClean="0"/>
              <a:t>11</a:t>
            </a:fld>
            <a:endParaRPr lang="en-US"/>
          </a:p>
        </p:txBody>
      </p:sp>
    </p:spTree>
    <p:extLst>
      <p:ext uri="{BB962C8B-B14F-4D97-AF65-F5344CB8AC3E}">
        <p14:creationId xmlns:p14="http://schemas.microsoft.com/office/powerpoint/2010/main" val="3504772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0.png"/><Relationship Id="rId7"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encounteredu.com/steam-activities/slimy-chains" TargetMode="External"/><Relationship Id="rId5" Type="http://schemas.openxmlformats.org/officeDocument/2006/relationships/image" Target="../media/image2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46.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8" Type="http://schemas.openxmlformats.org/officeDocument/2006/relationships/hyperlink" Target="https://encounteredu.com/steam-activities/slimy-chains" TargetMode="External"/><Relationship Id="rId3" Type="http://schemas.openxmlformats.org/officeDocument/2006/relationships/image" Target="../media/image47.jpeg"/><Relationship Id="rId7"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48.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50.jpeg"/><Relationship Id="rId7" Type="http://schemas.openxmlformats.org/officeDocument/2006/relationships/hyperlink" Target="https://encounteredu.com/steam-activities/slimy-chain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2.emf"/><Relationship Id="rId5" Type="http://schemas.openxmlformats.org/officeDocument/2006/relationships/hyperlink" Target="https://encounteredu.com/steam-activities/fantastic-plastic" TargetMode="External"/><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3.jpe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hyperlink" Target="https://encounteredu.com/multimedia/images/how-are-plastic-bottles-made" TargetMode="External"/><Relationship Id="rId3" Type="http://schemas.openxmlformats.org/officeDocument/2006/relationships/image" Target="../media/image13.jpe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encounteredu.com/multimedia/images/seven-different-types-of-plastic"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jpeg"/><Relationship Id="rId7"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encounteredu.com/multimedia/images/how-is-plastic-recycled" TargetMode="External"/><Relationship Id="rId5" Type="http://schemas.openxmlformats.org/officeDocument/2006/relationships/image" Target="../media/image31.emf"/><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7" name="Picture 6" descr="Text&#10;&#10;Description automatically generated with low confidence">
            <a:extLst>
              <a:ext uri="{FF2B5EF4-FFF2-40B4-BE49-F238E27FC236}">
                <a16:creationId xmlns:a16="http://schemas.microsoft.com/office/drawing/2014/main" id="{E59D2488-F101-D2E9-047C-D701F35F9DA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82"/>
          <a:stretch/>
        </p:blipFill>
        <p:spPr>
          <a:xfrm>
            <a:off x="-11430" y="5682712"/>
            <a:ext cx="4078004" cy="1175290"/>
          </a:xfrm>
          <a:prstGeom prst="rect">
            <a:avLst/>
          </a:prstGeom>
        </p:spPr>
      </p:pic>
      <p:sp>
        <p:nvSpPr>
          <p:cNvPr id="8" name="TextBox 6">
            <a:extLst>
              <a:ext uri="{FF2B5EF4-FFF2-40B4-BE49-F238E27FC236}">
                <a16:creationId xmlns:a16="http://schemas.microsoft.com/office/drawing/2014/main" id="{063E39FD-2D24-1EED-1F80-1A0FE618BC9B}"/>
              </a:ext>
            </a:extLst>
          </p:cNvPr>
          <p:cNvSpPr txBox="1"/>
          <p:nvPr/>
        </p:nvSpPr>
        <p:spPr>
          <a:xfrm>
            <a:off x="608421" y="1326146"/>
            <a:ext cx="4400026" cy="2123658"/>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600" b="1" err="1">
                <a:solidFill>
                  <a:srgbClr val="FFFFFF"/>
                </a:solidFill>
                <a:latin typeface="Century Gothic"/>
                <a:ea typeface="Calibri" panose="020F0502020204030204"/>
                <a:cs typeface="Calibri" panose="020F0502020204030204"/>
              </a:rPr>
              <a:t>Τι</a:t>
            </a:r>
            <a:r>
              <a:rPr lang="en-US" sz="6600" b="1" dirty="0">
                <a:solidFill>
                  <a:srgbClr val="FFFFFF"/>
                </a:solidFill>
                <a:latin typeface="Century Gothic"/>
                <a:ea typeface="Calibri" panose="020F0502020204030204"/>
                <a:cs typeface="Calibri" panose="020F0502020204030204"/>
              </a:rPr>
              <a:t> </a:t>
            </a:r>
            <a:r>
              <a:rPr lang="en-US" sz="6600" b="1" err="1">
                <a:solidFill>
                  <a:srgbClr val="FFFFFF"/>
                </a:solidFill>
                <a:latin typeface="Century Gothic"/>
                <a:ea typeface="Calibri" panose="020F0502020204030204"/>
                <a:cs typeface="Calibri" panose="020F0502020204030204"/>
              </a:rPr>
              <a:t>είν</a:t>
            </a:r>
            <a:r>
              <a:rPr lang="en-US" sz="6600" b="1" dirty="0">
                <a:solidFill>
                  <a:srgbClr val="FFFFFF"/>
                </a:solidFill>
                <a:latin typeface="Century Gothic"/>
                <a:ea typeface="Calibri" panose="020F0502020204030204"/>
                <a:cs typeface="Calibri" panose="020F0502020204030204"/>
              </a:rPr>
              <a:t>αι τα πλα</a:t>
            </a:r>
            <a:r>
              <a:rPr lang="en-US" sz="6600" b="1" err="1">
                <a:solidFill>
                  <a:srgbClr val="FFFFFF"/>
                </a:solidFill>
                <a:latin typeface="Century Gothic"/>
                <a:ea typeface="Calibri" panose="020F0502020204030204"/>
                <a:cs typeface="Calibri" panose="020F0502020204030204"/>
              </a:rPr>
              <a:t>στικά</a:t>
            </a:r>
            <a:r>
              <a:rPr lang="en-US" sz="6600" b="1" dirty="0">
                <a:solidFill>
                  <a:srgbClr val="FFFFFF"/>
                </a:solidFill>
                <a:latin typeface="Century Gothic"/>
                <a:ea typeface="Calibri" panose="020F0502020204030204"/>
                <a:cs typeface="Calibri" panose="020F0502020204030204"/>
              </a:rPr>
              <a:t>;</a:t>
            </a:r>
          </a:p>
        </p:txBody>
      </p:sp>
      <p:sp>
        <p:nvSpPr>
          <p:cNvPr id="9" name="TextBox 13">
            <a:extLst>
              <a:ext uri="{FF2B5EF4-FFF2-40B4-BE49-F238E27FC236}">
                <a16:creationId xmlns:a16="http://schemas.microsoft.com/office/drawing/2014/main" id="{844DAE55-FDD1-5C12-3674-42CF4EE06D53}"/>
              </a:ext>
            </a:extLst>
          </p:cNvPr>
          <p:cNvSpPr txBox="1"/>
          <p:nvPr/>
        </p:nvSpPr>
        <p:spPr>
          <a:xfrm>
            <a:off x="608421" y="682679"/>
            <a:ext cx="2732093" cy="646331"/>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err="1">
                <a:solidFill>
                  <a:srgbClr val="FAB546"/>
                </a:solidFill>
                <a:latin typeface="Century Gothic"/>
                <a:ea typeface="Calibri"/>
                <a:cs typeface="Calibri"/>
              </a:rPr>
              <a:t>Μάθημ</a:t>
            </a:r>
            <a:r>
              <a:rPr lang="en-US" sz="3600" b="1" dirty="0">
                <a:solidFill>
                  <a:srgbClr val="FAB546"/>
                </a:solidFill>
                <a:latin typeface="Century Gothic"/>
                <a:ea typeface="Calibri"/>
                <a:cs typeface="Calibri"/>
              </a:rPr>
              <a:t>α 2</a:t>
            </a:r>
          </a:p>
        </p:txBody>
      </p:sp>
      <p:sp>
        <p:nvSpPr>
          <p:cNvPr id="10" name="Rectangle 9">
            <a:extLst>
              <a:ext uri="{FF2B5EF4-FFF2-40B4-BE49-F238E27FC236}">
                <a16:creationId xmlns:a16="http://schemas.microsoft.com/office/drawing/2014/main" id="{BB80C5F5-2AE9-5A4F-20D0-C804DD54638F}"/>
              </a:ext>
            </a:extLst>
          </p:cNvPr>
          <p:cNvSpPr/>
          <p:nvPr/>
        </p:nvSpPr>
        <p:spPr>
          <a:xfrm>
            <a:off x="605399" y="3453943"/>
            <a:ext cx="1777999" cy="516466"/>
          </a:xfrm>
          <a:prstGeom prst="rect">
            <a:avLst/>
          </a:prstGeom>
          <a:solidFill>
            <a:srgbClr val="FAB546"/>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dirty="0" err="1">
                <a:latin typeface="Century Gothic"/>
                <a:ea typeface="Calibri"/>
                <a:cs typeface="Calibri"/>
              </a:rPr>
              <a:t>Μέρος</a:t>
            </a:r>
            <a:r>
              <a:rPr lang="en-US" sz="2400" b="1" dirty="0">
                <a:latin typeface="Century Gothic"/>
                <a:ea typeface="Calibri"/>
                <a:cs typeface="Calibri"/>
              </a:rPr>
              <a:t> 2</a:t>
            </a:r>
            <a:endParaRPr lang="en-US" sz="2400" b="1" dirty="0">
              <a:latin typeface="Century Gothic"/>
            </a:endParaRPr>
          </a:p>
        </p:txBody>
      </p:sp>
    </p:spTree>
    <p:extLst>
      <p:ext uri="{BB962C8B-B14F-4D97-AF65-F5344CB8AC3E}">
        <p14:creationId xmlns:p14="http://schemas.microsoft.com/office/powerpoint/2010/main" val="2766855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C5D93-B995-8247-9C7D-B99C1990A6CA}"/>
              </a:ext>
            </a:extLst>
          </p:cNvPr>
          <p:cNvSpPr>
            <a:spLocks noGrp="1"/>
          </p:cNvSpPr>
          <p:nvPr>
            <p:ph type="title"/>
          </p:nvPr>
        </p:nvSpPr>
        <p:spPr/>
        <p:txBody>
          <a:bodyPr/>
          <a:lstStyle/>
          <a:p>
            <a:endParaRPr lang="en-US"/>
          </a:p>
        </p:txBody>
      </p:sp>
      <p:pic>
        <p:nvPicPr>
          <p:cNvPr id="9" name="Content Placeholder 8" descr="A picture containing sky, outdoor&#10;&#10;Description automatically generated">
            <a:extLst>
              <a:ext uri="{FF2B5EF4-FFF2-40B4-BE49-F238E27FC236}">
                <a16:creationId xmlns:a16="http://schemas.microsoft.com/office/drawing/2014/main" id="{87A12C6E-91FD-914C-AC39-F4A5AE240A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0" y="0"/>
            <a:ext cx="12196247" cy="6858000"/>
          </a:xfrm>
        </p:spPr>
      </p:pic>
      <p:pic>
        <p:nvPicPr>
          <p:cNvPr id="11" name="Picture 10">
            <a:extLst>
              <a:ext uri="{FF2B5EF4-FFF2-40B4-BE49-F238E27FC236}">
                <a16:creationId xmlns:a16="http://schemas.microsoft.com/office/drawing/2014/main" id="{9D11A878-5DFD-2644-8DA2-B712C31A7F6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5248352" cy="2188944"/>
          </a:xfrm>
          <a:prstGeom prst="rect">
            <a:avLst/>
          </a:prstGeom>
        </p:spPr>
      </p:pic>
      <p:sp>
        <p:nvSpPr>
          <p:cNvPr id="12" name="TextBox 11">
            <a:extLst>
              <a:ext uri="{FF2B5EF4-FFF2-40B4-BE49-F238E27FC236}">
                <a16:creationId xmlns:a16="http://schemas.microsoft.com/office/drawing/2014/main" id="{8A294B46-1EC9-A347-95DB-DA5420C65773}"/>
              </a:ext>
            </a:extLst>
          </p:cNvPr>
          <p:cNvSpPr txBox="1"/>
          <p:nvPr/>
        </p:nvSpPr>
        <p:spPr>
          <a:xfrm>
            <a:off x="582063" y="880994"/>
            <a:ext cx="4627366"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Ανακύκλωση</a:t>
            </a:r>
            <a:endParaRPr lang="en-US"/>
          </a:p>
        </p:txBody>
      </p:sp>
      <p:sp>
        <p:nvSpPr>
          <p:cNvPr id="13" name="Rectangle 12">
            <a:extLst>
              <a:ext uri="{FF2B5EF4-FFF2-40B4-BE49-F238E27FC236}">
                <a16:creationId xmlns:a16="http://schemas.microsoft.com/office/drawing/2014/main" id="{A82F568B-32E1-7440-ABD5-B4C43135A1ED}"/>
              </a:ext>
            </a:extLst>
          </p:cNvPr>
          <p:cNvSpPr/>
          <p:nvPr/>
        </p:nvSpPr>
        <p:spPr>
          <a:xfrm>
            <a:off x="7087402" y="2358044"/>
            <a:ext cx="4850186" cy="396240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BFCF045-229A-EE43-826A-6AAB6C526BEC}"/>
              </a:ext>
            </a:extLst>
          </p:cNvPr>
          <p:cNvSpPr/>
          <p:nvPr/>
        </p:nvSpPr>
        <p:spPr>
          <a:xfrm>
            <a:off x="7276627" y="2521801"/>
            <a:ext cx="4673301" cy="3693319"/>
          </a:xfrm>
          <a:prstGeom prst="rect">
            <a:avLst/>
          </a:prstGeom>
        </p:spPr>
        <p:txBody>
          <a:bodyPr wrap="square" lIns="91440" tIns="45720" rIns="91440" bIns="45720" anchor="t">
            <a:spAutoFit/>
          </a:bodyPr>
          <a:lstStyle/>
          <a:p>
            <a:r>
              <a:rPr lang="en-US" sz="2600" b="1" dirty="0">
                <a:solidFill>
                  <a:srgbClr val="004A6C"/>
                </a:solidFill>
                <a:latin typeface="Century Gothic"/>
              </a:rPr>
              <a:t>Τα πλαστικά PET και HDPE δεν μπορούν ​
να χρησιμοποιούνται ως δοχεία υγρών επ' αόριστον, καθώς το φως και το νερό υποβαθμίζουν το </a:t>
            </a:r>
            <a:r>
              <a:rPr lang="en-US" sz="2600" b="1">
                <a:solidFill>
                  <a:srgbClr val="004A6C"/>
                </a:solidFill>
                <a:latin typeface="Century Gothic"/>
              </a:rPr>
              <a:t>πλαστικό και μπορεί να προκληθεί διαρροή</a:t>
            </a:r>
            <a:r>
              <a:rPr lang="en-US" sz="2600" b="1" dirty="0">
                <a:solidFill>
                  <a:srgbClr val="004A6C"/>
                </a:solidFill>
                <a:latin typeface="Century Gothic"/>
              </a:rPr>
              <a:t> επιβλαβών χημικών ουσιών.</a:t>
            </a:r>
            <a:endParaRPr lang="en-US" sz="2600">
              <a:ea typeface="Calibri"/>
              <a:cs typeface="Calibri"/>
            </a:endParaRPr>
          </a:p>
        </p:txBody>
      </p:sp>
      <p:pic>
        <p:nvPicPr>
          <p:cNvPr id="17" name="Picture 16">
            <a:extLst>
              <a:ext uri="{FF2B5EF4-FFF2-40B4-BE49-F238E27FC236}">
                <a16:creationId xmlns:a16="http://schemas.microsoft.com/office/drawing/2014/main" id="{3DA027EB-A3C8-A64B-B204-795E324AC5E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6200000">
            <a:off x="5778564" y="5101534"/>
            <a:ext cx="1113473" cy="1105375"/>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3CB4CA78-3C44-4163-81D1-6D068B5EFFF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790"/>
          <a:stretch/>
        </p:blipFill>
        <p:spPr>
          <a:xfrm>
            <a:off x="0" y="5574403"/>
            <a:ext cx="4355008" cy="1285484"/>
          </a:xfrm>
          <a:prstGeom prst="rect">
            <a:avLst/>
          </a:prstGeom>
        </p:spPr>
      </p:pic>
    </p:spTree>
    <p:extLst>
      <p:ext uri="{BB962C8B-B14F-4D97-AF65-F5344CB8AC3E}">
        <p14:creationId xmlns:p14="http://schemas.microsoft.com/office/powerpoint/2010/main" val="30998545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86A42-2D45-5643-8F05-5043BF706959}"/>
              </a:ext>
            </a:extLst>
          </p:cNvPr>
          <p:cNvSpPr>
            <a:spLocks noGrp="1"/>
          </p:cNvSpPr>
          <p:nvPr>
            <p:ph type="title"/>
          </p:nvPr>
        </p:nvSpPr>
        <p:spPr/>
        <p:txBody>
          <a:bodyPr/>
          <a:lstStyle/>
          <a:p>
            <a:endParaRPr lang="en-US"/>
          </a:p>
        </p:txBody>
      </p:sp>
      <p:pic>
        <p:nvPicPr>
          <p:cNvPr id="5" name="Content Placeholder 4" descr="A picture containing person&#10;&#10;Description automatically generated">
            <a:extLst>
              <a:ext uri="{FF2B5EF4-FFF2-40B4-BE49-F238E27FC236}">
                <a16:creationId xmlns:a16="http://schemas.microsoft.com/office/drawing/2014/main" id="{C85A453F-3406-A24A-89A6-EA7C6DF105C8}"/>
              </a:ext>
            </a:extLst>
          </p:cNvPr>
          <p:cNvPicPr>
            <a:picLocks noGrp="1" noChangeAspect="1"/>
          </p:cNvPicPr>
          <p:nvPr>
            <p:ph idx="1"/>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p:spPr>
      </p:pic>
      <p:pic>
        <p:nvPicPr>
          <p:cNvPr id="6" name="Picture 5">
            <a:extLst>
              <a:ext uri="{FF2B5EF4-FFF2-40B4-BE49-F238E27FC236}">
                <a16:creationId xmlns:a16="http://schemas.microsoft.com/office/drawing/2014/main" id="{746A84CE-2B47-7748-9863-22E3A171573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5940187" cy="2851646"/>
          </a:xfrm>
          <a:prstGeom prst="rect">
            <a:avLst/>
          </a:prstGeom>
        </p:spPr>
      </p:pic>
      <p:sp>
        <p:nvSpPr>
          <p:cNvPr id="7" name="TextBox 6">
            <a:extLst>
              <a:ext uri="{FF2B5EF4-FFF2-40B4-BE49-F238E27FC236}">
                <a16:creationId xmlns:a16="http://schemas.microsoft.com/office/drawing/2014/main" id="{4455633A-1990-6A41-918C-C55E77BCB664}"/>
              </a:ext>
            </a:extLst>
          </p:cNvPr>
          <p:cNvSpPr txBox="1"/>
          <p:nvPr/>
        </p:nvSpPr>
        <p:spPr>
          <a:xfrm>
            <a:off x="343436" y="898641"/>
            <a:ext cx="5248997" cy="523220"/>
          </a:xfrm>
          <a:prstGeom prst="rect">
            <a:avLst/>
          </a:prstGeom>
          <a:noFill/>
        </p:spPr>
        <p:txBody>
          <a:bodyPr wrap="square" lIns="91440" tIns="45720" rIns="91440" bIns="45720" rtlCol="0" anchor="t">
            <a:spAutoFit/>
          </a:bodyPr>
          <a:lstStyle/>
          <a:p>
            <a:r>
              <a:rPr lang="en-US" sz="2800" b="1">
                <a:solidFill>
                  <a:srgbClr val="004A6C"/>
                </a:solidFill>
                <a:latin typeface="Century Gothic"/>
              </a:rPr>
              <a:t>Ας φτιάξουμε πλαστικό!</a:t>
            </a:r>
            <a:endParaRPr lang="en-US" sz="2800">
              <a:latin typeface="Century Gothic"/>
            </a:endParaRPr>
          </a:p>
        </p:txBody>
      </p:sp>
      <p:pic>
        <p:nvPicPr>
          <p:cNvPr id="8" name="Picture 7">
            <a:extLst>
              <a:ext uri="{FF2B5EF4-FFF2-40B4-BE49-F238E27FC236}">
                <a16:creationId xmlns:a16="http://schemas.microsoft.com/office/drawing/2014/main" id="{8B819BEE-2525-9F4C-8313-C40CF142F55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630890">
            <a:off x="10586551" y="2440926"/>
            <a:ext cx="1534497" cy="1512808"/>
          </a:xfrm>
          <a:prstGeom prst="rect">
            <a:avLst/>
          </a:prstGeom>
        </p:spPr>
      </p:pic>
      <p:pic>
        <p:nvPicPr>
          <p:cNvPr id="4" name="Picture 3" descr="A picture containing text, indoor, plastic, vegetable&#10;&#10;Description automatically generated">
            <a:hlinkClick r:id="rId6"/>
            <a:extLst>
              <a:ext uri="{FF2B5EF4-FFF2-40B4-BE49-F238E27FC236}">
                <a16:creationId xmlns:a16="http://schemas.microsoft.com/office/drawing/2014/main" id="{015D817A-FB37-014A-A491-80AF9B8391B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72875">
            <a:off x="7707956" y="3186935"/>
            <a:ext cx="3474119" cy="1954192"/>
          </a:xfrm>
          <a:prstGeom prst="rect">
            <a:avLst/>
          </a:prstGeom>
          <a:ln w="60325">
            <a:solidFill>
              <a:srgbClr val="F9F6ED"/>
            </a:solidFill>
          </a:ln>
        </p:spPr>
      </p:pic>
      <p:sp>
        <p:nvSpPr>
          <p:cNvPr id="10" name="Rectangle 9">
            <a:extLst>
              <a:ext uri="{FF2B5EF4-FFF2-40B4-BE49-F238E27FC236}">
                <a16:creationId xmlns:a16="http://schemas.microsoft.com/office/drawing/2014/main" id="{7AF13A15-5740-6248-99F0-C58126C4A678}"/>
              </a:ext>
            </a:extLst>
          </p:cNvPr>
          <p:cNvSpPr/>
          <p:nvPr/>
        </p:nvSpPr>
        <p:spPr>
          <a:xfrm>
            <a:off x="6819419" y="5247323"/>
            <a:ext cx="4061414" cy="136322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9FCE3C1-E248-5E4F-9B6C-D881281FEC06}"/>
              </a:ext>
            </a:extLst>
          </p:cNvPr>
          <p:cNvSpPr/>
          <p:nvPr/>
        </p:nvSpPr>
        <p:spPr>
          <a:xfrm>
            <a:off x="6831719" y="5255078"/>
            <a:ext cx="4076920" cy="1323439"/>
          </a:xfrm>
          <a:prstGeom prst="rect">
            <a:avLst/>
          </a:prstGeom>
        </p:spPr>
        <p:txBody>
          <a:bodyPr wrap="square" lIns="91440" tIns="45720" rIns="91440" bIns="45720" anchor="t">
            <a:spAutoFit/>
          </a:bodyPr>
          <a:lstStyle/>
          <a:p>
            <a:r>
              <a:rPr lang="en-US" sz="2000" b="1">
                <a:solidFill>
                  <a:srgbClr val="004A6C"/>
                </a:solidFill>
                <a:latin typeface="Century Gothic"/>
              </a:rPr>
              <a:t>Ακολουθήστε </a:t>
            </a:r>
            <a:r>
              <a:rPr lang="en-US" sz="2000" b="1" dirty="0">
                <a:solidFill>
                  <a:srgbClr val="004A6C"/>
                </a:solidFill>
                <a:latin typeface="Century Gothic"/>
                <a:hlinkClick r:id="rId6"/>
              </a:rPr>
              <a:t>τον σύνδεσμο</a:t>
            </a:r>
            <a:r>
              <a:rPr lang="en-US" sz="2000" b="1" dirty="0">
                <a:solidFill>
                  <a:srgbClr val="004A6C"/>
                </a:solidFill>
                <a:latin typeface="Century Gothic"/>
              </a:rPr>
              <a:t> </a:t>
            </a:r>
            <a:r>
              <a:rPr lang="en-US" sz="2000" b="1">
                <a:solidFill>
                  <a:srgbClr val="004A6C"/>
                </a:solidFill>
                <a:latin typeface="Century Gothic"/>
              </a:rPr>
              <a:t>για να μάθετε περισσότερα για τα πολυμερή και πώς να φτιάξετε τη δική σας γλίτσα!</a:t>
            </a:r>
            <a:endParaRPr lang="en-US">
              <a:latin typeface="Century Gothic"/>
            </a:endParaRPr>
          </a:p>
        </p:txBody>
      </p:sp>
      <p:pic>
        <p:nvPicPr>
          <p:cNvPr id="14" name="Picture 13" descr="Text&#10;&#10;Description automatically generated with low confidence">
            <a:hlinkClick r:id="rId6"/>
            <a:extLst>
              <a:ext uri="{FF2B5EF4-FFF2-40B4-BE49-F238E27FC236}">
                <a16:creationId xmlns:a16="http://schemas.microsoft.com/office/drawing/2014/main" id="{304C5E49-5F3F-4582-BDFC-D9E855CA0E8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661"/>
          <a:stretch/>
        </p:blipFill>
        <p:spPr>
          <a:xfrm>
            <a:off x="0" y="5324946"/>
            <a:ext cx="4375076" cy="1535306"/>
          </a:xfrm>
          <a:prstGeom prst="rect">
            <a:avLst/>
          </a:prstGeom>
        </p:spPr>
      </p:pic>
    </p:spTree>
    <p:extLst>
      <p:ext uri="{BB962C8B-B14F-4D97-AF65-F5344CB8AC3E}">
        <p14:creationId xmlns:p14="http://schemas.microsoft.com/office/powerpoint/2010/main" val="2595809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7DDD76-085E-FE4E-A235-ED70D841D42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31" name="Rectangle 30">
            <a:extLst>
              <a:ext uri="{FF2B5EF4-FFF2-40B4-BE49-F238E27FC236}">
                <a16:creationId xmlns:a16="http://schemas.microsoft.com/office/drawing/2014/main" id="{4EFA9503-3659-A247-AE78-7083D914D690}"/>
              </a:ext>
            </a:extLst>
          </p:cNvPr>
          <p:cNvSpPr/>
          <p:nvPr/>
        </p:nvSpPr>
        <p:spPr>
          <a:xfrm>
            <a:off x="1025161" y="1760797"/>
            <a:ext cx="9189526" cy="490823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F304BC2-DF16-9946-8EF6-D54A1068C5A0}"/>
              </a:ext>
            </a:extLst>
          </p:cNvPr>
          <p:cNvSpPr txBox="1"/>
          <p:nvPr/>
        </p:nvSpPr>
        <p:spPr>
          <a:xfrm>
            <a:off x="1799224" y="1753837"/>
            <a:ext cx="8269277" cy="4801314"/>
          </a:xfrm>
          <a:prstGeom prst="rect">
            <a:avLst/>
          </a:prstGeom>
          <a:noFill/>
        </p:spPr>
        <p:txBody>
          <a:bodyPr wrap="square" lIns="91440" tIns="45720" rIns="91440" bIns="45720" rtlCol="0" anchor="t">
            <a:spAutoFit/>
          </a:bodyPr>
          <a:lstStyle/>
          <a:p>
            <a:r>
              <a:rPr lang="en-GB" dirty="0">
                <a:solidFill>
                  <a:srgbClr val="004A6C"/>
                </a:solidFill>
                <a:latin typeface="Century Gothic"/>
              </a:rPr>
              <a:t>Γεμίστε ένα μικρό φλιτζάνι με νερό και προσθέστε μια κουταλιά ​
</a:t>
            </a:r>
            <a:r>
              <a:rPr lang="en-GB">
                <a:solidFill>
                  <a:srgbClr val="004A6C"/>
                </a:solidFill>
                <a:latin typeface="Century Gothic"/>
              </a:rPr>
              <a:t> σκόνη βόρακα και ανακατέψτε. Αφήστε το στην άκρη.</a:t>
            </a:r>
            <a:endParaRPr lang="en-US"/>
          </a:p>
          <a:p>
            <a:endParaRPr lang="en-GB" dirty="0">
              <a:solidFill>
                <a:srgbClr val="004A6C"/>
              </a:solidFill>
              <a:latin typeface="Century Gothic"/>
            </a:endParaRPr>
          </a:p>
          <a:p>
            <a:r>
              <a:rPr lang="en-GB">
                <a:solidFill>
                  <a:srgbClr val="004A6C"/>
                </a:solidFill>
                <a:latin typeface="Century Gothic"/>
              </a:rPr>
              <a:t>Γεμίστε ένα άλλο μικρό φλιτζάνι με περίπου 2,5 εκ. κόλλα.</a:t>
            </a:r>
            <a:endParaRPr lang="en-GB"/>
          </a:p>
          <a:p>
            <a:endParaRPr lang="en-GB" dirty="0">
              <a:solidFill>
                <a:srgbClr val="004A6C"/>
              </a:solidFill>
              <a:latin typeface="Century Gothic"/>
            </a:endParaRPr>
          </a:p>
          <a:p>
            <a:r>
              <a:rPr lang="en-GB">
                <a:solidFill>
                  <a:srgbClr val="004A6C"/>
                </a:solidFill>
                <a:latin typeface="Century Gothic"/>
              </a:rPr>
              <a:t>Προσθέστε τρεις κουταλιές της σούπας (20 ml) νερό στην κόλλα και ανακατέψτε. </a:t>
            </a:r>
            <a:endParaRPr lang="en-GB"/>
          </a:p>
          <a:p>
            <a:endParaRPr lang="en-GB" dirty="0">
              <a:solidFill>
                <a:srgbClr val="004A6C"/>
              </a:solidFill>
              <a:latin typeface="Century Gothic"/>
            </a:endParaRPr>
          </a:p>
          <a:p>
            <a:r>
              <a:rPr lang="en-GB">
                <a:solidFill>
                  <a:srgbClr val="004A6C"/>
                </a:solidFill>
                <a:latin typeface="Century Gothic"/>
              </a:rPr>
              <a:t>Προσθέστε μερικές σταγόνες από το χρώμα τροφίμων στο μείγμα με την κόλλα και ανακατέψτε το μέχρι να αναμειχθεί.  </a:t>
            </a:r>
            <a:endParaRPr lang="en-GB"/>
          </a:p>
          <a:p>
            <a:endParaRPr lang="en-GB" dirty="0">
              <a:solidFill>
                <a:srgbClr val="004A6C"/>
              </a:solidFill>
              <a:latin typeface="Century Gothic"/>
            </a:endParaRPr>
          </a:p>
          <a:p>
            <a:r>
              <a:rPr lang="en-GB" dirty="0">
                <a:solidFill>
                  <a:srgbClr val="004A6C"/>
                </a:solidFill>
                <a:latin typeface="Century Gothic"/>
              </a:rPr>
              <a:t>Προσθέστε μια κουταλιά της σούπας από το διάλυμα Βόρακα που φτιάξατε νωρίτερα και ανακατέψτε καλά. Παρακολουθήστε τη γλίτσα να </a:t>
            </a:r>
            <a:r>
              <a:rPr lang="en-GB">
                <a:solidFill>
                  <a:srgbClr val="004A6C"/>
                </a:solidFill>
                <a:latin typeface="Century Gothic"/>
              </a:rPr>
              <a:t>διαμορφώνεται.</a:t>
            </a:r>
            <a:endParaRPr lang="en-GB" dirty="0">
              <a:solidFill>
                <a:srgbClr val="004A6C"/>
              </a:solidFill>
              <a:latin typeface="Century Gothic"/>
            </a:endParaRPr>
          </a:p>
          <a:p>
            <a:endParaRPr lang="en-GB" dirty="0">
              <a:solidFill>
                <a:srgbClr val="004A6C"/>
              </a:solidFill>
              <a:latin typeface="Century Gothic"/>
            </a:endParaRPr>
          </a:p>
          <a:p>
            <a:r>
              <a:rPr lang="en-GB">
                <a:solidFill>
                  <a:srgbClr val="004A6C"/>
                </a:solidFill>
                <a:latin typeface="Century Gothic"/>
              </a:rPr>
              <a:t>Αφού διαμορφωθεί η γλίτσα αφήστε το να καθίσει για περίπου 30 </a:t>
            </a:r>
            <a:r>
              <a:rPr lang="en-GB" dirty="0">
                <a:solidFill>
                  <a:srgbClr val="004A6C"/>
                </a:solidFill>
                <a:latin typeface="Century Gothic"/>
              </a:rPr>
              <a:t>δευτερόλεπτα και μετά τραβήξτε το από το κουτάλι και παίξτε με αυτό!</a:t>
            </a:r>
            <a:endParaRPr lang="en-GB" dirty="0"/>
          </a:p>
        </p:txBody>
      </p:sp>
      <p:grpSp>
        <p:nvGrpSpPr>
          <p:cNvPr id="22" name="Group 21">
            <a:extLst>
              <a:ext uri="{FF2B5EF4-FFF2-40B4-BE49-F238E27FC236}">
                <a16:creationId xmlns:a16="http://schemas.microsoft.com/office/drawing/2014/main" id="{ECB0FF5E-EF12-B14D-8832-25FF22875BFD}"/>
              </a:ext>
            </a:extLst>
          </p:cNvPr>
          <p:cNvGrpSpPr/>
          <p:nvPr/>
        </p:nvGrpSpPr>
        <p:grpSpPr>
          <a:xfrm>
            <a:off x="1271427" y="1799948"/>
            <a:ext cx="510215" cy="523220"/>
            <a:chOff x="683140" y="4598754"/>
            <a:chExt cx="510215" cy="523220"/>
          </a:xfrm>
        </p:grpSpPr>
        <p:sp>
          <p:nvSpPr>
            <p:cNvPr id="23" name="Oval 22">
              <a:extLst>
                <a:ext uri="{FF2B5EF4-FFF2-40B4-BE49-F238E27FC236}">
                  <a16:creationId xmlns:a16="http://schemas.microsoft.com/office/drawing/2014/main" id="{E51B7AB4-50A6-E348-AE99-E8DC6CCBDEB0}"/>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04F8F2B7-0E6D-F946-BF35-02C9159CF579}"/>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grpSp>
      <p:grpSp>
        <p:nvGrpSpPr>
          <p:cNvPr id="25" name="Group 24">
            <a:extLst>
              <a:ext uri="{FF2B5EF4-FFF2-40B4-BE49-F238E27FC236}">
                <a16:creationId xmlns:a16="http://schemas.microsoft.com/office/drawing/2014/main" id="{2B75E53F-21C2-104E-AB25-32E6C256CE90}"/>
              </a:ext>
            </a:extLst>
          </p:cNvPr>
          <p:cNvGrpSpPr/>
          <p:nvPr/>
        </p:nvGrpSpPr>
        <p:grpSpPr>
          <a:xfrm>
            <a:off x="1271427" y="2476970"/>
            <a:ext cx="510215" cy="523220"/>
            <a:chOff x="683140" y="4598754"/>
            <a:chExt cx="510215" cy="523220"/>
          </a:xfrm>
        </p:grpSpPr>
        <p:sp>
          <p:nvSpPr>
            <p:cNvPr id="26" name="Oval 25">
              <a:extLst>
                <a:ext uri="{FF2B5EF4-FFF2-40B4-BE49-F238E27FC236}">
                  <a16:creationId xmlns:a16="http://schemas.microsoft.com/office/drawing/2014/main" id="{99D7F5A4-D557-C546-8DB0-AE22263146D7}"/>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0033AF0-682A-BE48-BFE8-0A146CC3950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grpSp>
      <p:grpSp>
        <p:nvGrpSpPr>
          <p:cNvPr id="28" name="Group 27">
            <a:extLst>
              <a:ext uri="{FF2B5EF4-FFF2-40B4-BE49-F238E27FC236}">
                <a16:creationId xmlns:a16="http://schemas.microsoft.com/office/drawing/2014/main" id="{45FF9B5B-40D2-3A4D-A017-70BE17F73DC5}"/>
              </a:ext>
            </a:extLst>
          </p:cNvPr>
          <p:cNvGrpSpPr/>
          <p:nvPr/>
        </p:nvGrpSpPr>
        <p:grpSpPr>
          <a:xfrm>
            <a:off x="1271427" y="3112667"/>
            <a:ext cx="510215" cy="523220"/>
            <a:chOff x="683140" y="4598754"/>
            <a:chExt cx="510215" cy="523220"/>
          </a:xfrm>
        </p:grpSpPr>
        <p:sp>
          <p:nvSpPr>
            <p:cNvPr id="30" name="Oval 29">
              <a:extLst>
                <a:ext uri="{FF2B5EF4-FFF2-40B4-BE49-F238E27FC236}">
                  <a16:creationId xmlns:a16="http://schemas.microsoft.com/office/drawing/2014/main" id="{F9F5F08D-C62E-BC4E-960A-6196C1057FBD}"/>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16A12EF-043B-3547-AD5A-9437ABB11211}"/>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grpSp>
      <p:grpSp>
        <p:nvGrpSpPr>
          <p:cNvPr id="33" name="Group 32">
            <a:extLst>
              <a:ext uri="{FF2B5EF4-FFF2-40B4-BE49-F238E27FC236}">
                <a16:creationId xmlns:a16="http://schemas.microsoft.com/office/drawing/2014/main" id="{B1C868BE-F321-494B-BD10-48EA3A8E43A7}"/>
              </a:ext>
            </a:extLst>
          </p:cNvPr>
          <p:cNvGrpSpPr/>
          <p:nvPr/>
        </p:nvGrpSpPr>
        <p:grpSpPr>
          <a:xfrm>
            <a:off x="1271427" y="4035380"/>
            <a:ext cx="510215" cy="523220"/>
            <a:chOff x="683140" y="4598754"/>
            <a:chExt cx="510215" cy="523220"/>
          </a:xfrm>
        </p:grpSpPr>
        <p:sp>
          <p:nvSpPr>
            <p:cNvPr id="34" name="Oval 33">
              <a:extLst>
                <a:ext uri="{FF2B5EF4-FFF2-40B4-BE49-F238E27FC236}">
                  <a16:creationId xmlns:a16="http://schemas.microsoft.com/office/drawing/2014/main" id="{CF8A05FB-B948-E249-8A84-E4C723C800E7}"/>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A5DEB3DD-2E5C-9A4D-BF94-DBDF7E2E2722}"/>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grpSp>
      <p:grpSp>
        <p:nvGrpSpPr>
          <p:cNvPr id="42" name="Group 41">
            <a:extLst>
              <a:ext uri="{FF2B5EF4-FFF2-40B4-BE49-F238E27FC236}">
                <a16:creationId xmlns:a16="http://schemas.microsoft.com/office/drawing/2014/main" id="{C51FDD4F-AB02-4442-A539-896D87BF18B4}"/>
              </a:ext>
            </a:extLst>
          </p:cNvPr>
          <p:cNvGrpSpPr/>
          <p:nvPr/>
        </p:nvGrpSpPr>
        <p:grpSpPr>
          <a:xfrm>
            <a:off x="1271427" y="4861227"/>
            <a:ext cx="510215" cy="523220"/>
            <a:chOff x="683140" y="4598754"/>
            <a:chExt cx="510215" cy="523220"/>
          </a:xfrm>
        </p:grpSpPr>
        <p:sp>
          <p:nvSpPr>
            <p:cNvPr id="43" name="Oval 42">
              <a:extLst>
                <a:ext uri="{FF2B5EF4-FFF2-40B4-BE49-F238E27FC236}">
                  <a16:creationId xmlns:a16="http://schemas.microsoft.com/office/drawing/2014/main" id="{F0120501-9645-2841-99E7-AAD6A3AE0654}"/>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C4B7F47-C839-F84B-8346-68DA4F2BE64A}"/>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grpSp>
      <p:grpSp>
        <p:nvGrpSpPr>
          <p:cNvPr id="45" name="Group 44">
            <a:extLst>
              <a:ext uri="{FF2B5EF4-FFF2-40B4-BE49-F238E27FC236}">
                <a16:creationId xmlns:a16="http://schemas.microsoft.com/office/drawing/2014/main" id="{59BB073E-F6A4-E148-9A8B-9A4A24D710B8}"/>
              </a:ext>
            </a:extLst>
          </p:cNvPr>
          <p:cNvGrpSpPr/>
          <p:nvPr/>
        </p:nvGrpSpPr>
        <p:grpSpPr>
          <a:xfrm>
            <a:off x="1271427" y="5904087"/>
            <a:ext cx="510215" cy="523220"/>
            <a:chOff x="683140" y="4598754"/>
            <a:chExt cx="510215" cy="523220"/>
          </a:xfrm>
        </p:grpSpPr>
        <p:sp>
          <p:nvSpPr>
            <p:cNvPr id="46" name="Oval 45">
              <a:extLst>
                <a:ext uri="{FF2B5EF4-FFF2-40B4-BE49-F238E27FC236}">
                  <a16:creationId xmlns:a16="http://schemas.microsoft.com/office/drawing/2014/main" id="{261E35C6-4F24-5D45-9872-8040AD91DD21}"/>
                </a:ext>
              </a:extLst>
            </p:cNvPr>
            <p:cNvSpPr/>
            <p:nvPr/>
          </p:nvSpPr>
          <p:spPr>
            <a:xfrm>
              <a:off x="683140" y="460911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9BD8004A-E801-E747-B015-DD80A51EE704}"/>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6 </a:t>
              </a:r>
              <a:endParaRPr lang="en-US" sz="2800">
                <a:solidFill>
                  <a:srgbClr val="004A6C"/>
                </a:solidFill>
              </a:endParaRPr>
            </a:p>
          </p:txBody>
        </p:sp>
      </p:grpSp>
      <p:pic>
        <p:nvPicPr>
          <p:cNvPr id="10" name="Picture 9">
            <a:extLst>
              <a:ext uri="{FF2B5EF4-FFF2-40B4-BE49-F238E27FC236}">
                <a16:creationId xmlns:a16="http://schemas.microsoft.com/office/drawing/2014/main" id="{CAC3A75D-4BD6-4940-9165-AA9F6D6A4A2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538748" y="0"/>
            <a:ext cx="6971589" cy="5902036"/>
          </a:xfrm>
          <a:prstGeom prst="rect">
            <a:avLst/>
          </a:prstGeom>
        </p:spPr>
      </p:pic>
      <p:pic>
        <p:nvPicPr>
          <p:cNvPr id="48" name="Picture 47" descr="Icon&#10;&#10;Description automatically generated">
            <a:extLst>
              <a:ext uri="{FF2B5EF4-FFF2-40B4-BE49-F238E27FC236}">
                <a16:creationId xmlns:a16="http://schemas.microsoft.com/office/drawing/2014/main" id="{26C300B8-8EC6-554F-96B5-553BD41F3B4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193252" y="4703695"/>
            <a:ext cx="753392" cy="646331"/>
          </a:xfrm>
          <a:prstGeom prst="rect">
            <a:avLst/>
          </a:prstGeom>
        </p:spPr>
      </p:pic>
      <p:pic>
        <p:nvPicPr>
          <p:cNvPr id="49" name="Picture 48" descr="Icon&#10;&#10;Description automatically generated">
            <a:extLst>
              <a:ext uri="{FF2B5EF4-FFF2-40B4-BE49-F238E27FC236}">
                <a16:creationId xmlns:a16="http://schemas.microsoft.com/office/drawing/2014/main" id="{E94D1DD7-7B1B-0D48-ACA0-3D8BEECD5C4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6904133">
            <a:off x="9255519" y="2031122"/>
            <a:ext cx="753392" cy="646331"/>
          </a:xfrm>
          <a:prstGeom prst="rect">
            <a:avLst/>
          </a:prstGeom>
        </p:spPr>
      </p:pic>
      <p:sp>
        <p:nvSpPr>
          <p:cNvPr id="3" name="TextBox 2">
            <a:extLst>
              <a:ext uri="{FF2B5EF4-FFF2-40B4-BE49-F238E27FC236}">
                <a16:creationId xmlns:a16="http://schemas.microsoft.com/office/drawing/2014/main" id="{8251F82C-2217-5102-A33F-770B6282171F}"/>
              </a:ext>
            </a:extLst>
          </p:cNvPr>
          <p:cNvSpPr txBox="1"/>
          <p:nvPr/>
        </p:nvSpPr>
        <p:spPr>
          <a:xfrm>
            <a:off x="290096" y="609081"/>
            <a:ext cx="5248997" cy="892552"/>
          </a:xfrm>
          <a:prstGeom prst="rect">
            <a:avLst/>
          </a:prstGeom>
          <a:noFill/>
        </p:spPr>
        <p:txBody>
          <a:bodyPr wrap="square" lIns="91440" tIns="45720" rIns="91440" bIns="45720" rtlCol="0" anchor="t">
            <a:spAutoFit/>
          </a:bodyPr>
          <a:lstStyle/>
          <a:p>
            <a:r>
              <a:rPr lang="en-US" sz="2600" b="1">
                <a:solidFill>
                  <a:srgbClr val="004A6C"/>
                </a:solidFill>
                <a:latin typeface="Century Gothic"/>
              </a:rPr>
              <a:t>Εργασία: </a:t>
            </a:r>
            <a:endParaRPr lang="en-US" sz="2600">
              <a:solidFill>
                <a:srgbClr val="0090D4"/>
              </a:solidFill>
              <a:latin typeface="Century Gothic"/>
            </a:endParaRPr>
          </a:p>
          <a:p>
            <a:r>
              <a:rPr lang="en-US" sz="2600" b="1">
                <a:solidFill>
                  <a:srgbClr val="0090D4"/>
                </a:solidFill>
                <a:latin typeface="Century Gothic"/>
              </a:rPr>
              <a:t>Ας φτιάξουμε πλαστικό!</a:t>
            </a:r>
            <a:endParaRPr lang="en-US" sz="2600">
              <a:solidFill>
                <a:srgbClr val="0090D4"/>
              </a:solidFill>
              <a:latin typeface="Century Gothic"/>
            </a:endParaRPr>
          </a:p>
        </p:txBody>
      </p:sp>
    </p:spTree>
    <p:extLst>
      <p:ext uri="{BB962C8B-B14F-4D97-AF65-F5344CB8AC3E}">
        <p14:creationId xmlns:p14="http://schemas.microsoft.com/office/powerpoint/2010/main" val="2088198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icon&#10;&#10;Description automatically generated">
            <a:extLst>
              <a:ext uri="{FF2B5EF4-FFF2-40B4-BE49-F238E27FC236}">
                <a16:creationId xmlns:a16="http://schemas.microsoft.com/office/drawing/2014/main" id="{756BFCDA-B3E5-6441-B4CA-5B0D7DAECAA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2" y="911428"/>
            <a:ext cx="4956685" cy="584775"/>
          </a:xfrm>
          <a:prstGeom prst="rect">
            <a:avLst/>
          </a:prstGeom>
          <a:noFill/>
        </p:spPr>
        <p:txBody>
          <a:bodyPr wrap="square" lIns="91440" tIns="45720" rIns="91440" bIns="45720" rtlCol="0" anchor="t">
            <a:spAutoFit/>
          </a:bodyPr>
          <a:lstStyle/>
          <a:p>
            <a:r>
              <a:rPr lang="en-US" sz="3200" b="1">
                <a:solidFill>
                  <a:srgbClr val="004A6C"/>
                </a:solidFill>
                <a:latin typeface="Century Gothic"/>
              </a:rPr>
              <a:t>Συζήτηση</a:t>
            </a:r>
          </a:p>
        </p:txBody>
      </p:sp>
      <p:pic>
        <p:nvPicPr>
          <p:cNvPr id="39" name="Picture 38">
            <a:extLst>
              <a:ext uri="{FF2B5EF4-FFF2-40B4-BE49-F238E27FC236}">
                <a16:creationId xmlns:a16="http://schemas.microsoft.com/office/drawing/2014/main" id="{A47D3C5F-697E-1546-8FFA-6B34E5F88D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6206999" y="1702755"/>
            <a:ext cx="1534497" cy="1512808"/>
          </a:xfrm>
          <a:prstGeom prst="rect">
            <a:avLst/>
          </a:prstGeom>
        </p:spPr>
      </p:pic>
      <p:sp>
        <p:nvSpPr>
          <p:cNvPr id="14" name="Rectangle 13">
            <a:extLst>
              <a:ext uri="{FF2B5EF4-FFF2-40B4-BE49-F238E27FC236}">
                <a16:creationId xmlns:a16="http://schemas.microsoft.com/office/drawing/2014/main" id="{89313611-7D86-FB41-A33C-CFC9658F909C}"/>
              </a:ext>
            </a:extLst>
          </p:cNvPr>
          <p:cNvSpPr/>
          <p:nvPr/>
        </p:nvSpPr>
        <p:spPr>
          <a:xfrm>
            <a:off x="443883" y="2422311"/>
            <a:ext cx="6729274" cy="41915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A07A304-FD93-1142-991A-394DFEA7AF3B}"/>
              </a:ext>
            </a:extLst>
          </p:cNvPr>
          <p:cNvSpPr/>
          <p:nvPr/>
        </p:nvSpPr>
        <p:spPr>
          <a:xfrm>
            <a:off x="651850" y="3264565"/>
            <a:ext cx="4321389" cy="2308324"/>
          </a:xfrm>
          <a:prstGeom prst="rect">
            <a:avLst/>
          </a:prstGeom>
        </p:spPr>
        <p:txBody>
          <a:bodyPr wrap="square" lIns="91440" tIns="45720" rIns="91440" bIns="45720" anchor="t">
            <a:spAutoFit/>
          </a:bodyPr>
          <a:lstStyle/>
          <a:p>
            <a:r>
              <a:rPr lang="en-US" sz="2400" b="1">
                <a:solidFill>
                  <a:srgbClr val="004A6C"/>
                </a:solidFill>
                <a:latin typeface="Century Gothic"/>
              </a:rPr>
              <a:t>Μπορείτε να περιγράψετε τις αναστρέψιμες και μη αναστρέψιμες αλλαγές που πραγματοποιούνται στην παραγωγή και ανακύκλωση πλαστικού; </a:t>
            </a:r>
            <a:endParaRPr lang="en-US"/>
          </a:p>
        </p:txBody>
      </p:sp>
      <p:sp>
        <p:nvSpPr>
          <p:cNvPr id="7" name="Rectangle 6">
            <a:extLst>
              <a:ext uri="{FF2B5EF4-FFF2-40B4-BE49-F238E27FC236}">
                <a16:creationId xmlns:a16="http://schemas.microsoft.com/office/drawing/2014/main" id="{0D4CD667-12E2-3D42-99F2-D1955A8A5846}"/>
              </a:ext>
            </a:extLst>
          </p:cNvPr>
          <p:cNvSpPr/>
          <p:nvPr/>
        </p:nvSpPr>
        <p:spPr>
          <a:xfrm>
            <a:off x="651850" y="2636613"/>
            <a:ext cx="3945311" cy="646331"/>
          </a:xfrm>
          <a:prstGeom prst="rect">
            <a:avLst/>
          </a:prstGeom>
        </p:spPr>
        <p:txBody>
          <a:bodyPr wrap="none" lIns="91440" tIns="45720" rIns="91440" bIns="45720" anchor="t">
            <a:spAutoFit/>
          </a:bodyPr>
          <a:lstStyle/>
          <a:p>
            <a:r>
              <a:rPr lang="en-US" b="1">
                <a:solidFill>
                  <a:srgbClr val="004A6C"/>
                </a:solidFill>
                <a:latin typeface="Century Gothic"/>
              </a:rPr>
              <a:t>Ανατρέψιμες και Μη Ανατρέψιμες </a:t>
            </a:r>
            <a:endParaRPr lang="en-US">
              <a:solidFill>
                <a:srgbClr val="000000"/>
              </a:solidFill>
              <a:latin typeface="Calibri" panose="020F0502020204030204"/>
              <a:ea typeface="Calibri" panose="020F0502020204030204"/>
              <a:cs typeface="Calibri" panose="020F0502020204030204"/>
            </a:endParaRPr>
          </a:p>
          <a:p>
            <a:r>
              <a:rPr lang="en-US" b="1">
                <a:solidFill>
                  <a:srgbClr val="004A6C"/>
                </a:solidFill>
                <a:latin typeface="Century Gothic"/>
              </a:rPr>
              <a:t>αλλαγές</a:t>
            </a:r>
            <a:endParaRPr lang="en-US">
              <a:ea typeface="Calibri"/>
              <a:cs typeface="Calibri"/>
            </a:endParaRPr>
          </a:p>
        </p:txBody>
      </p:sp>
      <p:pic>
        <p:nvPicPr>
          <p:cNvPr id="4" name="Picture 3" descr="A picture containing window&#10;&#10;Description automatically generated">
            <a:extLst>
              <a:ext uri="{FF2B5EF4-FFF2-40B4-BE49-F238E27FC236}">
                <a16:creationId xmlns:a16="http://schemas.microsoft.com/office/drawing/2014/main" id="{87A787A2-E68B-C24A-8193-C6527107819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482336" y="-12955"/>
            <a:ext cx="7664638" cy="685800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A49CA976-A074-EC39-F0F7-8FD484DCC06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790"/>
          <a:stretch/>
        </p:blipFill>
        <p:spPr>
          <a:xfrm>
            <a:off x="0" y="5574403"/>
            <a:ext cx="4355008" cy="1285484"/>
          </a:xfrm>
          <a:prstGeom prst="rect">
            <a:avLst/>
          </a:prstGeom>
        </p:spPr>
      </p:pic>
    </p:spTree>
    <p:extLst>
      <p:ext uri="{BB962C8B-B14F-4D97-AF65-F5344CB8AC3E}">
        <p14:creationId xmlns:p14="http://schemas.microsoft.com/office/powerpoint/2010/main" val="2921881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1C83AC-CFC4-7F49-9556-62C15F5CFC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ACBFBCD1-26BB-9843-8288-E5860311B094}"/>
              </a:ext>
            </a:extLst>
          </p:cNvPr>
          <p:cNvSpPr/>
          <p:nvPr/>
        </p:nvSpPr>
        <p:spPr>
          <a:xfrm>
            <a:off x="2331483" y="5347695"/>
            <a:ext cx="1383778" cy="1018914"/>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6" name="Rectangle 25">
            <a:extLst>
              <a:ext uri="{FF2B5EF4-FFF2-40B4-BE49-F238E27FC236}">
                <a16:creationId xmlns:a16="http://schemas.microsoft.com/office/drawing/2014/main" id="{6851A341-3818-AF47-9804-57F19F2CAEE7}"/>
              </a:ext>
            </a:extLst>
          </p:cNvPr>
          <p:cNvSpPr/>
          <p:nvPr/>
        </p:nvSpPr>
        <p:spPr>
          <a:xfrm>
            <a:off x="4012193"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8" name="Rectangle 27">
            <a:extLst>
              <a:ext uri="{FF2B5EF4-FFF2-40B4-BE49-F238E27FC236}">
                <a16:creationId xmlns:a16="http://schemas.microsoft.com/office/drawing/2014/main" id="{D0DD6BC8-D695-DE48-8A13-4F3FDC6D0659}"/>
              </a:ext>
            </a:extLst>
          </p:cNvPr>
          <p:cNvSpPr/>
          <p:nvPr/>
        </p:nvSpPr>
        <p:spPr>
          <a:xfrm>
            <a:off x="5671639" y="5347695"/>
            <a:ext cx="1397341"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0" name="Rectangle 29">
            <a:extLst>
              <a:ext uri="{FF2B5EF4-FFF2-40B4-BE49-F238E27FC236}">
                <a16:creationId xmlns:a16="http://schemas.microsoft.com/office/drawing/2014/main" id="{206D5E18-21D5-C142-9AB2-3CE22022BD03}"/>
              </a:ext>
            </a:extLst>
          </p:cNvPr>
          <p:cNvSpPr/>
          <p:nvPr/>
        </p:nvSpPr>
        <p:spPr>
          <a:xfrm>
            <a:off x="7345421"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2" name="Rectangle 31">
            <a:extLst>
              <a:ext uri="{FF2B5EF4-FFF2-40B4-BE49-F238E27FC236}">
                <a16:creationId xmlns:a16="http://schemas.microsoft.com/office/drawing/2014/main" id="{338EEC88-E82E-AB47-BD6A-AEEF8FCA2441}"/>
              </a:ext>
            </a:extLst>
          </p:cNvPr>
          <p:cNvSpPr/>
          <p:nvPr/>
        </p:nvSpPr>
        <p:spPr>
          <a:xfrm>
            <a:off x="8857886" y="5347695"/>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4" name="Rectangle 33">
            <a:extLst>
              <a:ext uri="{FF2B5EF4-FFF2-40B4-BE49-F238E27FC236}">
                <a16:creationId xmlns:a16="http://schemas.microsoft.com/office/drawing/2014/main" id="{EAD19B49-2637-AC4F-B2AC-DD41AEDA0158}"/>
              </a:ext>
            </a:extLst>
          </p:cNvPr>
          <p:cNvSpPr/>
          <p:nvPr/>
        </p:nvSpPr>
        <p:spPr>
          <a:xfrm>
            <a:off x="10450015" y="5349718"/>
            <a:ext cx="1302565" cy="1020936"/>
          </a:xfrm>
          <a:prstGeom prst="rect">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9" name="Rectangle 38">
            <a:extLst>
              <a:ext uri="{FF2B5EF4-FFF2-40B4-BE49-F238E27FC236}">
                <a16:creationId xmlns:a16="http://schemas.microsoft.com/office/drawing/2014/main" id="{57B76DD5-9C1A-2448-89BE-0487DF6B5AD3}"/>
              </a:ext>
            </a:extLst>
          </p:cNvPr>
          <p:cNvSpPr/>
          <p:nvPr/>
        </p:nvSpPr>
        <p:spPr>
          <a:xfrm>
            <a:off x="574554" y="4792150"/>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0" name="Rectangle 39">
            <a:extLst>
              <a:ext uri="{FF2B5EF4-FFF2-40B4-BE49-F238E27FC236}">
                <a16:creationId xmlns:a16="http://schemas.microsoft.com/office/drawing/2014/main" id="{9184D2F4-2181-9D47-BC51-0C91040CCDCD}"/>
              </a:ext>
            </a:extLst>
          </p:cNvPr>
          <p:cNvSpPr/>
          <p:nvPr/>
        </p:nvSpPr>
        <p:spPr>
          <a:xfrm>
            <a:off x="2243565" y="4792150"/>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41" name="Rectangle 40">
            <a:extLst>
              <a:ext uri="{FF2B5EF4-FFF2-40B4-BE49-F238E27FC236}">
                <a16:creationId xmlns:a16="http://schemas.microsoft.com/office/drawing/2014/main" id="{58A4256F-0848-F742-A616-3E00BF12F990}"/>
              </a:ext>
            </a:extLst>
          </p:cNvPr>
          <p:cNvSpPr/>
          <p:nvPr/>
        </p:nvSpPr>
        <p:spPr>
          <a:xfrm>
            <a:off x="3900775" y="4792150"/>
            <a:ext cx="273908" cy="523220"/>
          </a:xfrm>
          <a:prstGeom prst="rect">
            <a:avLst/>
          </a:prstGeom>
        </p:spPr>
        <p:txBody>
          <a:bodyPr wrap="square">
            <a:spAutoFit/>
          </a:bodyPr>
          <a:lstStyle/>
          <a:p>
            <a:r>
              <a:rPr lang="en-US" sz="2800" b="1">
                <a:solidFill>
                  <a:srgbClr val="004A6C"/>
                </a:solidFill>
                <a:latin typeface="Gilroy Bold" pitchFamily="2" charset="77"/>
              </a:rPr>
              <a:t>3 </a:t>
            </a:r>
            <a:endParaRPr lang="en-US" sz="2800">
              <a:solidFill>
                <a:srgbClr val="004A6C"/>
              </a:solidFill>
            </a:endParaRPr>
          </a:p>
        </p:txBody>
      </p:sp>
      <p:sp>
        <p:nvSpPr>
          <p:cNvPr id="42" name="Rectangle 41">
            <a:extLst>
              <a:ext uri="{FF2B5EF4-FFF2-40B4-BE49-F238E27FC236}">
                <a16:creationId xmlns:a16="http://schemas.microsoft.com/office/drawing/2014/main" id="{27754B7D-5167-2D43-8D9C-781EEDEC5414}"/>
              </a:ext>
            </a:extLst>
          </p:cNvPr>
          <p:cNvSpPr/>
          <p:nvPr/>
        </p:nvSpPr>
        <p:spPr>
          <a:xfrm>
            <a:off x="5667549" y="4792150"/>
            <a:ext cx="273908" cy="523220"/>
          </a:xfrm>
          <a:prstGeom prst="rect">
            <a:avLst/>
          </a:prstGeom>
        </p:spPr>
        <p:txBody>
          <a:bodyPr wrap="square">
            <a:spAutoFit/>
          </a:bodyPr>
          <a:lstStyle/>
          <a:p>
            <a:r>
              <a:rPr lang="en-US" sz="2800" b="1">
                <a:solidFill>
                  <a:srgbClr val="004A6C"/>
                </a:solidFill>
                <a:latin typeface="Gilroy Bold" pitchFamily="2" charset="77"/>
              </a:rPr>
              <a:t>4</a:t>
            </a:r>
            <a:endParaRPr lang="en-US" sz="2800">
              <a:solidFill>
                <a:srgbClr val="004A6C"/>
              </a:solidFill>
            </a:endParaRPr>
          </a:p>
        </p:txBody>
      </p:sp>
      <p:sp>
        <p:nvSpPr>
          <p:cNvPr id="43" name="Rectangle 42">
            <a:extLst>
              <a:ext uri="{FF2B5EF4-FFF2-40B4-BE49-F238E27FC236}">
                <a16:creationId xmlns:a16="http://schemas.microsoft.com/office/drawing/2014/main" id="{9FD3055F-75F7-E44D-A16C-6FEE66C41281}"/>
              </a:ext>
            </a:extLst>
          </p:cNvPr>
          <p:cNvSpPr/>
          <p:nvPr/>
        </p:nvSpPr>
        <p:spPr>
          <a:xfrm>
            <a:off x="7304963" y="4792150"/>
            <a:ext cx="273908" cy="523220"/>
          </a:xfrm>
          <a:prstGeom prst="rect">
            <a:avLst/>
          </a:prstGeom>
        </p:spPr>
        <p:txBody>
          <a:bodyPr wrap="square">
            <a:spAutoFit/>
          </a:bodyPr>
          <a:lstStyle/>
          <a:p>
            <a:r>
              <a:rPr lang="en-US" sz="2800" b="1">
                <a:solidFill>
                  <a:srgbClr val="004A6C"/>
                </a:solidFill>
                <a:latin typeface="Gilroy Bold" pitchFamily="2" charset="77"/>
              </a:rPr>
              <a:t>5</a:t>
            </a:r>
            <a:endParaRPr lang="en-US" sz="2800">
              <a:solidFill>
                <a:srgbClr val="004A6C"/>
              </a:solidFill>
            </a:endParaRPr>
          </a:p>
        </p:txBody>
      </p:sp>
      <p:sp>
        <p:nvSpPr>
          <p:cNvPr id="44" name="Rectangle 43">
            <a:extLst>
              <a:ext uri="{FF2B5EF4-FFF2-40B4-BE49-F238E27FC236}">
                <a16:creationId xmlns:a16="http://schemas.microsoft.com/office/drawing/2014/main" id="{866D1F13-D002-7E4B-94ED-5C864747F841}"/>
              </a:ext>
            </a:extLst>
          </p:cNvPr>
          <p:cNvSpPr/>
          <p:nvPr/>
        </p:nvSpPr>
        <p:spPr>
          <a:xfrm>
            <a:off x="8872269" y="4792150"/>
            <a:ext cx="273908" cy="523220"/>
          </a:xfrm>
          <a:prstGeom prst="rect">
            <a:avLst/>
          </a:prstGeom>
        </p:spPr>
        <p:txBody>
          <a:bodyPr wrap="square">
            <a:spAutoFit/>
          </a:bodyPr>
          <a:lstStyle/>
          <a:p>
            <a:r>
              <a:rPr lang="en-US" sz="2800" b="1">
                <a:solidFill>
                  <a:srgbClr val="004A6C"/>
                </a:solidFill>
                <a:latin typeface="Gilroy Bold" pitchFamily="2" charset="77"/>
              </a:rPr>
              <a:t>6</a:t>
            </a:r>
            <a:endParaRPr lang="en-US" sz="2800">
              <a:solidFill>
                <a:srgbClr val="004A6C"/>
              </a:solidFill>
            </a:endParaRPr>
          </a:p>
        </p:txBody>
      </p:sp>
      <p:sp>
        <p:nvSpPr>
          <p:cNvPr id="45" name="Rectangle 44">
            <a:extLst>
              <a:ext uri="{FF2B5EF4-FFF2-40B4-BE49-F238E27FC236}">
                <a16:creationId xmlns:a16="http://schemas.microsoft.com/office/drawing/2014/main" id="{B75849AA-A3CE-1F4D-8994-60CA771CE48A}"/>
              </a:ext>
            </a:extLst>
          </p:cNvPr>
          <p:cNvSpPr/>
          <p:nvPr/>
        </p:nvSpPr>
        <p:spPr>
          <a:xfrm>
            <a:off x="10424622" y="4792150"/>
            <a:ext cx="273908" cy="523220"/>
          </a:xfrm>
          <a:prstGeom prst="rect">
            <a:avLst/>
          </a:prstGeom>
        </p:spPr>
        <p:txBody>
          <a:bodyPr wrap="square">
            <a:spAutoFit/>
          </a:bodyPr>
          <a:lstStyle/>
          <a:p>
            <a:r>
              <a:rPr lang="en-US" sz="2800" b="1">
                <a:solidFill>
                  <a:srgbClr val="004A6C"/>
                </a:solidFill>
                <a:latin typeface="Gilroy Bold" pitchFamily="2" charset="77"/>
              </a:rPr>
              <a:t>7</a:t>
            </a:r>
            <a:endParaRPr lang="en-US" sz="2800">
              <a:solidFill>
                <a:srgbClr val="004A6C"/>
              </a:solidFill>
            </a:endParaRPr>
          </a:p>
        </p:txBody>
      </p:sp>
      <p:sp>
        <p:nvSpPr>
          <p:cNvPr id="36" name="TextBox 35">
            <a:extLst>
              <a:ext uri="{FF2B5EF4-FFF2-40B4-BE49-F238E27FC236}">
                <a16:creationId xmlns:a16="http://schemas.microsoft.com/office/drawing/2014/main" id="{C8564381-AAAD-0849-8CB9-9A4B643A8DD1}"/>
              </a:ext>
            </a:extLst>
          </p:cNvPr>
          <p:cNvSpPr txBox="1"/>
          <p:nvPr/>
        </p:nvSpPr>
        <p:spPr>
          <a:xfrm>
            <a:off x="71634" y="895192"/>
            <a:ext cx="5352526" cy="523220"/>
          </a:xfrm>
          <a:prstGeom prst="rect">
            <a:avLst/>
          </a:prstGeom>
          <a:noFill/>
        </p:spPr>
        <p:txBody>
          <a:bodyPr wrap="square" lIns="91440" tIns="45720" rIns="91440" bIns="45720" rtlCol="0" anchor="t">
            <a:spAutoFit/>
          </a:bodyPr>
          <a:lstStyle/>
          <a:p>
            <a:r>
              <a:rPr lang="en-US" sz="2800" b="1" dirty="0">
                <a:solidFill>
                  <a:srgbClr val="004A6C"/>
                </a:solidFill>
                <a:latin typeface="Century Gothic"/>
              </a:rPr>
              <a:t>Ημερολόγιο </a:t>
            </a:r>
            <a:r>
              <a:rPr lang="en-US" sz="2800" b="1">
                <a:solidFill>
                  <a:srgbClr val="004A6C"/>
                </a:solidFill>
                <a:latin typeface="Century Gothic"/>
              </a:rPr>
              <a:t>Καινοτομίας</a:t>
            </a:r>
            <a:endParaRPr lang="en-US" sz="2800"/>
          </a:p>
        </p:txBody>
      </p:sp>
      <p:sp>
        <p:nvSpPr>
          <p:cNvPr id="46" name="Rectangle 45">
            <a:extLst>
              <a:ext uri="{FF2B5EF4-FFF2-40B4-BE49-F238E27FC236}">
                <a16:creationId xmlns:a16="http://schemas.microsoft.com/office/drawing/2014/main" id="{2E0B8F87-16A2-604F-B502-0C06B0F976D6}"/>
              </a:ext>
            </a:extLst>
          </p:cNvPr>
          <p:cNvSpPr/>
          <p:nvPr/>
        </p:nvSpPr>
        <p:spPr>
          <a:xfrm>
            <a:off x="762329" y="4598754"/>
            <a:ext cx="27390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pic>
        <p:nvPicPr>
          <p:cNvPr id="3" name="Picture 2" descr="Icon&#10;&#10;Description automatically generated">
            <a:extLst>
              <a:ext uri="{FF2B5EF4-FFF2-40B4-BE49-F238E27FC236}">
                <a16:creationId xmlns:a16="http://schemas.microsoft.com/office/drawing/2014/main" id="{18A2C905-06CA-3946-9A02-0505462F44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7980" y="266700"/>
            <a:ext cx="6324600" cy="6324600"/>
          </a:xfrm>
          <a:prstGeom prst="rect">
            <a:avLst/>
          </a:prstGeom>
        </p:spPr>
      </p:pic>
      <p:sp>
        <p:nvSpPr>
          <p:cNvPr id="62" name="Rectangle 61">
            <a:extLst>
              <a:ext uri="{FF2B5EF4-FFF2-40B4-BE49-F238E27FC236}">
                <a16:creationId xmlns:a16="http://schemas.microsoft.com/office/drawing/2014/main" id="{F0DA2BD3-3BF5-C949-BD9A-0628373E8078}"/>
              </a:ext>
            </a:extLst>
          </p:cNvPr>
          <p:cNvSpPr/>
          <p:nvPr/>
        </p:nvSpPr>
        <p:spPr>
          <a:xfrm>
            <a:off x="458419" y="2065484"/>
            <a:ext cx="4561844" cy="344696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87AA5CA5-04B6-3240-B099-1E4AE7B4E0D9}"/>
              </a:ext>
            </a:extLst>
          </p:cNvPr>
          <p:cNvSpPr txBox="1"/>
          <p:nvPr/>
        </p:nvSpPr>
        <p:spPr>
          <a:xfrm>
            <a:off x="577067" y="2180978"/>
            <a:ext cx="4204860" cy="3600986"/>
          </a:xfrm>
          <a:prstGeom prst="rect">
            <a:avLst/>
          </a:prstGeom>
          <a:noFill/>
        </p:spPr>
        <p:txBody>
          <a:bodyPr wrap="square" lIns="91440" tIns="45720" rIns="91440" bIns="45720" rtlCol="0" anchor="t">
            <a:spAutoFit/>
          </a:bodyPr>
          <a:lstStyle/>
          <a:p>
            <a:r>
              <a:rPr lang="en-GB" sz="2000">
                <a:solidFill>
                  <a:srgbClr val="004A6C"/>
                </a:solidFill>
                <a:latin typeface="Century Gothic"/>
              </a:rPr>
              <a:t>Σκεφτείτε όσα γνωρίζετε για την ανακύκλωση πλαστικού.</a:t>
            </a:r>
            <a:endParaRPr lang="en-US" sz="2000"/>
          </a:p>
          <a:p>
            <a:endParaRPr lang="en-GB" sz="2000" dirty="0">
              <a:solidFill>
                <a:srgbClr val="004A6C"/>
              </a:solidFill>
              <a:latin typeface="Century Gothic"/>
            </a:endParaRPr>
          </a:p>
          <a:p>
            <a:r>
              <a:rPr lang="en-GB" sz="2400">
                <a:solidFill>
                  <a:srgbClr val="004A6C"/>
                </a:solidFill>
                <a:latin typeface="Century Gothic"/>
              </a:rPr>
              <a:t>Ποιες εναλλακτικές λύσεις υπάρχουν για τα μπουκάλια PET; Είναι περιβαλλοντικά φιλικές;</a:t>
            </a:r>
            <a:endParaRPr lang="en-GB"/>
          </a:p>
          <a:p>
            <a:r>
              <a:rPr lang="en-GB" sz="2400">
                <a:solidFill>
                  <a:srgbClr val="004A6C"/>
                </a:solidFill>
                <a:latin typeface="Century Gothic"/>
              </a:rPr>
              <a:t>Τι επίπτωση θα έχει αυτό στην τιμή;</a:t>
            </a:r>
            <a:endParaRPr lang="en-GB"/>
          </a:p>
          <a:p>
            <a:endParaRPr lang="en-GB" sz="2400" dirty="0">
              <a:solidFill>
                <a:srgbClr val="004A6C"/>
              </a:solidFill>
              <a:latin typeface="Century Gothic"/>
            </a:endParaRPr>
          </a:p>
        </p:txBody>
      </p:sp>
      <p:pic>
        <p:nvPicPr>
          <p:cNvPr id="68" name="Picture 67" descr="Icon&#10;&#10;Description automatically generated">
            <a:extLst>
              <a:ext uri="{FF2B5EF4-FFF2-40B4-BE49-F238E27FC236}">
                <a16:creationId xmlns:a16="http://schemas.microsoft.com/office/drawing/2014/main" id="{E622B296-BD72-104B-AE7A-714F082371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18116" y="5511413"/>
            <a:ext cx="1785598" cy="1105174"/>
          </a:xfrm>
          <a:prstGeom prst="rect">
            <a:avLst/>
          </a:prstGeom>
        </p:spPr>
      </p:pic>
      <p:pic>
        <p:nvPicPr>
          <p:cNvPr id="69" name="Picture 68" descr="Icon&#10;&#10;Description automatically generated">
            <a:extLst>
              <a:ext uri="{FF2B5EF4-FFF2-40B4-BE49-F238E27FC236}">
                <a16:creationId xmlns:a16="http://schemas.microsoft.com/office/drawing/2014/main" id="{6444CAAA-97C3-1D49-90F7-E8BB783B55A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996113">
            <a:off x="4798982" y="5868290"/>
            <a:ext cx="753392" cy="646331"/>
          </a:xfrm>
          <a:prstGeom prst="rect">
            <a:avLst/>
          </a:prstGeom>
        </p:spPr>
      </p:pic>
      <p:pic>
        <p:nvPicPr>
          <p:cNvPr id="70" name="Picture 69" descr="Icon&#10;&#10;Description automatically generated">
            <a:extLst>
              <a:ext uri="{FF2B5EF4-FFF2-40B4-BE49-F238E27FC236}">
                <a16:creationId xmlns:a16="http://schemas.microsoft.com/office/drawing/2014/main" id="{474D311C-AFFB-C04A-BADC-C53DF79F316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588226">
            <a:off x="5559232" y="666257"/>
            <a:ext cx="753392" cy="646331"/>
          </a:xfrm>
          <a:prstGeom prst="rect">
            <a:avLst/>
          </a:prstGeom>
        </p:spPr>
      </p:pic>
      <p:pic>
        <p:nvPicPr>
          <p:cNvPr id="71" name="Picture 70" descr="Icon&#10;&#10;Description automatically generated">
            <a:extLst>
              <a:ext uri="{FF2B5EF4-FFF2-40B4-BE49-F238E27FC236}">
                <a16:creationId xmlns:a16="http://schemas.microsoft.com/office/drawing/2014/main" id="{BB3428D6-F852-F24F-B737-23CFDBE8E13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674398">
            <a:off x="4878706" y="847376"/>
            <a:ext cx="1011475" cy="1101297"/>
          </a:xfrm>
          <a:prstGeom prst="rect">
            <a:avLst/>
          </a:prstGeom>
        </p:spPr>
      </p:pic>
      <p:pic>
        <p:nvPicPr>
          <p:cNvPr id="6" name="Picture 5" descr="Text&#10;&#10;Description automatically generated with low confidence">
            <a:hlinkClick r:id="rId8"/>
            <a:extLst>
              <a:ext uri="{FF2B5EF4-FFF2-40B4-BE49-F238E27FC236}">
                <a16:creationId xmlns:a16="http://schemas.microsoft.com/office/drawing/2014/main" id="{A62BB24F-CF2C-5505-1625-066B778ACC21}"/>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b="-661"/>
          <a:stretch/>
        </p:blipFill>
        <p:spPr>
          <a:xfrm>
            <a:off x="0" y="5324946"/>
            <a:ext cx="4375076" cy="1535306"/>
          </a:xfrm>
          <a:prstGeom prst="rect">
            <a:avLst/>
          </a:prstGeom>
        </p:spPr>
      </p:pic>
    </p:spTree>
    <p:extLst>
      <p:ext uri="{BB962C8B-B14F-4D97-AF65-F5344CB8AC3E}">
        <p14:creationId xmlns:p14="http://schemas.microsoft.com/office/powerpoint/2010/main" val="4032615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015FD659-7744-744D-B03C-6A0CF8FAA94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8A18E14A-2062-8049-9062-34BB63CCE76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5385670" cy="1872715"/>
          </a:xfrm>
          <a:prstGeom prst="rect">
            <a:avLst/>
          </a:prstGeom>
        </p:spPr>
      </p:pic>
      <p:sp>
        <p:nvSpPr>
          <p:cNvPr id="15" name="TextBox 14">
            <a:extLst>
              <a:ext uri="{FF2B5EF4-FFF2-40B4-BE49-F238E27FC236}">
                <a16:creationId xmlns:a16="http://schemas.microsoft.com/office/drawing/2014/main" id="{42A1B6AA-F978-7C48-94C1-352D6A5A3D5F}"/>
              </a:ext>
            </a:extLst>
          </p:cNvPr>
          <p:cNvSpPr txBox="1"/>
          <p:nvPr/>
        </p:nvSpPr>
        <p:spPr>
          <a:xfrm>
            <a:off x="163074" y="841852"/>
            <a:ext cx="4400026" cy="606287"/>
          </a:xfrm>
          <a:prstGeom prst="rect">
            <a:avLst/>
          </a:prstGeom>
          <a:noFill/>
        </p:spPr>
        <p:txBody>
          <a:bodyPr wrap="square" lIns="91440" tIns="45720" rIns="91440" bIns="45720" rtlCol="0" anchor="t">
            <a:spAutoFit/>
          </a:bodyPr>
          <a:lstStyle/>
          <a:p>
            <a:r>
              <a:rPr lang="en-US" sz="3200" b="1">
                <a:solidFill>
                  <a:srgbClr val="004A6C"/>
                </a:solidFill>
                <a:latin typeface="Century Gothic"/>
              </a:rPr>
              <a:t>Μάθηση στο σπίτι</a:t>
            </a:r>
          </a:p>
        </p:txBody>
      </p:sp>
      <p:sp>
        <p:nvSpPr>
          <p:cNvPr id="9" name="Rectangle 8">
            <a:extLst>
              <a:ext uri="{FF2B5EF4-FFF2-40B4-BE49-F238E27FC236}">
                <a16:creationId xmlns:a16="http://schemas.microsoft.com/office/drawing/2014/main" id="{2E8D5B48-59B5-224C-80B8-BC12FC3E5A9A}"/>
              </a:ext>
            </a:extLst>
          </p:cNvPr>
          <p:cNvSpPr/>
          <p:nvPr/>
        </p:nvSpPr>
        <p:spPr>
          <a:xfrm>
            <a:off x="574554" y="2202401"/>
            <a:ext cx="10273402" cy="190581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C94863-8202-AE43-881C-A5AA781A7045}"/>
              </a:ext>
            </a:extLst>
          </p:cNvPr>
          <p:cNvSpPr/>
          <p:nvPr/>
        </p:nvSpPr>
        <p:spPr>
          <a:xfrm>
            <a:off x="782372" y="2653171"/>
            <a:ext cx="4486544" cy="1077218"/>
          </a:xfrm>
          <a:prstGeom prst="rect">
            <a:avLst/>
          </a:prstGeom>
        </p:spPr>
        <p:txBody>
          <a:bodyPr wrap="square" lIns="91440" tIns="45720" rIns="91440" bIns="45720" anchor="t">
            <a:spAutoFit/>
          </a:bodyPr>
          <a:lstStyle/>
          <a:p>
            <a:r>
              <a:rPr lang="en-US" sz="3200" b="1" u="sng" dirty="0">
                <a:solidFill>
                  <a:srgbClr val="004A6C"/>
                </a:solidFill>
                <a:latin typeface="Century Gothic"/>
                <a:hlinkClick r:id="rId5"/>
              </a:rPr>
              <a:t>Φανταστικό </a:t>
            </a:r>
            <a:endParaRPr lang="en-US" sz="3200" b="1" u="sng" dirty="0">
              <a:solidFill>
                <a:srgbClr val="004A6C"/>
              </a:solidFill>
              <a:latin typeface="Century Gothic"/>
            </a:endParaRPr>
          </a:p>
          <a:p>
            <a:r>
              <a:rPr lang="en-US" sz="3200" b="1" u="sng" dirty="0">
                <a:solidFill>
                  <a:srgbClr val="004A6C"/>
                </a:solidFill>
                <a:latin typeface="Century Gothic"/>
                <a:hlinkClick r:id="rId5"/>
              </a:rPr>
              <a:t>Πλαστικό</a:t>
            </a:r>
          </a:p>
        </p:txBody>
      </p:sp>
      <p:pic>
        <p:nvPicPr>
          <p:cNvPr id="21" name="Picture 20">
            <a:extLst>
              <a:ext uri="{FF2B5EF4-FFF2-40B4-BE49-F238E27FC236}">
                <a16:creationId xmlns:a16="http://schemas.microsoft.com/office/drawing/2014/main" id="{C9DFB403-4886-0F49-B1E5-4D358CD86D9F}"/>
              </a:ext>
            </a:extLst>
          </p:cNvPr>
          <p:cNvPicPr>
            <a:picLocks noChangeAspect="1"/>
          </p:cNvPicPr>
          <p:nvPr/>
        </p:nvPicPr>
        <p:blipFill>
          <a:blip r:embed="rId6"/>
          <a:stretch>
            <a:fillRect/>
          </a:stretch>
        </p:blipFill>
        <p:spPr>
          <a:xfrm rot="1199229">
            <a:off x="4176064" y="2873461"/>
            <a:ext cx="1387317" cy="508683"/>
          </a:xfrm>
          <a:prstGeom prst="rect">
            <a:avLst/>
          </a:prstGeom>
        </p:spPr>
      </p:pic>
      <p:sp>
        <p:nvSpPr>
          <p:cNvPr id="14" name="Rectangle 13">
            <a:extLst>
              <a:ext uri="{FF2B5EF4-FFF2-40B4-BE49-F238E27FC236}">
                <a16:creationId xmlns:a16="http://schemas.microsoft.com/office/drawing/2014/main" id="{81FE36DF-ACCF-704A-A823-1B2BA501799E}"/>
              </a:ext>
            </a:extLst>
          </p:cNvPr>
          <p:cNvSpPr/>
          <p:nvPr/>
        </p:nvSpPr>
        <p:spPr>
          <a:xfrm>
            <a:off x="6096000" y="2419534"/>
            <a:ext cx="4538854" cy="1477328"/>
          </a:xfrm>
          <a:prstGeom prst="rect">
            <a:avLst/>
          </a:prstGeom>
        </p:spPr>
        <p:txBody>
          <a:bodyPr wrap="square" lIns="91440" tIns="45720" rIns="91440" bIns="45720" anchor="t">
            <a:spAutoFit/>
          </a:bodyPr>
          <a:lstStyle/>
          <a:p>
            <a:r>
              <a:rPr lang="en-GB" b="1" err="1">
                <a:solidFill>
                  <a:srgbClr val="004A6C"/>
                </a:solidFill>
                <a:latin typeface="Century Gothic"/>
              </a:rPr>
              <a:t>Σε</a:t>
            </a:r>
            <a:r>
              <a:rPr lang="en-GB" b="1" dirty="0">
                <a:solidFill>
                  <a:srgbClr val="004A6C"/>
                </a:solidFill>
                <a:latin typeface="Century Gothic"/>
              </a:rPr>
              <a:t> α</a:t>
            </a:r>
            <a:r>
              <a:rPr lang="en-GB" b="1" err="1">
                <a:solidFill>
                  <a:srgbClr val="004A6C"/>
                </a:solidFill>
                <a:latin typeface="Century Gothic"/>
              </a:rPr>
              <a:t>υτή</a:t>
            </a:r>
            <a:r>
              <a:rPr lang="en-GB" b="1" dirty="0">
                <a:solidFill>
                  <a:srgbClr val="004A6C"/>
                </a:solidFill>
                <a:latin typeface="Century Gothic"/>
              </a:rPr>
              <a:t> </a:t>
            </a:r>
            <a:r>
              <a:rPr lang="en-GB" b="1" err="1">
                <a:solidFill>
                  <a:srgbClr val="004A6C"/>
                </a:solidFill>
                <a:latin typeface="Century Gothic"/>
              </a:rPr>
              <a:t>τη</a:t>
            </a:r>
            <a:r>
              <a:rPr lang="en-GB" b="1" dirty="0">
                <a:solidFill>
                  <a:srgbClr val="004A6C"/>
                </a:solidFill>
                <a:latin typeface="Century Gothic"/>
              </a:rPr>
              <a:t> </a:t>
            </a:r>
            <a:r>
              <a:rPr lang="en-GB" b="1" err="1">
                <a:solidFill>
                  <a:srgbClr val="004A6C"/>
                </a:solidFill>
                <a:latin typeface="Century Gothic"/>
              </a:rPr>
              <a:t>δρ</a:t>
            </a:r>
            <a:r>
              <a:rPr lang="en-GB" b="1" dirty="0">
                <a:solidFill>
                  <a:srgbClr val="004A6C"/>
                </a:solidFill>
                <a:latin typeface="Century Gothic"/>
              </a:rPr>
              <a:t>α</a:t>
            </a:r>
            <a:r>
              <a:rPr lang="en-GB" b="1" err="1">
                <a:solidFill>
                  <a:srgbClr val="004A6C"/>
                </a:solidFill>
                <a:latin typeface="Century Gothic"/>
              </a:rPr>
              <a:t>στηριότητ</a:t>
            </a:r>
            <a:r>
              <a:rPr lang="en-GB" b="1" dirty="0">
                <a:solidFill>
                  <a:srgbClr val="004A6C"/>
                </a:solidFill>
                <a:latin typeface="Century Gothic"/>
              </a:rPr>
              <a:t>α, π</a:t>
            </a:r>
            <a:r>
              <a:rPr lang="en-GB" b="1" err="1">
                <a:solidFill>
                  <a:srgbClr val="004A6C"/>
                </a:solidFill>
                <a:latin typeface="Century Gothic"/>
              </a:rPr>
              <a:t>ρόκειτ</a:t>
            </a:r>
            <a:r>
              <a:rPr lang="en-GB" b="1" dirty="0">
                <a:solidFill>
                  <a:srgbClr val="004A6C"/>
                </a:solidFill>
                <a:latin typeface="Century Gothic"/>
              </a:rPr>
              <a:t>αι να </a:t>
            </a:r>
            <a:r>
              <a:rPr lang="en-GB" b="1" err="1">
                <a:solidFill>
                  <a:srgbClr val="004A6C"/>
                </a:solidFill>
                <a:latin typeface="Century Gothic"/>
              </a:rPr>
              <a:t>χτίσετε</a:t>
            </a:r>
            <a:r>
              <a:rPr lang="en-GB" b="1" dirty="0">
                <a:solidFill>
                  <a:srgbClr val="004A6C"/>
                </a:solidFill>
                <a:latin typeface="Century Gothic"/>
              </a:rPr>
              <a:t> </a:t>
            </a:r>
            <a:r>
              <a:rPr lang="en-GB" b="1" err="1">
                <a:solidFill>
                  <a:srgbClr val="004A6C"/>
                </a:solidFill>
                <a:latin typeface="Century Gothic"/>
              </a:rPr>
              <a:t>μι</a:t>
            </a:r>
            <a:r>
              <a:rPr lang="en-GB" b="1" dirty="0">
                <a:solidFill>
                  <a:srgbClr val="004A6C"/>
                </a:solidFill>
                <a:latin typeface="Century Gothic"/>
              </a:rPr>
              <a:t>α πρα</a:t>
            </a:r>
            <a:r>
              <a:rPr lang="en-GB" b="1" err="1">
                <a:solidFill>
                  <a:srgbClr val="004A6C"/>
                </a:solidFill>
                <a:latin typeface="Century Gothic"/>
              </a:rPr>
              <a:t>γμ</a:t>
            </a:r>
            <a:r>
              <a:rPr lang="en-GB" b="1" dirty="0">
                <a:solidFill>
                  <a:srgbClr val="004A6C"/>
                </a:solidFill>
                <a:latin typeface="Century Gothic"/>
              </a:rPr>
              <a:t>α</a:t>
            </a:r>
            <a:r>
              <a:rPr lang="en-GB" b="1" err="1">
                <a:solidFill>
                  <a:srgbClr val="004A6C"/>
                </a:solidFill>
                <a:latin typeface="Century Gothic"/>
              </a:rPr>
              <a:t>τικά</a:t>
            </a:r>
            <a:r>
              <a:rPr lang="en-GB" b="1" dirty="0">
                <a:solidFill>
                  <a:srgbClr val="004A6C"/>
                </a:solidFill>
                <a:latin typeface="Century Gothic"/>
              </a:rPr>
              <a:t> </a:t>
            </a:r>
            <a:r>
              <a:rPr lang="en-GB" b="1" err="1">
                <a:solidFill>
                  <a:srgbClr val="004A6C"/>
                </a:solidFill>
                <a:latin typeface="Century Gothic"/>
              </a:rPr>
              <a:t>δυν</a:t>
            </a:r>
            <a:r>
              <a:rPr lang="en-GB" b="1" dirty="0">
                <a:solidFill>
                  <a:srgbClr val="004A6C"/>
                </a:solidFill>
                <a:latin typeface="Century Gothic"/>
              </a:rPr>
              <a:t>α</a:t>
            </a:r>
            <a:r>
              <a:rPr lang="en-GB" b="1" err="1">
                <a:solidFill>
                  <a:srgbClr val="004A6C"/>
                </a:solidFill>
                <a:latin typeface="Century Gothic"/>
              </a:rPr>
              <a:t>τή</a:t>
            </a:r>
            <a:r>
              <a:rPr lang="en-GB" b="1" dirty="0">
                <a:solidFill>
                  <a:srgbClr val="004A6C"/>
                </a:solidFill>
                <a:latin typeface="Century Gothic"/>
              </a:rPr>
              <a:t> </a:t>
            </a:r>
            <a:r>
              <a:rPr lang="en-GB" b="1" err="1">
                <a:solidFill>
                  <a:srgbClr val="004A6C"/>
                </a:solidFill>
                <a:latin typeface="Century Gothic"/>
              </a:rPr>
              <a:t>γέφυρ</a:t>
            </a:r>
            <a:r>
              <a:rPr lang="en-GB" b="1" dirty="0">
                <a:solidFill>
                  <a:srgbClr val="004A6C"/>
                </a:solidFill>
                <a:latin typeface="Century Gothic"/>
              </a:rPr>
              <a:t>α, </a:t>
            </a:r>
            <a:r>
              <a:rPr lang="en-GB" b="1" err="1">
                <a:solidFill>
                  <a:srgbClr val="004A6C"/>
                </a:solidFill>
                <a:latin typeface="Century Gothic"/>
              </a:rPr>
              <a:t>μι</a:t>
            </a:r>
            <a:r>
              <a:rPr lang="en-GB" b="1" dirty="0">
                <a:solidFill>
                  <a:srgbClr val="004A6C"/>
                </a:solidFill>
                <a:latin typeface="Century Gothic"/>
              </a:rPr>
              <a:t>α </a:t>
            </a:r>
            <a:r>
              <a:rPr lang="en-GB" b="1" err="1">
                <a:solidFill>
                  <a:srgbClr val="004A6C"/>
                </a:solidFill>
                <a:latin typeface="Century Gothic"/>
              </a:rPr>
              <a:t>με</a:t>
            </a:r>
            <a:r>
              <a:rPr lang="en-GB" b="1" dirty="0">
                <a:solidFill>
                  <a:srgbClr val="004A6C"/>
                </a:solidFill>
                <a:latin typeface="Century Gothic"/>
              </a:rPr>
              <a:t> πλα</a:t>
            </a:r>
            <a:r>
              <a:rPr lang="en-GB" b="1" err="1">
                <a:solidFill>
                  <a:srgbClr val="004A6C"/>
                </a:solidFill>
                <a:latin typeface="Century Gothic"/>
              </a:rPr>
              <a:t>στικό</a:t>
            </a:r>
            <a:r>
              <a:rPr lang="en-GB" b="1">
                <a:solidFill>
                  <a:srgbClr val="004A6C"/>
                </a:solidFill>
                <a:latin typeface="Century Gothic"/>
              </a:rPr>
              <a:t> και μια</a:t>
            </a:r>
            <a:r>
              <a:rPr lang="en-GB" b="1" dirty="0">
                <a:solidFill>
                  <a:srgbClr val="004A6C"/>
                </a:solidFill>
                <a:latin typeface="Century Gothic"/>
              </a:rPr>
              <a:t> με</a:t>
            </a:r>
            <a:r>
              <a:rPr lang="en-GB" b="1">
                <a:solidFill>
                  <a:srgbClr val="004A6C"/>
                </a:solidFill>
                <a:latin typeface="Century Gothic"/>
              </a:rPr>
              <a:t> χα</a:t>
            </a:r>
            <a:r>
              <a:rPr lang="en-GB" b="1" dirty="0" err="1">
                <a:solidFill>
                  <a:srgbClr val="004A6C"/>
                </a:solidFill>
                <a:latin typeface="Century Gothic"/>
              </a:rPr>
              <a:t>ρτί</a:t>
            </a:r>
            <a:r>
              <a:rPr lang="en-GB" b="1">
                <a:solidFill>
                  <a:srgbClr val="004A6C"/>
                </a:solidFill>
                <a:latin typeface="Century Gothic"/>
              </a:rPr>
              <a:t>. Θα </a:t>
            </a:r>
            <a:r>
              <a:rPr lang="en-GB" b="1" err="1">
                <a:solidFill>
                  <a:srgbClr val="004A6C"/>
                </a:solidFill>
                <a:latin typeface="Century Gothic"/>
              </a:rPr>
              <a:t>διερευνήσετε</a:t>
            </a:r>
            <a:r>
              <a:rPr lang="en-GB" b="1">
                <a:solidFill>
                  <a:srgbClr val="004A6C"/>
                </a:solidFill>
                <a:latin typeface="Century Gothic"/>
              </a:rPr>
              <a:t> π</a:t>
            </a:r>
            <a:r>
              <a:rPr lang="en-GB" b="1" err="1">
                <a:solidFill>
                  <a:srgbClr val="004A6C"/>
                </a:solidFill>
                <a:latin typeface="Century Gothic"/>
              </a:rPr>
              <a:t>όσο</a:t>
            </a:r>
            <a:r>
              <a:rPr lang="en-GB" b="1">
                <a:solidFill>
                  <a:srgbClr val="004A6C"/>
                </a:solidFill>
                <a:latin typeface="Century Gothic"/>
              </a:rPr>
              <a:t> </a:t>
            </a:r>
            <a:r>
              <a:rPr lang="en-GB" b="1" err="1">
                <a:solidFill>
                  <a:srgbClr val="004A6C"/>
                </a:solidFill>
                <a:latin typeface="Century Gothic"/>
              </a:rPr>
              <a:t>ισχυρό</a:t>
            </a:r>
            <a:r>
              <a:rPr lang="en-GB" b="1">
                <a:solidFill>
                  <a:srgbClr val="004A6C"/>
                </a:solidFill>
                <a:latin typeface="Century Gothic"/>
              </a:rPr>
              <a:t> </a:t>
            </a:r>
            <a:r>
              <a:rPr lang="en-GB" b="1" dirty="0" err="1">
                <a:solidFill>
                  <a:srgbClr val="004A6C"/>
                </a:solidFill>
                <a:latin typeface="Century Gothic"/>
              </a:rPr>
              <a:t>είν</a:t>
            </a:r>
            <a:r>
              <a:rPr lang="en-GB" b="1">
                <a:solidFill>
                  <a:srgbClr val="004A6C"/>
                </a:solidFill>
                <a:latin typeface="Century Gothic"/>
              </a:rPr>
              <a:t>αι </a:t>
            </a:r>
            <a:r>
              <a:rPr lang="en-GB" b="1" err="1">
                <a:solidFill>
                  <a:srgbClr val="004A6C"/>
                </a:solidFill>
                <a:latin typeface="Century Gothic"/>
              </a:rPr>
              <a:t>κάθε</a:t>
            </a:r>
            <a:r>
              <a:rPr lang="en-GB" b="1">
                <a:solidFill>
                  <a:srgbClr val="004A6C"/>
                </a:solidFill>
                <a:latin typeface="Century Gothic"/>
              </a:rPr>
              <a:t> </a:t>
            </a:r>
            <a:r>
              <a:rPr lang="en-GB" b="1" err="1">
                <a:solidFill>
                  <a:srgbClr val="004A6C"/>
                </a:solidFill>
                <a:latin typeface="Century Gothic"/>
              </a:rPr>
              <a:t>υλικό</a:t>
            </a:r>
            <a:r>
              <a:rPr lang="en-GB" b="1" dirty="0">
                <a:solidFill>
                  <a:srgbClr val="004A6C"/>
                </a:solidFill>
                <a:latin typeface="Century Gothic"/>
              </a:rPr>
              <a:t>.​</a:t>
            </a:r>
            <a:endParaRPr lang="en-US" dirty="0"/>
          </a:p>
        </p:txBody>
      </p:sp>
      <p:pic>
        <p:nvPicPr>
          <p:cNvPr id="7" name="Picture 6" descr="Text&#10;&#10;Description automatically generated with low confidence">
            <a:hlinkClick r:id="rId7"/>
            <a:extLst>
              <a:ext uri="{FF2B5EF4-FFF2-40B4-BE49-F238E27FC236}">
                <a16:creationId xmlns:a16="http://schemas.microsoft.com/office/drawing/2014/main" id="{8E0E2415-07F6-E9DD-BF71-99ACC51649B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b="-661"/>
          <a:stretch/>
        </p:blipFill>
        <p:spPr>
          <a:xfrm>
            <a:off x="0" y="5324946"/>
            <a:ext cx="4375076" cy="1535306"/>
          </a:xfrm>
          <a:prstGeom prst="rect">
            <a:avLst/>
          </a:prstGeom>
        </p:spPr>
      </p:pic>
    </p:spTree>
    <p:extLst>
      <p:ext uri="{BB962C8B-B14F-4D97-AF65-F5344CB8AC3E}">
        <p14:creationId xmlns:p14="http://schemas.microsoft.com/office/powerpoint/2010/main" val="2912837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3"/>
            <a:ext cx="4413082" cy="584775"/>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graphicFrame>
        <p:nvGraphicFramePr>
          <p:cNvPr id="14" name="Table 13">
            <a:extLst>
              <a:ext uri="{FF2B5EF4-FFF2-40B4-BE49-F238E27FC236}">
                <a16:creationId xmlns:a16="http://schemas.microsoft.com/office/drawing/2014/main" id="{98869510-617E-A84D-8646-E750100BAD46}"/>
              </a:ext>
            </a:extLst>
          </p:cNvPr>
          <p:cNvGraphicFramePr>
            <a:graphicFrameLocks noGrp="1"/>
          </p:cNvGraphicFramePr>
          <p:nvPr>
            <p:extLst>
              <p:ext uri="{D42A27DB-BD31-4B8C-83A1-F6EECF244321}">
                <p14:modId xmlns:p14="http://schemas.microsoft.com/office/powerpoint/2010/main" val="135912451"/>
              </p:ext>
            </p:extLst>
          </p:nvPr>
        </p:nvGraphicFramePr>
        <p:xfrm>
          <a:off x="760521" y="1948755"/>
          <a:ext cx="8428117" cy="1284612"/>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Toy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Adi Nugroho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Jonathan </a:t>
                      </a:r>
                      <a:r>
                        <a:rPr lang="en-US" sz="1000" b="1" i="0" dirty="0" err="1">
                          <a:solidFill>
                            <a:schemeClr val="bg1"/>
                          </a:solidFill>
                          <a:latin typeface="Gilroy SemiBold" pitchFamily="2" charset="77"/>
                        </a:rPr>
                        <a:t>Chng</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bottle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Hong Feng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13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cubes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Nick Fewings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25204987"/>
                  </a:ext>
                </a:extLst>
              </a:tr>
            </a:tbl>
          </a:graphicData>
        </a:graphic>
      </p:graphicFrame>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40FE044-1572-5946-A2CE-C04B6F4F06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5831"/>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379492" y="2300364"/>
            <a:ext cx="3636299" cy="923330"/>
          </a:xfrm>
          <a:prstGeom prst="rect">
            <a:avLst/>
          </a:prstGeom>
        </p:spPr>
        <p:txBody>
          <a:bodyPr wrap="square" lIns="91440" tIns="45720" rIns="91440" bIns="45720" anchor="t">
            <a:spAutoFit/>
          </a:bodyPr>
          <a:lstStyle/>
          <a:p>
            <a:r>
              <a:rPr lang="en-GB" b="1" dirty="0">
                <a:solidFill>
                  <a:schemeClr val="bg1"/>
                </a:solidFill>
                <a:latin typeface="Century Gothic"/>
              </a:rPr>
              <a:t>Μαθα</a:t>
            </a:r>
            <a:r>
              <a:rPr lang="en-GB" b="1" dirty="0" err="1">
                <a:solidFill>
                  <a:schemeClr val="bg1"/>
                </a:solidFill>
                <a:latin typeface="Century Gothic"/>
              </a:rPr>
              <a:t>ίνουμε</a:t>
            </a:r>
            <a:r>
              <a:rPr lang="en-GB" b="1" dirty="0">
                <a:solidFill>
                  <a:schemeClr val="bg1"/>
                </a:solidFill>
                <a:latin typeface="Century Gothic"/>
              </a:rPr>
              <a:t> να  ανα</a:t>
            </a:r>
            <a:r>
              <a:rPr lang="en-GB" b="1" dirty="0" err="1">
                <a:solidFill>
                  <a:schemeClr val="bg1"/>
                </a:solidFill>
                <a:latin typeface="Century Gothic"/>
              </a:rPr>
              <a:t>γνωρίζουμε</a:t>
            </a:r>
            <a:r>
              <a:rPr lang="en-GB" b="1" dirty="0">
                <a:solidFill>
                  <a:schemeClr val="bg1"/>
                </a:solidFill>
                <a:latin typeface="Century Gothic"/>
              </a:rPr>
              <a:t> </a:t>
            </a:r>
            <a:r>
              <a:rPr lang="en-GB" b="1" dirty="0" err="1">
                <a:solidFill>
                  <a:schemeClr val="bg1"/>
                </a:solidFill>
                <a:latin typeface="Century Gothic"/>
              </a:rPr>
              <a:t>τους</a:t>
            </a:r>
            <a:r>
              <a:rPr lang="en-GB" b="1" dirty="0">
                <a:solidFill>
                  <a:schemeClr val="bg1"/>
                </a:solidFill>
                <a:latin typeface="Century Gothic"/>
              </a:rPr>
              <a:t> επ</a:t>
            </a:r>
            <a:r>
              <a:rPr lang="en-GB" b="1" dirty="0" err="1">
                <a:solidFill>
                  <a:schemeClr val="bg1"/>
                </a:solidFill>
                <a:latin typeface="Century Gothic"/>
              </a:rPr>
              <a:t>τά</a:t>
            </a:r>
            <a:r>
              <a:rPr lang="en-GB" b="1" dirty="0">
                <a:solidFill>
                  <a:schemeClr val="bg1"/>
                </a:solidFill>
                <a:latin typeface="Century Gothic"/>
              </a:rPr>
              <a:t> </a:t>
            </a:r>
            <a:r>
              <a:rPr lang="en-GB" b="1" dirty="0" err="1">
                <a:solidFill>
                  <a:schemeClr val="bg1"/>
                </a:solidFill>
                <a:latin typeface="Century Gothic"/>
              </a:rPr>
              <a:t>τύ</a:t>
            </a:r>
            <a:r>
              <a:rPr lang="en-GB" b="1" dirty="0">
                <a:solidFill>
                  <a:schemeClr val="bg1"/>
                </a:solidFill>
                <a:latin typeface="Century Gothic"/>
              </a:rPr>
              <a:t>π</a:t>
            </a:r>
            <a:r>
              <a:rPr lang="en-GB" b="1" dirty="0" err="1">
                <a:solidFill>
                  <a:schemeClr val="bg1"/>
                </a:solidFill>
                <a:latin typeface="Century Gothic"/>
              </a:rPr>
              <a:t>ους</a:t>
            </a:r>
            <a:r>
              <a:rPr lang="en-GB" b="1" dirty="0">
                <a:solidFill>
                  <a:schemeClr val="bg1"/>
                </a:solidFill>
                <a:latin typeface="Century Gothic"/>
              </a:rPr>
              <a:t> πλα</a:t>
            </a:r>
            <a:r>
              <a:rPr lang="en-GB" b="1" dirty="0" err="1">
                <a:solidFill>
                  <a:schemeClr val="bg1"/>
                </a:solidFill>
                <a:latin typeface="Century Gothic"/>
              </a:rPr>
              <a:t>στικού</a:t>
            </a:r>
            <a:endParaRPr lang="en-US">
              <a:solidFill>
                <a:schemeClr val="bg1"/>
              </a:solidFill>
              <a:cs typeface="Calibri"/>
            </a:endParaRPr>
          </a:p>
        </p:txBody>
      </p:sp>
      <p:sp>
        <p:nvSpPr>
          <p:cNvPr id="16" name="Rectangle 15">
            <a:extLst>
              <a:ext uri="{FF2B5EF4-FFF2-40B4-BE49-F238E27FC236}">
                <a16:creationId xmlns:a16="http://schemas.microsoft.com/office/drawing/2014/main" id="{947CE0DC-081F-7A4A-BDD2-B8076F82B942}"/>
              </a:ext>
            </a:extLst>
          </p:cNvPr>
          <p:cNvSpPr/>
          <p:nvPr/>
        </p:nvSpPr>
        <p:spPr>
          <a:xfrm>
            <a:off x="6486429" y="2304397"/>
            <a:ext cx="3183885" cy="369332"/>
          </a:xfrm>
          <a:prstGeom prst="rect">
            <a:avLst/>
          </a:prstGeom>
        </p:spPr>
        <p:txBody>
          <a:bodyPr wrap="none" lIns="91440" tIns="45720" rIns="91440" bIns="45720" anchor="t">
            <a:spAutoFit/>
          </a:bodyPr>
          <a:lstStyle/>
          <a:p>
            <a:r>
              <a:rPr lang="en-GB" b="1" dirty="0" err="1">
                <a:solidFill>
                  <a:schemeClr val="bg1"/>
                </a:solidFill>
                <a:latin typeface="Century Gothic"/>
              </a:rPr>
              <a:t>Φτιάχνουμε</a:t>
            </a:r>
            <a:r>
              <a:rPr lang="en-GB" b="1" dirty="0">
                <a:solidFill>
                  <a:schemeClr val="bg1"/>
                </a:solidFill>
                <a:latin typeface="Century Gothic"/>
              </a:rPr>
              <a:t> </a:t>
            </a:r>
            <a:r>
              <a:rPr lang="en-GB" b="1" dirty="0" err="1">
                <a:solidFill>
                  <a:schemeClr val="bg1"/>
                </a:solidFill>
                <a:latin typeface="Century Gothic"/>
              </a:rPr>
              <a:t>έν</a:t>
            </a:r>
            <a:r>
              <a:rPr lang="en-GB" b="1" dirty="0">
                <a:solidFill>
                  <a:schemeClr val="bg1"/>
                </a:solidFill>
                <a:latin typeface="Century Gothic"/>
              </a:rPr>
              <a:t>α π</a:t>
            </a:r>
            <a:r>
              <a:rPr lang="en-GB" b="1" dirty="0" err="1">
                <a:solidFill>
                  <a:schemeClr val="bg1"/>
                </a:solidFill>
                <a:latin typeface="Century Gothic"/>
              </a:rPr>
              <a:t>ολυμερές</a:t>
            </a:r>
            <a:endParaRPr lang="en-US" dirty="0" err="1">
              <a:solidFill>
                <a:schemeClr val="bg1"/>
              </a:solidFill>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4404" y="3488035"/>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889452"/>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7C0994B-3F98-3445-A5B9-9F08364DB173}"/>
              </a:ext>
            </a:extLst>
          </p:cNvPr>
          <p:cNvSpPr txBox="1"/>
          <p:nvPr/>
        </p:nvSpPr>
        <p:spPr>
          <a:xfrm>
            <a:off x="45028" y="889897"/>
            <a:ext cx="5097449"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Στόχοι</a:t>
            </a:r>
            <a:r>
              <a:rPr lang="en-US" sz="3200" b="1" dirty="0">
                <a:solidFill>
                  <a:srgbClr val="004A6C"/>
                </a:solidFill>
                <a:latin typeface="Century Gothic"/>
              </a:rPr>
              <a:t> </a:t>
            </a:r>
            <a:r>
              <a:rPr lang="en-US" sz="3200" b="1" dirty="0" err="1">
                <a:solidFill>
                  <a:srgbClr val="004A6C"/>
                </a:solidFill>
                <a:latin typeface="Century Gothic"/>
              </a:rPr>
              <a:t>του</a:t>
            </a:r>
            <a:r>
              <a:rPr lang="en-US" sz="3200" b="1" dirty="0">
                <a:solidFill>
                  <a:srgbClr val="004A6C"/>
                </a:solidFill>
                <a:latin typeface="Century Gothic"/>
              </a:rPr>
              <a:t> μα</a:t>
            </a:r>
            <a:r>
              <a:rPr lang="en-US" sz="3200" b="1" dirty="0" err="1">
                <a:solidFill>
                  <a:srgbClr val="004A6C"/>
                </a:solidFill>
                <a:latin typeface="Century Gothic"/>
              </a:rPr>
              <a:t>θήμ</a:t>
            </a:r>
            <a:r>
              <a:rPr lang="en-US" sz="3200" b="1" dirty="0">
                <a:solidFill>
                  <a:srgbClr val="004A6C"/>
                </a:solidFill>
                <a:latin typeface="Century Gothic"/>
              </a:rPr>
              <a:t>α</a:t>
            </a:r>
            <a:r>
              <a:rPr lang="en-US" sz="3200" b="1" dirty="0" err="1">
                <a:solidFill>
                  <a:srgbClr val="004A6C"/>
                </a:solidFill>
                <a:latin typeface="Century Gothic"/>
              </a:rPr>
              <a:t>τος</a:t>
            </a:r>
            <a:endParaRPr lang="en-US" dirty="0" err="1"/>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5733882" y="232151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5807555" y="2311157"/>
            <a:ext cx="201624" cy="523220"/>
          </a:xfrm>
          <a:prstGeom prst="rect">
            <a:avLst/>
          </a:prstGeom>
        </p:spPr>
        <p:txBody>
          <a:bodyPr wrap="square">
            <a:spAutoFit/>
          </a:bodyPr>
          <a:lstStyle/>
          <a:p>
            <a:r>
              <a:rPr lang="en-US" sz="2800" b="1">
                <a:solidFill>
                  <a:srgbClr val="004A6C"/>
                </a:solidFill>
                <a:latin typeface="Gilroy Bold" pitchFamily="2" charset="77"/>
              </a:rPr>
              <a:t>4 </a:t>
            </a:r>
            <a:endParaRPr lang="en-US" sz="280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368573" y="3628556"/>
            <a:ext cx="3417923" cy="646331"/>
          </a:xfrm>
          <a:prstGeom prst="rect">
            <a:avLst/>
          </a:prstGeom>
        </p:spPr>
        <p:txBody>
          <a:bodyPr wrap="none" lIns="91440" tIns="45720" rIns="91440" bIns="45720" anchor="t">
            <a:spAutoFit/>
          </a:bodyPr>
          <a:lstStyle/>
          <a:p>
            <a:r>
              <a:rPr lang="en-GB" b="1" err="1">
                <a:solidFill>
                  <a:schemeClr val="bg1"/>
                </a:solidFill>
                <a:latin typeface="Century Gothic"/>
              </a:rPr>
              <a:t>Περιγράφουμε</a:t>
            </a:r>
            <a:r>
              <a:rPr lang="en-GB" b="1" dirty="0">
                <a:solidFill>
                  <a:schemeClr val="bg1"/>
                </a:solidFill>
                <a:latin typeface="Century Gothic"/>
              </a:rPr>
              <a:t> </a:t>
            </a:r>
            <a:r>
              <a:rPr lang="en-GB" b="1" err="1">
                <a:solidFill>
                  <a:schemeClr val="bg1"/>
                </a:solidFill>
                <a:latin typeface="Century Gothic"/>
              </a:rPr>
              <a:t>τη</a:t>
            </a:r>
            <a:r>
              <a:rPr lang="en-GB" b="1" dirty="0">
                <a:solidFill>
                  <a:schemeClr val="bg1"/>
                </a:solidFill>
                <a:latin typeface="Century Gothic"/>
              </a:rPr>
              <a:t> </a:t>
            </a:r>
            <a:r>
              <a:rPr lang="en-GB" b="1" err="1">
                <a:solidFill>
                  <a:schemeClr val="bg1"/>
                </a:solidFill>
                <a:latin typeface="Century Gothic"/>
              </a:rPr>
              <a:t>δι</a:t>
            </a:r>
            <a:r>
              <a:rPr lang="en-GB" b="1" dirty="0">
                <a:solidFill>
                  <a:schemeClr val="bg1"/>
                </a:solidFill>
                <a:latin typeface="Century Gothic"/>
              </a:rPr>
              <a:t>α</a:t>
            </a:r>
            <a:r>
              <a:rPr lang="en-GB" b="1" err="1">
                <a:solidFill>
                  <a:schemeClr val="bg1"/>
                </a:solidFill>
                <a:latin typeface="Century Gothic"/>
              </a:rPr>
              <a:t>δικ</a:t>
            </a:r>
            <a:r>
              <a:rPr lang="en-GB" b="1" dirty="0">
                <a:solidFill>
                  <a:schemeClr val="bg1"/>
                </a:solidFill>
                <a:latin typeface="Century Gothic"/>
              </a:rPr>
              <a:t>α</a:t>
            </a:r>
            <a:r>
              <a:rPr lang="en-GB" b="1" err="1">
                <a:solidFill>
                  <a:schemeClr val="bg1"/>
                </a:solidFill>
                <a:latin typeface="Century Gothic"/>
              </a:rPr>
              <a:t>σί</a:t>
            </a:r>
            <a:r>
              <a:rPr lang="en-GB" b="1" dirty="0">
                <a:solidFill>
                  <a:schemeClr val="bg1"/>
                </a:solidFill>
                <a:latin typeface="Century Gothic"/>
              </a:rPr>
              <a:t>α </a:t>
            </a:r>
            <a:endParaRPr lang="en-US" dirty="0">
              <a:solidFill>
                <a:schemeClr val="bg1"/>
              </a:solidFill>
              <a:latin typeface="Calibri" panose="020F0502020204030204"/>
              <a:cs typeface="Calibri" panose="020F0502020204030204"/>
            </a:endParaRPr>
          </a:p>
          <a:p>
            <a:r>
              <a:rPr lang="en-GB" b="1" dirty="0" err="1">
                <a:solidFill>
                  <a:schemeClr val="bg1"/>
                </a:solidFill>
                <a:latin typeface="Century Gothic"/>
              </a:rPr>
              <a:t>της</a:t>
            </a:r>
            <a:r>
              <a:rPr lang="en-GB" b="1" dirty="0">
                <a:solidFill>
                  <a:schemeClr val="bg1"/>
                </a:solidFill>
                <a:latin typeface="Century Gothic"/>
              </a:rPr>
              <a:t> παρα</a:t>
            </a:r>
            <a:r>
              <a:rPr lang="en-GB" b="1" dirty="0" err="1">
                <a:solidFill>
                  <a:schemeClr val="bg1"/>
                </a:solidFill>
                <a:latin typeface="Century Gothic"/>
              </a:rPr>
              <a:t>γωγής</a:t>
            </a:r>
            <a:r>
              <a:rPr lang="en-GB" b="1" dirty="0">
                <a:solidFill>
                  <a:schemeClr val="bg1"/>
                </a:solidFill>
                <a:latin typeface="Century Gothic"/>
              </a:rPr>
              <a:t> πλα</a:t>
            </a:r>
            <a:r>
              <a:rPr lang="en-GB" b="1" dirty="0" err="1">
                <a:solidFill>
                  <a:schemeClr val="bg1"/>
                </a:solidFill>
                <a:latin typeface="Century Gothic"/>
              </a:rPr>
              <a:t>στικού</a:t>
            </a:r>
            <a:endParaRPr lang="en-US" dirty="0" err="1">
              <a:solidFill>
                <a:schemeClr val="bg1"/>
              </a:solidFill>
              <a:cs typeface="Calibri"/>
            </a:endParaRPr>
          </a:p>
        </p:txBody>
      </p:sp>
      <p:sp>
        <p:nvSpPr>
          <p:cNvPr id="51" name="Oval 50">
            <a:extLst>
              <a:ext uri="{FF2B5EF4-FFF2-40B4-BE49-F238E27FC236}">
                <a16:creationId xmlns:a16="http://schemas.microsoft.com/office/drawing/2014/main" id="{D2F36E10-1CC6-F644-8215-29B5F7874191}"/>
              </a:ext>
            </a:extLst>
          </p:cNvPr>
          <p:cNvSpPr/>
          <p:nvPr/>
        </p:nvSpPr>
        <p:spPr>
          <a:xfrm>
            <a:off x="678351" y="375042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7540" y="3740067"/>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1327101" y="5202196"/>
            <a:ext cx="3472425" cy="646331"/>
          </a:xfrm>
          <a:prstGeom prst="rect">
            <a:avLst/>
          </a:prstGeom>
        </p:spPr>
        <p:txBody>
          <a:bodyPr wrap="none" lIns="91440" tIns="45720" rIns="91440" bIns="45720" anchor="t">
            <a:spAutoFit/>
          </a:bodyPr>
          <a:lstStyle/>
          <a:p>
            <a:r>
              <a:rPr lang="en-GB" b="1" err="1">
                <a:solidFill>
                  <a:schemeClr val="bg1"/>
                </a:solidFill>
                <a:latin typeface="Century Gothic"/>
              </a:rPr>
              <a:t>Περιγράφουμε</a:t>
            </a:r>
            <a:r>
              <a:rPr lang="en-GB" b="1" dirty="0">
                <a:solidFill>
                  <a:schemeClr val="bg1"/>
                </a:solidFill>
                <a:latin typeface="Century Gothic"/>
              </a:rPr>
              <a:t> </a:t>
            </a:r>
            <a:r>
              <a:rPr lang="en-GB" b="1" err="1">
                <a:solidFill>
                  <a:schemeClr val="bg1"/>
                </a:solidFill>
                <a:latin typeface="Century Gothic"/>
              </a:rPr>
              <a:t>τη</a:t>
            </a:r>
            <a:r>
              <a:rPr lang="en-GB" b="1" dirty="0">
                <a:solidFill>
                  <a:schemeClr val="bg1"/>
                </a:solidFill>
                <a:latin typeface="Century Gothic"/>
              </a:rPr>
              <a:t> </a:t>
            </a:r>
            <a:r>
              <a:rPr lang="en-GB" b="1" err="1">
                <a:solidFill>
                  <a:schemeClr val="bg1"/>
                </a:solidFill>
                <a:latin typeface="Century Gothic"/>
              </a:rPr>
              <a:t>δι</a:t>
            </a:r>
            <a:r>
              <a:rPr lang="en-GB" b="1" dirty="0">
                <a:solidFill>
                  <a:schemeClr val="bg1"/>
                </a:solidFill>
                <a:latin typeface="Century Gothic"/>
              </a:rPr>
              <a:t>α</a:t>
            </a:r>
            <a:r>
              <a:rPr lang="en-GB" b="1" err="1">
                <a:solidFill>
                  <a:schemeClr val="bg1"/>
                </a:solidFill>
                <a:latin typeface="Century Gothic"/>
              </a:rPr>
              <a:t>δικ</a:t>
            </a:r>
            <a:r>
              <a:rPr lang="en-GB" b="1" dirty="0">
                <a:solidFill>
                  <a:schemeClr val="bg1"/>
                </a:solidFill>
                <a:latin typeface="Century Gothic"/>
              </a:rPr>
              <a:t>α</a:t>
            </a:r>
            <a:r>
              <a:rPr lang="en-GB" b="1" err="1">
                <a:solidFill>
                  <a:schemeClr val="bg1"/>
                </a:solidFill>
                <a:latin typeface="Century Gothic"/>
              </a:rPr>
              <a:t>σί</a:t>
            </a:r>
            <a:r>
              <a:rPr lang="en-GB" b="1" dirty="0">
                <a:solidFill>
                  <a:schemeClr val="bg1"/>
                </a:solidFill>
                <a:latin typeface="Century Gothic"/>
              </a:rPr>
              <a:t>α </a:t>
            </a:r>
            <a:endParaRPr lang="en-US" dirty="0" err="1">
              <a:solidFill>
                <a:schemeClr val="bg1"/>
              </a:solidFill>
              <a:latin typeface="Calibri" panose="020F0502020204030204"/>
              <a:cs typeface="Calibri" panose="020F0502020204030204"/>
            </a:endParaRPr>
          </a:p>
          <a:p>
            <a:r>
              <a:rPr lang="en-GB" b="1" dirty="0" err="1">
                <a:solidFill>
                  <a:schemeClr val="bg1"/>
                </a:solidFill>
                <a:latin typeface="Century Gothic"/>
              </a:rPr>
              <a:t>της</a:t>
            </a:r>
            <a:r>
              <a:rPr lang="en-GB" b="1" dirty="0">
                <a:solidFill>
                  <a:schemeClr val="bg1"/>
                </a:solidFill>
                <a:latin typeface="Century Gothic"/>
              </a:rPr>
              <a:t> ανα</a:t>
            </a:r>
            <a:r>
              <a:rPr lang="en-GB" b="1" dirty="0" err="1">
                <a:solidFill>
                  <a:schemeClr val="bg1"/>
                </a:solidFill>
                <a:latin typeface="Century Gothic"/>
              </a:rPr>
              <a:t>κύκλωσης</a:t>
            </a:r>
            <a:r>
              <a:rPr lang="en-GB" b="1" dirty="0">
                <a:solidFill>
                  <a:schemeClr val="bg1"/>
                </a:solidFill>
                <a:latin typeface="Century Gothic"/>
              </a:rPr>
              <a:t> πλα</a:t>
            </a:r>
            <a:r>
              <a:rPr lang="en-GB" b="1" dirty="0" err="1">
                <a:solidFill>
                  <a:schemeClr val="bg1"/>
                </a:solidFill>
                <a:latin typeface="Century Gothic"/>
              </a:rPr>
              <a:t>στικού</a:t>
            </a:r>
            <a:endParaRPr lang="en-US" dirty="0">
              <a:solidFill>
                <a:schemeClr val="bg1"/>
              </a:solidFill>
              <a:cs typeface="Calibri"/>
            </a:endParaRPr>
          </a:p>
        </p:txBody>
      </p:sp>
      <p:sp>
        <p:nvSpPr>
          <p:cNvPr id="58" name="Oval 57">
            <a:extLst>
              <a:ext uri="{FF2B5EF4-FFF2-40B4-BE49-F238E27FC236}">
                <a16:creationId xmlns:a16="http://schemas.microsoft.com/office/drawing/2014/main" id="{D735544C-6E6A-144B-98AB-DF3D40774A78}"/>
              </a:ext>
            </a:extLst>
          </p:cNvPr>
          <p:cNvSpPr/>
          <p:nvPr/>
        </p:nvSpPr>
        <p:spPr>
          <a:xfrm>
            <a:off x="678351" y="5243327"/>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757540" y="5232965"/>
            <a:ext cx="273908" cy="523220"/>
          </a:xfrm>
          <a:prstGeom prst="rect">
            <a:avLst/>
          </a:prstGeom>
        </p:spPr>
        <p:txBody>
          <a:bodyPr wrap="square">
            <a:spAutoFit/>
          </a:bodyPr>
          <a:lstStyle/>
          <a:p>
            <a:r>
              <a:rPr lang="en-US" sz="2800" b="1">
                <a:solidFill>
                  <a:srgbClr val="004A6C"/>
                </a:solidFill>
                <a:latin typeface="Gilroy Bold" pitchFamily="2" charset="77"/>
              </a:rPr>
              <a:t>3</a:t>
            </a:r>
            <a:endParaRPr lang="en-US" sz="2800">
              <a:solidFill>
                <a:srgbClr val="004A6C"/>
              </a:solidFill>
            </a:endParaRPr>
          </a:p>
        </p:txBody>
      </p:sp>
      <p:sp>
        <p:nvSpPr>
          <p:cNvPr id="60" name="Rectangle 59">
            <a:extLst>
              <a:ext uri="{FF2B5EF4-FFF2-40B4-BE49-F238E27FC236}">
                <a16:creationId xmlns:a16="http://schemas.microsoft.com/office/drawing/2014/main" id="{16984ACC-A77D-3249-A707-D0ABDDBCC8B1}"/>
              </a:ext>
            </a:extLst>
          </p:cNvPr>
          <p:cNvSpPr/>
          <p:nvPr/>
        </p:nvSpPr>
        <p:spPr>
          <a:xfrm>
            <a:off x="6486429" y="3605049"/>
            <a:ext cx="3002745" cy="923330"/>
          </a:xfrm>
          <a:prstGeom prst="rect">
            <a:avLst/>
          </a:prstGeom>
        </p:spPr>
        <p:txBody>
          <a:bodyPr wrap="none" lIns="91440" tIns="45720" rIns="91440" bIns="45720" anchor="t">
            <a:spAutoFit/>
          </a:bodyPr>
          <a:lstStyle/>
          <a:p>
            <a:r>
              <a:rPr lang="en-GB" b="1" dirty="0" err="1">
                <a:solidFill>
                  <a:schemeClr val="bg1"/>
                </a:solidFill>
                <a:latin typeface="Century Gothic"/>
              </a:rPr>
              <a:t>Σκεφτόμ</a:t>
            </a:r>
            <a:r>
              <a:rPr lang="en-GB" b="1" dirty="0">
                <a:solidFill>
                  <a:schemeClr val="bg1"/>
                </a:solidFill>
                <a:latin typeface="Century Gothic"/>
              </a:rPr>
              <a:t>α</a:t>
            </a:r>
            <a:r>
              <a:rPr lang="en-GB" b="1" dirty="0" err="1">
                <a:solidFill>
                  <a:schemeClr val="bg1"/>
                </a:solidFill>
                <a:latin typeface="Century Gothic"/>
              </a:rPr>
              <a:t>στε</a:t>
            </a:r>
            <a:r>
              <a:rPr lang="en-GB" b="1" dirty="0">
                <a:solidFill>
                  <a:schemeClr val="bg1"/>
                </a:solidFill>
                <a:latin typeface="Century Gothic"/>
              </a:rPr>
              <a:t> β</a:t>
            </a:r>
            <a:r>
              <a:rPr lang="en-GB" b="1" dirty="0" err="1">
                <a:solidFill>
                  <a:schemeClr val="bg1"/>
                </a:solidFill>
                <a:latin typeface="Century Gothic"/>
              </a:rPr>
              <a:t>ιώσιμες</a:t>
            </a:r>
            <a:r>
              <a:rPr lang="en-GB" b="1" dirty="0">
                <a:solidFill>
                  <a:schemeClr val="bg1"/>
                </a:solidFill>
                <a:latin typeface="Century Gothic"/>
              </a:rPr>
              <a:t> </a:t>
            </a:r>
            <a:endParaRPr lang="en-US" dirty="0">
              <a:solidFill>
                <a:schemeClr val="bg1"/>
              </a:solidFill>
              <a:latin typeface="Calibri" panose="020F0502020204030204"/>
              <a:cs typeface="Calibri"/>
            </a:endParaRPr>
          </a:p>
          <a:p>
            <a:r>
              <a:rPr lang="en-GB" b="1" err="1">
                <a:solidFill>
                  <a:schemeClr val="bg1"/>
                </a:solidFill>
                <a:latin typeface="Century Gothic"/>
              </a:rPr>
              <a:t>εν</a:t>
            </a:r>
            <a:r>
              <a:rPr lang="en-GB" b="1" dirty="0">
                <a:solidFill>
                  <a:schemeClr val="bg1"/>
                </a:solidFill>
                <a:latin typeface="Century Gothic"/>
              </a:rPr>
              <a:t>α</a:t>
            </a:r>
            <a:r>
              <a:rPr lang="en-GB" b="1" err="1">
                <a:solidFill>
                  <a:schemeClr val="bg1"/>
                </a:solidFill>
                <a:latin typeface="Century Gothic"/>
              </a:rPr>
              <a:t>λλ</a:t>
            </a:r>
            <a:r>
              <a:rPr lang="en-GB" b="1" dirty="0">
                <a:solidFill>
                  <a:schemeClr val="bg1"/>
                </a:solidFill>
                <a:latin typeface="Century Gothic"/>
              </a:rPr>
              <a:t>α</a:t>
            </a:r>
            <a:r>
              <a:rPr lang="en-GB" b="1" err="1">
                <a:solidFill>
                  <a:schemeClr val="bg1"/>
                </a:solidFill>
                <a:latin typeface="Century Gothic"/>
              </a:rPr>
              <a:t>κτικές</a:t>
            </a:r>
            <a:r>
              <a:rPr lang="en-GB" b="1" dirty="0">
                <a:solidFill>
                  <a:schemeClr val="bg1"/>
                </a:solidFill>
                <a:latin typeface="Century Gothic"/>
              </a:rPr>
              <a:t> </a:t>
            </a:r>
            <a:r>
              <a:rPr lang="en-GB" b="1" err="1">
                <a:solidFill>
                  <a:schemeClr val="bg1"/>
                </a:solidFill>
                <a:latin typeface="Century Gothic"/>
              </a:rPr>
              <a:t>λύσεις</a:t>
            </a:r>
            <a:r>
              <a:rPr lang="en-GB" b="1" dirty="0">
                <a:solidFill>
                  <a:schemeClr val="bg1"/>
                </a:solidFill>
                <a:latin typeface="Century Gothic"/>
              </a:rPr>
              <a:t> α</a:t>
            </a:r>
            <a:r>
              <a:rPr lang="en-GB" b="1" err="1">
                <a:solidFill>
                  <a:schemeClr val="bg1"/>
                </a:solidFill>
                <a:latin typeface="Century Gothic"/>
              </a:rPr>
              <a:t>ντί</a:t>
            </a:r>
            <a:r>
              <a:rPr lang="en-GB" b="1" dirty="0">
                <a:solidFill>
                  <a:schemeClr val="bg1"/>
                </a:solidFill>
                <a:latin typeface="Century Gothic"/>
              </a:rPr>
              <a:t> </a:t>
            </a:r>
            <a:endParaRPr lang="en-US">
              <a:solidFill>
                <a:schemeClr val="bg1"/>
              </a:solidFill>
              <a:latin typeface="Calibri" panose="020F0502020204030204"/>
              <a:cs typeface="Calibri"/>
            </a:endParaRPr>
          </a:p>
          <a:p>
            <a:r>
              <a:rPr lang="en-GB" b="1" dirty="0" err="1">
                <a:solidFill>
                  <a:schemeClr val="bg1"/>
                </a:solidFill>
                <a:latin typeface="Century Gothic"/>
              </a:rPr>
              <a:t>του</a:t>
            </a:r>
            <a:r>
              <a:rPr lang="en-GB" b="1" dirty="0">
                <a:solidFill>
                  <a:schemeClr val="bg1"/>
                </a:solidFill>
                <a:latin typeface="Century Gothic"/>
              </a:rPr>
              <a:t> πλα</a:t>
            </a:r>
            <a:r>
              <a:rPr lang="en-GB" b="1" dirty="0" err="1">
                <a:solidFill>
                  <a:schemeClr val="bg1"/>
                </a:solidFill>
                <a:latin typeface="Century Gothic"/>
              </a:rPr>
              <a:t>στικού</a:t>
            </a:r>
            <a:endParaRPr lang="en-US">
              <a:solidFill>
                <a:schemeClr val="bg1"/>
              </a:solidFill>
              <a:cs typeface="Calibri"/>
            </a:endParaRPr>
          </a:p>
        </p:txBody>
      </p:sp>
      <p:sp>
        <p:nvSpPr>
          <p:cNvPr id="61" name="Oval 60">
            <a:extLst>
              <a:ext uri="{FF2B5EF4-FFF2-40B4-BE49-F238E27FC236}">
                <a16:creationId xmlns:a16="http://schemas.microsoft.com/office/drawing/2014/main" id="{CB8D6A7C-BDAC-D542-8D05-17EB232E8D8B}"/>
              </a:ext>
            </a:extLst>
          </p:cNvPr>
          <p:cNvSpPr/>
          <p:nvPr/>
        </p:nvSpPr>
        <p:spPr>
          <a:xfrm>
            <a:off x="5733882" y="376423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B7564B31-4D7F-484C-AD22-6809B6D5520A}"/>
              </a:ext>
            </a:extLst>
          </p:cNvPr>
          <p:cNvSpPr/>
          <p:nvPr/>
        </p:nvSpPr>
        <p:spPr>
          <a:xfrm>
            <a:off x="5807555" y="3753877"/>
            <a:ext cx="201624" cy="523220"/>
          </a:xfrm>
          <a:prstGeom prst="rect">
            <a:avLst/>
          </a:prstGeom>
        </p:spPr>
        <p:txBody>
          <a:bodyPr wrap="square">
            <a:spAutoFit/>
          </a:bodyPr>
          <a:lstStyle/>
          <a:p>
            <a:r>
              <a:rPr lang="en-US" sz="2800" b="1">
                <a:solidFill>
                  <a:srgbClr val="004A6C"/>
                </a:solidFill>
                <a:latin typeface="Gilroy Bold" pitchFamily="2" charset="77"/>
              </a:rPr>
              <a:t>5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3"/>
          <a:stretch>
            <a:fillRect/>
          </a:stretch>
        </p:blipFill>
        <p:spPr>
          <a:xfrm rot="8737780">
            <a:off x="10174645" y="3887294"/>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07555" y="654462"/>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88987" y="1302909"/>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599337" y="2373346"/>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22925" y="5387398"/>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126097">
            <a:off x="5994419" y="512518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1151" y="3260781"/>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351151" y="4739061"/>
            <a:ext cx="1187355" cy="1490503"/>
            <a:chOff x="351151" y="1843461"/>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97" name="Group 96">
            <a:extLst>
              <a:ext uri="{FF2B5EF4-FFF2-40B4-BE49-F238E27FC236}">
                <a16:creationId xmlns:a16="http://schemas.microsoft.com/office/drawing/2014/main" id="{C85CF8BA-6FB3-6242-A210-46B8B35BD735}"/>
              </a:ext>
            </a:extLst>
          </p:cNvPr>
          <p:cNvGrpSpPr/>
          <p:nvPr/>
        </p:nvGrpSpPr>
        <p:grpSpPr>
          <a:xfrm>
            <a:off x="5391502" y="3296936"/>
            <a:ext cx="1187355" cy="1490503"/>
            <a:chOff x="351151" y="1843461"/>
            <a:chExt cx="1187355" cy="1490503"/>
          </a:xfrm>
        </p:grpSpPr>
        <p:pic>
          <p:nvPicPr>
            <p:cNvPr id="98" name="Picture 97" descr="Icon&#10;&#10;Description automatically generated">
              <a:extLst>
                <a:ext uri="{FF2B5EF4-FFF2-40B4-BE49-F238E27FC236}">
                  <a16:creationId xmlns:a16="http://schemas.microsoft.com/office/drawing/2014/main" id="{476DDD5A-6110-6A45-9585-E1235D473D7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99" name="Picture 98" descr="Icon&#10;&#10;Description automatically generated">
              <a:extLst>
                <a:ext uri="{FF2B5EF4-FFF2-40B4-BE49-F238E27FC236}">
                  <a16:creationId xmlns:a16="http://schemas.microsoft.com/office/drawing/2014/main" id="{3A9A5CAC-B54C-E74D-90BF-8AFD214BA41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5391502" y="1849136"/>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descr="A picture containing typewriter&#10;&#10;Description automatically generated">
            <a:extLst>
              <a:ext uri="{FF2B5EF4-FFF2-40B4-BE49-F238E27FC236}">
                <a16:creationId xmlns:a16="http://schemas.microsoft.com/office/drawing/2014/main" id="{4CEA8818-6C4C-5046-B801-2B61F48362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 y="-23405"/>
            <a:ext cx="1222248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22860" y="-23406"/>
            <a:ext cx="1221486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85D8DC2-BD9A-3442-9FBD-9BAF22B3CFE8}"/>
              </a:ext>
            </a:extLst>
          </p:cNvPr>
          <p:cNvSpPr/>
          <p:nvPr/>
        </p:nvSpPr>
        <p:spPr>
          <a:xfrm>
            <a:off x="4058358" y="2322522"/>
            <a:ext cx="3245245" cy="84539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32800" y="2328980"/>
            <a:ext cx="3249862" cy="8260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DFD22F9-F0D9-5447-99F9-7D4D1597CA6B}"/>
              </a:ext>
            </a:extLst>
          </p:cNvPr>
          <p:cNvSpPr/>
          <p:nvPr/>
        </p:nvSpPr>
        <p:spPr>
          <a:xfrm>
            <a:off x="7618045" y="2316065"/>
            <a:ext cx="2743824"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528629" y="2359224"/>
            <a:ext cx="3260829"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Μονομερές</a:t>
            </a:r>
            <a:endParaRPr lang="en-US" dirty="0" err="1"/>
          </a:p>
        </p:txBody>
      </p:sp>
      <p:sp>
        <p:nvSpPr>
          <p:cNvPr id="19" name="Rectangle 18">
            <a:extLst>
              <a:ext uri="{FF2B5EF4-FFF2-40B4-BE49-F238E27FC236}">
                <a16:creationId xmlns:a16="http://schemas.microsoft.com/office/drawing/2014/main" id="{7798956B-4D09-5846-8DD5-91132F7A39A6}"/>
              </a:ext>
            </a:extLst>
          </p:cNvPr>
          <p:cNvSpPr/>
          <p:nvPr/>
        </p:nvSpPr>
        <p:spPr>
          <a:xfrm>
            <a:off x="4198541" y="2339044"/>
            <a:ext cx="312457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Πολυμερές</a:t>
            </a:r>
            <a:endParaRPr lang="en-US" dirty="0" err="1"/>
          </a:p>
        </p:txBody>
      </p:sp>
      <p:sp>
        <p:nvSpPr>
          <p:cNvPr id="26" name="Rectangle 25">
            <a:extLst>
              <a:ext uri="{FF2B5EF4-FFF2-40B4-BE49-F238E27FC236}">
                <a16:creationId xmlns:a16="http://schemas.microsoft.com/office/drawing/2014/main" id="{636BB5BD-B32C-364E-85D5-FF1D99D1DB48}"/>
              </a:ext>
            </a:extLst>
          </p:cNvPr>
          <p:cNvSpPr/>
          <p:nvPr/>
        </p:nvSpPr>
        <p:spPr>
          <a:xfrm>
            <a:off x="7717814" y="2361104"/>
            <a:ext cx="191751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Μόριο</a:t>
            </a:r>
            <a:endParaRPr lang="en-US" dirty="0" err="1"/>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605"/>
          <a:stretch/>
        </p:blipFill>
        <p:spPr>
          <a:xfrm>
            <a:off x="-17145" y="-11703"/>
            <a:ext cx="5444192" cy="1950833"/>
          </a:xfrm>
          <a:prstGeom prst="rect">
            <a:avLst/>
          </a:prstGeom>
        </p:spPr>
      </p:pic>
      <p:sp>
        <p:nvSpPr>
          <p:cNvPr id="16" name="TextBox 15">
            <a:extLst>
              <a:ext uri="{FF2B5EF4-FFF2-40B4-BE49-F238E27FC236}">
                <a16:creationId xmlns:a16="http://schemas.microsoft.com/office/drawing/2014/main" id="{C87607EC-BBA8-5149-80C4-85E29FBFEEFF}"/>
              </a:ext>
            </a:extLst>
          </p:cNvPr>
          <p:cNvSpPr txBox="1"/>
          <p:nvPr/>
        </p:nvSpPr>
        <p:spPr>
          <a:xfrm>
            <a:off x="574554" y="902810"/>
            <a:ext cx="4400026" cy="606287"/>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Βα</a:t>
            </a:r>
            <a:r>
              <a:rPr lang="en-US" sz="3200" b="1" dirty="0" err="1">
                <a:solidFill>
                  <a:srgbClr val="004A6C"/>
                </a:solidFill>
                <a:latin typeface="Century Gothic"/>
              </a:rPr>
              <a:t>σικό</a:t>
            </a:r>
            <a:r>
              <a:rPr lang="en-US" sz="3200" b="1" dirty="0">
                <a:solidFill>
                  <a:srgbClr val="004A6C"/>
                </a:solidFill>
                <a:latin typeface="Century Gothic"/>
              </a:rPr>
              <a:t> </a:t>
            </a:r>
            <a:r>
              <a:rPr lang="en-US" sz="3200" b="1" dirty="0" err="1">
                <a:solidFill>
                  <a:srgbClr val="004A6C"/>
                </a:solidFill>
                <a:latin typeface="Century Gothic"/>
              </a:rPr>
              <a:t>Λεξιλόγιο</a:t>
            </a:r>
            <a:endParaRPr lang="en-US" dirty="0" err="1"/>
          </a:p>
        </p:txBody>
      </p:sp>
      <p:sp>
        <p:nvSpPr>
          <p:cNvPr id="15" name="Rectangle 14">
            <a:extLst>
              <a:ext uri="{FF2B5EF4-FFF2-40B4-BE49-F238E27FC236}">
                <a16:creationId xmlns:a16="http://schemas.microsoft.com/office/drawing/2014/main" id="{334D4A5E-C1F0-EF44-8EBA-158841116A40}"/>
              </a:ext>
            </a:extLst>
          </p:cNvPr>
          <p:cNvSpPr/>
          <p:nvPr/>
        </p:nvSpPr>
        <p:spPr>
          <a:xfrm>
            <a:off x="532800" y="3475524"/>
            <a:ext cx="2985100" cy="86476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BA5A165-CE94-0347-837E-45E6C8E53032}"/>
              </a:ext>
            </a:extLst>
          </p:cNvPr>
          <p:cNvSpPr/>
          <p:nvPr/>
        </p:nvSpPr>
        <p:spPr>
          <a:xfrm>
            <a:off x="722358" y="3518683"/>
            <a:ext cx="275588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Μονωτής</a:t>
            </a:r>
            <a:endParaRPr lang="en-US" dirty="0" err="1"/>
          </a:p>
        </p:txBody>
      </p:sp>
      <p:sp>
        <p:nvSpPr>
          <p:cNvPr id="18" name="Rectangle 17">
            <a:extLst>
              <a:ext uri="{FF2B5EF4-FFF2-40B4-BE49-F238E27FC236}">
                <a16:creationId xmlns:a16="http://schemas.microsoft.com/office/drawing/2014/main" id="{557E9252-9D9B-F447-BF54-F24A52DB4F3B}"/>
              </a:ext>
            </a:extLst>
          </p:cNvPr>
          <p:cNvSpPr/>
          <p:nvPr/>
        </p:nvSpPr>
        <p:spPr>
          <a:xfrm>
            <a:off x="4051901" y="3494896"/>
            <a:ext cx="2798260" cy="81956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D8FAFF-98D2-A94E-A588-0A07038666DA}"/>
              </a:ext>
            </a:extLst>
          </p:cNvPr>
          <p:cNvSpPr/>
          <p:nvPr/>
        </p:nvSpPr>
        <p:spPr>
          <a:xfrm>
            <a:off x="4241459" y="3518683"/>
            <a:ext cx="2408032"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Αγωγός</a:t>
            </a:r>
            <a:endParaRPr lang="en-US" dirty="0" err="1"/>
          </a:p>
        </p:txBody>
      </p:sp>
      <p:sp>
        <p:nvSpPr>
          <p:cNvPr id="21" name="Rectangle 20">
            <a:extLst>
              <a:ext uri="{FF2B5EF4-FFF2-40B4-BE49-F238E27FC236}">
                <a16:creationId xmlns:a16="http://schemas.microsoft.com/office/drawing/2014/main" id="{221E6713-3774-B141-8129-2FBA40A214B8}"/>
              </a:ext>
            </a:extLst>
          </p:cNvPr>
          <p:cNvSpPr/>
          <p:nvPr/>
        </p:nvSpPr>
        <p:spPr>
          <a:xfrm>
            <a:off x="7177517" y="3481981"/>
            <a:ext cx="2929780" cy="84539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982FE31-8A12-FF45-90C4-862ED89893DA}"/>
              </a:ext>
            </a:extLst>
          </p:cNvPr>
          <p:cNvSpPr/>
          <p:nvPr/>
        </p:nvSpPr>
        <p:spPr>
          <a:xfrm>
            <a:off x="7367075" y="3518683"/>
            <a:ext cx="255871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Ιδιότητες</a:t>
            </a:r>
            <a:endParaRPr lang="en-US" dirty="0" err="1"/>
          </a:p>
        </p:txBody>
      </p:sp>
      <p:sp>
        <p:nvSpPr>
          <p:cNvPr id="23" name="Rectangle 22">
            <a:extLst>
              <a:ext uri="{FF2B5EF4-FFF2-40B4-BE49-F238E27FC236}">
                <a16:creationId xmlns:a16="http://schemas.microsoft.com/office/drawing/2014/main" id="{D7F2FD6E-9471-0D42-8297-C6D96ABD65C5}"/>
              </a:ext>
            </a:extLst>
          </p:cNvPr>
          <p:cNvSpPr/>
          <p:nvPr/>
        </p:nvSpPr>
        <p:spPr>
          <a:xfrm>
            <a:off x="532800" y="4651503"/>
            <a:ext cx="3880142" cy="81956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949CEB5-FA62-7041-86E9-022B1864F192}"/>
              </a:ext>
            </a:extLst>
          </p:cNvPr>
          <p:cNvSpPr/>
          <p:nvPr/>
        </p:nvSpPr>
        <p:spPr>
          <a:xfrm>
            <a:off x="722358" y="4675290"/>
            <a:ext cx="3007555"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Διάσ</a:t>
            </a:r>
            <a:r>
              <a:rPr lang="en-US" sz="4400" b="1" dirty="0">
                <a:solidFill>
                  <a:srgbClr val="004A6C"/>
                </a:solidFill>
                <a:latin typeface="Century Gothic"/>
              </a:rPr>
              <a:t>πα</a:t>
            </a:r>
            <a:r>
              <a:rPr lang="en-US" sz="4400" b="1" dirty="0" err="1">
                <a:solidFill>
                  <a:srgbClr val="004A6C"/>
                </a:solidFill>
                <a:latin typeface="Century Gothic"/>
              </a:rPr>
              <a:t>ση</a:t>
            </a:r>
            <a:endParaRPr lang="en-US" dirty="0" err="1"/>
          </a:p>
        </p:txBody>
      </p:sp>
      <p:pic>
        <p:nvPicPr>
          <p:cNvPr id="4" name="Picture 3" descr="Text&#10;&#10;Description automatically generated with low confidence">
            <a:extLst>
              <a:ext uri="{FF2B5EF4-FFF2-40B4-BE49-F238E27FC236}">
                <a16:creationId xmlns:a16="http://schemas.microsoft.com/office/drawing/2014/main" id="{11B42932-2AE9-4C48-9C57-0D6AC16DA9F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282"/>
          <a:stretch/>
        </p:blipFill>
        <p:spPr>
          <a:xfrm>
            <a:off x="-11430" y="5682712"/>
            <a:ext cx="4078004" cy="1175290"/>
          </a:xfrm>
          <a:prstGeom prst="rect">
            <a:avLst/>
          </a:prstGeom>
        </p:spPr>
      </p:pic>
      <p:pic>
        <p:nvPicPr>
          <p:cNvPr id="2" name="Picture 1" descr="Logo&#10;&#10;Description automatically generated">
            <a:extLst>
              <a:ext uri="{FF2B5EF4-FFF2-40B4-BE49-F238E27FC236}">
                <a16:creationId xmlns:a16="http://schemas.microsoft.com/office/drawing/2014/main" id="{77B78FC6-0695-7948-9C46-DCD19E5A65D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23779" y="478913"/>
            <a:ext cx="1504950" cy="1457325"/>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87B8DA93-71F9-4246-ABA4-1C1C8C7C44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68472" y="761203"/>
            <a:ext cx="4627366" cy="830997"/>
          </a:xfrm>
          <a:prstGeom prst="rect">
            <a:avLst/>
          </a:prstGeom>
          <a:noFill/>
        </p:spPr>
        <p:txBody>
          <a:bodyPr wrap="square" lIns="91440" tIns="45720" rIns="91440" bIns="45720" rtlCol="0" anchor="t">
            <a:spAutoFit/>
          </a:bodyPr>
          <a:lstStyle/>
          <a:p>
            <a:r>
              <a:rPr lang="en-US" sz="2400" b="1" dirty="0">
                <a:solidFill>
                  <a:srgbClr val="004A6C"/>
                </a:solidFill>
                <a:latin typeface="Century Gothic"/>
                <a:cs typeface="Calibri Light"/>
              </a:rPr>
              <a:t>Βα</a:t>
            </a:r>
            <a:r>
              <a:rPr lang="en-US" sz="2400" b="1" dirty="0" err="1">
                <a:solidFill>
                  <a:srgbClr val="004A6C"/>
                </a:solidFill>
                <a:latin typeface="Century Gothic"/>
                <a:cs typeface="Calibri Light"/>
              </a:rPr>
              <a:t>σικό</a:t>
            </a:r>
            <a:r>
              <a:rPr lang="en-US" sz="2400" b="1" dirty="0">
                <a:solidFill>
                  <a:srgbClr val="004A6C"/>
                </a:solidFill>
                <a:latin typeface="Century Gothic"/>
                <a:cs typeface="Calibri Light"/>
              </a:rPr>
              <a:t> </a:t>
            </a:r>
            <a:r>
              <a:rPr lang="en-US" sz="2400" b="1" dirty="0" err="1">
                <a:solidFill>
                  <a:srgbClr val="004A6C"/>
                </a:solidFill>
                <a:latin typeface="Century Gothic"/>
                <a:cs typeface="Calibri Light"/>
              </a:rPr>
              <a:t>Λεξιλόγιο</a:t>
            </a:r>
            <a:r>
              <a:rPr lang="en-US" sz="2400" b="1" dirty="0">
                <a:solidFill>
                  <a:srgbClr val="004A6C"/>
                </a:solidFill>
                <a:latin typeface="Century Gothic"/>
                <a:cs typeface="Calibri Light"/>
              </a:rPr>
              <a:t>:</a:t>
            </a:r>
          </a:p>
          <a:p>
            <a:r>
              <a:rPr lang="en-US" sz="2400" b="1" dirty="0" err="1">
                <a:solidFill>
                  <a:srgbClr val="004A6C"/>
                </a:solidFill>
                <a:latin typeface="Century Gothic"/>
                <a:cs typeface="Calibri Light"/>
              </a:rPr>
              <a:t>Μονομερές</a:t>
            </a:r>
            <a:r>
              <a:rPr lang="en-US" sz="2400" b="1" dirty="0">
                <a:solidFill>
                  <a:srgbClr val="004A6C"/>
                </a:solidFill>
                <a:latin typeface="Century Gothic"/>
                <a:cs typeface="Calibri Light"/>
              </a:rPr>
              <a:t> &amp; </a:t>
            </a:r>
            <a:r>
              <a:rPr lang="en-US" sz="2400" b="1" dirty="0" err="1">
                <a:solidFill>
                  <a:srgbClr val="004A6C"/>
                </a:solidFill>
                <a:latin typeface="Century Gothic"/>
                <a:cs typeface="Calibri Light"/>
              </a:rPr>
              <a:t>Πολυμερές</a:t>
            </a:r>
          </a:p>
        </p:txBody>
      </p:sp>
      <p:sp>
        <p:nvSpPr>
          <p:cNvPr id="27" name="Rectangle 26">
            <a:extLst>
              <a:ext uri="{FF2B5EF4-FFF2-40B4-BE49-F238E27FC236}">
                <a16:creationId xmlns:a16="http://schemas.microsoft.com/office/drawing/2014/main" id="{C94AB708-1242-174F-8B95-0E87FE04B1B2}"/>
              </a:ext>
            </a:extLst>
          </p:cNvPr>
          <p:cNvSpPr/>
          <p:nvPr/>
        </p:nvSpPr>
        <p:spPr>
          <a:xfrm>
            <a:off x="568472" y="3052921"/>
            <a:ext cx="3099519" cy="31648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BBFB3F91-0182-0F4E-81C2-464E58B05016}"/>
              </a:ext>
            </a:extLst>
          </p:cNvPr>
          <p:cNvSpPr/>
          <p:nvPr/>
        </p:nvSpPr>
        <p:spPr>
          <a:xfrm>
            <a:off x="809094" y="3091099"/>
            <a:ext cx="2623673" cy="750655"/>
          </a:xfrm>
          <a:prstGeom prst="rect">
            <a:avLst/>
          </a:prstGeom>
        </p:spPr>
        <p:txBody>
          <a:bodyPr wrap="square" lIns="91440" tIns="45720" rIns="91440" bIns="45720" anchor="t">
            <a:spAutoFit/>
          </a:bodyPr>
          <a:lstStyle/>
          <a:p>
            <a:pPr>
              <a:lnSpc>
                <a:spcPct val="150000"/>
              </a:lnSpc>
            </a:pPr>
            <a:r>
              <a:rPr lang="en-GB" sz="3200" b="1" dirty="0" err="1">
                <a:solidFill>
                  <a:srgbClr val="004A6C"/>
                </a:solidFill>
                <a:latin typeface="Century Gothic"/>
                <a:cs typeface="Calibri Light"/>
              </a:rPr>
              <a:t>Μονομερές</a:t>
            </a:r>
          </a:p>
        </p:txBody>
      </p:sp>
      <p:sp>
        <p:nvSpPr>
          <p:cNvPr id="11" name="Rectangle 10">
            <a:extLst>
              <a:ext uri="{FF2B5EF4-FFF2-40B4-BE49-F238E27FC236}">
                <a16:creationId xmlns:a16="http://schemas.microsoft.com/office/drawing/2014/main" id="{5E79D32C-FB9C-D549-8EFC-214EC2E37428}"/>
              </a:ext>
            </a:extLst>
          </p:cNvPr>
          <p:cNvSpPr/>
          <p:nvPr/>
        </p:nvSpPr>
        <p:spPr>
          <a:xfrm>
            <a:off x="574737" y="1963731"/>
            <a:ext cx="10102795" cy="707886"/>
          </a:xfrm>
          <a:prstGeom prst="rect">
            <a:avLst/>
          </a:prstGeom>
        </p:spPr>
        <p:txBody>
          <a:bodyPr wrap="square" lIns="91440" tIns="45720" rIns="91440" bIns="45720" anchor="t">
            <a:spAutoFit/>
          </a:bodyPr>
          <a:lstStyle/>
          <a:p>
            <a:r>
              <a:rPr lang="en-US" sz="2000" b="1" err="1">
                <a:solidFill>
                  <a:schemeClr val="bg1">
                    <a:lumMod val="95000"/>
                  </a:schemeClr>
                </a:solidFill>
                <a:latin typeface="Century Gothic"/>
                <a:cs typeface="Calibri Light"/>
              </a:rPr>
              <a:t>Ποιες</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είν</a:t>
            </a:r>
            <a:r>
              <a:rPr lang="en-US" sz="2000" b="1" dirty="0">
                <a:solidFill>
                  <a:schemeClr val="bg1">
                    <a:lumMod val="95000"/>
                  </a:schemeClr>
                </a:solidFill>
                <a:latin typeface="Century Gothic"/>
                <a:cs typeface="Calibri Light"/>
              </a:rPr>
              <a:t>αι </a:t>
            </a:r>
            <a:r>
              <a:rPr lang="en-US" sz="2000" b="1" err="1">
                <a:solidFill>
                  <a:schemeClr val="bg1">
                    <a:lumMod val="95000"/>
                  </a:schemeClr>
                </a:solidFill>
                <a:latin typeface="Century Gothic"/>
                <a:cs typeface="Calibri Light"/>
              </a:rPr>
              <a:t>οι</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ρίζες</a:t>
            </a:r>
            <a:r>
              <a:rPr lang="en-US" sz="2000" b="1" dirty="0">
                <a:solidFill>
                  <a:schemeClr val="bg1">
                    <a:lumMod val="95000"/>
                  </a:schemeClr>
                </a:solidFill>
                <a:latin typeface="Century Gothic"/>
                <a:cs typeface="Calibri Light"/>
              </a:rPr>
              <a:t>  «</a:t>
            </a:r>
            <a:r>
              <a:rPr lang="en-US" sz="2000" b="1" err="1">
                <a:solidFill>
                  <a:srgbClr val="004A6C"/>
                </a:solidFill>
                <a:latin typeface="Century Gothic"/>
                <a:cs typeface="Calibri Light"/>
              </a:rPr>
              <a:t>μονο</a:t>
            </a:r>
            <a:r>
              <a:rPr lang="en-US" sz="2000" b="1" err="1">
                <a:solidFill>
                  <a:schemeClr val="bg1">
                    <a:lumMod val="95000"/>
                  </a:schemeClr>
                </a:solidFill>
                <a:latin typeface="Century Gothic"/>
                <a:cs typeface="Calibri Light"/>
              </a:rPr>
              <a:t>μερές</a:t>
            </a:r>
            <a:r>
              <a:rPr lang="en-US" sz="2000" b="1" dirty="0">
                <a:solidFill>
                  <a:schemeClr val="bg1">
                    <a:lumMod val="95000"/>
                  </a:schemeClr>
                </a:solidFill>
                <a:latin typeface="Century Gothic"/>
                <a:cs typeface="Calibri Light"/>
              </a:rPr>
              <a:t>» και «</a:t>
            </a:r>
            <a:r>
              <a:rPr lang="en-US" sz="2000" b="1" dirty="0">
                <a:solidFill>
                  <a:srgbClr val="004A6C"/>
                </a:solidFill>
                <a:latin typeface="Century Gothic"/>
                <a:cs typeface="Calibri Light"/>
              </a:rPr>
              <a:t>π</a:t>
            </a:r>
            <a:r>
              <a:rPr lang="en-US" sz="2000" b="1" err="1">
                <a:solidFill>
                  <a:srgbClr val="004A6C"/>
                </a:solidFill>
                <a:latin typeface="Century Gothic"/>
                <a:cs typeface="Calibri Light"/>
              </a:rPr>
              <a:t>ολυ</a:t>
            </a:r>
            <a:r>
              <a:rPr lang="en-US" sz="2000" b="1" err="1">
                <a:solidFill>
                  <a:schemeClr val="bg1">
                    <a:lumMod val="95000"/>
                  </a:schemeClr>
                </a:solidFill>
                <a:latin typeface="Century Gothic"/>
                <a:cs typeface="Calibri Light"/>
              </a:rPr>
              <a:t>μερές</a:t>
            </a:r>
            <a:r>
              <a:rPr lang="en-US" sz="2000" b="1" dirty="0">
                <a:solidFill>
                  <a:schemeClr val="bg1">
                    <a:lumMod val="95000"/>
                  </a:schemeClr>
                </a:solidFill>
                <a:latin typeface="Century Gothic"/>
                <a:cs typeface="Calibri Light"/>
              </a:rPr>
              <a:t>» και </a:t>
            </a:r>
            <a:r>
              <a:rPr lang="en-US" sz="2000" b="1" dirty="0">
                <a:solidFill>
                  <a:srgbClr val="F2F2F2"/>
                </a:solidFill>
                <a:latin typeface="Century Gothic"/>
                <a:cs typeface="Calibri Light"/>
              </a:rPr>
              <a:t>π</a:t>
            </a:r>
            <a:r>
              <a:rPr lang="en-US" sz="2000" b="1" err="1">
                <a:solidFill>
                  <a:srgbClr val="F2F2F2"/>
                </a:solidFill>
                <a:latin typeface="Century Gothic"/>
                <a:cs typeface="Calibri Light"/>
              </a:rPr>
              <a:t>ώς</a:t>
            </a:r>
            <a:r>
              <a:rPr lang="en-US" sz="2000" b="1" dirty="0">
                <a:solidFill>
                  <a:srgbClr val="F2F2F2"/>
                </a:solidFill>
                <a:latin typeface="Century Gothic"/>
                <a:cs typeface="Calibri Light"/>
              </a:rPr>
              <a:t> θα</a:t>
            </a:r>
            <a:r>
              <a:rPr lang="en-US" sz="2000" b="1" dirty="0">
                <a:solidFill>
                  <a:schemeClr val="bg1">
                    <a:lumMod val="95000"/>
                  </a:schemeClr>
                </a:solidFill>
                <a:latin typeface="Century Gothic"/>
                <a:cs typeface="Calibri Light"/>
              </a:rPr>
              <a:t> μπ</a:t>
            </a:r>
            <a:r>
              <a:rPr lang="en-US" sz="2000" b="1" err="1">
                <a:solidFill>
                  <a:schemeClr val="bg1">
                    <a:lumMod val="95000"/>
                  </a:schemeClr>
                </a:solidFill>
                <a:latin typeface="Century Gothic"/>
                <a:cs typeface="Calibri Light"/>
              </a:rPr>
              <a:t>ορούσ</a:t>
            </a:r>
            <a:r>
              <a:rPr lang="en-US" sz="2000" b="1" dirty="0">
                <a:solidFill>
                  <a:schemeClr val="bg1">
                    <a:lumMod val="95000"/>
                  </a:schemeClr>
                </a:solidFill>
                <a:latin typeface="Century Gothic"/>
                <a:cs typeface="Calibri Light"/>
              </a:rPr>
              <a:t>αν να μας β</a:t>
            </a:r>
            <a:r>
              <a:rPr lang="en-US" sz="2000" b="1" err="1">
                <a:solidFill>
                  <a:schemeClr val="bg1">
                    <a:lumMod val="95000"/>
                  </a:schemeClr>
                </a:solidFill>
                <a:latin typeface="Century Gothic"/>
                <a:cs typeface="Calibri Light"/>
              </a:rPr>
              <a:t>οηθήσουν</a:t>
            </a:r>
            <a:r>
              <a:rPr lang="en-US" sz="2000" b="1" dirty="0">
                <a:solidFill>
                  <a:schemeClr val="bg1">
                    <a:lumMod val="95000"/>
                  </a:schemeClr>
                </a:solidFill>
                <a:latin typeface="Century Gothic"/>
                <a:cs typeface="Calibri Light"/>
              </a:rPr>
              <a:t> να κατα</a:t>
            </a:r>
            <a:r>
              <a:rPr lang="en-US" sz="2000" b="1" err="1">
                <a:solidFill>
                  <a:schemeClr val="bg1">
                    <a:lumMod val="95000"/>
                  </a:schemeClr>
                </a:solidFill>
                <a:latin typeface="Century Gothic"/>
                <a:cs typeface="Calibri Light"/>
              </a:rPr>
              <a:t>λά</a:t>
            </a:r>
            <a:r>
              <a:rPr lang="en-US" sz="2000" b="1" dirty="0">
                <a:solidFill>
                  <a:schemeClr val="bg1">
                    <a:lumMod val="95000"/>
                  </a:schemeClr>
                </a:solidFill>
                <a:latin typeface="Century Gothic"/>
                <a:cs typeface="Calibri Light"/>
              </a:rPr>
              <a:t>β</a:t>
            </a:r>
            <a:r>
              <a:rPr lang="en-US" sz="2000" b="1" err="1">
                <a:solidFill>
                  <a:schemeClr val="bg1">
                    <a:lumMod val="95000"/>
                  </a:schemeClr>
                </a:solidFill>
                <a:latin typeface="Century Gothic"/>
                <a:cs typeface="Calibri Light"/>
              </a:rPr>
              <a:t>ουμε</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τη</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σημ</a:t>
            </a:r>
            <a:r>
              <a:rPr lang="en-US" sz="2000" b="1" dirty="0">
                <a:solidFill>
                  <a:schemeClr val="bg1">
                    <a:lumMod val="95000"/>
                  </a:schemeClr>
                </a:solidFill>
                <a:latin typeface="Century Gothic"/>
                <a:cs typeface="Calibri Light"/>
              </a:rPr>
              <a:t>α</a:t>
            </a:r>
            <a:r>
              <a:rPr lang="en-US" sz="2000" b="1" err="1">
                <a:solidFill>
                  <a:schemeClr val="bg1">
                    <a:lumMod val="95000"/>
                  </a:schemeClr>
                </a:solidFill>
                <a:latin typeface="Century Gothic"/>
                <a:cs typeface="Calibri Light"/>
              </a:rPr>
              <a:t>σί</a:t>
            </a:r>
            <a:r>
              <a:rPr lang="en-US" sz="2000" b="1" dirty="0">
                <a:solidFill>
                  <a:schemeClr val="bg1">
                    <a:lumMod val="95000"/>
                  </a:schemeClr>
                </a:solidFill>
                <a:latin typeface="Century Gothic"/>
                <a:cs typeface="Calibri Light"/>
              </a:rPr>
              <a:t>α α</a:t>
            </a:r>
            <a:r>
              <a:rPr lang="en-US" sz="2000" b="1" err="1">
                <a:solidFill>
                  <a:schemeClr val="bg1">
                    <a:lumMod val="95000"/>
                  </a:schemeClr>
                </a:solidFill>
                <a:latin typeface="Century Gothic"/>
                <a:cs typeface="Calibri Light"/>
              </a:rPr>
              <a:t>υτών</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των</a:t>
            </a:r>
            <a:r>
              <a:rPr lang="en-US" sz="2000" b="1" dirty="0">
                <a:solidFill>
                  <a:schemeClr val="bg1">
                    <a:lumMod val="95000"/>
                  </a:schemeClr>
                </a:solidFill>
                <a:latin typeface="Century Gothic"/>
                <a:cs typeface="Calibri Light"/>
              </a:rPr>
              <a:t> </a:t>
            </a:r>
            <a:r>
              <a:rPr lang="en-US" sz="2000" b="1" err="1">
                <a:solidFill>
                  <a:schemeClr val="bg1">
                    <a:lumMod val="95000"/>
                  </a:schemeClr>
                </a:solidFill>
                <a:latin typeface="Century Gothic"/>
                <a:cs typeface="Calibri Light"/>
              </a:rPr>
              <a:t>λέξεων</a:t>
            </a:r>
            <a:r>
              <a:rPr lang="en-US" sz="2000" b="1" dirty="0">
                <a:solidFill>
                  <a:schemeClr val="bg1">
                    <a:lumMod val="95000"/>
                  </a:schemeClr>
                </a:solidFill>
                <a:latin typeface="Century Gothic"/>
                <a:cs typeface="Calibri Light"/>
              </a:rPr>
              <a:t>;</a:t>
            </a:r>
            <a:endParaRPr lang="en-US" dirty="0">
              <a:solidFill>
                <a:schemeClr val="bg1">
                  <a:lumMod val="95000"/>
                </a:schemeClr>
              </a:solidFill>
            </a:endParaRPr>
          </a:p>
        </p:txBody>
      </p:sp>
      <p:sp>
        <p:nvSpPr>
          <p:cNvPr id="12" name="Rectangle 11">
            <a:extLst>
              <a:ext uri="{FF2B5EF4-FFF2-40B4-BE49-F238E27FC236}">
                <a16:creationId xmlns:a16="http://schemas.microsoft.com/office/drawing/2014/main" id="{FE5EBE2E-BB4D-4946-A7C1-971EDF1B598B}"/>
              </a:ext>
            </a:extLst>
          </p:cNvPr>
          <p:cNvSpPr/>
          <p:nvPr/>
        </p:nvSpPr>
        <p:spPr>
          <a:xfrm>
            <a:off x="822486" y="3906179"/>
            <a:ext cx="2658646" cy="707886"/>
          </a:xfrm>
          <a:prstGeom prst="rect">
            <a:avLst/>
          </a:prstGeom>
        </p:spPr>
        <p:txBody>
          <a:bodyPr wrap="square" lIns="91440" tIns="45720" rIns="91440" bIns="45720" anchor="t">
            <a:spAutoFit/>
          </a:bodyPr>
          <a:lstStyle/>
          <a:p>
            <a:r>
              <a:rPr lang="en-US" sz="2000" b="1" dirty="0" err="1">
                <a:solidFill>
                  <a:srgbClr val="004A6C"/>
                </a:solidFill>
                <a:latin typeface="Century Gothic"/>
                <a:cs typeface="Calibri Light"/>
              </a:rPr>
              <a:t>Έν</a:t>
            </a:r>
            <a:r>
              <a:rPr lang="en-US" sz="2000" b="1" dirty="0">
                <a:solidFill>
                  <a:srgbClr val="004A6C"/>
                </a:solidFill>
                <a:latin typeface="Century Gothic"/>
                <a:cs typeface="Calibri Light"/>
              </a:rPr>
              <a:t>α </a:t>
            </a:r>
            <a:r>
              <a:rPr lang="en-US" sz="2000" b="1" dirty="0" err="1">
                <a:solidFill>
                  <a:srgbClr val="004A6C"/>
                </a:solidFill>
                <a:latin typeface="Century Gothic"/>
                <a:cs typeface="Calibri Light"/>
              </a:rPr>
              <a:t>μονομερές</a:t>
            </a:r>
            <a:r>
              <a:rPr lang="en-US" sz="2000" b="1" dirty="0">
                <a:solidFill>
                  <a:srgbClr val="004A6C"/>
                </a:solidFill>
                <a:latin typeface="Century Gothic"/>
                <a:cs typeface="Calibri Light"/>
              </a:rPr>
              <a:t> </a:t>
            </a:r>
            <a:r>
              <a:rPr lang="en-US" sz="2000" b="1" dirty="0" err="1">
                <a:solidFill>
                  <a:srgbClr val="004A6C"/>
                </a:solidFill>
                <a:latin typeface="Century Gothic"/>
                <a:cs typeface="Calibri Light"/>
              </a:rPr>
              <a:t>είν</a:t>
            </a:r>
            <a:r>
              <a:rPr lang="en-US" sz="2000" b="1" dirty="0">
                <a:solidFill>
                  <a:srgbClr val="004A6C"/>
                </a:solidFill>
                <a:latin typeface="Century Gothic"/>
                <a:cs typeface="Calibri Light"/>
              </a:rPr>
              <a:t>αι </a:t>
            </a:r>
            <a:r>
              <a:rPr lang="en-US" sz="2000" b="1" dirty="0" err="1">
                <a:solidFill>
                  <a:srgbClr val="004A6C"/>
                </a:solidFill>
                <a:latin typeface="Century Gothic"/>
                <a:cs typeface="Calibri Light"/>
              </a:rPr>
              <a:t>έν</a:t>
            </a:r>
            <a:r>
              <a:rPr lang="en-US" sz="2000" b="1" dirty="0">
                <a:solidFill>
                  <a:srgbClr val="004A6C"/>
                </a:solidFill>
                <a:latin typeface="Century Gothic"/>
                <a:cs typeface="Calibri Light"/>
              </a:rPr>
              <a:t>α </a:t>
            </a:r>
            <a:r>
              <a:rPr lang="en-US" sz="2000" b="1" dirty="0" err="1">
                <a:solidFill>
                  <a:srgbClr val="004A6C"/>
                </a:solidFill>
                <a:latin typeface="Century Gothic"/>
                <a:cs typeface="Calibri Light"/>
              </a:rPr>
              <a:t>μόριο</a:t>
            </a:r>
            <a:endParaRPr lang="en-US" dirty="0">
              <a:cs typeface="Calibri"/>
            </a:endParaRPr>
          </a:p>
        </p:txBody>
      </p:sp>
      <p:sp>
        <p:nvSpPr>
          <p:cNvPr id="14" name="Rectangle 13">
            <a:extLst>
              <a:ext uri="{FF2B5EF4-FFF2-40B4-BE49-F238E27FC236}">
                <a16:creationId xmlns:a16="http://schemas.microsoft.com/office/drawing/2014/main" id="{55982440-F52A-A64F-A4DA-AF07F2CC1BEB}"/>
              </a:ext>
            </a:extLst>
          </p:cNvPr>
          <p:cNvSpPr/>
          <p:nvPr/>
        </p:nvSpPr>
        <p:spPr>
          <a:xfrm>
            <a:off x="4423499" y="3052921"/>
            <a:ext cx="6549301" cy="31648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2E0E2B9-5B78-9F48-ADE3-2E2DDA844E8C}"/>
              </a:ext>
            </a:extLst>
          </p:cNvPr>
          <p:cNvSpPr/>
          <p:nvPr/>
        </p:nvSpPr>
        <p:spPr>
          <a:xfrm>
            <a:off x="4627487" y="3135060"/>
            <a:ext cx="5122153" cy="753476"/>
          </a:xfrm>
          <a:prstGeom prst="rect">
            <a:avLst/>
          </a:prstGeom>
        </p:spPr>
        <p:txBody>
          <a:bodyPr wrap="square" lIns="91440" tIns="45720" rIns="91440" bIns="45720" anchor="t">
            <a:spAutoFit/>
          </a:bodyPr>
          <a:lstStyle/>
          <a:p>
            <a:pPr>
              <a:lnSpc>
                <a:spcPct val="150000"/>
              </a:lnSpc>
            </a:pPr>
            <a:r>
              <a:rPr lang="en-GB" sz="3200" b="1" dirty="0" err="1">
                <a:solidFill>
                  <a:srgbClr val="004A6C"/>
                </a:solidFill>
                <a:latin typeface="Century Gothic"/>
              </a:rPr>
              <a:t>Πολυμερές</a:t>
            </a:r>
            <a:endParaRPr lang="en-US" dirty="0" err="1"/>
          </a:p>
        </p:txBody>
      </p:sp>
      <p:sp>
        <p:nvSpPr>
          <p:cNvPr id="16" name="Rectangle 15">
            <a:extLst>
              <a:ext uri="{FF2B5EF4-FFF2-40B4-BE49-F238E27FC236}">
                <a16:creationId xmlns:a16="http://schemas.microsoft.com/office/drawing/2014/main" id="{9B39D0E7-7AB6-A04F-948D-298DC69F0775}"/>
              </a:ext>
            </a:extLst>
          </p:cNvPr>
          <p:cNvSpPr/>
          <p:nvPr/>
        </p:nvSpPr>
        <p:spPr>
          <a:xfrm>
            <a:off x="4626227" y="4118659"/>
            <a:ext cx="7457777" cy="400110"/>
          </a:xfrm>
          <a:prstGeom prst="rect">
            <a:avLst/>
          </a:prstGeom>
        </p:spPr>
        <p:txBody>
          <a:bodyPr wrap="square" lIns="91440" tIns="45720" rIns="91440" bIns="45720" anchor="t">
            <a:spAutoFit/>
          </a:bodyPr>
          <a:lstStyle/>
          <a:p>
            <a:r>
              <a:rPr lang="en-US" sz="2000" b="1" dirty="0" err="1">
                <a:solidFill>
                  <a:srgbClr val="004A6C"/>
                </a:solidFill>
                <a:latin typeface="Century Gothic"/>
              </a:rPr>
              <a:t>Έν</a:t>
            </a:r>
            <a:r>
              <a:rPr lang="en-US" sz="2000" b="1" dirty="0">
                <a:solidFill>
                  <a:srgbClr val="004A6C"/>
                </a:solidFill>
                <a:latin typeface="Century Gothic"/>
              </a:rPr>
              <a:t>α π</a:t>
            </a:r>
            <a:r>
              <a:rPr lang="en-US" sz="2000" b="1" dirty="0" err="1">
                <a:solidFill>
                  <a:srgbClr val="004A6C"/>
                </a:solidFill>
                <a:latin typeface="Century Gothic"/>
              </a:rPr>
              <a:t>ολυμερές</a:t>
            </a:r>
            <a:r>
              <a:rPr lang="en-US" sz="2000" b="1" dirty="0">
                <a:solidFill>
                  <a:srgbClr val="004A6C"/>
                </a:solidFill>
                <a:latin typeface="Century Gothic"/>
              </a:rPr>
              <a:t> </a:t>
            </a:r>
            <a:r>
              <a:rPr lang="en-US" sz="2000" b="1" dirty="0" err="1">
                <a:solidFill>
                  <a:srgbClr val="004A6C"/>
                </a:solidFill>
                <a:latin typeface="Century Gothic"/>
              </a:rPr>
              <a:t>είν</a:t>
            </a:r>
            <a:r>
              <a:rPr lang="en-US" sz="2000" b="1" dirty="0">
                <a:solidFill>
                  <a:srgbClr val="004A6C"/>
                </a:solidFill>
                <a:latin typeface="Century Gothic"/>
              </a:rPr>
              <a:t>αι </a:t>
            </a:r>
            <a:r>
              <a:rPr lang="en-US" sz="2000" b="1" dirty="0" err="1">
                <a:solidFill>
                  <a:srgbClr val="004A6C"/>
                </a:solidFill>
                <a:latin typeface="Century Gothic"/>
              </a:rPr>
              <a:t>μι</a:t>
            </a:r>
            <a:r>
              <a:rPr lang="en-US" sz="2000" b="1" dirty="0">
                <a:solidFill>
                  <a:srgbClr val="004A6C"/>
                </a:solidFill>
                <a:latin typeface="Century Gothic"/>
              </a:rPr>
              <a:t>α </a:t>
            </a:r>
            <a:r>
              <a:rPr lang="en-US" sz="2000" b="1" dirty="0" err="1">
                <a:solidFill>
                  <a:srgbClr val="004A6C"/>
                </a:solidFill>
                <a:latin typeface="Century Gothic"/>
              </a:rPr>
              <a:t>σειρά</a:t>
            </a:r>
            <a:r>
              <a:rPr lang="en-US" sz="2000" b="1" dirty="0">
                <a:solidFill>
                  <a:srgbClr val="004A6C"/>
                </a:solidFill>
                <a:latin typeface="Century Gothic"/>
              </a:rPr>
              <a:t> από </a:t>
            </a:r>
            <a:r>
              <a:rPr lang="en-US" sz="2000" b="1" dirty="0" err="1">
                <a:solidFill>
                  <a:srgbClr val="004A6C"/>
                </a:solidFill>
                <a:latin typeface="Century Gothic"/>
              </a:rPr>
              <a:t>μονομερή</a:t>
            </a:r>
            <a:endParaRPr lang="en-US" dirty="0" err="1">
              <a:latin typeface="Century Gothic"/>
            </a:endParaRPr>
          </a:p>
        </p:txBody>
      </p:sp>
      <p:sp>
        <p:nvSpPr>
          <p:cNvPr id="2" name="Oval 1">
            <a:extLst>
              <a:ext uri="{FF2B5EF4-FFF2-40B4-BE49-F238E27FC236}">
                <a16:creationId xmlns:a16="http://schemas.microsoft.com/office/drawing/2014/main" id="{B185DC75-0F1D-554A-BAB8-2475905A2226}"/>
              </a:ext>
            </a:extLst>
          </p:cNvPr>
          <p:cNvSpPr/>
          <p:nvPr/>
        </p:nvSpPr>
        <p:spPr>
          <a:xfrm>
            <a:off x="840508" y="4942063"/>
            <a:ext cx="1063883" cy="1063883"/>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54C9CCBB-E98A-CA47-96C5-D0F57851D6C7}"/>
              </a:ext>
            </a:extLst>
          </p:cNvPr>
          <p:cNvSpPr/>
          <p:nvPr/>
        </p:nvSpPr>
        <p:spPr>
          <a:xfrm>
            <a:off x="1536700" y="5219098"/>
            <a:ext cx="585410" cy="585410"/>
          </a:xfrm>
          <a:prstGeom prst="ellipse">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0FC9B2A4-8A09-C143-8D6D-31D208F7A1AD}"/>
              </a:ext>
            </a:extLst>
          </p:cNvPr>
          <p:cNvSpPr/>
          <p:nvPr/>
        </p:nvSpPr>
        <p:spPr>
          <a:xfrm>
            <a:off x="4786809" y="4775838"/>
            <a:ext cx="1063883" cy="1063883"/>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49ECFC10-B89B-C244-B5B4-A6A914DE8066}"/>
              </a:ext>
            </a:extLst>
          </p:cNvPr>
          <p:cNvSpPr/>
          <p:nvPr/>
        </p:nvSpPr>
        <p:spPr>
          <a:xfrm>
            <a:off x="5483001" y="5052873"/>
            <a:ext cx="585410" cy="585410"/>
          </a:xfrm>
          <a:prstGeom prst="ellipse">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F7068A45-3288-F248-BC62-9E310EC66571}"/>
              </a:ext>
            </a:extLst>
          </p:cNvPr>
          <p:cNvSpPr/>
          <p:nvPr/>
        </p:nvSpPr>
        <p:spPr>
          <a:xfrm>
            <a:off x="6262318" y="4775838"/>
            <a:ext cx="1063883" cy="1063883"/>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E99EB6F-349D-7E4F-A04F-DEDA5C19EE0C}"/>
              </a:ext>
            </a:extLst>
          </p:cNvPr>
          <p:cNvSpPr/>
          <p:nvPr/>
        </p:nvSpPr>
        <p:spPr>
          <a:xfrm>
            <a:off x="6958510" y="5052873"/>
            <a:ext cx="585410" cy="585410"/>
          </a:xfrm>
          <a:prstGeom prst="ellipse">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2FCFDA0F-D2FF-5E4A-BC95-C6683BABEF1A}"/>
              </a:ext>
            </a:extLst>
          </p:cNvPr>
          <p:cNvSpPr/>
          <p:nvPr/>
        </p:nvSpPr>
        <p:spPr>
          <a:xfrm>
            <a:off x="7727436" y="4775838"/>
            <a:ext cx="1063883" cy="1063883"/>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576FE0F0-9CFB-CA4E-9AE4-715E72613225}"/>
              </a:ext>
            </a:extLst>
          </p:cNvPr>
          <p:cNvSpPr/>
          <p:nvPr/>
        </p:nvSpPr>
        <p:spPr>
          <a:xfrm>
            <a:off x="8423628" y="5052873"/>
            <a:ext cx="585410" cy="585410"/>
          </a:xfrm>
          <a:prstGeom prst="ellipse">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F4243E57-ECDC-364A-9910-C66CA4416D05}"/>
              </a:ext>
            </a:extLst>
          </p:cNvPr>
          <p:cNvSpPr/>
          <p:nvPr/>
        </p:nvSpPr>
        <p:spPr>
          <a:xfrm>
            <a:off x="9223726" y="4775838"/>
            <a:ext cx="1063883" cy="1063883"/>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0053BCE2-ED43-974F-9F1A-00F76108EC96}"/>
              </a:ext>
            </a:extLst>
          </p:cNvPr>
          <p:cNvSpPr/>
          <p:nvPr/>
        </p:nvSpPr>
        <p:spPr>
          <a:xfrm>
            <a:off x="9919918" y="5052873"/>
            <a:ext cx="585410" cy="585410"/>
          </a:xfrm>
          <a:prstGeom prst="ellipse">
            <a:avLst/>
          </a:prstGeom>
          <a:solidFill>
            <a:srgbClr val="004A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662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2D92560-E0E0-1740-B0ED-71BB7E655D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1FC29CB-5693-9649-AE01-67F04284D683}"/>
              </a:ext>
            </a:extLst>
          </p:cNvPr>
          <p:cNvSpPr txBox="1"/>
          <p:nvPr/>
        </p:nvSpPr>
        <p:spPr>
          <a:xfrm>
            <a:off x="135120" y="715692"/>
            <a:ext cx="6321046" cy="830997"/>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κεφ</a:t>
            </a:r>
            <a:r>
              <a:rPr lang="en-US" sz="2400" b="1" dirty="0">
                <a:solidFill>
                  <a:srgbClr val="004A6C"/>
                </a:solidFill>
                <a:latin typeface="Century Gothic"/>
              </a:rPr>
              <a:t>αλα</a:t>
            </a:r>
            <a:r>
              <a:rPr lang="en-US" sz="2400" b="1" dirty="0" err="1">
                <a:solidFill>
                  <a:srgbClr val="004A6C"/>
                </a:solidFill>
                <a:latin typeface="Century Gothic"/>
              </a:rPr>
              <a:t>ίωση</a:t>
            </a:r>
            <a:r>
              <a:rPr lang="en-US" sz="2400" b="1" dirty="0">
                <a:solidFill>
                  <a:srgbClr val="004A6C"/>
                </a:solidFill>
                <a:latin typeface="Century Gothic"/>
              </a:rPr>
              <a:t>: </a:t>
            </a:r>
            <a:endParaRPr lang="en-US" dirty="0" err="1">
              <a:solidFill>
                <a:srgbClr val="000000"/>
              </a:solidFill>
              <a:latin typeface="Calibri" panose="020F0502020204030204"/>
              <a:cs typeface="Calibri" panose="020F0502020204030204"/>
            </a:endParaRPr>
          </a:p>
          <a:p>
            <a:r>
              <a:rPr lang="en-US" sz="2400" b="1" dirty="0">
                <a:solidFill>
                  <a:srgbClr val="004A6C"/>
                </a:solidFill>
                <a:latin typeface="Century Gothic"/>
              </a:rPr>
              <a:t>Παρα</a:t>
            </a:r>
            <a:r>
              <a:rPr lang="en-US" sz="2400" b="1" dirty="0" err="1">
                <a:solidFill>
                  <a:srgbClr val="004A6C"/>
                </a:solidFill>
                <a:latin typeface="Century Gothic"/>
              </a:rPr>
              <a:t>γωγή</a:t>
            </a:r>
            <a:r>
              <a:rPr lang="en-US" sz="2400" b="1" dirty="0">
                <a:solidFill>
                  <a:srgbClr val="004A6C"/>
                </a:solidFill>
                <a:latin typeface="Century Gothic"/>
              </a:rPr>
              <a:t> πλα</a:t>
            </a:r>
            <a:r>
              <a:rPr lang="en-US" sz="2400" b="1" dirty="0" err="1">
                <a:solidFill>
                  <a:srgbClr val="004A6C"/>
                </a:solidFill>
                <a:latin typeface="Century Gothic"/>
              </a:rPr>
              <a:t>στικών</a:t>
            </a:r>
            <a:endParaRPr lang="en-US" dirty="0">
              <a:cs typeface="Calibri"/>
            </a:endParaRPr>
          </a:p>
        </p:txBody>
      </p:sp>
      <p:pic>
        <p:nvPicPr>
          <p:cNvPr id="9" name="Content Placeholder 6" descr="A picture containing turner, tableware, fork&#10;&#10;Description automatically generated">
            <a:extLst>
              <a:ext uri="{FF2B5EF4-FFF2-40B4-BE49-F238E27FC236}">
                <a16:creationId xmlns:a16="http://schemas.microsoft.com/office/drawing/2014/main" id="{6E8E8F17-A086-3945-ACE1-1905645A558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56855" y="481310"/>
            <a:ext cx="2017399" cy="2031312"/>
          </a:xfrm>
          <a:prstGeom prst="rect">
            <a:avLst/>
          </a:prstGeom>
        </p:spPr>
      </p:pic>
      <p:pic>
        <p:nvPicPr>
          <p:cNvPr id="10" name="Content Placeholder 6" descr="A picture containing turner, tableware, fork&#10;&#10;Description automatically generated">
            <a:extLst>
              <a:ext uri="{FF2B5EF4-FFF2-40B4-BE49-F238E27FC236}">
                <a16:creationId xmlns:a16="http://schemas.microsoft.com/office/drawing/2014/main" id="{F894A2D4-A8DC-894D-B24C-A9D54A06C8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09480" y="481310"/>
            <a:ext cx="2017399" cy="2031312"/>
          </a:xfrm>
          <a:prstGeom prst="rect">
            <a:avLst/>
          </a:prstGeom>
        </p:spPr>
      </p:pic>
      <p:pic>
        <p:nvPicPr>
          <p:cNvPr id="12" name="Content Placeholder 6" descr="A picture containing turner, tableware, fork&#10;&#10;Description automatically generated">
            <a:extLst>
              <a:ext uri="{FF2B5EF4-FFF2-40B4-BE49-F238E27FC236}">
                <a16:creationId xmlns:a16="http://schemas.microsoft.com/office/drawing/2014/main" id="{EF8E1E40-8A0C-B74E-AFF8-56114C0AAF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94456" y="2807138"/>
            <a:ext cx="2017399" cy="2031312"/>
          </a:xfrm>
          <a:prstGeom prst="rect">
            <a:avLst/>
          </a:prstGeom>
        </p:spPr>
      </p:pic>
      <p:pic>
        <p:nvPicPr>
          <p:cNvPr id="26" name="Picture 25">
            <a:extLst>
              <a:ext uri="{FF2B5EF4-FFF2-40B4-BE49-F238E27FC236}">
                <a16:creationId xmlns:a16="http://schemas.microsoft.com/office/drawing/2014/main" id="{82A219B7-B393-504D-842F-D396D0966A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9791" y="2534024"/>
            <a:ext cx="2525206" cy="2525206"/>
          </a:xfrm>
          <a:prstGeom prst="rect">
            <a:avLst/>
          </a:prstGeom>
        </p:spPr>
      </p:pic>
      <p:pic>
        <p:nvPicPr>
          <p:cNvPr id="28" name="Picture 27">
            <a:extLst>
              <a:ext uri="{FF2B5EF4-FFF2-40B4-BE49-F238E27FC236}">
                <a16:creationId xmlns:a16="http://schemas.microsoft.com/office/drawing/2014/main" id="{710A96DF-D4C4-CF44-AD73-145F35FC04E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11014" y="2577015"/>
            <a:ext cx="2482215" cy="2482215"/>
          </a:xfrm>
          <a:prstGeom prst="rect">
            <a:avLst/>
          </a:prstGeom>
        </p:spPr>
      </p:pic>
      <p:sp>
        <p:nvSpPr>
          <p:cNvPr id="2" name="Rectangle 1">
            <a:extLst>
              <a:ext uri="{FF2B5EF4-FFF2-40B4-BE49-F238E27FC236}">
                <a16:creationId xmlns:a16="http://schemas.microsoft.com/office/drawing/2014/main" id="{A24FA5B3-037D-244A-8F18-5F94BCA8D036}"/>
              </a:ext>
            </a:extLst>
          </p:cNvPr>
          <p:cNvSpPr/>
          <p:nvPr/>
        </p:nvSpPr>
        <p:spPr>
          <a:xfrm>
            <a:off x="5430397" y="5458997"/>
            <a:ext cx="5788269" cy="89632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E0A7FEE-4F69-AA4D-A395-55D027FF4907}"/>
              </a:ext>
            </a:extLst>
          </p:cNvPr>
          <p:cNvSpPr/>
          <p:nvPr/>
        </p:nvSpPr>
        <p:spPr>
          <a:xfrm>
            <a:off x="5620231" y="5609728"/>
            <a:ext cx="6096000" cy="646331"/>
          </a:xfrm>
          <a:prstGeom prst="rect">
            <a:avLst/>
          </a:prstGeom>
        </p:spPr>
        <p:txBody>
          <a:bodyPr lIns="91440" tIns="45720" rIns="91440" bIns="45720" anchor="t">
            <a:spAutoFit/>
          </a:bodyPr>
          <a:lstStyle/>
          <a:p>
            <a:r>
              <a:rPr lang="en-US" b="1" dirty="0" err="1">
                <a:solidFill>
                  <a:srgbClr val="004A6C"/>
                </a:solidFill>
                <a:latin typeface="Century Gothic"/>
              </a:rPr>
              <a:t>Τι</a:t>
            </a:r>
            <a:r>
              <a:rPr lang="en-US" b="1" dirty="0">
                <a:solidFill>
                  <a:srgbClr val="004A6C"/>
                </a:solidFill>
                <a:latin typeface="Century Gothic"/>
              </a:rPr>
              <a:t> μπ</a:t>
            </a:r>
            <a:r>
              <a:rPr lang="en-US" b="1" dirty="0" err="1">
                <a:solidFill>
                  <a:srgbClr val="004A6C"/>
                </a:solidFill>
                <a:latin typeface="Century Gothic"/>
              </a:rPr>
              <a:t>ορείτε</a:t>
            </a:r>
            <a:r>
              <a:rPr lang="en-US" b="1" dirty="0">
                <a:solidFill>
                  <a:srgbClr val="004A6C"/>
                </a:solidFill>
                <a:latin typeface="Century Gothic"/>
              </a:rPr>
              <a:t> να θυμάστε από το τελευταίο μας
</a:t>
            </a:r>
            <a:r>
              <a:rPr lang="en-US" b="1" dirty="0" err="1">
                <a:solidFill>
                  <a:srgbClr val="004A6C"/>
                </a:solidFill>
                <a:latin typeface="Century Gothic"/>
              </a:rPr>
              <a:t>μάθημ</a:t>
            </a:r>
            <a:r>
              <a:rPr lang="en-US" b="1" dirty="0">
                <a:solidFill>
                  <a:srgbClr val="004A6C"/>
                </a:solidFill>
                <a:latin typeface="Century Gothic"/>
              </a:rPr>
              <a:t>α </a:t>
            </a:r>
            <a:r>
              <a:rPr lang="en-US" b="1" dirty="0" err="1">
                <a:solidFill>
                  <a:srgbClr val="004A6C"/>
                </a:solidFill>
                <a:latin typeface="Century Gothic"/>
              </a:rPr>
              <a:t>γι</a:t>
            </a:r>
            <a:r>
              <a:rPr lang="en-US" b="1" dirty="0">
                <a:solidFill>
                  <a:srgbClr val="004A6C"/>
                </a:solidFill>
                <a:latin typeface="Century Gothic"/>
              </a:rPr>
              <a:t>α </a:t>
            </a:r>
            <a:r>
              <a:rPr lang="en-US" b="1" dirty="0" err="1">
                <a:solidFill>
                  <a:srgbClr val="004A6C"/>
                </a:solidFill>
                <a:latin typeface="Century Gothic"/>
              </a:rPr>
              <a:t>το</a:t>
            </a:r>
            <a:r>
              <a:rPr lang="en-US" b="1" dirty="0">
                <a:solidFill>
                  <a:srgbClr val="004A6C"/>
                </a:solidFill>
                <a:latin typeface="Century Gothic"/>
              </a:rPr>
              <a:t> από π</a:t>
            </a:r>
            <a:r>
              <a:rPr lang="en-US" b="1" dirty="0" err="1">
                <a:solidFill>
                  <a:srgbClr val="004A6C"/>
                </a:solidFill>
                <a:latin typeface="Century Gothic"/>
              </a:rPr>
              <a:t>ού</a:t>
            </a:r>
            <a:r>
              <a:rPr lang="en-US" b="1" dirty="0">
                <a:solidFill>
                  <a:srgbClr val="004A6C"/>
                </a:solidFill>
                <a:latin typeface="Century Gothic"/>
              </a:rPr>
              <a:t> π</a:t>
            </a:r>
            <a:r>
              <a:rPr lang="en-US" b="1" dirty="0" err="1">
                <a:solidFill>
                  <a:srgbClr val="004A6C"/>
                </a:solidFill>
                <a:latin typeface="Century Gothic"/>
              </a:rPr>
              <a:t>ροέρχετ</a:t>
            </a:r>
            <a:r>
              <a:rPr lang="en-US" b="1" dirty="0">
                <a:solidFill>
                  <a:srgbClr val="004A6C"/>
                </a:solidFill>
                <a:latin typeface="Century Gothic"/>
              </a:rPr>
              <a:t>αι </a:t>
            </a:r>
            <a:r>
              <a:rPr lang="en-US" b="1" dirty="0" err="1">
                <a:solidFill>
                  <a:srgbClr val="004A6C"/>
                </a:solidFill>
                <a:latin typeface="Century Gothic"/>
              </a:rPr>
              <a:t>το</a:t>
            </a:r>
            <a:r>
              <a:rPr lang="en-US" b="1" dirty="0">
                <a:solidFill>
                  <a:srgbClr val="004A6C"/>
                </a:solidFill>
                <a:latin typeface="Century Gothic"/>
              </a:rPr>
              <a:t> πλα</a:t>
            </a:r>
            <a:r>
              <a:rPr lang="en-US" b="1" dirty="0" err="1">
                <a:solidFill>
                  <a:srgbClr val="004A6C"/>
                </a:solidFill>
                <a:latin typeface="Century Gothic"/>
              </a:rPr>
              <a:t>στικό</a:t>
            </a:r>
            <a:r>
              <a:rPr lang="en-US" b="1" dirty="0">
                <a:solidFill>
                  <a:srgbClr val="004A6C"/>
                </a:solidFill>
                <a:latin typeface="Century Gothic"/>
              </a:rPr>
              <a:t>;</a:t>
            </a:r>
            <a:endParaRPr lang="en-US" dirty="0"/>
          </a:p>
        </p:txBody>
      </p:sp>
      <p:pic>
        <p:nvPicPr>
          <p:cNvPr id="6" name="Picture 5" descr="A picture containing indoor, orange&#10;&#10;Description automatically generated">
            <a:extLst>
              <a:ext uri="{FF2B5EF4-FFF2-40B4-BE49-F238E27FC236}">
                <a16:creationId xmlns:a16="http://schemas.microsoft.com/office/drawing/2014/main" id="{281DEDC5-82BC-694B-AA0E-76D3913504A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56855" y="481310"/>
            <a:ext cx="2042013" cy="2042013"/>
          </a:xfrm>
          <a:prstGeom prst="rect">
            <a:avLst/>
          </a:prstGeom>
        </p:spPr>
      </p:pic>
      <p:pic>
        <p:nvPicPr>
          <p:cNvPr id="8" name="Picture 7">
            <a:extLst>
              <a:ext uri="{FF2B5EF4-FFF2-40B4-BE49-F238E27FC236}">
                <a16:creationId xmlns:a16="http://schemas.microsoft.com/office/drawing/2014/main" id="{FAD1723A-4614-9A46-BE56-63941A67761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895567" y="481310"/>
            <a:ext cx="2052714" cy="2052714"/>
          </a:xfrm>
          <a:prstGeom prst="rect">
            <a:avLst/>
          </a:prstGeom>
        </p:spPr>
      </p:pic>
      <p:pic>
        <p:nvPicPr>
          <p:cNvPr id="13" name="Picture 12" descr="A picture containing mirror, indoor, round&#10;&#10;Description automatically generated">
            <a:extLst>
              <a:ext uri="{FF2B5EF4-FFF2-40B4-BE49-F238E27FC236}">
                <a16:creationId xmlns:a16="http://schemas.microsoft.com/office/drawing/2014/main" id="{49E87826-0249-5341-AE97-9200EA9E149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894456" y="2796437"/>
            <a:ext cx="2042013" cy="2042013"/>
          </a:xfrm>
          <a:prstGeom prst="rect">
            <a:avLst/>
          </a:prstGeom>
        </p:spPr>
      </p:pic>
      <p:pic>
        <p:nvPicPr>
          <p:cNvPr id="15" name="Picture 14" descr="A picture containing brass, indoor, music, glass&#10;&#10;Description automatically generated">
            <a:extLst>
              <a:ext uri="{FF2B5EF4-FFF2-40B4-BE49-F238E27FC236}">
                <a16:creationId xmlns:a16="http://schemas.microsoft.com/office/drawing/2014/main" id="{231F1FD3-8FC4-EB40-BED5-62D055DD44E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626413" y="2728968"/>
            <a:ext cx="2191962" cy="2176949"/>
          </a:xfrm>
          <a:prstGeom prst="rect">
            <a:avLst/>
          </a:prstGeom>
        </p:spPr>
      </p:pic>
      <p:pic>
        <p:nvPicPr>
          <p:cNvPr id="17" name="Picture 16" descr="A picture containing blue&#10;&#10;Description automatically generated">
            <a:extLst>
              <a:ext uri="{FF2B5EF4-FFF2-40B4-BE49-F238E27FC236}">
                <a16:creationId xmlns:a16="http://schemas.microsoft.com/office/drawing/2014/main" id="{64EF97B2-09F4-554C-9A2C-2AC971C52B49}"/>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380992" y="2746281"/>
            <a:ext cx="2132433" cy="2147140"/>
          </a:xfrm>
          <a:prstGeom prst="rect">
            <a:avLst/>
          </a:prstGeom>
        </p:spPr>
      </p:pic>
      <p:pic>
        <p:nvPicPr>
          <p:cNvPr id="21" name="Picture 20">
            <a:extLst>
              <a:ext uri="{FF2B5EF4-FFF2-40B4-BE49-F238E27FC236}">
                <a16:creationId xmlns:a16="http://schemas.microsoft.com/office/drawing/2014/main" id="{3163C220-CF61-5840-BF9C-B52696B174C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14094907">
            <a:off x="4364993" y="1434765"/>
            <a:ext cx="1534497" cy="1512808"/>
          </a:xfrm>
          <a:prstGeom prst="rect">
            <a:avLst/>
          </a:prstGeom>
        </p:spPr>
      </p:pic>
      <p:pic>
        <p:nvPicPr>
          <p:cNvPr id="22" name="Picture 21">
            <a:extLst>
              <a:ext uri="{FF2B5EF4-FFF2-40B4-BE49-F238E27FC236}">
                <a16:creationId xmlns:a16="http://schemas.microsoft.com/office/drawing/2014/main" id="{CBA349C1-87CA-6147-A500-B63CEC9996F6}"/>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4088513">
            <a:off x="10925980" y="2598273"/>
            <a:ext cx="1534497" cy="1512808"/>
          </a:xfrm>
          <a:prstGeom prst="rect">
            <a:avLst/>
          </a:prstGeom>
        </p:spPr>
      </p:pic>
      <p:pic>
        <p:nvPicPr>
          <p:cNvPr id="24" name="Picture 23">
            <a:extLst>
              <a:ext uri="{FF2B5EF4-FFF2-40B4-BE49-F238E27FC236}">
                <a16:creationId xmlns:a16="http://schemas.microsoft.com/office/drawing/2014/main" id="{2489F872-0238-4A48-8ED1-5991D274DEF7}"/>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rot="13766648">
            <a:off x="3125378" y="3845233"/>
            <a:ext cx="1534497" cy="1512808"/>
          </a:xfrm>
          <a:prstGeom prst="rect">
            <a:avLst/>
          </a:prstGeom>
        </p:spPr>
      </p:pic>
      <p:pic>
        <p:nvPicPr>
          <p:cNvPr id="7" name="Picture 6" descr="A picture containing text&#10;&#10;Description automatically generated">
            <a:hlinkClick r:id="rId13"/>
            <a:extLst>
              <a:ext uri="{FF2B5EF4-FFF2-40B4-BE49-F238E27FC236}">
                <a16:creationId xmlns:a16="http://schemas.microsoft.com/office/drawing/2014/main" id="{6A93CDD6-BC18-45A6-A132-4D507901BBF4}"/>
              </a:ext>
            </a:extLst>
          </p:cNvPr>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0" y="5458777"/>
            <a:ext cx="4087685" cy="1399225"/>
          </a:xfrm>
          <a:prstGeom prst="rect">
            <a:avLst/>
          </a:prstGeom>
        </p:spPr>
      </p:pic>
    </p:spTree>
    <p:extLst>
      <p:ext uri="{BB962C8B-B14F-4D97-AF65-F5344CB8AC3E}">
        <p14:creationId xmlns:p14="http://schemas.microsoft.com/office/powerpoint/2010/main" val="2224827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A picture containing typewriter&#10;&#10;Description automatically generated">
            <a:extLst>
              <a:ext uri="{FF2B5EF4-FFF2-40B4-BE49-F238E27FC236}">
                <a16:creationId xmlns:a16="http://schemas.microsoft.com/office/drawing/2014/main" id="{D46E2EB5-6C83-3544-BD57-F7A2F3DB98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860" y="0"/>
            <a:ext cx="12222480" cy="6881405"/>
          </a:xfrm>
          <a:prstGeom prst="rect">
            <a:avLst/>
          </a:prstGeom>
        </p:spPr>
      </p:pic>
      <p:sp>
        <p:nvSpPr>
          <p:cNvPr id="44" name="Rectangle 43">
            <a:extLst>
              <a:ext uri="{FF2B5EF4-FFF2-40B4-BE49-F238E27FC236}">
                <a16:creationId xmlns:a16="http://schemas.microsoft.com/office/drawing/2014/main" id="{E44CACBA-2A9F-024F-86AF-8CD32F063DA8}"/>
              </a:ext>
            </a:extLst>
          </p:cNvPr>
          <p:cNvSpPr/>
          <p:nvPr/>
        </p:nvSpPr>
        <p:spPr>
          <a:xfrm>
            <a:off x="-15240" y="4649"/>
            <a:ext cx="1222248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1786F649-0CE2-F442-9035-A380E5F791F8}"/>
              </a:ext>
            </a:extLst>
          </p:cNvPr>
          <p:cNvSpPr/>
          <p:nvPr/>
        </p:nvSpPr>
        <p:spPr>
          <a:xfrm>
            <a:off x="1445094" y="1937066"/>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772F13B-066A-1D4B-96B6-E926193A7842}"/>
              </a:ext>
            </a:extLst>
          </p:cNvPr>
          <p:cNvSpPr/>
          <p:nvPr/>
        </p:nvSpPr>
        <p:spPr>
          <a:xfrm>
            <a:off x="1486024" y="1899539"/>
            <a:ext cx="247228" cy="461665"/>
          </a:xfrm>
          <a:prstGeom prst="rect">
            <a:avLst/>
          </a:prstGeom>
        </p:spPr>
        <p:txBody>
          <a:bodyPr wrap="square" lIns="91440" tIns="45720" rIns="91440" bIns="45720" anchor="t">
            <a:spAutoFit/>
          </a:bodyPr>
          <a:lstStyle/>
          <a:p>
            <a:r>
              <a:rPr lang="en-US" sz="2400" b="1" dirty="0">
                <a:solidFill>
                  <a:srgbClr val="004A6C"/>
                </a:solidFill>
                <a:latin typeface="Gilroy Bold"/>
              </a:rPr>
              <a:t>1</a:t>
            </a:r>
          </a:p>
        </p:txBody>
      </p:sp>
      <p:sp>
        <p:nvSpPr>
          <p:cNvPr id="34" name="Rectangle 33">
            <a:extLst>
              <a:ext uri="{FF2B5EF4-FFF2-40B4-BE49-F238E27FC236}">
                <a16:creationId xmlns:a16="http://schemas.microsoft.com/office/drawing/2014/main" id="{D756863A-2CE1-FD43-A86B-03BEE7B44880}"/>
              </a:ext>
            </a:extLst>
          </p:cNvPr>
          <p:cNvSpPr/>
          <p:nvPr/>
        </p:nvSpPr>
        <p:spPr>
          <a:xfrm>
            <a:off x="1504068" y="4730920"/>
            <a:ext cx="24722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sp>
        <p:nvSpPr>
          <p:cNvPr id="36" name="Rectangle 35">
            <a:extLst>
              <a:ext uri="{FF2B5EF4-FFF2-40B4-BE49-F238E27FC236}">
                <a16:creationId xmlns:a16="http://schemas.microsoft.com/office/drawing/2014/main" id="{4D2A8AB2-3E40-6B44-8656-877B474F3630}"/>
              </a:ext>
            </a:extLst>
          </p:cNvPr>
          <p:cNvSpPr/>
          <p:nvPr/>
        </p:nvSpPr>
        <p:spPr>
          <a:xfrm>
            <a:off x="1504068" y="5698436"/>
            <a:ext cx="247228" cy="523220"/>
          </a:xfrm>
          <a:prstGeom prst="rect">
            <a:avLst/>
          </a:prstGeom>
        </p:spPr>
        <p:txBody>
          <a:bodyPr wrap="square">
            <a:spAutoFit/>
          </a:bodyPr>
          <a:lstStyle/>
          <a:p>
            <a:r>
              <a:rPr lang="en-US" sz="2800" b="1">
                <a:solidFill>
                  <a:srgbClr val="004A6C"/>
                </a:solidFill>
                <a:latin typeface="Gilroy Bold" pitchFamily="2" charset="77"/>
              </a:rPr>
              <a:t> </a:t>
            </a:r>
            <a:endParaRPr lang="en-US" sz="2800">
              <a:solidFill>
                <a:srgbClr val="004A6C"/>
              </a:solidFill>
            </a:endParaRPr>
          </a:p>
        </p:txBody>
      </p:sp>
      <p:sp>
        <p:nvSpPr>
          <p:cNvPr id="41" name="Oval 40">
            <a:extLst>
              <a:ext uri="{FF2B5EF4-FFF2-40B4-BE49-F238E27FC236}">
                <a16:creationId xmlns:a16="http://schemas.microsoft.com/office/drawing/2014/main" id="{223E7AD0-99F4-0B45-81AF-09C4B9C35324}"/>
              </a:ext>
            </a:extLst>
          </p:cNvPr>
          <p:cNvSpPr/>
          <p:nvPr/>
        </p:nvSpPr>
        <p:spPr>
          <a:xfrm>
            <a:off x="1445094" y="2785385"/>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25AE9B0-B466-AB41-A065-763EBD3F512B}"/>
              </a:ext>
            </a:extLst>
          </p:cNvPr>
          <p:cNvSpPr/>
          <p:nvPr/>
        </p:nvSpPr>
        <p:spPr>
          <a:xfrm>
            <a:off x="1486024" y="2747858"/>
            <a:ext cx="247228" cy="461665"/>
          </a:xfrm>
          <a:prstGeom prst="rect">
            <a:avLst/>
          </a:prstGeom>
        </p:spPr>
        <p:txBody>
          <a:bodyPr wrap="square" lIns="91440" tIns="45720" rIns="91440" bIns="45720" anchor="t">
            <a:spAutoFit/>
          </a:bodyPr>
          <a:lstStyle/>
          <a:p>
            <a:r>
              <a:rPr lang="en-US" sz="2400" b="1" dirty="0">
                <a:solidFill>
                  <a:srgbClr val="004A6C"/>
                </a:solidFill>
                <a:latin typeface="Gilroy Bold"/>
              </a:rPr>
              <a:t>2</a:t>
            </a:r>
          </a:p>
        </p:txBody>
      </p:sp>
      <p:sp>
        <p:nvSpPr>
          <p:cNvPr id="50" name="Oval 49">
            <a:extLst>
              <a:ext uri="{FF2B5EF4-FFF2-40B4-BE49-F238E27FC236}">
                <a16:creationId xmlns:a16="http://schemas.microsoft.com/office/drawing/2014/main" id="{BD1769F6-570C-9F40-8E08-A0EB62C963AC}"/>
              </a:ext>
            </a:extLst>
          </p:cNvPr>
          <p:cNvSpPr/>
          <p:nvPr/>
        </p:nvSpPr>
        <p:spPr>
          <a:xfrm>
            <a:off x="1445094" y="3667217"/>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293CCA59-8C81-3549-A86E-60C006BD24AC}"/>
              </a:ext>
            </a:extLst>
          </p:cNvPr>
          <p:cNvSpPr/>
          <p:nvPr/>
        </p:nvSpPr>
        <p:spPr>
          <a:xfrm>
            <a:off x="1486024" y="3682737"/>
            <a:ext cx="247228" cy="461665"/>
          </a:xfrm>
          <a:prstGeom prst="rect">
            <a:avLst/>
          </a:prstGeom>
        </p:spPr>
        <p:txBody>
          <a:bodyPr wrap="square" lIns="91440" tIns="45720" rIns="91440" bIns="45720" anchor="t">
            <a:spAutoFit/>
          </a:bodyPr>
          <a:lstStyle/>
          <a:p>
            <a:r>
              <a:rPr lang="en-US" sz="2400" b="1" dirty="0">
                <a:solidFill>
                  <a:srgbClr val="004A6C"/>
                </a:solidFill>
                <a:latin typeface="Gilroy Bold"/>
              </a:rPr>
              <a:t>3</a:t>
            </a:r>
          </a:p>
        </p:txBody>
      </p:sp>
      <p:sp>
        <p:nvSpPr>
          <p:cNvPr id="52" name="Oval 51">
            <a:extLst>
              <a:ext uri="{FF2B5EF4-FFF2-40B4-BE49-F238E27FC236}">
                <a16:creationId xmlns:a16="http://schemas.microsoft.com/office/drawing/2014/main" id="{4D38CE4A-79CA-B84D-9C82-C95BACE278B1}"/>
              </a:ext>
            </a:extLst>
          </p:cNvPr>
          <p:cNvSpPr/>
          <p:nvPr/>
        </p:nvSpPr>
        <p:spPr>
          <a:xfrm>
            <a:off x="1445094" y="4661281"/>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C830DDF5-ACCB-5845-8F16-C31EA28D2C76}"/>
              </a:ext>
            </a:extLst>
          </p:cNvPr>
          <p:cNvSpPr/>
          <p:nvPr/>
        </p:nvSpPr>
        <p:spPr>
          <a:xfrm>
            <a:off x="1486024" y="4676801"/>
            <a:ext cx="247228" cy="461665"/>
          </a:xfrm>
          <a:prstGeom prst="rect">
            <a:avLst/>
          </a:prstGeom>
        </p:spPr>
        <p:txBody>
          <a:bodyPr wrap="square" lIns="91440" tIns="45720" rIns="91440" bIns="45720" anchor="t">
            <a:spAutoFit/>
          </a:bodyPr>
          <a:lstStyle/>
          <a:p>
            <a:r>
              <a:rPr lang="en-US" sz="2400" b="1" dirty="0">
                <a:solidFill>
                  <a:srgbClr val="004A6C"/>
                </a:solidFill>
                <a:latin typeface="Gilroy Bold"/>
              </a:rPr>
              <a:t>4</a:t>
            </a:r>
          </a:p>
        </p:txBody>
      </p:sp>
      <p:sp>
        <p:nvSpPr>
          <p:cNvPr id="54" name="Oval 53">
            <a:extLst>
              <a:ext uri="{FF2B5EF4-FFF2-40B4-BE49-F238E27FC236}">
                <a16:creationId xmlns:a16="http://schemas.microsoft.com/office/drawing/2014/main" id="{B57F71EB-BFC7-8546-AC03-5DBC370E4CDD}"/>
              </a:ext>
            </a:extLst>
          </p:cNvPr>
          <p:cNvSpPr/>
          <p:nvPr/>
        </p:nvSpPr>
        <p:spPr>
          <a:xfrm>
            <a:off x="1445094" y="5634296"/>
            <a:ext cx="460517" cy="460517"/>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7349B19C-5BA0-D948-8F75-9C994C15026E}"/>
              </a:ext>
            </a:extLst>
          </p:cNvPr>
          <p:cNvSpPr/>
          <p:nvPr/>
        </p:nvSpPr>
        <p:spPr>
          <a:xfrm>
            <a:off x="1486024" y="5649816"/>
            <a:ext cx="247228" cy="461665"/>
          </a:xfrm>
          <a:prstGeom prst="rect">
            <a:avLst/>
          </a:prstGeom>
        </p:spPr>
        <p:txBody>
          <a:bodyPr wrap="square" lIns="91440" tIns="45720" rIns="91440" bIns="45720" anchor="t">
            <a:spAutoFit/>
          </a:bodyPr>
          <a:lstStyle/>
          <a:p>
            <a:r>
              <a:rPr lang="en-US" sz="2400" b="1" dirty="0">
                <a:solidFill>
                  <a:srgbClr val="004A6C"/>
                </a:solidFill>
                <a:latin typeface="Gilroy Bold"/>
              </a:rPr>
              <a:t>5</a:t>
            </a:r>
          </a:p>
        </p:txBody>
      </p:sp>
      <p:sp>
        <p:nvSpPr>
          <p:cNvPr id="56" name="Rectangle 55">
            <a:extLst>
              <a:ext uri="{FF2B5EF4-FFF2-40B4-BE49-F238E27FC236}">
                <a16:creationId xmlns:a16="http://schemas.microsoft.com/office/drawing/2014/main" id="{2974CDEA-8F26-9643-ABB6-8635A238B282}"/>
              </a:ext>
            </a:extLst>
          </p:cNvPr>
          <p:cNvSpPr/>
          <p:nvPr/>
        </p:nvSpPr>
        <p:spPr>
          <a:xfrm>
            <a:off x="6831912" y="617457"/>
            <a:ext cx="3744668" cy="94607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A42D307-2E98-A543-8B7E-5B8206602BF0}"/>
              </a:ext>
            </a:extLst>
          </p:cNvPr>
          <p:cNvSpPr/>
          <p:nvPr/>
        </p:nvSpPr>
        <p:spPr>
          <a:xfrm>
            <a:off x="6838159" y="619017"/>
            <a:ext cx="3962836" cy="923330"/>
          </a:xfrm>
          <a:prstGeom prst="rect">
            <a:avLst/>
          </a:prstGeom>
        </p:spPr>
        <p:txBody>
          <a:bodyPr wrap="square" lIns="91440" tIns="45720" rIns="91440" bIns="45720" anchor="t">
            <a:spAutoFit/>
          </a:bodyPr>
          <a:lstStyle/>
          <a:p>
            <a:r>
              <a:rPr lang="en-US" b="1" dirty="0" err="1">
                <a:solidFill>
                  <a:srgbClr val="004A6C"/>
                </a:solidFill>
                <a:latin typeface="Century Gothic"/>
              </a:rPr>
              <a:t>Συνεργ</a:t>
            </a:r>
            <a:r>
              <a:rPr lang="en-US" b="1" dirty="0">
                <a:solidFill>
                  <a:srgbClr val="004A6C"/>
                </a:solidFill>
                <a:latin typeface="Century Gothic"/>
              </a:rPr>
              <a:t>α</a:t>
            </a:r>
            <a:r>
              <a:rPr lang="en-US" b="1" dirty="0" err="1">
                <a:solidFill>
                  <a:srgbClr val="004A6C"/>
                </a:solidFill>
                <a:latin typeface="Century Gothic"/>
              </a:rPr>
              <a:t>στείτε</a:t>
            </a:r>
            <a:r>
              <a:rPr lang="en-US" b="1" dirty="0">
                <a:solidFill>
                  <a:srgbClr val="004A6C"/>
                </a:solidFill>
                <a:latin typeface="Century Gothic"/>
              </a:rPr>
              <a:t> </a:t>
            </a:r>
            <a:r>
              <a:rPr lang="en-US" b="1" dirty="0" err="1">
                <a:solidFill>
                  <a:srgbClr val="004A6C"/>
                </a:solidFill>
                <a:latin typeface="Century Gothic"/>
              </a:rPr>
              <a:t>με</a:t>
            </a:r>
            <a:r>
              <a:rPr lang="en-US" b="1" dirty="0">
                <a:solidFill>
                  <a:srgbClr val="004A6C"/>
                </a:solidFill>
                <a:latin typeface="Century Gothic"/>
              </a:rPr>
              <a:t> </a:t>
            </a:r>
            <a:r>
              <a:rPr lang="en-US" b="1" dirty="0" err="1">
                <a:solidFill>
                  <a:srgbClr val="004A6C"/>
                </a:solidFill>
                <a:latin typeface="Century Gothic"/>
              </a:rPr>
              <a:t>το</a:t>
            </a:r>
            <a:r>
              <a:rPr lang="en-US" b="1" dirty="0">
                <a:solidFill>
                  <a:srgbClr val="004A6C"/>
                </a:solidFill>
                <a:latin typeface="Century Gothic"/>
              </a:rPr>
              <a:t> </a:t>
            </a:r>
            <a:r>
              <a:rPr lang="en-US" b="1" dirty="0" err="1">
                <a:solidFill>
                  <a:srgbClr val="004A6C"/>
                </a:solidFill>
                <a:latin typeface="Century Gothic"/>
              </a:rPr>
              <a:t>ζευγάρι</a:t>
            </a:r>
            <a:r>
              <a:rPr lang="en-US" b="1" dirty="0">
                <a:solidFill>
                  <a:srgbClr val="004A6C"/>
                </a:solidFill>
                <a:latin typeface="Century Gothic"/>
              </a:rPr>
              <a:t> σας </a:t>
            </a:r>
            <a:r>
              <a:rPr lang="en-US" b="1" dirty="0" err="1">
                <a:solidFill>
                  <a:srgbClr val="004A6C"/>
                </a:solidFill>
                <a:latin typeface="Century Gothic"/>
              </a:rPr>
              <a:t>γι</a:t>
            </a:r>
            <a:r>
              <a:rPr lang="en-US" b="1" dirty="0">
                <a:solidFill>
                  <a:srgbClr val="004A6C"/>
                </a:solidFill>
                <a:latin typeface="Century Gothic"/>
              </a:rPr>
              <a:t>α να β</a:t>
            </a:r>
            <a:r>
              <a:rPr lang="en-US" b="1" dirty="0" err="1">
                <a:solidFill>
                  <a:srgbClr val="004A6C"/>
                </a:solidFill>
                <a:latin typeface="Century Gothic"/>
              </a:rPr>
              <a:t>άλετε</a:t>
            </a:r>
            <a:r>
              <a:rPr lang="en-US" b="1" dirty="0">
                <a:solidFill>
                  <a:srgbClr val="004A6C"/>
                </a:solidFill>
                <a:latin typeface="Century Gothic"/>
              </a:rPr>
              <a:t> τα </a:t>
            </a:r>
            <a:r>
              <a:rPr lang="en-US" b="1" dirty="0" err="1">
                <a:solidFill>
                  <a:srgbClr val="004A6C"/>
                </a:solidFill>
                <a:latin typeface="Century Gothic"/>
              </a:rPr>
              <a:t>γεγονότ</a:t>
            </a:r>
            <a:r>
              <a:rPr lang="en-US" b="1" dirty="0">
                <a:solidFill>
                  <a:srgbClr val="004A6C"/>
                </a:solidFill>
                <a:latin typeface="Century Gothic"/>
              </a:rPr>
              <a:t>α </a:t>
            </a:r>
            <a:r>
              <a:rPr lang="en-US" b="1" dirty="0" err="1">
                <a:solidFill>
                  <a:srgbClr val="004A6C"/>
                </a:solidFill>
                <a:latin typeface="Century Gothic"/>
              </a:rPr>
              <a:t>με</a:t>
            </a:r>
            <a:r>
              <a:rPr lang="en-US" b="1" dirty="0">
                <a:solidFill>
                  <a:srgbClr val="004A6C"/>
                </a:solidFill>
                <a:latin typeface="Century Gothic"/>
              </a:rPr>
              <a:t> </a:t>
            </a:r>
            <a:r>
              <a:rPr lang="en-US" b="1" dirty="0" err="1">
                <a:solidFill>
                  <a:srgbClr val="004A6C"/>
                </a:solidFill>
                <a:latin typeface="Century Gothic"/>
              </a:rPr>
              <a:t>τη</a:t>
            </a:r>
            <a:r>
              <a:rPr lang="en-US" b="1" dirty="0">
                <a:solidFill>
                  <a:srgbClr val="004A6C"/>
                </a:solidFill>
                <a:latin typeface="Century Gothic"/>
              </a:rPr>
              <a:t> </a:t>
            </a:r>
            <a:r>
              <a:rPr lang="en-US" b="1" dirty="0" err="1">
                <a:solidFill>
                  <a:srgbClr val="004A6C"/>
                </a:solidFill>
                <a:latin typeface="Century Gothic"/>
              </a:rPr>
              <a:t>σειρά</a:t>
            </a:r>
            <a:r>
              <a:rPr lang="en-US" b="1" dirty="0">
                <a:solidFill>
                  <a:srgbClr val="004A6C"/>
                </a:solidFill>
                <a:latin typeface="Century Gothic"/>
              </a:rPr>
              <a:t>:​</a:t>
            </a:r>
            <a:endParaRPr lang="en-US" dirty="0"/>
          </a:p>
        </p:txBody>
      </p:sp>
      <p:pic>
        <p:nvPicPr>
          <p:cNvPr id="6" name="Picture 5">
            <a:extLst>
              <a:ext uri="{FF2B5EF4-FFF2-40B4-BE49-F238E27FC236}">
                <a16:creationId xmlns:a16="http://schemas.microsoft.com/office/drawing/2014/main" id="{188D993D-8855-9F44-A2C9-70AAFB2E1CA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696" y="-163009"/>
            <a:ext cx="5228870" cy="1975344"/>
          </a:xfrm>
          <a:prstGeom prst="rect">
            <a:avLst/>
          </a:prstGeom>
        </p:spPr>
      </p:pic>
      <p:sp>
        <p:nvSpPr>
          <p:cNvPr id="38" name="TextBox 37">
            <a:extLst>
              <a:ext uri="{FF2B5EF4-FFF2-40B4-BE49-F238E27FC236}">
                <a16:creationId xmlns:a16="http://schemas.microsoft.com/office/drawing/2014/main" id="{445B4B5E-C00D-1E4E-BC07-445AD99AA06F}"/>
              </a:ext>
            </a:extLst>
          </p:cNvPr>
          <p:cNvSpPr txBox="1"/>
          <p:nvPr/>
        </p:nvSpPr>
        <p:spPr>
          <a:xfrm>
            <a:off x="14253" y="715652"/>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Παρα</a:t>
            </a:r>
            <a:r>
              <a:rPr lang="en-US" sz="3200" b="1" err="1">
                <a:solidFill>
                  <a:srgbClr val="004A6C"/>
                </a:solidFill>
                <a:latin typeface="Century Gothic"/>
              </a:rPr>
              <a:t>γωγή</a:t>
            </a:r>
            <a:r>
              <a:rPr lang="en-US" sz="3200" b="1" dirty="0">
                <a:solidFill>
                  <a:srgbClr val="004A6C"/>
                </a:solidFill>
                <a:latin typeface="Century Gothic"/>
              </a:rPr>
              <a:t> </a:t>
            </a:r>
            <a:r>
              <a:rPr lang="en-US" sz="3200" b="1" err="1">
                <a:solidFill>
                  <a:srgbClr val="004A6C"/>
                </a:solidFill>
                <a:latin typeface="Century Gothic"/>
              </a:rPr>
              <a:t>Πλ</a:t>
            </a:r>
            <a:r>
              <a:rPr lang="en-US" sz="3200" b="1" dirty="0">
                <a:solidFill>
                  <a:srgbClr val="004A6C"/>
                </a:solidFill>
                <a:latin typeface="Century Gothic"/>
              </a:rPr>
              <a:t>α</a:t>
            </a:r>
            <a:r>
              <a:rPr lang="en-US" sz="3200" b="1" err="1">
                <a:solidFill>
                  <a:srgbClr val="004A6C"/>
                </a:solidFill>
                <a:latin typeface="Century Gothic"/>
              </a:rPr>
              <a:t>στικών</a:t>
            </a:r>
            <a:endParaRPr lang="en-US" sz="3200" b="1">
              <a:solidFill>
                <a:srgbClr val="004A6C"/>
              </a:solidFill>
              <a:latin typeface="Century Gothic"/>
            </a:endParaRPr>
          </a:p>
        </p:txBody>
      </p:sp>
      <p:pic>
        <p:nvPicPr>
          <p:cNvPr id="4" name="Picture 3" descr="Text&#10;&#10;Description automatically generated with low confidence">
            <a:extLst>
              <a:ext uri="{FF2B5EF4-FFF2-40B4-BE49-F238E27FC236}">
                <a16:creationId xmlns:a16="http://schemas.microsoft.com/office/drawing/2014/main" id="{93B9E581-F49B-4E54-A2BE-25B08DD7FF6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88"/>
          <a:stretch/>
        </p:blipFill>
        <p:spPr>
          <a:xfrm>
            <a:off x="-135695" y="6222798"/>
            <a:ext cx="2905285" cy="654227"/>
          </a:xfrm>
          <a:prstGeom prst="rect">
            <a:avLst/>
          </a:prstGeom>
        </p:spPr>
      </p:pic>
      <p:pic>
        <p:nvPicPr>
          <p:cNvPr id="3" name="Picture 2" descr="A blue and white text&#10;&#10;Description automatically generated">
            <a:extLst>
              <a:ext uri="{FF2B5EF4-FFF2-40B4-BE49-F238E27FC236}">
                <a16:creationId xmlns:a16="http://schemas.microsoft.com/office/drawing/2014/main" id="{6CF503A7-8E40-611E-2D98-5ADA4CF2C1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54115" y="1711207"/>
            <a:ext cx="8499232" cy="4600568"/>
          </a:xfrm>
          <a:prstGeom prst="rect">
            <a:avLst/>
          </a:prstGeom>
        </p:spPr>
      </p:pic>
    </p:spTree>
    <p:extLst>
      <p:ext uri="{BB962C8B-B14F-4D97-AF65-F5344CB8AC3E}">
        <p14:creationId xmlns:p14="http://schemas.microsoft.com/office/powerpoint/2010/main" val="4101477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con&#10;&#10;Description automatically generated">
            <a:extLst>
              <a:ext uri="{FF2B5EF4-FFF2-40B4-BE49-F238E27FC236}">
                <a16:creationId xmlns:a16="http://schemas.microsoft.com/office/drawing/2014/main" id="{2804758A-94DF-584A-8287-3B588A19342D}"/>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323758" y="893909"/>
            <a:ext cx="4627366"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7 </a:t>
            </a:r>
            <a:r>
              <a:rPr lang="en-US" sz="3200" b="1" dirty="0" err="1">
                <a:solidFill>
                  <a:srgbClr val="004A6C"/>
                </a:solidFill>
                <a:latin typeface="Century Gothic"/>
              </a:rPr>
              <a:t>τύ</a:t>
            </a:r>
            <a:r>
              <a:rPr lang="en-US" sz="3200" b="1" dirty="0">
                <a:solidFill>
                  <a:srgbClr val="004A6C"/>
                </a:solidFill>
                <a:latin typeface="Century Gothic"/>
              </a:rPr>
              <a:t>π</a:t>
            </a:r>
            <a:r>
              <a:rPr lang="en-US" sz="3200" b="1" dirty="0" err="1">
                <a:solidFill>
                  <a:srgbClr val="004A6C"/>
                </a:solidFill>
                <a:latin typeface="Century Gothic"/>
              </a:rPr>
              <a:t>οι</a:t>
            </a:r>
            <a:r>
              <a:rPr lang="en-US" sz="3200" b="1" dirty="0">
                <a:solidFill>
                  <a:srgbClr val="004A6C"/>
                </a:solidFill>
                <a:latin typeface="Century Gothic"/>
              </a:rPr>
              <a:t> πλα</a:t>
            </a:r>
            <a:r>
              <a:rPr lang="en-US" sz="3200" b="1" dirty="0" err="1">
                <a:solidFill>
                  <a:srgbClr val="004A6C"/>
                </a:solidFill>
                <a:latin typeface="Century Gothic"/>
              </a:rPr>
              <a:t>στικού</a:t>
            </a: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80000">
            <a:off x="10419789" y="4142788"/>
            <a:ext cx="1534497" cy="1448232"/>
          </a:xfrm>
          <a:prstGeom prst="rect">
            <a:avLst/>
          </a:prstGeom>
        </p:spPr>
      </p:pic>
      <p:sp>
        <p:nvSpPr>
          <p:cNvPr id="10" name="Rectangle 9">
            <a:extLst>
              <a:ext uri="{FF2B5EF4-FFF2-40B4-BE49-F238E27FC236}">
                <a16:creationId xmlns:a16="http://schemas.microsoft.com/office/drawing/2014/main" id="{C8F8D12A-EDF9-7543-A50B-084C6FD51DB0}"/>
              </a:ext>
            </a:extLst>
          </p:cNvPr>
          <p:cNvSpPr/>
          <p:nvPr/>
        </p:nvSpPr>
        <p:spPr>
          <a:xfrm>
            <a:off x="9910744" y="5126759"/>
            <a:ext cx="2080925" cy="70227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entury Gothic"/>
            </a:endParaRPr>
          </a:p>
        </p:txBody>
      </p:sp>
      <p:sp>
        <p:nvSpPr>
          <p:cNvPr id="11" name="Rectangle 10">
            <a:extLst>
              <a:ext uri="{FF2B5EF4-FFF2-40B4-BE49-F238E27FC236}">
                <a16:creationId xmlns:a16="http://schemas.microsoft.com/office/drawing/2014/main" id="{93C13AE8-FB1C-2E44-897A-2C432A0403F3}"/>
              </a:ext>
            </a:extLst>
          </p:cNvPr>
          <p:cNvSpPr/>
          <p:nvPr/>
        </p:nvSpPr>
        <p:spPr>
          <a:xfrm>
            <a:off x="9913889" y="5126560"/>
            <a:ext cx="2279798" cy="707886"/>
          </a:xfrm>
          <a:prstGeom prst="rect">
            <a:avLst/>
          </a:prstGeom>
        </p:spPr>
        <p:txBody>
          <a:bodyPr wrap="square" lIns="91440" tIns="45720" rIns="91440" bIns="45720" anchor="t">
            <a:spAutoFit/>
          </a:bodyPr>
          <a:lstStyle/>
          <a:p>
            <a:r>
              <a:rPr lang="en-US" sz="2000" b="1" err="1">
                <a:solidFill>
                  <a:srgbClr val="004A6C"/>
                </a:solidFill>
                <a:latin typeface="Century Gothic"/>
              </a:rPr>
              <a:t>Περισσότερ</a:t>
            </a:r>
            <a:r>
              <a:rPr lang="en-US" sz="2000" b="1">
                <a:solidFill>
                  <a:srgbClr val="004A6C"/>
                </a:solidFill>
                <a:latin typeface="Century Gothic"/>
              </a:rPr>
              <a:t>α </a:t>
            </a:r>
            <a:r>
              <a:rPr lang="en-US" sz="2000" b="1" err="1">
                <a:solidFill>
                  <a:srgbClr val="004A6C"/>
                </a:solidFill>
                <a:latin typeface="Century Gothic"/>
              </a:rPr>
              <a:t>στον</a:t>
            </a:r>
            <a:r>
              <a:rPr lang="en-US" sz="2000" b="1">
                <a:solidFill>
                  <a:srgbClr val="004A6C"/>
                </a:solidFill>
                <a:latin typeface="Century Gothic"/>
              </a:rPr>
              <a:t> </a:t>
            </a:r>
            <a:r>
              <a:rPr lang="en-US" sz="2000" b="1" dirty="0">
                <a:solidFill>
                  <a:srgbClr val="004A6C"/>
                </a:solidFill>
                <a:latin typeface="Century Gothic"/>
                <a:hlinkClick r:id="" action="ppaction://noaction"/>
              </a:rPr>
              <a:t>σύνδεσμο</a:t>
            </a:r>
          </a:p>
        </p:txBody>
      </p:sp>
      <p:pic>
        <p:nvPicPr>
          <p:cNvPr id="9" name="Content Placeholder 8" descr="A screenshot of a recycle chart&#10;&#10;Description automatically generated">
            <a:extLst>
              <a:ext uri="{FF2B5EF4-FFF2-40B4-BE49-F238E27FC236}">
                <a16:creationId xmlns:a16="http://schemas.microsoft.com/office/drawing/2014/main" id="{8B47260D-C333-8EB0-DB1B-0706929F8977}"/>
              </a:ext>
            </a:extLst>
          </p:cNvPr>
          <p:cNvPicPr>
            <a:picLocks noGrp="1" noChangeAspect="1"/>
          </p:cNvPicPr>
          <p:nvPr>
            <p:ph idx="1"/>
          </p:nvPr>
        </p:nvPicPr>
        <p:blipFill>
          <a:blip r:embed="rId5" cstate="email">
            <a:extLst>
              <a:ext uri="{28A0092B-C50C-407E-A947-70E740481C1C}">
                <a14:useLocalDpi xmlns:a14="http://schemas.microsoft.com/office/drawing/2010/main"/>
              </a:ext>
            </a:extLst>
          </a:blip>
          <a:stretch>
            <a:fillRect/>
          </a:stretch>
        </p:blipFill>
        <p:spPr>
          <a:xfrm>
            <a:off x="4860738" y="179173"/>
            <a:ext cx="4923935" cy="6495269"/>
          </a:xfrm>
        </p:spPr>
      </p:pic>
      <p:pic>
        <p:nvPicPr>
          <p:cNvPr id="4" name="Picture 3" descr="A picture containing text&#10;&#10;Description automatically generated">
            <a:hlinkClick r:id="rId6"/>
            <a:extLst>
              <a:ext uri="{FF2B5EF4-FFF2-40B4-BE49-F238E27FC236}">
                <a16:creationId xmlns:a16="http://schemas.microsoft.com/office/drawing/2014/main" id="{87F08927-CEA5-43F6-9FE9-28FE5F78D4E7}"/>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0" y="5627077"/>
            <a:ext cx="4454774" cy="1230929"/>
          </a:xfrm>
          <a:prstGeom prst="rect">
            <a:avLst/>
          </a:prstGeom>
        </p:spPr>
      </p:pic>
    </p:spTree>
    <p:extLst>
      <p:ext uri="{BB962C8B-B14F-4D97-AF65-F5344CB8AC3E}">
        <p14:creationId xmlns:p14="http://schemas.microsoft.com/office/powerpoint/2010/main" val="1823250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D9CD384A-2AC4-9943-8230-8533C064213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E0E40E7-9F87-114A-9D9A-AD44BEFE3D84}"/>
              </a:ext>
            </a:extLst>
          </p:cNvPr>
          <p:cNvSpPr txBox="1"/>
          <p:nvPr/>
        </p:nvSpPr>
        <p:spPr>
          <a:xfrm>
            <a:off x="877" y="919740"/>
            <a:ext cx="5621839" cy="523220"/>
          </a:xfrm>
          <a:prstGeom prst="rect">
            <a:avLst/>
          </a:prstGeom>
          <a:noFill/>
        </p:spPr>
        <p:txBody>
          <a:bodyPr wrap="square" lIns="91440" tIns="45720" rIns="91440" bIns="45720" rtlCol="0" anchor="t">
            <a:spAutoFit/>
          </a:bodyPr>
          <a:lstStyle/>
          <a:p>
            <a:r>
              <a:rPr lang="en-US" sz="2800" b="1">
                <a:solidFill>
                  <a:srgbClr val="004A6C"/>
                </a:solidFill>
                <a:latin typeface="Century Gothic"/>
              </a:rPr>
              <a:t>Ανακύκλωση Πλαστικού</a:t>
            </a:r>
            <a:endParaRPr lang="en-US" sz="2800">
              <a:ea typeface="Calibri"/>
              <a:cs typeface="Calibri"/>
            </a:endParaRPr>
          </a:p>
        </p:txBody>
      </p:sp>
      <p:pic>
        <p:nvPicPr>
          <p:cNvPr id="8" name="Picture 7">
            <a:extLst>
              <a:ext uri="{FF2B5EF4-FFF2-40B4-BE49-F238E27FC236}">
                <a16:creationId xmlns:a16="http://schemas.microsoft.com/office/drawing/2014/main" id="{F1BE3F39-CCCB-7A47-B624-FD36032630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630890">
            <a:off x="10304719" y="423437"/>
            <a:ext cx="1534497" cy="1512808"/>
          </a:xfrm>
          <a:prstGeom prst="rect">
            <a:avLst/>
          </a:prstGeom>
        </p:spPr>
      </p:pic>
      <p:pic>
        <p:nvPicPr>
          <p:cNvPr id="9" name="Picture 8">
            <a:extLst>
              <a:ext uri="{FF2B5EF4-FFF2-40B4-BE49-F238E27FC236}">
                <a16:creationId xmlns:a16="http://schemas.microsoft.com/office/drawing/2014/main" id="{8D2FFD6D-A9D4-D44C-A39D-C37C325835F8}"/>
              </a:ext>
            </a:extLst>
          </p:cNvPr>
          <p:cNvPicPr>
            <a:picLocks noChangeAspect="1"/>
          </p:cNvPicPr>
          <p:nvPr/>
        </p:nvPicPr>
        <p:blipFill>
          <a:blip r:embed="rId5"/>
          <a:stretch>
            <a:fillRect/>
          </a:stretch>
        </p:blipFill>
        <p:spPr>
          <a:xfrm rot="12174213">
            <a:off x="10536456" y="1692939"/>
            <a:ext cx="659737" cy="771121"/>
          </a:xfrm>
          <a:prstGeom prst="rect">
            <a:avLst/>
          </a:prstGeom>
        </p:spPr>
      </p:pic>
      <p:sp>
        <p:nvSpPr>
          <p:cNvPr id="10" name="Rectangle 9">
            <a:extLst>
              <a:ext uri="{FF2B5EF4-FFF2-40B4-BE49-F238E27FC236}">
                <a16:creationId xmlns:a16="http://schemas.microsoft.com/office/drawing/2014/main" id="{C8F8D12A-EDF9-7543-A50B-084C6FD51DB0}"/>
              </a:ext>
            </a:extLst>
          </p:cNvPr>
          <p:cNvSpPr/>
          <p:nvPr/>
        </p:nvSpPr>
        <p:spPr>
          <a:xfrm>
            <a:off x="8933348" y="1261429"/>
            <a:ext cx="2042179" cy="72164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478F016-CFCB-B24B-A041-60202EC9F50E}"/>
              </a:ext>
            </a:extLst>
          </p:cNvPr>
          <p:cNvSpPr/>
          <p:nvPr/>
        </p:nvSpPr>
        <p:spPr>
          <a:xfrm>
            <a:off x="459999" y="3430228"/>
            <a:ext cx="3134995" cy="1815882"/>
          </a:xfrm>
          <a:prstGeom prst="rect">
            <a:avLst/>
          </a:prstGeom>
        </p:spPr>
        <p:txBody>
          <a:bodyPr wrap="square" lIns="91440" tIns="45720" rIns="91440" bIns="45720" anchor="t">
            <a:spAutoFit/>
          </a:bodyPr>
          <a:lstStyle/>
          <a:p>
            <a:pPr defTabSz="457200" hangingPunct="0"/>
            <a:r>
              <a:rPr lang="en-US" sz="2800" b="1" dirty="0" err="1">
                <a:solidFill>
                  <a:srgbClr val="F9F6ED"/>
                </a:solidFill>
                <a:latin typeface="Century Gothic"/>
              </a:rPr>
              <a:t>Τι</a:t>
            </a:r>
            <a:r>
              <a:rPr lang="en-US" sz="2800" b="1" dirty="0">
                <a:solidFill>
                  <a:srgbClr val="F9F6ED"/>
                </a:solidFill>
                <a:latin typeface="Century Gothic"/>
              </a:rPr>
              <a:t> </a:t>
            </a:r>
            <a:r>
              <a:rPr lang="en-US" sz="2800" b="1" dirty="0" err="1">
                <a:solidFill>
                  <a:srgbClr val="F9F6ED"/>
                </a:solidFill>
                <a:latin typeface="Century Gothic"/>
              </a:rPr>
              <a:t>σε</a:t>
            </a:r>
            <a:r>
              <a:rPr lang="en-US" sz="2800" b="1" dirty="0">
                <a:solidFill>
                  <a:srgbClr val="F9F6ED"/>
                </a:solidFill>
                <a:latin typeface="Century Gothic"/>
              </a:rPr>
              <a:t> </a:t>
            </a:r>
            <a:r>
              <a:rPr lang="en-US" sz="2800" b="1" dirty="0" err="1">
                <a:solidFill>
                  <a:srgbClr val="F9F6ED"/>
                </a:solidFill>
                <a:latin typeface="Century Gothic"/>
              </a:rPr>
              <a:t>ξάφνι</a:t>
            </a:r>
            <a:r>
              <a:rPr lang="en-US" sz="2800" b="1" dirty="0">
                <a:solidFill>
                  <a:srgbClr val="F9F6ED"/>
                </a:solidFill>
                <a:latin typeface="Century Gothic"/>
              </a:rPr>
              <a:t>α</a:t>
            </a:r>
            <a:r>
              <a:rPr lang="en-US" sz="2800" b="1" dirty="0" err="1">
                <a:solidFill>
                  <a:srgbClr val="F9F6ED"/>
                </a:solidFill>
                <a:latin typeface="Century Gothic"/>
              </a:rPr>
              <a:t>σε</a:t>
            </a:r>
            <a:r>
              <a:rPr lang="en-US" sz="2800" b="1" dirty="0">
                <a:solidFill>
                  <a:srgbClr val="F9F6ED"/>
                </a:solidFill>
                <a:latin typeface="Century Gothic"/>
              </a:rPr>
              <a:t> π</a:t>
            </a:r>
            <a:r>
              <a:rPr lang="en-US" sz="2800" b="1" dirty="0" err="1">
                <a:solidFill>
                  <a:srgbClr val="F9F6ED"/>
                </a:solidFill>
                <a:latin typeface="Century Gothic"/>
              </a:rPr>
              <a:t>ερισσότερο</a:t>
            </a:r>
            <a:r>
              <a:rPr lang="en-US" sz="2800" b="1" dirty="0">
                <a:solidFill>
                  <a:srgbClr val="F9F6ED"/>
                </a:solidFill>
                <a:latin typeface="Century Gothic"/>
              </a:rPr>
              <a:t> </a:t>
            </a:r>
            <a:r>
              <a:rPr lang="en-US" sz="2800" b="1" dirty="0" err="1">
                <a:solidFill>
                  <a:srgbClr val="F9F6ED"/>
                </a:solidFill>
                <a:latin typeface="Century Gothic"/>
              </a:rPr>
              <a:t>γι</a:t>
            </a:r>
            <a:r>
              <a:rPr lang="en-US" sz="2800" b="1" dirty="0">
                <a:solidFill>
                  <a:srgbClr val="F9F6ED"/>
                </a:solidFill>
                <a:latin typeface="Century Gothic"/>
              </a:rPr>
              <a:t>α </a:t>
            </a:r>
            <a:r>
              <a:rPr lang="en-US" sz="2800" b="1" dirty="0" err="1">
                <a:solidFill>
                  <a:srgbClr val="F9F6ED"/>
                </a:solidFill>
                <a:latin typeface="Century Gothic"/>
              </a:rPr>
              <a:t>την</a:t>
            </a:r>
            <a:r>
              <a:rPr lang="en-US" sz="2800" b="1" dirty="0">
                <a:solidFill>
                  <a:srgbClr val="F9F6ED"/>
                </a:solidFill>
                <a:latin typeface="Century Gothic"/>
              </a:rPr>
              <a:t> ανα</a:t>
            </a:r>
            <a:r>
              <a:rPr lang="en-US" sz="2800" b="1" dirty="0" err="1">
                <a:solidFill>
                  <a:srgbClr val="F9F6ED"/>
                </a:solidFill>
                <a:latin typeface="Century Gothic"/>
              </a:rPr>
              <a:t>κύκλωση</a:t>
            </a:r>
            <a:r>
              <a:rPr lang="en-US" sz="2800" b="1" dirty="0">
                <a:solidFill>
                  <a:srgbClr val="F9F6ED"/>
                </a:solidFill>
                <a:latin typeface="Century Gothic"/>
              </a:rPr>
              <a:t> πλα</a:t>
            </a:r>
            <a:r>
              <a:rPr lang="en-US" sz="2800" b="1" dirty="0" err="1">
                <a:solidFill>
                  <a:srgbClr val="F9F6ED"/>
                </a:solidFill>
                <a:latin typeface="Century Gothic"/>
              </a:rPr>
              <a:t>στικού</a:t>
            </a:r>
            <a:r>
              <a:rPr lang="en-US" sz="2800" b="1" dirty="0">
                <a:solidFill>
                  <a:srgbClr val="F9F6ED"/>
                </a:solidFill>
                <a:latin typeface="Century Gothic"/>
              </a:rPr>
              <a:t>;</a:t>
            </a:r>
          </a:p>
        </p:txBody>
      </p:sp>
      <p:pic>
        <p:nvPicPr>
          <p:cNvPr id="15" name="Picture 14">
            <a:hlinkClick r:id="rId6"/>
            <a:extLst>
              <a:ext uri="{FF2B5EF4-FFF2-40B4-BE49-F238E27FC236}">
                <a16:creationId xmlns:a16="http://schemas.microsoft.com/office/drawing/2014/main" id="{7C854015-37AB-464B-8EEB-4208787C2A5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l="-18635"/>
          <a:stretch/>
        </p:blipFill>
        <p:spPr>
          <a:xfrm>
            <a:off x="2738829" y="2193292"/>
            <a:ext cx="7335267" cy="4126088"/>
          </a:xfrm>
          <a:prstGeom prst="rect">
            <a:avLst/>
          </a:prstGeom>
        </p:spPr>
      </p:pic>
      <p:pic>
        <p:nvPicPr>
          <p:cNvPr id="3" name="Picture 2" descr="Text&#10;&#10;Description automatically generated with low confidence">
            <a:hlinkClick r:id="rId6"/>
            <a:extLst>
              <a:ext uri="{FF2B5EF4-FFF2-40B4-BE49-F238E27FC236}">
                <a16:creationId xmlns:a16="http://schemas.microsoft.com/office/drawing/2014/main" id="{B4E2D886-726D-415A-8CB5-9F75E32A2B5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0" y="5773119"/>
            <a:ext cx="3874582" cy="1084888"/>
          </a:xfrm>
          <a:prstGeom prst="rect">
            <a:avLst/>
          </a:prstGeom>
        </p:spPr>
      </p:pic>
      <p:sp>
        <p:nvSpPr>
          <p:cNvPr id="6" name="Rectangle 5">
            <a:extLst>
              <a:ext uri="{FF2B5EF4-FFF2-40B4-BE49-F238E27FC236}">
                <a16:creationId xmlns:a16="http://schemas.microsoft.com/office/drawing/2014/main" id="{84C662D0-3822-36B7-9BD1-31D8D8FA71B6}"/>
              </a:ext>
            </a:extLst>
          </p:cNvPr>
          <p:cNvSpPr/>
          <p:nvPr/>
        </p:nvSpPr>
        <p:spPr>
          <a:xfrm>
            <a:off x="8941336" y="1276455"/>
            <a:ext cx="2279798" cy="707886"/>
          </a:xfrm>
          <a:prstGeom prst="rect">
            <a:avLst/>
          </a:prstGeom>
        </p:spPr>
        <p:txBody>
          <a:bodyPr wrap="square" lIns="91440" tIns="45720" rIns="91440" bIns="45720" anchor="t">
            <a:spAutoFit/>
          </a:bodyPr>
          <a:lstStyle/>
          <a:p>
            <a:r>
              <a:rPr lang="en-US" sz="2000" b="1">
                <a:solidFill>
                  <a:srgbClr val="004A6C"/>
                </a:solidFill>
                <a:latin typeface="Century Gothic"/>
              </a:rPr>
              <a:t>Περισσότερα στον </a:t>
            </a:r>
            <a:r>
              <a:rPr lang="en-US" sz="2000" b="1" dirty="0">
                <a:solidFill>
                  <a:srgbClr val="004A6C"/>
                </a:solidFill>
                <a:latin typeface="Century Gothic"/>
                <a:hlinkClick r:id="rId6"/>
              </a:rPr>
              <a:t>σύνδεσμο</a:t>
            </a:r>
          </a:p>
        </p:txBody>
      </p:sp>
    </p:spTree>
    <p:extLst>
      <p:ext uri="{BB962C8B-B14F-4D97-AF65-F5344CB8AC3E}">
        <p14:creationId xmlns:p14="http://schemas.microsoft.com/office/powerpoint/2010/main" val="65407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con&#10;&#10;Description automatically generated">
            <a:extLst>
              <a:ext uri="{FF2B5EF4-FFF2-40B4-BE49-F238E27FC236}">
                <a16:creationId xmlns:a16="http://schemas.microsoft.com/office/drawing/2014/main" id="{EC0FBABF-DFCA-2246-9FD8-8E77D328F0E0}"/>
              </a:ext>
            </a:extLst>
          </p:cNvPr>
          <p:cNvPicPr>
            <a:picLocks noChangeAspect="1"/>
          </p:cNvPicPr>
          <p:nvPr/>
        </p:nvPicPr>
        <p:blipFill>
          <a:blip r:embed="rId3"/>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191036" y="739691"/>
            <a:ext cx="4968261" cy="830997"/>
          </a:xfrm>
          <a:prstGeom prst="rect">
            <a:avLst/>
          </a:prstGeom>
          <a:noFill/>
        </p:spPr>
        <p:txBody>
          <a:bodyPr wrap="square" lIns="91440" tIns="45720" rIns="91440" bIns="45720" rtlCol="0" anchor="t">
            <a:spAutoFit/>
          </a:bodyPr>
          <a:lstStyle/>
          <a:p>
            <a:r>
              <a:rPr lang="en-US" sz="2400" b="1" dirty="0">
                <a:solidFill>
                  <a:srgbClr val="004A6C"/>
                </a:solidFill>
                <a:latin typeface="Century Gothic"/>
              </a:rPr>
              <a:t>Εργασία σε ζευγάρια: </a:t>
            </a:r>
            <a:r>
              <a:rPr lang="en-US" sz="2400" b="1">
                <a:solidFill>
                  <a:srgbClr val="0090D4"/>
                </a:solidFill>
                <a:latin typeface="Century Gothic"/>
              </a:rPr>
              <a:t>ανακύκλωση</a:t>
            </a:r>
            <a:endParaRPr lang="en-US" sz="2400" b="1" dirty="0">
              <a:solidFill>
                <a:srgbClr val="0090D4"/>
              </a:solidFill>
              <a:latin typeface="Century Gothic"/>
            </a:endParaRPr>
          </a:p>
        </p:txBody>
      </p:sp>
      <p:sp>
        <p:nvSpPr>
          <p:cNvPr id="17" name="Rectangle 16">
            <a:extLst>
              <a:ext uri="{FF2B5EF4-FFF2-40B4-BE49-F238E27FC236}">
                <a16:creationId xmlns:a16="http://schemas.microsoft.com/office/drawing/2014/main" id="{C66CAA95-8A64-864F-A51B-03A195A01164}"/>
              </a:ext>
            </a:extLst>
          </p:cNvPr>
          <p:cNvSpPr/>
          <p:nvPr/>
        </p:nvSpPr>
        <p:spPr>
          <a:xfrm>
            <a:off x="666043" y="2422311"/>
            <a:ext cx="6701111" cy="399148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1F44A839-B8EB-4847-A5DC-309C89CA3C05}"/>
              </a:ext>
            </a:extLst>
          </p:cNvPr>
          <p:cNvSpPr/>
          <p:nvPr/>
        </p:nvSpPr>
        <p:spPr>
          <a:xfrm>
            <a:off x="808983" y="2445535"/>
            <a:ext cx="4483871" cy="3970318"/>
          </a:xfrm>
          <a:prstGeom prst="rect">
            <a:avLst/>
          </a:prstGeom>
        </p:spPr>
        <p:txBody>
          <a:bodyPr wrap="square" lIns="91440" tIns="45720" rIns="91440" bIns="45720" anchor="t">
            <a:spAutoFit/>
          </a:bodyPr>
          <a:lstStyle/>
          <a:p>
            <a:r>
              <a:rPr lang="en-US" sz="2800" b="1" dirty="0">
                <a:solidFill>
                  <a:srgbClr val="004A6C"/>
                </a:solidFill>
                <a:latin typeface="Century Gothic"/>
              </a:rPr>
              <a:t>Ποια προϊόντα κατασκευάζονται από ανα</a:t>
            </a:r>
            <a:r>
              <a:rPr lang="en-US" sz="2800" b="1" dirty="0" err="1">
                <a:solidFill>
                  <a:srgbClr val="004A6C"/>
                </a:solidFill>
                <a:latin typeface="Century Gothic"/>
              </a:rPr>
              <a:t>κυκλωμέν</a:t>
            </a:r>
            <a:r>
              <a:rPr lang="en-US" sz="2800" b="1" dirty="0">
                <a:solidFill>
                  <a:srgbClr val="004A6C"/>
                </a:solidFill>
                <a:latin typeface="Century Gothic"/>
              </a:rPr>
              <a:t>α πλα</a:t>
            </a:r>
            <a:r>
              <a:rPr lang="en-US" sz="2800" b="1" dirty="0" err="1">
                <a:solidFill>
                  <a:srgbClr val="004A6C"/>
                </a:solidFill>
                <a:latin typeface="Century Gothic"/>
              </a:rPr>
              <a:t>στικά</a:t>
            </a:r>
            <a:r>
              <a:rPr lang="en-US" sz="2800" b="1" dirty="0">
                <a:solidFill>
                  <a:srgbClr val="004A6C"/>
                </a:solidFill>
                <a:latin typeface="Century Gothic"/>
              </a:rPr>
              <a:t> μπ</a:t>
            </a:r>
            <a:r>
              <a:rPr lang="en-US" sz="2800" b="1" dirty="0" err="1">
                <a:solidFill>
                  <a:srgbClr val="004A6C"/>
                </a:solidFill>
                <a:latin typeface="Century Gothic"/>
              </a:rPr>
              <a:t>ουκάλι</a:t>
            </a:r>
            <a:r>
              <a:rPr lang="en-US" sz="2800" b="1" dirty="0">
                <a:solidFill>
                  <a:srgbClr val="004A6C"/>
                </a:solidFill>
                <a:latin typeface="Century Gothic"/>
              </a:rPr>
              <a:t>α PET; 
</a:t>
            </a:r>
            <a:r>
              <a:rPr lang="en-US" sz="2800" b="1" dirty="0" err="1">
                <a:solidFill>
                  <a:srgbClr val="004A6C"/>
                </a:solidFill>
                <a:latin typeface="Century Gothic"/>
              </a:rPr>
              <a:t>Έχετε</a:t>
            </a:r>
            <a:r>
              <a:rPr lang="en-US" sz="2800" b="1" dirty="0">
                <a:solidFill>
                  <a:srgbClr val="004A6C"/>
                </a:solidFill>
                <a:latin typeface="Century Gothic"/>
              </a:rPr>
              <a:t> </a:t>
            </a:r>
            <a:r>
              <a:rPr lang="en-US" sz="2800" b="1" dirty="0" err="1">
                <a:solidFill>
                  <a:srgbClr val="004A6C"/>
                </a:solidFill>
                <a:latin typeface="Century Gothic"/>
              </a:rPr>
              <a:t>έν</a:t>
            </a:r>
            <a:r>
              <a:rPr lang="en-US" sz="2800" b="1" dirty="0">
                <a:solidFill>
                  <a:srgbClr val="004A6C"/>
                </a:solidFill>
                <a:latin typeface="Century Gothic"/>
              </a:rPr>
              <a:t>α </a:t>
            </a:r>
            <a:r>
              <a:rPr lang="en-US" sz="2800" b="1" dirty="0" err="1">
                <a:solidFill>
                  <a:srgbClr val="004A6C"/>
                </a:solidFill>
                <a:latin typeface="Century Gothic"/>
              </a:rPr>
              <a:t>λε</a:t>
            </a:r>
            <a:r>
              <a:rPr lang="en-US" sz="2800" b="1" dirty="0">
                <a:solidFill>
                  <a:srgbClr val="004A6C"/>
                </a:solidFill>
                <a:latin typeface="Century Gothic"/>
              </a:rPr>
              <a:t>π</a:t>
            </a:r>
            <a:r>
              <a:rPr lang="en-US" sz="2800" b="1" dirty="0" err="1">
                <a:solidFill>
                  <a:srgbClr val="004A6C"/>
                </a:solidFill>
                <a:latin typeface="Century Gothic"/>
              </a:rPr>
              <a:t>τό</a:t>
            </a:r>
            <a:r>
              <a:rPr lang="en-US" sz="2800" b="1" dirty="0">
                <a:solidFill>
                  <a:srgbClr val="004A6C"/>
                </a:solidFill>
                <a:latin typeface="Century Gothic"/>
              </a:rPr>
              <a:t> </a:t>
            </a:r>
            <a:r>
              <a:rPr lang="en-US" sz="2800" b="1" dirty="0" err="1">
                <a:solidFill>
                  <a:srgbClr val="004A6C"/>
                </a:solidFill>
                <a:latin typeface="Century Gothic"/>
              </a:rPr>
              <a:t>γι</a:t>
            </a:r>
            <a:r>
              <a:rPr lang="en-US" sz="2800" b="1" dirty="0">
                <a:solidFill>
                  <a:srgbClr val="004A6C"/>
                </a:solidFill>
                <a:latin typeface="Century Gothic"/>
              </a:rPr>
              <a:t>α να ανα</a:t>
            </a:r>
            <a:r>
              <a:rPr lang="en-US" sz="2800" b="1" dirty="0" err="1">
                <a:solidFill>
                  <a:srgbClr val="004A6C"/>
                </a:solidFill>
                <a:latin typeface="Century Gothic"/>
              </a:rPr>
              <a:t>φέρετε</a:t>
            </a:r>
            <a:r>
              <a:rPr lang="en-US" sz="2800" b="1" dirty="0">
                <a:solidFill>
                  <a:srgbClr val="004A6C"/>
                </a:solidFill>
                <a:latin typeface="Century Gothic"/>
              </a:rPr>
              <a:t> </a:t>
            </a:r>
            <a:r>
              <a:rPr lang="en-US" sz="2800" b="1" dirty="0" err="1">
                <a:solidFill>
                  <a:srgbClr val="004A6C"/>
                </a:solidFill>
                <a:latin typeface="Century Gothic"/>
              </a:rPr>
              <a:t>όσ</a:t>
            </a:r>
            <a:r>
              <a:rPr lang="en-US" sz="2800" b="1" dirty="0">
                <a:solidFill>
                  <a:srgbClr val="004A6C"/>
                </a:solidFill>
                <a:latin typeface="Century Gothic"/>
              </a:rPr>
              <a:t>α μπ</a:t>
            </a:r>
            <a:r>
              <a:rPr lang="en-US" sz="2800" b="1" dirty="0" err="1">
                <a:solidFill>
                  <a:srgbClr val="004A6C"/>
                </a:solidFill>
                <a:latin typeface="Century Gothic"/>
              </a:rPr>
              <a:t>ορείτε</a:t>
            </a:r>
            <a:r>
              <a:rPr lang="en-US" sz="2800" b="1" dirty="0">
                <a:solidFill>
                  <a:srgbClr val="004A6C"/>
                </a:solidFill>
                <a:latin typeface="Century Gothic"/>
              </a:rPr>
              <a:t> να θυμηθείτε!​</a:t>
            </a:r>
            <a:endParaRPr lang="en-US" dirty="0"/>
          </a:p>
        </p:txBody>
      </p:sp>
      <p:pic>
        <p:nvPicPr>
          <p:cNvPr id="4" name="Picture 3" descr="A picture containing colorful, window&#10;&#10;Description automatically generated">
            <a:extLst>
              <a:ext uri="{FF2B5EF4-FFF2-40B4-BE49-F238E27FC236}">
                <a16:creationId xmlns:a16="http://schemas.microsoft.com/office/drawing/2014/main" id="{B7B0B118-5FB4-6549-8B57-E1FBF3F4226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17423" y="0"/>
            <a:ext cx="7874577" cy="6858000"/>
          </a:xfrm>
          <a:prstGeom prst="rect">
            <a:avLst/>
          </a:prstGeom>
        </p:spPr>
      </p:pic>
    </p:spTree>
    <p:extLst>
      <p:ext uri="{BB962C8B-B14F-4D97-AF65-F5344CB8AC3E}">
        <p14:creationId xmlns:p14="http://schemas.microsoft.com/office/powerpoint/2010/main" val="41514736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0C6264-D9B2-4627-A979-5FE1A9F1261C}">
  <ds:schemaRefs>
    <ds:schemaRef ds:uri="http://schemas.microsoft.com/sharepoint/v3/contenttype/forms"/>
  </ds:schemaRefs>
</ds:datastoreItem>
</file>

<file path=customXml/itemProps2.xml><?xml version="1.0" encoding="utf-8"?>
<ds:datastoreItem xmlns:ds="http://schemas.openxmlformats.org/officeDocument/2006/customXml" ds:itemID="{C7FB9D79-E3BA-4F63-80CE-63BAD07BAA45}">
  <ds:schemaRefs>
    <ds:schemaRef ds:uri="http://schemas.microsoft.com/office/infopath/2007/PartnerControls"/>
    <ds:schemaRef ds:uri="764ce334-4dea-4cda-96fd-5a46cc3154a2"/>
    <ds:schemaRef ds:uri="http://purl.org/dc/dcmitype/"/>
    <ds:schemaRef ds:uri="http://www.w3.org/XML/1998/namespace"/>
    <ds:schemaRef ds:uri="edf7c51f-8958-4cb5-b692-975806f17f35"/>
    <ds:schemaRef ds:uri="http://schemas.microsoft.com/office/2006/documentManagement/types"/>
    <ds:schemaRef ds:uri="http://schemas.openxmlformats.org/package/2006/metadata/core-properties"/>
    <ds:schemaRef ds:uri="http://schemas.microsoft.com/office/2006/metadata/properties"/>
    <ds:schemaRef ds:uri="http://purl.org/dc/terms/"/>
    <ds:schemaRef ds:uri="http://purl.org/dc/elements/1.1/"/>
  </ds:schemaRefs>
</ds:datastoreItem>
</file>

<file path=customXml/itemProps3.xml><?xml version="1.0" encoding="utf-8"?>
<ds:datastoreItem xmlns:ds="http://schemas.openxmlformats.org/officeDocument/2006/customXml" ds:itemID="{A93CD159-B309-4AF8-8152-C4A987003F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1221</Words>
  <Application>Microsoft Office PowerPoint</Application>
  <PresentationFormat>Widescreen</PresentationFormat>
  <Paragraphs>142</Paragraphs>
  <Slides>16</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Calibri</vt:lpstr>
      <vt:lpstr>Calibri Light</vt:lpstr>
      <vt:lpstr>Century Gothic</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464</cp:revision>
  <dcterms:created xsi:type="dcterms:W3CDTF">2021-08-19T08:20:23Z</dcterms:created>
  <dcterms:modified xsi:type="dcterms:W3CDTF">2024-07-16T14:11:52Z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