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heme/themeOverride1.xml" ContentType="application/vnd.openxmlformats-officedocument.themeOverride+xml"/>
  <Override PartName="/ppt/notesSlides/notesSlide8.xml" ContentType="application/vnd.openxmlformats-officedocument.presentationml.notesSlide+xml"/>
  <Override PartName="/ppt/theme/themeOverride2.xml" ContentType="application/vnd.openxmlformats-officedocument.themeOverride+xml"/>
  <Override PartName="/ppt/notesSlides/notesSlide9.xml" ContentType="application/vnd.openxmlformats-officedocument.presentationml.notesSlide+xml"/>
  <Override PartName="/ppt/theme/themeOverride3.xml" ContentType="application/vnd.openxmlformats-officedocument.themeOverr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1"/>
  </p:notesMasterIdLst>
  <p:sldIdLst>
    <p:sldId id="285" r:id="rId5"/>
    <p:sldId id="257" r:id="rId6"/>
    <p:sldId id="258" r:id="rId7"/>
    <p:sldId id="271" r:id="rId8"/>
    <p:sldId id="275" r:id="rId9"/>
    <p:sldId id="267" r:id="rId10"/>
    <p:sldId id="280" r:id="rId11"/>
    <p:sldId id="276" r:id="rId12"/>
    <p:sldId id="281" r:id="rId13"/>
    <p:sldId id="277" r:id="rId14"/>
    <p:sldId id="282" r:id="rId15"/>
    <p:sldId id="283" r:id="rId16"/>
    <p:sldId id="260" r:id="rId17"/>
    <p:sldId id="273" r:id="rId18"/>
    <p:sldId id="262" r:id="rId19"/>
    <p:sldId id="274"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rah Duffy" initials="SD" lastIdx="17" clrIdx="0">
    <p:extLst>
      <p:ext uri="{19B8F6BF-5375-455C-9EA6-DF929625EA0E}">
        <p15:presenceInfo xmlns:p15="http://schemas.microsoft.com/office/powerpoint/2012/main" userId="S::sarah@commonseas.com::ca92ddb4-4620-4127-97b1-8232d187080b" providerId="AD"/>
      </p:ext>
    </p:extLst>
  </p:cmAuthor>
  <p:cmAuthor id="2" name="Becky Root" initials="BR" lastIdx="4" clrIdx="1">
    <p:extLst>
      <p:ext uri="{19B8F6BF-5375-455C-9EA6-DF929625EA0E}">
        <p15:presenceInfo xmlns:p15="http://schemas.microsoft.com/office/powerpoint/2012/main" userId="S::becky@commonseas.com::aae79a8e-4f34-44f0-938a-d9bdbc43ff7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90D4"/>
    <a:srgbClr val="FAB546"/>
    <a:srgbClr val="F9F6ED"/>
    <a:srgbClr val="004A6C"/>
    <a:srgbClr val="44BDA9"/>
    <a:srgbClr val="EA502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266"/>
    <p:restoredTop sz="81904" autoAdjust="0"/>
  </p:normalViewPr>
  <p:slideViewPr>
    <p:cSldViewPr snapToGrid="0" snapToObjects="1">
      <p:cViewPr varScale="1">
        <p:scale>
          <a:sx n="73" d="100"/>
          <a:sy n="73" d="100"/>
        </p:scale>
        <p:origin x="960" y="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6BE03B-1F2B-2A4E-85D5-4A94C00D2210}" type="datetimeFigureOut">
              <a:rPr lang="en-US" smtClean="0"/>
              <a:t>7/16/2024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DB4481-7055-C944-BF5F-CDA050E8C921}" type="slidenum">
              <a:rPr lang="en-US" smtClean="0"/>
              <a:t>‹#›</a:t>
            </a:fld>
            <a:endParaRPr lang="en-US"/>
          </a:p>
        </p:txBody>
      </p:sp>
    </p:spTree>
    <p:extLst>
      <p:ext uri="{BB962C8B-B14F-4D97-AF65-F5344CB8AC3E}">
        <p14:creationId xmlns:p14="http://schemas.microsoft.com/office/powerpoint/2010/main" val="41594602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encounteredu.com/multimedia/images/what-are-the-impacts-of-marine-plastic-pollution"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encounteredu.com/multimedia/images/what-are-the-different-taxonomies-and-behaviours-of-coral-reef-creatures"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l" dirty="0"/>
              <a:t>Θα μπορούσατε είτε να δώσετε στους μαθητές τη σημασία αυτών των λέξεων ή θα μπορούσατε να κάνετε μια σύντομη δραστηριότητα μαζί τους στην/πριν από την έναρξη του μαθήματος, αν έχετε χρόνο. 
Ρύπανση – η παρουσία μιας ουσίας στο περιβάλλον που είναι επιβλαβής ή δηλητηριώδης
Τοξίνη - μια επιβλαβής ή δηλητηριώδης ουσία σε έναν ζωντανό οργανισμό
Υποβάθμιση - να σπάσει ή να φθαρεί
Θρεπτικό– παρέχει την τροφή ή </a:t>
            </a:r>
            <a:r>
              <a:rPr lang="el" dirty="0">
                <a:sym typeface="Calibri"/>
              </a:rPr>
              <a:t>άλλες ουσίες που είναι απαραίτητες για την ανάπτυξη</a:t>
            </a:r>
            <a:r>
              <a:rPr lang="el" b="0" i="0" kern="1200" dirty="0">
                <a:effectLst/>
                <a:sym typeface="Calibri"/>
              </a:rPr>
              <a:t>, </a:t>
            </a:r>
            <a:r>
              <a:rPr lang="el" dirty="0">
                <a:sym typeface="Calibri"/>
              </a:rPr>
              <a:t>την υγεία και την καλή κατάσταση</a:t>
            </a:r>
            <a:r>
              <a:rPr lang="el" b="0" i="0" kern="1200" dirty="0">
                <a:effectLst/>
                <a:sym typeface="Calibri"/>
              </a:rPr>
              <a:t>.</a:t>
            </a:r>
            <a:r>
              <a:rPr lang="el" dirty="0">
                <a:sym typeface="Calibri"/>
              </a:rPr>
              <a:t>​
</a:t>
            </a:r>
            <a:r>
              <a:rPr lang="el" dirty="0"/>
              <a:t>Κατάποση - τρώω, καταπίνω</a:t>
            </a:r>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3</a:t>
            </a:fld>
            <a:endParaRPr lang="en-US"/>
          </a:p>
        </p:txBody>
      </p:sp>
    </p:spTree>
    <p:extLst>
      <p:ext uri="{BB962C8B-B14F-4D97-AF65-F5344CB8AC3E}">
        <p14:creationId xmlns:p14="http://schemas.microsoft.com/office/powerpoint/2010/main" val="26185027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l" dirty="0"/>
              <a:t>Βάλτε τους μαθητές να σκεφτούν αυτήν την τροφική αλυσίδα: τι θα μπορούσε να συμβεί εάν ένας από τους κρίκους της αλυσίδας σπάσει (δηλαδή εάν ένα από αυτά τα ζωντανά όντα εξαφανιστεί); Τι θα μπορούσε να συμβεί κατά μήκος της αλυσίδας εάν ένα από αυτά είχε καταπιεί πλαστικό;</a:t>
            </a:r>
            <a:endParaRPr lang="en-US" dirty="0"/>
          </a:p>
          <a:p>
            <a:pPr marL="0" marR="0" lvl="0" indent="0" algn="l" defTabSz="914400">
              <a:lnSpc>
                <a:spcPct val="100000"/>
              </a:lnSpc>
              <a:spcBef>
                <a:spcPts val="0"/>
              </a:spcBef>
              <a:spcAft>
                <a:spcPts val="0"/>
              </a:spcAft>
              <a:buClrTx/>
              <a:buSzTx/>
              <a:buFontTx/>
              <a:buNone/>
              <a:tabLst/>
              <a:defRPr/>
            </a:pPr>
            <a:endParaRPr lang="en-US" dirty="0">
              <a:ea typeface="Calibri"/>
              <a:cs typeface="Calibri"/>
            </a:endParaRPr>
          </a:p>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12</a:t>
            </a:fld>
            <a:endParaRPr lang="en-US"/>
          </a:p>
        </p:txBody>
      </p:sp>
    </p:spTree>
    <p:extLst>
      <p:ext uri="{BB962C8B-B14F-4D97-AF65-F5344CB8AC3E}">
        <p14:creationId xmlns:p14="http://schemas.microsoft.com/office/powerpoint/2010/main" val="37696408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l" dirty="0"/>
              <a:t>Επέκταση: Αυτή η δραστηριότητα θα μπορούσε επίσης να γίνει σωματικά με μαθητές σε έναν μεγάλο κύκλο χρησιμοποιώντας σχοινιά για να συνδέσουν το πλέγμα.</a:t>
            </a:r>
          </a:p>
        </p:txBody>
      </p:sp>
      <p:sp>
        <p:nvSpPr>
          <p:cNvPr id="4" name="Slide Number Placeholder 3"/>
          <p:cNvSpPr>
            <a:spLocks noGrp="1"/>
          </p:cNvSpPr>
          <p:nvPr>
            <p:ph type="sldNum" sz="quarter" idx="5"/>
          </p:nvPr>
        </p:nvSpPr>
        <p:spPr/>
        <p:txBody>
          <a:bodyPr/>
          <a:lstStyle/>
          <a:p>
            <a:fld id="{C9DB4481-7055-C944-BF5F-CDA050E8C921}" type="slidenum">
              <a:rPr lang="en-US" smtClean="0"/>
              <a:t>13</a:t>
            </a:fld>
            <a:endParaRPr lang="en-US"/>
          </a:p>
        </p:txBody>
      </p:sp>
    </p:spTree>
    <p:extLst>
      <p:ext uri="{BB962C8B-B14F-4D97-AF65-F5344CB8AC3E}">
        <p14:creationId xmlns:p14="http://schemas.microsoft.com/office/powerpoint/2010/main" val="20514201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br>
              <a:rPr lang="en-US"/>
            </a:br>
            <a:br>
              <a:rPr lang="en-US"/>
            </a:br>
            <a:endParaRPr lang="en-US"/>
          </a:p>
          <a:p>
            <a:endParaRPr lang="en-US"/>
          </a:p>
        </p:txBody>
      </p:sp>
      <p:sp>
        <p:nvSpPr>
          <p:cNvPr id="4" name="Slide Number Placeholder 3"/>
          <p:cNvSpPr>
            <a:spLocks noGrp="1"/>
          </p:cNvSpPr>
          <p:nvPr>
            <p:ph type="sldNum" sz="quarter" idx="5"/>
          </p:nvPr>
        </p:nvSpPr>
        <p:spPr/>
        <p:txBody>
          <a:bodyPr/>
          <a:lstStyle/>
          <a:p>
            <a:fld id="{C9DB4481-7055-C944-BF5F-CDA050E8C921}" type="slidenum">
              <a:rPr lang="en-US" smtClean="0"/>
              <a:t>14</a:t>
            </a:fld>
            <a:endParaRPr lang="en-US"/>
          </a:p>
        </p:txBody>
      </p:sp>
    </p:spTree>
    <p:extLst>
      <p:ext uri="{BB962C8B-B14F-4D97-AF65-F5344CB8AC3E}">
        <p14:creationId xmlns:p14="http://schemas.microsoft.com/office/powerpoint/2010/main" val="30024670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https://encounteredu.com/take-action/plastic-threats</a:t>
            </a:r>
          </a:p>
        </p:txBody>
      </p:sp>
      <p:sp>
        <p:nvSpPr>
          <p:cNvPr id="4" name="Slide Number Placeholder 3"/>
          <p:cNvSpPr>
            <a:spLocks noGrp="1"/>
          </p:cNvSpPr>
          <p:nvPr>
            <p:ph type="sldNum" sz="quarter" idx="5"/>
          </p:nvPr>
        </p:nvSpPr>
        <p:spPr/>
        <p:txBody>
          <a:bodyPr/>
          <a:lstStyle/>
          <a:p>
            <a:fld id="{C9DB4481-7055-C944-BF5F-CDA050E8C921}" type="slidenum">
              <a:rPr lang="en-US" smtClean="0"/>
              <a:t>15</a:t>
            </a:fld>
            <a:endParaRPr lang="en-US"/>
          </a:p>
        </p:txBody>
      </p:sp>
    </p:spTree>
    <p:extLst>
      <p:ext uri="{BB962C8B-B14F-4D97-AF65-F5344CB8AC3E}">
        <p14:creationId xmlns:p14="http://schemas.microsoft.com/office/powerpoint/2010/main" val="20638780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l" dirty="0">
              <a:ea typeface="Calibri" panose="020F0502020204030204"/>
              <a:cs typeface="Calibri" panose="020F0502020204030204"/>
            </a:endParaRPr>
          </a:p>
          <a:p>
            <a:pPr marL="285750" indent="-285750">
              <a:buFont typeface="Arial" panose="020B0604020202020204" pitchFamily="34" charset="0"/>
              <a:buChar char="•"/>
            </a:pPr>
            <a:r>
              <a:rPr lang="el" dirty="0"/>
              <a:t>Τα πλαστικά στον ωκεανό σκοτώνουν θαλάσσια θηλαστικά όπως φάλαινες και δελφίνια, καθώς και θαλασσοπούλια. </a:t>
            </a:r>
            <a:endParaRPr lang="en-US" dirty="0">
              <a:ea typeface="Calibri"/>
              <a:cs typeface="Calibri"/>
            </a:endParaRPr>
          </a:p>
          <a:p>
            <a:pPr marL="285750" indent="-285750">
              <a:buFont typeface="Arial" panose="020B0604020202020204" pitchFamily="34" charset="0"/>
              <a:buChar char="•"/>
            </a:pPr>
            <a:r>
              <a:rPr lang="el" dirty="0"/>
              <a:t>Περισσότερα από 1.200 είδη ζώων κινδυνεύουν να φάνε πλαστικό ή να μπερδευτούν σε αυτό.​</a:t>
            </a:r>
            <a:endParaRPr lang="en-US" dirty="0"/>
          </a:p>
          <a:p>
            <a:pPr marL="285750" indent="-285750">
              <a:buFont typeface="Arial" panose="020B0604020202020204" pitchFamily="34" charset="0"/>
              <a:buChar char="•"/>
            </a:pPr>
            <a:r>
              <a:rPr lang="el" dirty="0"/>
              <a:t>Πλαστικές ίνες έχουν βρεθεί μέσα στα στομάχια των θαλάσσιων ζώων σε βάθος 11 χιλιομέτρων μέσα στην θάλασσα
</a:t>
            </a:r>
          </a:p>
          <a:p>
            <a:r>
              <a:rPr lang="el" dirty="0"/>
              <a:t>Βρείτε περισσότερες πληροφορίες στο βιβλίο εργασίας Plastic Clever Schools σελ. 1</a:t>
            </a:r>
            <a:r>
              <a:rPr lang="en-US" dirty="0"/>
              <a:t>2</a:t>
            </a:r>
            <a:r>
              <a:rPr lang="el" dirty="0"/>
              <a:t> </a:t>
            </a:r>
            <a:r>
              <a:rPr lang="en-US" dirty="0"/>
              <a:t>https://plasticcleverschools.co.uk/wp-content/uploads/2024/07/PCS-Pupil-Workbook-GREEK-2024_CC.pdf</a:t>
            </a:r>
          </a:p>
        </p:txBody>
      </p:sp>
      <p:sp>
        <p:nvSpPr>
          <p:cNvPr id="4" name="Slide Number Placeholder 3"/>
          <p:cNvSpPr>
            <a:spLocks noGrp="1"/>
          </p:cNvSpPr>
          <p:nvPr>
            <p:ph type="sldNum" sz="quarter" idx="5"/>
          </p:nvPr>
        </p:nvSpPr>
        <p:spPr/>
        <p:txBody>
          <a:bodyPr/>
          <a:lstStyle/>
          <a:p>
            <a:fld id="{C9DB4481-7055-C944-BF5F-CDA050E8C921}" type="slidenum">
              <a:rPr lang="en-US" smtClean="0"/>
              <a:t>4</a:t>
            </a:fld>
            <a:endParaRPr lang="en-US"/>
          </a:p>
        </p:txBody>
      </p:sp>
    </p:spTree>
    <p:extLst>
      <p:ext uri="{BB962C8B-B14F-4D97-AF65-F5344CB8AC3E}">
        <p14:creationId xmlns:p14="http://schemas.microsoft.com/office/powerpoint/2010/main" val="41457809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l" dirty="0">
                <a:hlinkClick r:id="rId3"/>
              </a:rPr>
              <a:t>https://encounteredu.com/multimedia/images/what-are-the-impacts-of-marine-plastic-pollution</a:t>
            </a:r>
            <a:r>
              <a:rPr lang="el" dirty="0"/>
              <a:t> </a:t>
            </a:r>
            <a:endParaRPr lang="en-US" dirty="0">
              <a:ea typeface="Calibri" panose="020F0502020204030204"/>
              <a:cs typeface="Calibri" panose="020F0502020204030204"/>
            </a:endParaRPr>
          </a:p>
          <a:p>
            <a:r>
              <a:rPr lang="el" dirty="0"/>
              <a:t>Είτε κάντε κλικ στη συλλογή χρησιμοποιώντας το σύνδεσμο σε αυτήν τη διαφάνεια ή μπορείτε να χρησιμοποιήσετε τις πληροφορίες στις επόμενες τρεις διαφάνειες. 
Προσπαθήστε να ενθαρρύνετε τους μαθητές να κάνουν συνδέσμους με όσα έμαθαν για το τι συμβαίνει στο πλαστικό μετά τη χρήση του - σκεφτείτε ιδιαίτερα πού πηγαίνει αν δεν ανακυκλωθεί και πόσο μακριά μπορεί να ταξιδέψει λόγω των </a:t>
            </a:r>
            <a:r>
              <a:rPr lang="el" dirty="0" err="1"/>
              <a:t>ωκεανικών</a:t>
            </a:r>
            <a:r>
              <a:rPr lang="el" dirty="0"/>
              <a:t> ρευμάτων. </a:t>
            </a:r>
            <a:endParaRPr lang="el" dirty="0">
              <a:ea typeface="Calibri"/>
              <a:cs typeface="Calibri"/>
            </a:endParaRPr>
          </a:p>
        </p:txBody>
      </p:sp>
      <p:sp>
        <p:nvSpPr>
          <p:cNvPr id="4" name="Slide Number Placeholder 3"/>
          <p:cNvSpPr>
            <a:spLocks noGrp="1"/>
          </p:cNvSpPr>
          <p:nvPr>
            <p:ph type="sldNum" sz="quarter" idx="5"/>
          </p:nvPr>
        </p:nvSpPr>
        <p:spPr/>
        <p:txBody>
          <a:bodyPr/>
          <a:lstStyle/>
          <a:p>
            <a:fld id="{C9DB4481-7055-C944-BF5F-CDA050E8C921}" type="slidenum">
              <a:rPr lang="en-US" smtClean="0"/>
              <a:t>5</a:t>
            </a:fld>
            <a:endParaRPr lang="en-US"/>
          </a:p>
        </p:txBody>
      </p:sp>
    </p:spTree>
    <p:extLst>
      <p:ext uri="{BB962C8B-B14F-4D97-AF65-F5344CB8AC3E}">
        <p14:creationId xmlns:p14="http://schemas.microsoft.com/office/powerpoint/2010/main" val="7767740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9DB4481-7055-C944-BF5F-CDA050E8C921}" type="slidenum">
              <a:rPr lang="en-US" smtClean="0"/>
              <a:t>6</a:t>
            </a:fld>
            <a:endParaRPr lang="en-US"/>
          </a:p>
        </p:txBody>
      </p:sp>
    </p:spTree>
    <p:extLst>
      <p:ext uri="{BB962C8B-B14F-4D97-AF65-F5344CB8AC3E}">
        <p14:creationId xmlns:p14="http://schemas.microsoft.com/office/powerpoint/2010/main" val="28257705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dirty="0" err="1"/>
              <a:t>Ζητήστε</a:t>
            </a:r>
            <a:r>
              <a:rPr lang="en-GB" dirty="0"/>
              <a:t> από </a:t>
            </a:r>
            <a:r>
              <a:rPr lang="en-GB" dirty="0" err="1"/>
              <a:t>τους</a:t>
            </a:r>
            <a:r>
              <a:rPr lang="en-GB" dirty="0"/>
              <a:t> μα</a:t>
            </a:r>
            <a:r>
              <a:rPr lang="en-GB" dirty="0" err="1"/>
              <a:t>θητές</a:t>
            </a:r>
            <a:r>
              <a:rPr lang="en-GB" dirty="0"/>
              <a:t> να </a:t>
            </a:r>
            <a:r>
              <a:rPr lang="en-GB" dirty="0" err="1"/>
              <a:t>δουν</a:t>
            </a:r>
            <a:r>
              <a:rPr lang="en-GB" dirty="0"/>
              <a:t> π</a:t>
            </a:r>
            <a:r>
              <a:rPr lang="en-GB" dirty="0" err="1"/>
              <a:t>ροσεκτικά</a:t>
            </a:r>
            <a:r>
              <a:rPr lang="en-GB" dirty="0"/>
              <a:t> </a:t>
            </a:r>
            <a:r>
              <a:rPr lang="en-GB" dirty="0" err="1"/>
              <a:t>την</a:t>
            </a:r>
            <a:r>
              <a:rPr lang="en-GB" dirty="0"/>
              <a:t> </a:t>
            </a:r>
            <a:r>
              <a:rPr lang="en-GB" dirty="0" err="1"/>
              <a:t>εικόν</a:t>
            </a:r>
            <a:r>
              <a:rPr lang="en-GB" dirty="0"/>
              <a:t>α και να </a:t>
            </a:r>
            <a:r>
              <a:rPr lang="en-GB" dirty="0" err="1"/>
              <a:t>δουν</a:t>
            </a:r>
            <a:r>
              <a:rPr lang="en-GB" dirty="0"/>
              <a:t> </a:t>
            </a:r>
            <a:r>
              <a:rPr lang="en-GB" dirty="0" err="1"/>
              <a:t>τι</a:t>
            </a:r>
            <a:r>
              <a:rPr lang="en-GB" dirty="0"/>
              <a:t> παρα</a:t>
            </a:r>
            <a:r>
              <a:rPr lang="en-GB" dirty="0" err="1"/>
              <a:t>τηρούν</a:t>
            </a:r>
            <a:r>
              <a:rPr lang="en-GB" dirty="0"/>
              <a:t> </a:t>
            </a:r>
            <a:r>
              <a:rPr lang="en-GB" dirty="0" err="1"/>
              <a:t>γι</a:t>
            </a:r>
            <a:r>
              <a:rPr lang="en-GB" dirty="0"/>
              <a:t>α </a:t>
            </a:r>
            <a:r>
              <a:rPr lang="en-GB" dirty="0" err="1"/>
              <a:t>το</a:t>
            </a:r>
            <a:r>
              <a:rPr lang="en-GB" dirty="0"/>
              <a:t> </a:t>
            </a:r>
            <a:r>
              <a:rPr lang="en-GB" dirty="0" err="1"/>
              <a:t>κέλυφος</a:t>
            </a:r>
            <a:r>
              <a:rPr lang="en-GB" dirty="0"/>
              <a:t>. </a:t>
            </a:r>
            <a:r>
              <a:rPr lang="en-GB" dirty="0" err="1"/>
              <a:t>Το</a:t>
            </a:r>
            <a:r>
              <a:rPr lang="en-GB" dirty="0"/>
              <a:t> </a:t>
            </a:r>
            <a:r>
              <a:rPr lang="en-GB" dirty="0" err="1"/>
              <a:t>κέλυφος</a:t>
            </a:r>
            <a:r>
              <a:rPr lang="en-GB" dirty="0"/>
              <a:t> </a:t>
            </a:r>
            <a:r>
              <a:rPr lang="en-GB" dirty="0" err="1"/>
              <a:t>είν</a:t>
            </a:r>
            <a:r>
              <a:rPr lang="en-GB" dirty="0"/>
              <a:t>αι </a:t>
            </a:r>
            <a:r>
              <a:rPr lang="en-GB" dirty="0" err="1"/>
              <a:t>μι</a:t>
            </a:r>
            <a:r>
              <a:rPr lang="en-GB" dirty="0"/>
              <a:t>α </a:t>
            </a:r>
            <a:r>
              <a:rPr lang="en-GB" dirty="0" err="1"/>
              <a:t>εικόν</a:t>
            </a:r>
            <a:r>
              <a:rPr lang="en-GB" dirty="0"/>
              <a:t>α από </a:t>
            </a:r>
            <a:r>
              <a:rPr lang="en-GB" dirty="0" err="1"/>
              <a:t>κομμάτι</a:t>
            </a:r>
            <a:r>
              <a:rPr lang="en-GB" dirty="0"/>
              <a:t>α πλα</a:t>
            </a:r>
            <a:r>
              <a:rPr lang="en-GB" dirty="0" err="1"/>
              <a:t>στικού</a:t>
            </a:r>
            <a:r>
              <a:rPr lang="en-GB" dirty="0"/>
              <a:t> π</a:t>
            </a:r>
            <a:r>
              <a:rPr lang="en-GB" dirty="0" err="1"/>
              <a:t>ου</a:t>
            </a:r>
            <a:r>
              <a:rPr lang="en-GB" dirty="0"/>
              <a:t> β</a:t>
            </a:r>
            <a:r>
              <a:rPr lang="en-GB" dirty="0" err="1"/>
              <a:t>ρέθηκ</a:t>
            </a:r>
            <a:r>
              <a:rPr lang="en-GB" dirty="0"/>
              <a:t>αν </a:t>
            </a:r>
            <a:r>
              <a:rPr lang="en-GB" dirty="0" err="1"/>
              <a:t>όλ</a:t>
            </a:r>
            <a:r>
              <a:rPr lang="en-GB" dirty="0"/>
              <a:t>α </a:t>
            </a:r>
            <a:r>
              <a:rPr lang="en-GB" dirty="0" err="1"/>
              <a:t>στην</a:t>
            </a:r>
            <a:r>
              <a:rPr lang="en-GB" dirty="0"/>
              <a:t> </a:t>
            </a:r>
            <a:r>
              <a:rPr lang="en-GB" dirty="0" err="1"/>
              <a:t>κοιλιά</a:t>
            </a:r>
            <a:r>
              <a:rPr lang="en-GB" dirty="0"/>
              <a:t> </a:t>
            </a:r>
            <a:r>
              <a:rPr lang="en-GB" dirty="0" err="1"/>
              <a:t>μι</a:t>
            </a:r>
            <a:r>
              <a:rPr lang="en-GB" dirty="0"/>
              <a:t>ας θα</a:t>
            </a:r>
            <a:r>
              <a:rPr lang="en-GB" dirty="0" err="1"/>
              <a:t>λάσσι</a:t>
            </a:r>
            <a:r>
              <a:rPr lang="en-GB" dirty="0"/>
              <a:t>ας </a:t>
            </a:r>
            <a:r>
              <a:rPr lang="en-GB" dirty="0" err="1"/>
              <a:t>χελών</a:t>
            </a:r>
            <a:r>
              <a:rPr lang="en-GB" dirty="0"/>
              <a:t>ας. </a:t>
            </a:r>
            <a:r>
              <a:rPr lang="en-GB" dirty="0" err="1"/>
              <a:t>Τρώγοντ</a:t>
            </a:r>
            <a:r>
              <a:rPr lang="en-GB" dirty="0"/>
              <a:t>ας πλα</a:t>
            </a:r>
            <a:r>
              <a:rPr lang="en-GB" dirty="0" err="1"/>
              <a:t>στικό</a:t>
            </a:r>
            <a:r>
              <a:rPr lang="en-GB" dirty="0"/>
              <a:t> </a:t>
            </a:r>
            <a:r>
              <a:rPr lang="en-GB" dirty="0" err="1"/>
              <a:t>σημ</a:t>
            </a:r>
            <a:r>
              <a:rPr lang="en-GB" dirty="0"/>
              <a:t>α</a:t>
            </a:r>
            <a:r>
              <a:rPr lang="en-GB" dirty="0" err="1"/>
              <a:t>ίνει</a:t>
            </a:r>
            <a:r>
              <a:rPr lang="en-GB" dirty="0"/>
              <a:t> </a:t>
            </a:r>
            <a:r>
              <a:rPr lang="en-GB" dirty="0" err="1"/>
              <a:t>ότι</a:t>
            </a:r>
            <a:r>
              <a:rPr lang="en-GB" dirty="0"/>
              <a:t> τα </a:t>
            </a:r>
            <a:r>
              <a:rPr lang="en-GB" dirty="0" err="1"/>
              <a:t>ζώ</a:t>
            </a:r>
            <a:r>
              <a:rPr lang="en-GB" dirty="0"/>
              <a:t>α </a:t>
            </a:r>
            <a:r>
              <a:rPr lang="en-GB" dirty="0" err="1"/>
              <a:t>δεν</a:t>
            </a:r>
            <a:r>
              <a:rPr lang="en-GB" dirty="0"/>
              <a:t> </a:t>
            </a:r>
            <a:r>
              <a:rPr lang="en-GB" dirty="0" err="1"/>
              <a:t>έχουν</a:t>
            </a:r>
            <a:r>
              <a:rPr lang="en-GB" dirty="0"/>
              <a:t> </a:t>
            </a:r>
            <a:r>
              <a:rPr lang="en-GB" dirty="0" err="1"/>
              <a:t>χώρο</a:t>
            </a:r>
            <a:r>
              <a:rPr lang="en-GB" dirty="0"/>
              <a:t> </a:t>
            </a:r>
            <a:r>
              <a:rPr lang="en-GB" dirty="0" err="1"/>
              <a:t>στο</a:t>
            </a:r>
            <a:r>
              <a:rPr lang="en-GB" dirty="0"/>
              <a:t> </a:t>
            </a:r>
            <a:r>
              <a:rPr lang="en-GB" dirty="0" err="1"/>
              <a:t>στομάχι</a:t>
            </a:r>
            <a:r>
              <a:rPr lang="en-GB" dirty="0"/>
              <a:t> </a:t>
            </a:r>
            <a:r>
              <a:rPr lang="en-GB" dirty="0" err="1"/>
              <a:t>τους</a:t>
            </a:r>
            <a:r>
              <a:rPr lang="en-GB" dirty="0"/>
              <a:t> </a:t>
            </a:r>
            <a:r>
              <a:rPr lang="en-GB" dirty="0" err="1"/>
              <a:t>γι</a:t>
            </a:r>
            <a:r>
              <a:rPr lang="en-GB" dirty="0"/>
              <a:t>α πρα</a:t>
            </a:r>
            <a:r>
              <a:rPr lang="en-GB" dirty="0" err="1"/>
              <a:t>γμ</a:t>
            </a:r>
            <a:r>
              <a:rPr lang="en-GB" dirty="0"/>
              <a:t>α</a:t>
            </a:r>
            <a:r>
              <a:rPr lang="en-GB" dirty="0" err="1"/>
              <a:t>τική</a:t>
            </a:r>
            <a:r>
              <a:rPr lang="en-GB" dirty="0"/>
              <a:t> </a:t>
            </a:r>
            <a:r>
              <a:rPr lang="en-GB" dirty="0" err="1"/>
              <a:t>τροφή</a:t>
            </a:r>
            <a:r>
              <a:rPr lang="en-GB" dirty="0"/>
              <a:t> και μπ</a:t>
            </a:r>
            <a:r>
              <a:rPr lang="en-GB" dirty="0" err="1"/>
              <a:t>ορεί</a:t>
            </a:r>
            <a:r>
              <a:rPr lang="en-GB" dirty="0"/>
              <a:t> να </a:t>
            </a:r>
            <a:r>
              <a:rPr lang="en-GB" dirty="0" err="1"/>
              <a:t>λιμοκτονήσουν</a:t>
            </a:r>
            <a:r>
              <a:rPr lang="en-GB" dirty="0"/>
              <a:t>.</a:t>
            </a:r>
            <a:endParaRPr lang="en-US" dirty="0"/>
          </a:p>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7</a:t>
            </a:fld>
            <a:endParaRPr lang="en-US"/>
          </a:p>
        </p:txBody>
      </p:sp>
    </p:spTree>
    <p:extLst>
      <p:ext uri="{BB962C8B-B14F-4D97-AF65-F5344CB8AC3E}">
        <p14:creationId xmlns:p14="http://schemas.microsoft.com/office/powerpoint/2010/main" val="17488323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034">
              <a:defRPr/>
            </a:pPr>
            <a:r>
              <a:rPr lang="el" dirty="0">
                <a:sym typeface="Calibri"/>
              </a:rPr>
              <a:t>Οι μαθητές χωρίζονται σε ομάδες για να εξετάσουν μία από τις τρεις μελέτες στο Φύλλο Μαθητή 5α</a:t>
            </a:r>
            <a:r>
              <a:rPr lang="el" kern="1200" dirty="0">
                <a:effectLst/>
                <a:sym typeface="Calibri"/>
              </a:rPr>
              <a:t>. </a:t>
            </a:r>
            <a:r>
              <a:rPr lang="el" dirty="0">
                <a:sym typeface="Calibri"/>
              </a:rPr>
              <a:t>Αυτές περιγράφουν πώς το άλμπατρος</a:t>
            </a:r>
            <a:r>
              <a:rPr lang="el" kern="1200" dirty="0">
                <a:effectLst/>
                <a:sym typeface="Calibri"/>
              </a:rPr>
              <a:t>, </a:t>
            </a:r>
            <a:r>
              <a:rPr lang="el" dirty="0">
                <a:sym typeface="Calibri"/>
              </a:rPr>
              <a:t>η χελώνα των </a:t>
            </a:r>
            <a:r>
              <a:rPr lang="el" dirty="0" err="1">
                <a:sym typeface="Calibri"/>
              </a:rPr>
              <a:t>Γκαλάπαγκος</a:t>
            </a:r>
            <a:r>
              <a:rPr lang="el" dirty="0">
                <a:sym typeface="Calibri"/>
              </a:rPr>
              <a:t> και το ζωοπλαγκτόν έχει βρεθεί ότι απειλούνται από διαφορετικούς τύπους πλαστικής ρύπανσης</a:t>
            </a:r>
            <a:r>
              <a:rPr lang="el" kern="1200" dirty="0">
                <a:effectLst/>
                <a:sym typeface="Calibri"/>
              </a:rPr>
              <a:t>. </a:t>
            </a:r>
            <a:r>
              <a:rPr lang="el" dirty="0">
                <a:sym typeface="Calibri"/>
              </a:rPr>
              <a:t>Αυτό θα μπορούσε να γίνει ως ομαδική δραστηριότητα</a:t>
            </a:r>
            <a:r>
              <a:rPr lang="el" kern="1200" dirty="0">
                <a:effectLst/>
                <a:sym typeface="Calibri"/>
              </a:rPr>
              <a:t>, </a:t>
            </a:r>
            <a:r>
              <a:rPr lang="el" dirty="0">
                <a:sym typeface="Calibri"/>
              </a:rPr>
              <a:t>με κάθε ομάδα να ανατροφοδοτεί τι έμαθε από κάθε μελέτη περίπτωσης</a:t>
            </a:r>
            <a:r>
              <a:rPr lang="el" kern="1200" dirty="0">
                <a:effectLst/>
                <a:sym typeface="Calibri"/>
              </a:rPr>
              <a:t>. </a:t>
            </a:r>
            <a:r>
              <a:rPr lang="el" dirty="0">
                <a:sym typeface="Calibri"/>
              </a:rPr>
              <a:t>Ενθαρρύνετε τους μαθητές να κάνουν σημειώσεις και για τις τρεις  μελέτες και να μοιραστούν τις σκέψεις και τα συναισθήματά τους ενώ ολοκληρώνουν αυτό το βήμα</a:t>
            </a:r>
            <a:r>
              <a:rPr lang="el" kern="1200" dirty="0">
                <a:effectLst/>
                <a:sym typeface="Calibri"/>
              </a:rPr>
              <a:t>.</a:t>
            </a:r>
            <a:endParaRPr lang="el" dirty="0"/>
          </a:p>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8</a:t>
            </a:fld>
            <a:endParaRPr lang="en-US"/>
          </a:p>
        </p:txBody>
      </p:sp>
    </p:spTree>
    <p:extLst>
      <p:ext uri="{BB962C8B-B14F-4D97-AF65-F5344CB8AC3E}">
        <p14:creationId xmlns:p14="http://schemas.microsoft.com/office/powerpoint/2010/main" val="20502259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l" dirty="0">
                <a:hlinkClick r:id="rId3"/>
              </a:rPr>
              <a:t>https://encounteredu.com/multimedia/images/what-are-the-different-taxonomies-and-behaviours-of-coral-reef-creatures</a:t>
            </a:r>
            <a:r>
              <a:rPr lang="el" dirty="0"/>
              <a:t> </a:t>
            </a:r>
            <a:endParaRPr lang="en-US" dirty="0"/>
          </a:p>
          <a:p>
            <a:r>
              <a:rPr lang="el" b="1" dirty="0"/>
              <a:t>Για προχωρημένους:</a:t>
            </a:r>
            <a:r>
              <a:rPr lang="el" dirty="0"/>
              <a:t> Κάντε κλικ στη συλλογή και σκεφτείτε πώς μπορεί να επηρεαστούν τα διάφορα παραδείγματα της ζωής των κοραλλιών από την πλαστική ρύπανση και πώς μπορεί να σχετίζονται μεταξύ τους στην τροφική αλυσίδα (μετακινηθείτε προς τα κάτω στο κείμενο για να μάθετε περισσότερα για τις συμπεριφορές κάθε πλάσματος). Τι θα μπορούσε να συμβεί αν κάποια ή όλα αυτά τα πλάσματα εξαφανίζονταν; Προσπαθήστε να ενθαρρύνετε τους μαθητές να κάνουν συνδέσμους με προηγούμενα μαθήματα και να δουν πώς οι ενέργειές μας στην Ελλάδα θα μπορούσαν να επηρεάσουν πλάσματα όπως αυτά.</a:t>
            </a:r>
            <a:endParaRPr lang="el" dirty="0">
              <a:ea typeface="Calibri"/>
              <a:cs typeface="Calibri"/>
            </a:endParaRPr>
          </a:p>
        </p:txBody>
      </p:sp>
      <p:sp>
        <p:nvSpPr>
          <p:cNvPr id="4" name="Slide Number Placeholder 3"/>
          <p:cNvSpPr>
            <a:spLocks noGrp="1"/>
          </p:cNvSpPr>
          <p:nvPr>
            <p:ph type="sldNum" sz="quarter" idx="5"/>
          </p:nvPr>
        </p:nvSpPr>
        <p:spPr/>
        <p:txBody>
          <a:bodyPr/>
          <a:lstStyle/>
          <a:p>
            <a:fld id="{C9DB4481-7055-C944-BF5F-CDA050E8C921}" type="slidenum">
              <a:rPr lang="en-US" smtClean="0"/>
              <a:t>9</a:t>
            </a:fld>
            <a:endParaRPr lang="en-US"/>
          </a:p>
        </p:txBody>
      </p:sp>
    </p:spTree>
    <p:extLst>
      <p:ext uri="{BB962C8B-B14F-4D97-AF65-F5344CB8AC3E}">
        <p14:creationId xmlns:p14="http://schemas.microsoft.com/office/powerpoint/2010/main" val="6297721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l" dirty="0"/>
              <a:t>Βάλτε τους μαθητές να σκεφτούν αυτήν την τροφική αλυσίδα: τι θα μπορούσε να συμβεί εάν ένας από τους κρίκους της αλυσίδας σπάσει (δηλαδή εάν ένα από αυτά τα ζωντανά όντα εξαφανιστεί); Τι θα μπορούσε να συμβεί κατά μήκος της αλυσίδας εάν ένα από αυτά είχε καταπιεί πλαστικό;</a:t>
            </a:r>
            <a:endParaRPr lang="en-US" dirty="0"/>
          </a:p>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10</a:t>
            </a:fld>
            <a:endParaRPr lang="en-US"/>
          </a:p>
        </p:txBody>
      </p:sp>
    </p:spTree>
    <p:extLst>
      <p:ext uri="{BB962C8B-B14F-4D97-AF65-F5344CB8AC3E}">
        <p14:creationId xmlns:p14="http://schemas.microsoft.com/office/powerpoint/2010/main" val="19211423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034">
              <a:defRPr/>
            </a:pPr>
            <a:r>
              <a:rPr lang="el" dirty="0"/>
              <a:t>Βάλτε τους μαθητές να σκεφτούν αυτήν την τροφική αλυσίδα: τι θα μπορούσε να συμβεί εάν ένας από τους κρίκους της αλυσίδας σπάσει (δηλαδή εάν ένα από αυτά τα ζωντανά όντα εξαφανιστεί); Τι θα μπορούσε να συμβεί κατά μήκος της αλυσίδας εάν ένα από αυτά είχε καταπιεί πλαστικό;</a:t>
            </a:r>
            <a:endParaRPr lang="en-US" dirty="0"/>
          </a:p>
          <a:p>
            <a:pPr marL="0" marR="0" lvl="0" indent="0" defTabSz="914034">
              <a:lnSpc>
                <a:spcPct val="100000"/>
              </a:lnSpc>
              <a:spcBef>
                <a:spcPts val="0"/>
              </a:spcBef>
              <a:spcAft>
                <a:spcPts val="0"/>
              </a:spcAft>
              <a:buClrTx/>
              <a:buSzTx/>
              <a:buFontTx/>
              <a:buNone/>
              <a:tabLst/>
              <a:defRPr/>
            </a:pPr>
            <a:endParaRPr lang="en-US" dirty="0">
              <a:ea typeface="Calibri"/>
              <a:cs typeface="Calibri"/>
            </a:endParaRPr>
          </a:p>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11</a:t>
            </a:fld>
            <a:endParaRPr lang="en-US"/>
          </a:p>
        </p:txBody>
      </p:sp>
    </p:spTree>
    <p:extLst>
      <p:ext uri="{BB962C8B-B14F-4D97-AF65-F5344CB8AC3E}">
        <p14:creationId xmlns:p14="http://schemas.microsoft.com/office/powerpoint/2010/main" val="15105605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184070-4140-1A4E-B9F5-BD9454BD87C5}"/>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780D4B0F-109A-C840-901B-C373782375B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6F9FA954-AEA9-B14E-AF6D-B75B25712409}"/>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5" name="Footer Placeholder 4">
            <a:extLst>
              <a:ext uri="{FF2B5EF4-FFF2-40B4-BE49-F238E27FC236}">
                <a16:creationId xmlns:a16="http://schemas.microsoft.com/office/drawing/2014/main" id="{5B1A6355-7E9B-0B4B-9F7F-B27982AA3E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7A0FAB5-44ED-A94B-BF2C-BB1187E187AF}"/>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8206091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362CD0-96A9-104D-AF3A-6AEDDB65ED7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0D8BB7C5-7E14-0848-8C15-56CE0ABF13C5}"/>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BB2EE3F-F79D-B344-9B42-2A848CBCC768}"/>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5" name="Footer Placeholder 4">
            <a:extLst>
              <a:ext uri="{FF2B5EF4-FFF2-40B4-BE49-F238E27FC236}">
                <a16:creationId xmlns:a16="http://schemas.microsoft.com/office/drawing/2014/main" id="{E45670DD-1469-3342-AEF7-9B76985BA6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738536E-00AC-7C44-8B51-53317CA04B88}"/>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9076692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A27D87B-B11B-714D-A3B5-E855D7ED50F7}"/>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3276766A-292A-7D45-8B5B-6DFADE17A2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41B0034-A1B7-9A45-8D47-7B47CC762DB8}"/>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5" name="Footer Placeholder 4">
            <a:extLst>
              <a:ext uri="{FF2B5EF4-FFF2-40B4-BE49-F238E27FC236}">
                <a16:creationId xmlns:a16="http://schemas.microsoft.com/office/drawing/2014/main" id="{DCC8C26C-5AE0-5E44-94F5-57F1ED31D1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175ADDA-CA80-7C43-8CCB-CD5CD94E49C6}"/>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195053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42ECDF-0EEC-5742-A8C0-38CF4368FC69}"/>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64C1678D-A0DE-9F4F-9AE7-14EC25C8DAB4}"/>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7A420A1-A459-EF45-883D-EB7C4C38B438}"/>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5" name="Footer Placeholder 4">
            <a:extLst>
              <a:ext uri="{FF2B5EF4-FFF2-40B4-BE49-F238E27FC236}">
                <a16:creationId xmlns:a16="http://schemas.microsoft.com/office/drawing/2014/main" id="{C3BC253B-A35A-A448-A570-928C26BB633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D781DA-990B-2F4B-9605-EEE9F2C104DB}"/>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4552049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DFD2FE-CAD0-F04D-A461-131421450D24}"/>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D3193729-9CA6-614D-9776-CFD8438B0B5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29A64095-1336-C241-8491-FC048F5019EA}"/>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5" name="Footer Placeholder 4">
            <a:extLst>
              <a:ext uri="{FF2B5EF4-FFF2-40B4-BE49-F238E27FC236}">
                <a16:creationId xmlns:a16="http://schemas.microsoft.com/office/drawing/2014/main" id="{C15FB0B4-CF10-3E49-A0F2-C779712546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3AF445-D4E4-CA46-A8C1-38AD3B165F57}"/>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5371626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876EE9-DE65-8248-BE64-F75B5E90144A}"/>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EA75B853-3C22-4544-A961-45382EE8DF94}"/>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CC697B0C-493F-3941-88D6-024D2E3D76D5}"/>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ED86AE39-C0D6-3644-AECF-FF8ABEDE7A0A}"/>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6" name="Footer Placeholder 5">
            <a:extLst>
              <a:ext uri="{FF2B5EF4-FFF2-40B4-BE49-F238E27FC236}">
                <a16:creationId xmlns:a16="http://schemas.microsoft.com/office/drawing/2014/main" id="{DA1829EE-1261-2B4C-9AD0-3B66D880874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886DC16-91E2-054E-A857-6C3855934FEF}"/>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823194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F98117-6187-9F4F-868A-605A6E5619FF}"/>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6775496F-E7E8-3941-B07A-5D2DAB4C266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CA39F1A0-1895-284A-B98F-9A8BB2B5B724}"/>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A5F74487-A560-A448-8D24-EB0D62AD571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6F883039-BEE5-E24A-93CA-142CA608057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DA3FD70B-7766-254E-BEDB-9F35D003D029}"/>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8" name="Footer Placeholder 7">
            <a:extLst>
              <a:ext uri="{FF2B5EF4-FFF2-40B4-BE49-F238E27FC236}">
                <a16:creationId xmlns:a16="http://schemas.microsoft.com/office/drawing/2014/main" id="{733CF061-D733-3943-9062-68C005B9AB0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911711E-C5E7-E24C-A849-DC3A4EF626EE}"/>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5395115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F1CF18-5B1F-E347-9D4E-2007EF0CD3C7}"/>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E0F4183D-05B8-8F44-A9E4-5EEAF7E7D49E}"/>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4" name="Footer Placeholder 3">
            <a:extLst>
              <a:ext uri="{FF2B5EF4-FFF2-40B4-BE49-F238E27FC236}">
                <a16:creationId xmlns:a16="http://schemas.microsoft.com/office/drawing/2014/main" id="{DEB1C9D7-FB5D-6540-967B-37714EAFDA6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07ECC3E-533E-EE42-9098-2809BE6A0FA0}"/>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33681617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C078CDE-7361-E349-A458-472DCF6CB4F5}"/>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3" name="Footer Placeholder 2">
            <a:extLst>
              <a:ext uri="{FF2B5EF4-FFF2-40B4-BE49-F238E27FC236}">
                <a16:creationId xmlns:a16="http://schemas.microsoft.com/office/drawing/2014/main" id="{559D96CA-2ADA-FF4D-AEA8-2FCC1B37E46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EC8F37E-E278-C640-A8F4-22631B2F4EC1}"/>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247806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77A5D3-FB85-264C-8E16-E2A094A011BF}"/>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3CA2F808-2F08-9446-B366-01C48E79A13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3CD68618-AE4C-1149-A196-7BD9F1CFC4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0C98F20-F401-404C-931B-374732C6597C}"/>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6" name="Footer Placeholder 5">
            <a:extLst>
              <a:ext uri="{FF2B5EF4-FFF2-40B4-BE49-F238E27FC236}">
                <a16:creationId xmlns:a16="http://schemas.microsoft.com/office/drawing/2014/main" id="{413D4897-544F-6145-9E87-8C51B2590FA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CD8076F-C643-2E40-9FC1-77C622C71A72}"/>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18742876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1BCE2B-8B9B-2347-AAE8-5E05F85E08D0}"/>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5DA968DC-5904-1542-88E8-89E856932EB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72202C5-E330-DD47-B0CD-F5ED59556E4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3B9055D-50A3-4249-8805-47A532B31DD7}"/>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6" name="Footer Placeholder 5">
            <a:extLst>
              <a:ext uri="{FF2B5EF4-FFF2-40B4-BE49-F238E27FC236}">
                <a16:creationId xmlns:a16="http://schemas.microsoft.com/office/drawing/2014/main" id="{D6C6BCE9-4D96-154A-B470-15455C707FD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17D3174-7061-BC43-977A-96300E8D76DA}"/>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602372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009CEE6-F7BB-AD45-B0F8-DE0813858CF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92BDBC69-E607-9F4D-A291-3919159B444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0ABBC24-78F7-0840-87C9-9E4FC683D75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55437E-0F0A-4645-A0B8-CC1476C0C3C0}" type="datetimeFigureOut">
              <a:rPr lang="en-US" smtClean="0"/>
              <a:t>7/16/2024</a:t>
            </a:fld>
            <a:endParaRPr lang="en-US"/>
          </a:p>
        </p:txBody>
      </p:sp>
      <p:sp>
        <p:nvSpPr>
          <p:cNvPr id="5" name="Footer Placeholder 4">
            <a:extLst>
              <a:ext uri="{FF2B5EF4-FFF2-40B4-BE49-F238E27FC236}">
                <a16:creationId xmlns:a16="http://schemas.microsoft.com/office/drawing/2014/main" id="{593D9436-E850-B548-B8CA-06EECD16F97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9E1035D-198C-EC47-B257-A3F8470273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6917936-E1CA-C644-828F-4F90970B9803}" type="slidenum">
              <a:rPr lang="en-US" smtClean="0"/>
              <a:t>‹#›</a:t>
            </a:fld>
            <a:endParaRPr lang="en-US"/>
          </a:p>
        </p:txBody>
      </p:sp>
    </p:spTree>
    <p:extLst>
      <p:ext uri="{BB962C8B-B14F-4D97-AF65-F5344CB8AC3E}">
        <p14:creationId xmlns:p14="http://schemas.microsoft.com/office/powerpoint/2010/main" val="661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notesSlide" Target="../notesSlides/notesSlide8.xml"/><Relationship Id="rId7" Type="http://schemas.openxmlformats.org/officeDocument/2006/relationships/image" Target="../media/image28.png"/><Relationship Id="rId2" Type="http://schemas.openxmlformats.org/officeDocument/2006/relationships/slideLayout" Target="../slideLayouts/slideLayout2.xml"/><Relationship Id="rId1" Type="http://schemas.openxmlformats.org/officeDocument/2006/relationships/themeOverride" Target="../theme/themeOverride1.xml"/><Relationship Id="rId6" Type="http://schemas.openxmlformats.org/officeDocument/2006/relationships/image" Target="../media/image27.png"/><Relationship Id="rId5" Type="http://schemas.openxmlformats.org/officeDocument/2006/relationships/image" Target="../media/image22.png"/><Relationship Id="rId10" Type="http://schemas.openxmlformats.org/officeDocument/2006/relationships/image" Target="../media/image31.png"/><Relationship Id="rId4" Type="http://schemas.openxmlformats.org/officeDocument/2006/relationships/image" Target="../media/image19.jpeg"/><Relationship Id="rId9" Type="http://schemas.openxmlformats.org/officeDocument/2006/relationships/image" Target="../media/image30.png"/></Relationships>
</file>

<file path=ppt/slides/_rels/slide11.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notesSlide" Target="../notesSlides/notesSlide9.xml"/><Relationship Id="rId7" Type="http://schemas.openxmlformats.org/officeDocument/2006/relationships/image" Target="../media/image34.png"/><Relationship Id="rId2" Type="http://schemas.openxmlformats.org/officeDocument/2006/relationships/slideLayout" Target="../slideLayouts/slideLayout2.xml"/><Relationship Id="rId1" Type="http://schemas.openxmlformats.org/officeDocument/2006/relationships/themeOverride" Target="../theme/themeOverride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19.jpeg"/></Relationships>
</file>

<file path=ppt/slides/_rels/slide12.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notesSlide" Target="../notesSlides/notesSlide10.xml"/><Relationship Id="rId7" Type="http://schemas.openxmlformats.org/officeDocument/2006/relationships/image" Target="../media/image37.png"/><Relationship Id="rId2" Type="http://schemas.openxmlformats.org/officeDocument/2006/relationships/slideLayout" Target="../slideLayouts/slideLayout2.xml"/><Relationship Id="rId1" Type="http://schemas.openxmlformats.org/officeDocument/2006/relationships/themeOverride" Target="../theme/themeOverride3.xml"/><Relationship Id="rId6" Type="http://schemas.openxmlformats.org/officeDocument/2006/relationships/image" Target="../media/image36.png"/><Relationship Id="rId5" Type="http://schemas.openxmlformats.org/officeDocument/2006/relationships/image" Target="../media/image22.png"/><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39.jpeg"/><Relationship Id="rId7" Type="http://schemas.openxmlformats.org/officeDocument/2006/relationships/image" Target="../media/image41.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5.png"/><Relationship Id="rId10" Type="http://schemas.openxmlformats.org/officeDocument/2006/relationships/image" Target="../media/image43.png"/><Relationship Id="rId4" Type="http://schemas.openxmlformats.org/officeDocument/2006/relationships/image" Target="../media/image17.emf"/><Relationship Id="rId9" Type="http://schemas.openxmlformats.org/officeDocument/2006/relationships/image" Target="../media/image42.png"/></Relationships>
</file>

<file path=ppt/slides/_rels/slide1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44.jpeg"/><Relationship Id="rId7" Type="http://schemas.openxmlformats.org/officeDocument/2006/relationships/image" Target="../media/image46.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45.png"/></Relationships>
</file>

<file path=ppt/slides/_rels/slide15.xml.rels><?xml version="1.0" encoding="UTF-8" standalone="yes"?>
<Relationships xmlns="http://schemas.openxmlformats.org/package/2006/relationships"><Relationship Id="rId8" Type="http://schemas.openxmlformats.org/officeDocument/2006/relationships/hyperlink" Target="https://encounteredu.com/take-action/plastic-threats" TargetMode="External"/><Relationship Id="rId3" Type="http://schemas.openxmlformats.org/officeDocument/2006/relationships/image" Target="../media/image44.jpeg"/><Relationship Id="rId7"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7.emf"/><Relationship Id="rId5" Type="http://schemas.openxmlformats.org/officeDocument/2006/relationships/image" Target="../media/image48.jpeg"/><Relationship Id="rId4" Type="http://schemas.openxmlformats.org/officeDocument/2006/relationships/image" Target="../media/image47.png"/><Relationship Id="rId9"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41.png"/><Relationship Id="rId2" Type="http://schemas.openxmlformats.org/officeDocument/2006/relationships/image" Target="../media/image49.jpeg"/><Relationship Id="rId1" Type="http://schemas.openxmlformats.org/officeDocument/2006/relationships/slideLayout" Target="../slideLayouts/slideLayout2.xml"/><Relationship Id="rId6" Type="http://schemas.openxmlformats.org/officeDocument/2006/relationships/image" Target="../media/image51.png"/><Relationship Id="rId5" Type="http://schemas.openxmlformats.org/officeDocument/2006/relationships/image" Target="../media/image4.png"/><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7.emf"/><Relationship Id="rId7"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4.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6.jpeg"/><Relationship Id="rId7" Type="http://schemas.openxmlformats.org/officeDocument/2006/relationships/hyperlink" Target="https://encounteredu.com/multimedia/images/what-are-the-impacts-of-marine-plastic-pollution"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emf"/><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16.jpeg"/><Relationship Id="rId7"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8" Type="http://schemas.openxmlformats.org/officeDocument/2006/relationships/hyperlink" Target="https://encounteredu.com/multimedia/images/what-are-the-different-taxonomies-and-behaviours-of-coral-reef-creatures" TargetMode="External"/><Relationship Id="rId3" Type="http://schemas.openxmlformats.org/officeDocument/2006/relationships/image" Target="../media/image16.jpeg"/><Relationship Id="rId7"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17.emf"/><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Content Placeholder 3" descr="A bird holding a piece of food in its mouth&#10;&#10;Description automatically generated">
            <a:extLst>
              <a:ext uri="{FF2B5EF4-FFF2-40B4-BE49-F238E27FC236}">
                <a16:creationId xmlns:a16="http://schemas.microsoft.com/office/drawing/2014/main" id="{2294F0A5-E93A-1F52-2A8B-2023CA30644E}"/>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flipH="1">
            <a:off x="20" y="1282"/>
            <a:ext cx="12191980" cy="6856718"/>
          </a:xfrm>
          <a:prstGeom prst="rect">
            <a:avLst/>
          </a:prstGeom>
        </p:spPr>
      </p:pic>
      <p:pic>
        <p:nvPicPr>
          <p:cNvPr id="5" name="Picture 4" descr="Text&#10;&#10;Description automatically generated with low confidence">
            <a:extLst>
              <a:ext uri="{FF2B5EF4-FFF2-40B4-BE49-F238E27FC236}">
                <a16:creationId xmlns:a16="http://schemas.microsoft.com/office/drawing/2014/main" id="{B7701C12-6A4F-FE6A-F76B-B69E6E9EA261}"/>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282"/>
          <a:stretch/>
        </p:blipFill>
        <p:spPr>
          <a:xfrm>
            <a:off x="-11430" y="5682712"/>
            <a:ext cx="4078004" cy="1175290"/>
          </a:xfrm>
          <a:prstGeom prst="rect">
            <a:avLst/>
          </a:prstGeom>
        </p:spPr>
      </p:pic>
      <p:sp>
        <p:nvSpPr>
          <p:cNvPr id="6" name="TextBox 6">
            <a:extLst>
              <a:ext uri="{FF2B5EF4-FFF2-40B4-BE49-F238E27FC236}">
                <a16:creationId xmlns:a16="http://schemas.microsoft.com/office/drawing/2014/main" id="{04715FE6-5B40-C30A-5D9C-6CC690114CF1}"/>
              </a:ext>
            </a:extLst>
          </p:cNvPr>
          <p:cNvSpPr txBox="1"/>
          <p:nvPr/>
        </p:nvSpPr>
        <p:spPr>
          <a:xfrm>
            <a:off x="608421" y="1326146"/>
            <a:ext cx="5685093" cy="2585323"/>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5400" b="1" err="1">
                <a:solidFill>
                  <a:srgbClr val="FFFFFF"/>
                </a:solidFill>
                <a:latin typeface="Century Gothic"/>
                <a:cs typeface="Calibri"/>
              </a:rPr>
              <a:t>Τι</a:t>
            </a:r>
            <a:r>
              <a:rPr lang="en-US" sz="5400" b="1" dirty="0">
                <a:solidFill>
                  <a:srgbClr val="FFFFFF"/>
                </a:solidFill>
                <a:latin typeface="Century Gothic"/>
                <a:cs typeface="Calibri"/>
              </a:rPr>
              <a:t> επιπ</a:t>
            </a:r>
            <a:r>
              <a:rPr lang="en-US" sz="5400" b="1" err="1">
                <a:solidFill>
                  <a:srgbClr val="FFFFFF"/>
                </a:solidFill>
                <a:latin typeface="Century Gothic"/>
                <a:cs typeface="Calibri"/>
              </a:rPr>
              <a:t>τώσεις</a:t>
            </a:r>
            <a:r>
              <a:rPr lang="en-US" sz="5400" b="1" dirty="0">
                <a:solidFill>
                  <a:srgbClr val="FFFFFF"/>
                </a:solidFill>
                <a:latin typeface="Century Gothic"/>
                <a:cs typeface="Calibri"/>
              </a:rPr>
              <a:t> μπ</a:t>
            </a:r>
            <a:r>
              <a:rPr lang="en-US" sz="5400" b="1" err="1">
                <a:solidFill>
                  <a:srgbClr val="FFFFFF"/>
                </a:solidFill>
                <a:latin typeface="Century Gothic"/>
                <a:cs typeface="Calibri"/>
              </a:rPr>
              <a:t>ορεί</a:t>
            </a:r>
            <a:r>
              <a:rPr lang="en-US" sz="5400" b="1" dirty="0">
                <a:solidFill>
                  <a:srgbClr val="FFFFFF"/>
                </a:solidFill>
                <a:latin typeface="Century Gothic"/>
                <a:cs typeface="Calibri"/>
              </a:rPr>
              <a:t> να </a:t>
            </a:r>
            <a:r>
              <a:rPr lang="en-US" sz="5400" b="1" err="1">
                <a:solidFill>
                  <a:srgbClr val="FFFFFF"/>
                </a:solidFill>
                <a:latin typeface="Century Gothic"/>
                <a:cs typeface="Calibri"/>
              </a:rPr>
              <a:t>έχει</a:t>
            </a:r>
            <a:r>
              <a:rPr lang="en-US" sz="5400" b="1" dirty="0">
                <a:solidFill>
                  <a:srgbClr val="FFFFFF"/>
                </a:solidFill>
                <a:latin typeface="Century Gothic"/>
                <a:cs typeface="Calibri"/>
              </a:rPr>
              <a:t> </a:t>
            </a:r>
            <a:r>
              <a:rPr lang="en-US" sz="5400" b="1" err="1">
                <a:solidFill>
                  <a:srgbClr val="FFFFFF"/>
                </a:solidFill>
                <a:latin typeface="Century Gothic"/>
                <a:cs typeface="Calibri"/>
              </a:rPr>
              <a:t>το</a:t>
            </a:r>
            <a:r>
              <a:rPr lang="en-US" sz="5400" b="1" dirty="0">
                <a:solidFill>
                  <a:srgbClr val="FFFFFF"/>
                </a:solidFill>
                <a:latin typeface="Century Gothic"/>
                <a:cs typeface="Calibri"/>
              </a:rPr>
              <a:t> πλα</a:t>
            </a:r>
            <a:r>
              <a:rPr lang="en-US" sz="5400" b="1" err="1">
                <a:solidFill>
                  <a:srgbClr val="FFFFFF"/>
                </a:solidFill>
                <a:latin typeface="Century Gothic"/>
                <a:cs typeface="Calibri"/>
              </a:rPr>
              <a:t>στικό</a:t>
            </a:r>
            <a:r>
              <a:rPr lang="en-US" sz="5400" b="1" dirty="0">
                <a:solidFill>
                  <a:srgbClr val="FFFFFF"/>
                </a:solidFill>
                <a:latin typeface="Century Gothic"/>
                <a:cs typeface="Calibri"/>
              </a:rPr>
              <a:t>;</a:t>
            </a:r>
            <a:endParaRPr lang="en-US" sz="5400" dirty="0"/>
          </a:p>
        </p:txBody>
      </p:sp>
      <p:sp>
        <p:nvSpPr>
          <p:cNvPr id="7" name="TextBox 13">
            <a:extLst>
              <a:ext uri="{FF2B5EF4-FFF2-40B4-BE49-F238E27FC236}">
                <a16:creationId xmlns:a16="http://schemas.microsoft.com/office/drawing/2014/main" id="{27C1207A-A88E-0C94-877E-43AD17224971}"/>
              </a:ext>
            </a:extLst>
          </p:cNvPr>
          <p:cNvSpPr txBox="1"/>
          <p:nvPr/>
        </p:nvSpPr>
        <p:spPr>
          <a:xfrm>
            <a:off x="608421" y="682679"/>
            <a:ext cx="2732093" cy="646331"/>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600" b="1" dirty="0" err="1">
                <a:solidFill>
                  <a:srgbClr val="FAB546"/>
                </a:solidFill>
                <a:latin typeface="Century Gothic"/>
                <a:ea typeface="Calibri"/>
                <a:cs typeface="Calibri"/>
              </a:rPr>
              <a:t>Μάθημ</a:t>
            </a:r>
            <a:r>
              <a:rPr lang="en-US" sz="3600" b="1" dirty="0">
                <a:solidFill>
                  <a:srgbClr val="FAB546"/>
                </a:solidFill>
                <a:latin typeface="Century Gothic"/>
                <a:ea typeface="Calibri"/>
                <a:cs typeface="Calibri"/>
              </a:rPr>
              <a:t>α 5</a:t>
            </a:r>
          </a:p>
        </p:txBody>
      </p:sp>
      <p:sp>
        <p:nvSpPr>
          <p:cNvPr id="8" name="Rectangle 7">
            <a:extLst>
              <a:ext uri="{FF2B5EF4-FFF2-40B4-BE49-F238E27FC236}">
                <a16:creationId xmlns:a16="http://schemas.microsoft.com/office/drawing/2014/main" id="{2E146DF8-6D6E-4CC2-0D1C-01744F27EAC5}"/>
              </a:ext>
            </a:extLst>
          </p:cNvPr>
          <p:cNvSpPr/>
          <p:nvPr/>
        </p:nvSpPr>
        <p:spPr>
          <a:xfrm>
            <a:off x="605399" y="4048045"/>
            <a:ext cx="1777999" cy="516466"/>
          </a:xfrm>
          <a:prstGeom prst="rect">
            <a:avLst/>
          </a:prstGeom>
          <a:solidFill>
            <a:srgbClr val="FAB546"/>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dirty="0" err="1">
                <a:latin typeface="Century Gothic"/>
                <a:ea typeface="Calibri"/>
                <a:cs typeface="Calibri"/>
              </a:rPr>
              <a:t>Μέρος</a:t>
            </a:r>
            <a:r>
              <a:rPr lang="en-US" sz="2400" b="1" dirty="0">
                <a:latin typeface="Century Gothic"/>
                <a:ea typeface="Calibri"/>
                <a:cs typeface="Calibri"/>
              </a:rPr>
              <a:t> 1</a:t>
            </a:r>
            <a:endParaRPr lang="en-US" sz="2400" b="1" dirty="0">
              <a:latin typeface="Century Gothic"/>
            </a:endParaRPr>
          </a:p>
        </p:txBody>
      </p:sp>
      <p:pic>
        <p:nvPicPr>
          <p:cNvPr id="10" name="Picture 9" descr="Icon&#10;&#10;Description automatically generated">
            <a:extLst>
              <a:ext uri="{FF2B5EF4-FFF2-40B4-BE49-F238E27FC236}">
                <a16:creationId xmlns:a16="http://schemas.microsoft.com/office/drawing/2014/main" id="{4210A953-BB37-E042-8BAC-010C233C5E0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5700000">
            <a:off x="4577186" y="3492545"/>
            <a:ext cx="1785598" cy="1105174"/>
          </a:xfrm>
          <a:prstGeom prst="rect">
            <a:avLst/>
          </a:prstGeom>
        </p:spPr>
      </p:pic>
      <p:pic>
        <p:nvPicPr>
          <p:cNvPr id="11" name="Picture 10" descr="Icon&#10;&#10;Description automatically generated">
            <a:extLst>
              <a:ext uri="{FF2B5EF4-FFF2-40B4-BE49-F238E27FC236}">
                <a16:creationId xmlns:a16="http://schemas.microsoft.com/office/drawing/2014/main" id="{85F17D45-4984-A950-C471-D2D054190BCB}"/>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12600000">
            <a:off x="6446289" y="828097"/>
            <a:ext cx="753392" cy="646331"/>
          </a:xfrm>
          <a:prstGeom prst="rect">
            <a:avLst/>
          </a:prstGeom>
        </p:spPr>
      </p:pic>
      <p:pic>
        <p:nvPicPr>
          <p:cNvPr id="13" name="Picture 12" descr="Icon&#10;&#10;Description automatically generated">
            <a:extLst>
              <a:ext uri="{FF2B5EF4-FFF2-40B4-BE49-F238E27FC236}">
                <a16:creationId xmlns:a16="http://schemas.microsoft.com/office/drawing/2014/main" id="{F7D28C2A-E46D-4C9B-C1C1-8F9931E03D7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830682" y="3595367"/>
            <a:ext cx="753392" cy="646331"/>
          </a:xfrm>
          <a:prstGeom prst="rect">
            <a:avLst/>
          </a:prstGeom>
        </p:spPr>
      </p:pic>
      <p:pic>
        <p:nvPicPr>
          <p:cNvPr id="15" name="Picture 14" descr="A white drops on a black background&#10;&#10;Description automatically generated">
            <a:extLst>
              <a:ext uri="{FF2B5EF4-FFF2-40B4-BE49-F238E27FC236}">
                <a16:creationId xmlns:a16="http://schemas.microsoft.com/office/drawing/2014/main" id="{B8D2E866-1786-1864-6492-13CC0D93A8D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21480000">
            <a:off x="3910377" y="566523"/>
            <a:ext cx="1534497" cy="1512808"/>
          </a:xfrm>
          <a:prstGeom prst="rect">
            <a:avLst/>
          </a:prstGeom>
        </p:spPr>
      </p:pic>
    </p:spTree>
    <p:extLst>
      <p:ext uri="{BB962C8B-B14F-4D97-AF65-F5344CB8AC3E}">
        <p14:creationId xmlns:p14="http://schemas.microsoft.com/office/powerpoint/2010/main" val="7291621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A picture containing icon&#10;&#10;Description automatically generated">
            <a:extLst>
              <a:ext uri="{FF2B5EF4-FFF2-40B4-BE49-F238E27FC236}">
                <a16:creationId xmlns:a16="http://schemas.microsoft.com/office/drawing/2014/main" id="{098EF0E0-8896-0540-90AC-CD4E14E28464}"/>
              </a:ext>
            </a:extLst>
          </p:cNvPr>
          <p:cNvPicPr>
            <a:picLocks noChangeAspect="1"/>
          </p:cNvPicPr>
          <p:nvPr/>
        </p:nvPicPr>
        <p:blipFill>
          <a:blip r:embed="rId4"/>
          <a:stretch>
            <a:fillRect/>
          </a:stretch>
        </p:blipFill>
        <p:spPr>
          <a:xfrm>
            <a:off x="0" y="0"/>
            <a:ext cx="12192000" cy="6858000"/>
          </a:xfrm>
          <a:prstGeom prst="rect">
            <a:avLst/>
          </a:prstGeom>
        </p:spPr>
      </p:pic>
      <p:sp>
        <p:nvSpPr>
          <p:cNvPr id="12" name="TextBox 11">
            <a:extLst>
              <a:ext uri="{FF2B5EF4-FFF2-40B4-BE49-F238E27FC236}">
                <a16:creationId xmlns:a16="http://schemas.microsoft.com/office/drawing/2014/main" id="{8A294B46-1EC9-A347-95DB-DA5420C65773}"/>
              </a:ext>
            </a:extLst>
          </p:cNvPr>
          <p:cNvSpPr txBox="1"/>
          <p:nvPr/>
        </p:nvSpPr>
        <p:spPr>
          <a:xfrm>
            <a:off x="582063" y="880994"/>
            <a:ext cx="4627366" cy="584775"/>
          </a:xfrm>
          <a:prstGeom prst="rect">
            <a:avLst/>
          </a:prstGeom>
          <a:noFill/>
        </p:spPr>
        <p:txBody>
          <a:bodyPr wrap="square" lIns="91440" tIns="45720" rIns="91440" bIns="45720" rtlCol="0" anchor="t">
            <a:spAutoFit/>
          </a:bodyPr>
          <a:lstStyle/>
          <a:p>
            <a:r>
              <a:rPr lang="en-US" sz="3200" b="1" dirty="0" err="1">
                <a:solidFill>
                  <a:srgbClr val="004A6C"/>
                </a:solidFill>
                <a:latin typeface="Century Gothic"/>
              </a:rPr>
              <a:t>Τροφική</a:t>
            </a:r>
            <a:r>
              <a:rPr lang="en-US" sz="3200" b="1" dirty="0">
                <a:solidFill>
                  <a:srgbClr val="004A6C"/>
                </a:solidFill>
                <a:latin typeface="Century Gothic"/>
              </a:rPr>
              <a:t> α</a:t>
            </a:r>
            <a:r>
              <a:rPr lang="en-US" sz="3200" b="1" dirty="0" err="1">
                <a:solidFill>
                  <a:srgbClr val="004A6C"/>
                </a:solidFill>
                <a:latin typeface="Century Gothic"/>
              </a:rPr>
              <a:t>λυσίδ</a:t>
            </a:r>
            <a:r>
              <a:rPr lang="en-US" sz="3200" b="1" dirty="0">
                <a:solidFill>
                  <a:srgbClr val="004A6C"/>
                </a:solidFill>
                <a:latin typeface="Century Gothic"/>
              </a:rPr>
              <a:t>α...</a:t>
            </a:r>
          </a:p>
        </p:txBody>
      </p:sp>
      <p:sp>
        <p:nvSpPr>
          <p:cNvPr id="16" name="Rectangle 15">
            <a:extLst>
              <a:ext uri="{FF2B5EF4-FFF2-40B4-BE49-F238E27FC236}">
                <a16:creationId xmlns:a16="http://schemas.microsoft.com/office/drawing/2014/main" id="{AA9B1FC2-5BF8-AB47-8525-B23EF5D68CF2}"/>
              </a:ext>
            </a:extLst>
          </p:cNvPr>
          <p:cNvSpPr/>
          <p:nvPr/>
        </p:nvSpPr>
        <p:spPr>
          <a:xfrm>
            <a:off x="5557220" y="868387"/>
            <a:ext cx="5807466" cy="584775"/>
          </a:xfrm>
          <a:prstGeom prst="rect">
            <a:avLst/>
          </a:prstGeom>
        </p:spPr>
        <p:txBody>
          <a:bodyPr wrap="square" lIns="91440" tIns="45720" rIns="91440" bIns="45720" anchor="t">
            <a:spAutoFit/>
          </a:bodyPr>
          <a:lstStyle/>
          <a:p>
            <a:r>
              <a:rPr lang="en-US" sz="3200" b="1" dirty="0" err="1">
                <a:solidFill>
                  <a:srgbClr val="F9F6ED"/>
                </a:solidFill>
                <a:latin typeface="Century Gothic"/>
              </a:rPr>
              <a:t>Τι</a:t>
            </a:r>
            <a:r>
              <a:rPr lang="en-US" sz="3200" b="1" dirty="0">
                <a:solidFill>
                  <a:srgbClr val="F9F6ED"/>
                </a:solidFill>
                <a:latin typeface="Century Gothic"/>
              </a:rPr>
              <a:t> θα </a:t>
            </a:r>
            <a:r>
              <a:rPr lang="en-US" sz="3200" b="1" dirty="0" err="1">
                <a:solidFill>
                  <a:srgbClr val="F9F6ED"/>
                </a:solidFill>
                <a:latin typeface="Century Gothic"/>
              </a:rPr>
              <a:t>συμ</a:t>
            </a:r>
            <a:r>
              <a:rPr lang="en-US" sz="3200" b="1" dirty="0">
                <a:solidFill>
                  <a:srgbClr val="F9F6ED"/>
                </a:solidFill>
                <a:latin typeface="Century Gothic"/>
              </a:rPr>
              <a:t>β</a:t>
            </a:r>
            <a:r>
              <a:rPr lang="en-US" sz="3200" b="1" dirty="0" err="1">
                <a:solidFill>
                  <a:srgbClr val="F9F6ED"/>
                </a:solidFill>
                <a:latin typeface="Century Gothic"/>
              </a:rPr>
              <a:t>εί</a:t>
            </a:r>
            <a:r>
              <a:rPr lang="en-US" sz="3200" b="1" dirty="0">
                <a:solidFill>
                  <a:srgbClr val="F9F6ED"/>
                </a:solidFill>
                <a:latin typeface="Century Gothic"/>
              </a:rPr>
              <a:t> αν σπ</a:t>
            </a:r>
            <a:r>
              <a:rPr lang="en-US" sz="3200" b="1" dirty="0" err="1">
                <a:solidFill>
                  <a:srgbClr val="F9F6ED"/>
                </a:solidFill>
                <a:latin typeface="Century Gothic"/>
              </a:rPr>
              <a:t>άσει</a:t>
            </a:r>
            <a:r>
              <a:rPr lang="en-US" sz="3200" b="1" dirty="0">
                <a:solidFill>
                  <a:srgbClr val="F9F6ED"/>
                </a:solidFill>
                <a:latin typeface="Century Gothic"/>
              </a:rPr>
              <a:t>;</a:t>
            </a:r>
            <a:endParaRPr lang="en-US" dirty="0"/>
          </a:p>
        </p:txBody>
      </p:sp>
      <p:pic>
        <p:nvPicPr>
          <p:cNvPr id="18" name="Picture 17" descr="A seagull standing on a roof&#10;&#10;Description automatically generated with medium confidence">
            <a:extLst>
              <a:ext uri="{FF2B5EF4-FFF2-40B4-BE49-F238E27FC236}">
                <a16:creationId xmlns:a16="http://schemas.microsoft.com/office/drawing/2014/main" id="{A585D0DA-F862-6743-992E-866181DD215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167492" y="2376053"/>
            <a:ext cx="2762250" cy="2762250"/>
          </a:xfrm>
          <a:prstGeom prst="rect">
            <a:avLst/>
          </a:prstGeom>
        </p:spPr>
      </p:pic>
      <p:sp>
        <p:nvSpPr>
          <p:cNvPr id="21" name="Rectangle 20">
            <a:extLst>
              <a:ext uri="{FF2B5EF4-FFF2-40B4-BE49-F238E27FC236}">
                <a16:creationId xmlns:a16="http://schemas.microsoft.com/office/drawing/2014/main" id="{F55E1988-C152-4E40-A832-9EE56A79772D}"/>
              </a:ext>
            </a:extLst>
          </p:cNvPr>
          <p:cNvSpPr/>
          <p:nvPr/>
        </p:nvSpPr>
        <p:spPr>
          <a:xfrm>
            <a:off x="1596963" y="5404695"/>
            <a:ext cx="1965434" cy="690802"/>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C2174F89-1291-CA4F-8AB0-3A2F5EFBF5DF}"/>
              </a:ext>
            </a:extLst>
          </p:cNvPr>
          <p:cNvSpPr/>
          <p:nvPr/>
        </p:nvSpPr>
        <p:spPr>
          <a:xfrm>
            <a:off x="1846808" y="5523231"/>
            <a:ext cx="1406154" cy="461665"/>
          </a:xfrm>
          <a:prstGeom prst="rect">
            <a:avLst/>
          </a:prstGeom>
        </p:spPr>
        <p:txBody>
          <a:bodyPr wrap="none" lIns="91440" tIns="45720" rIns="91440" bIns="45720" anchor="t">
            <a:spAutoFit/>
          </a:bodyPr>
          <a:lstStyle/>
          <a:p>
            <a:r>
              <a:rPr lang="en-US" sz="2400" b="1" dirty="0" err="1">
                <a:solidFill>
                  <a:srgbClr val="004A6C"/>
                </a:solidFill>
                <a:latin typeface="Century Gothic"/>
              </a:rPr>
              <a:t>Κοράλλι</a:t>
            </a:r>
            <a:endParaRPr lang="en-US" dirty="0" err="1"/>
          </a:p>
        </p:txBody>
      </p:sp>
      <p:sp>
        <p:nvSpPr>
          <p:cNvPr id="23" name="Rectangle 22">
            <a:extLst>
              <a:ext uri="{FF2B5EF4-FFF2-40B4-BE49-F238E27FC236}">
                <a16:creationId xmlns:a16="http://schemas.microsoft.com/office/drawing/2014/main" id="{F3511DE0-3B45-034D-ACDD-1C5EC092A823}"/>
              </a:ext>
            </a:extLst>
          </p:cNvPr>
          <p:cNvSpPr/>
          <p:nvPr/>
        </p:nvSpPr>
        <p:spPr>
          <a:xfrm>
            <a:off x="5099746" y="5412632"/>
            <a:ext cx="1994323"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9A59AB8C-A03E-574D-852A-57BE2FD63B32}"/>
              </a:ext>
            </a:extLst>
          </p:cNvPr>
          <p:cNvSpPr/>
          <p:nvPr/>
        </p:nvSpPr>
        <p:spPr>
          <a:xfrm>
            <a:off x="5595653" y="5523231"/>
            <a:ext cx="1382110" cy="461665"/>
          </a:xfrm>
          <a:prstGeom prst="rect">
            <a:avLst/>
          </a:prstGeom>
        </p:spPr>
        <p:txBody>
          <a:bodyPr wrap="none" lIns="91440" tIns="45720" rIns="91440" bIns="45720" anchor="t">
            <a:spAutoFit/>
          </a:bodyPr>
          <a:lstStyle/>
          <a:p>
            <a:r>
              <a:rPr lang="en-US" sz="2400" b="1" dirty="0" err="1">
                <a:solidFill>
                  <a:srgbClr val="004A6C"/>
                </a:solidFill>
                <a:latin typeface="Century Gothic"/>
              </a:rPr>
              <a:t>Σκ</a:t>
            </a:r>
            <a:r>
              <a:rPr lang="en-US" sz="2400" b="1" dirty="0">
                <a:solidFill>
                  <a:srgbClr val="004A6C"/>
                </a:solidFill>
                <a:latin typeface="Century Gothic"/>
              </a:rPr>
              <a:t>α</a:t>
            </a:r>
            <a:r>
              <a:rPr lang="en-US" sz="2400" b="1" dirty="0" err="1">
                <a:solidFill>
                  <a:srgbClr val="004A6C"/>
                </a:solidFill>
                <a:latin typeface="Century Gothic"/>
              </a:rPr>
              <a:t>ρίδ</a:t>
            </a:r>
            <a:r>
              <a:rPr lang="en-US" sz="2400" b="1" dirty="0">
                <a:solidFill>
                  <a:srgbClr val="004A6C"/>
                </a:solidFill>
                <a:latin typeface="Century Gothic"/>
              </a:rPr>
              <a:t>α</a:t>
            </a:r>
          </a:p>
        </p:txBody>
      </p:sp>
      <p:sp>
        <p:nvSpPr>
          <p:cNvPr id="25" name="Rectangle 24">
            <a:extLst>
              <a:ext uri="{FF2B5EF4-FFF2-40B4-BE49-F238E27FC236}">
                <a16:creationId xmlns:a16="http://schemas.microsoft.com/office/drawing/2014/main" id="{AFD5208D-330F-1D4D-8F1A-B39B2229DFC2}"/>
              </a:ext>
            </a:extLst>
          </p:cNvPr>
          <p:cNvSpPr/>
          <p:nvPr/>
        </p:nvSpPr>
        <p:spPr>
          <a:xfrm>
            <a:off x="8275739" y="5412632"/>
            <a:ext cx="3013200"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a:extLst>
              <a:ext uri="{FF2B5EF4-FFF2-40B4-BE49-F238E27FC236}">
                <a16:creationId xmlns:a16="http://schemas.microsoft.com/office/drawing/2014/main" id="{2F0F01AC-DBBA-BD48-B143-33D21A06E564}"/>
              </a:ext>
            </a:extLst>
          </p:cNvPr>
          <p:cNvSpPr/>
          <p:nvPr/>
        </p:nvSpPr>
        <p:spPr>
          <a:xfrm>
            <a:off x="8438271" y="5523231"/>
            <a:ext cx="2839239" cy="461665"/>
          </a:xfrm>
          <a:prstGeom prst="rect">
            <a:avLst/>
          </a:prstGeom>
        </p:spPr>
        <p:txBody>
          <a:bodyPr wrap="none" lIns="91440" tIns="45720" rIns="91440" bIns="45720" anchor="t">
            <a:spAutoFit/>
          </a:bodyPr>
          <a:lstStyle/>
          <a:p>
            <a:r>
              <a:rPr lang="en-US" sz="2400" b="1" dirty="0">
                <a:solidFill>
                  <a:srgbClr val="004A6C"/>
                </a:solidFill>
                <a:latin typeface="Century Gothic"/>
              </a:rPr>
              <a:t>Κα</a:t>
            </a:r>
            <a:r>
              <a:rPr lang="en-US" sz="2400" b="1" dirty="0" err="1">
                <a:solidFill>
                  <a:srgbClr val="004A6C"/>
                </a:solidFill>
                <a:latin typeface="Century Gothic"/>
              </a:rPr>
              <a:t>ρχ</a:t>
            </a:r>
            <a:r>
              <a:rPr lang="en-US" sz="2400" b="1" dirty="0">
                <a:solidFill>
                  <a:srgbClr val="004A6C"/>
                </a:solidFill>
                <a:latin typeface="Century Gothic"/>
              </a:rPr>
              <a:t>α</a:t>
            </a:r>
            <a:r>
              <a:rPr lang="en-US" sz="2400" b="1" dirty="0" err="1">
                <a:solidFill>
                  <a:srgbClr val="004A6C"/>
                </a:solidFill>
                <a:latin typeface="Century Gothic"/>
              </a:rPr>
              <a:t>ρί</a:t>
            </a:r>
            <a:r>
              <a:rPr lang="en-US" sz="2400" b="1" dirty="0">
                <a:solidFill>
                  <a:srgbClr val="004A6C"/>
                </a:solidFill>
                <a:latin typeface="Century Gothic"/>
              </a:rPr>
              <a:t>ας </a:t>
            </a:r>
            <a:r>
              <a:rPr lang="en-US" sz="2400" b="1" dirty="0" err="1">
                <a:solidFill>
                  <a:srgbClr val="004A6C"/>
                </a:solidFill>
                <a:latin typeface="Century Gothic"/>
              </a:rPr>
              <a:t>τίγρης</a:t>
            </a:r>
            <a:endParaRPr lang="en-US" dirty="0" err="1"/>
          </a:p>
        </p:txBody>
      </p:sp>
      <p:sp>
        <p:nvSpPr>
          <p:cNvPr id="28" name="Oval 27">
            <a:extLst>
              <a:ext uri="{FF2B5EF4-FFF2-40B4-BE49-F238E27FC236}">
                <a16:creationId xmlns:a16="http://schemas.microsoft.com/office/drawing/2014/main" id="{BA2E1A19-7187-E94B-A9FC-820D7B213040}"/>
              </a:ext>
            </a:extLst>
          </p:cNvPr>
          <p:cNvSpPr/>
          <p:nvPr/>
        </p:nvSpPr>
        <p:spPr>
          <a:xfrm>
            <a:off x="1140219" y="2331396"/>
            <a:ext cx="2822428" cy="28224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6FEC7D4B-4A56-AE4A-BA79-6F607215BC6F}"/>
              </a:ext>
            </a:extLst>
          </p:cNvPr>
          <p:cNvSpPr/>
          <p:nvPr/>
        </p:nvSpPr>
        <p:spPr>
          <a:xfrm>
            <a:off x="4623647" y="2331396"/>
            <a:ext cx="2822428" cy="28224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8FED7E74-93EF-4044-B796-86F7F1B9705F}"/>
              </a:ext>
            </a:extLst>
          </p:cNvPr>
          <p:cNvSpPr/>
          <p:nvPr/>
        </p:nvSpPr>
        <p:spPr>
          <a:xfrm>
            <a:off x="8248590" y="2331396"/>
            <a:ext cx="2822428" cy="28224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Picture 35">
            <a:extLst>
              <a:ext uri="{FF2B5EF4-FFF2-40B4-BE49-F238E27FC236}">
                <a16:creationId xmlns:a16="http://schemas.microsoft.com/office/drawing/2014/main" id="{DEE5B9D3-C4FA-F641-B78C-89C4DF121959}"/>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982215" y="3262828"/>
            <a:ext cx="2145393" cy="966137"/>
          </a:xfrm>
          <a:prstGeom prst="rect">
            <a:avLst/>
          </a:prstGeom>
        </p:spPr>
      </p:pic>
      <p:pic>
        <p:nvPicPr>
          <p:cNvPr id="38" name="Picture 37">
            <a:extLst>
              <a:ext uri="{FF2B5EF4-FFF2-40B4-BE49-F238E27FC236}">
                <a16:creationId xmlns:a16="http://schemas.microsoft.com/office/drawing/2014/main" id="{35B794E0-F081-3743-9080-3FDCF877BB0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8547882" y="3211671"/>
            <a:ext cx="2331780" cy="913806"/>
          </a:xfrm>
          <a:prstGeom prst="rect">
            <a:avLst/>
          </a:prstGeom>
        </p:spPr>
      </p:pic>
      <p:pic>
        <p:nvPicPr>
          <p:cNvPr id="19" name="Picture 18" descr="A close-up of a brain&#10;&#10;Description automatically generated with low confidence">
            <a:extLst>
              <a:ext uri="{FF2B5EF4-FFF2-40B4-BE49-F238E27FC236}">
                <a16:creationId xmlns:a16="http://schemas.microsoft.com/office/drawing/2014/main" id="{9E15DD43-B373-4E8A-8C22-86592F6F9ADB}"/>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938440" y="2118343"/>
            <a:ext cx="3247867" cy="3247867"/>
          </a:xfrm>
          <a:prstGeom prst="rect">
            <a:avLst/>
          </a:prstGeom>
        </p:spPr>
      </p:pic>
      <p:pic>
        <p:nvPicPr>
          <p:cNvPr id="20" name="Picture 19" descr="A goldfish in the water&#10;&#10;Description automatically generated with low confidence">
            <a:extLst>
              <a:ext uri="{FF2B5EF4-FFF2-40B4-BE49-F238E27FC236}">
                <a16:creationId xmlns:a16="http://schemas.microsoft.com/office/drawing/2014/main" id="{E13201D7-5DE5-4F19-9170-9487876B21C5}"/>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4413142" y="2104005"/>
            <a:ext cx="3283537" cy="3283537"/>
          </a:xfrm>
          <a:prstGeom prst="rect">
            <a:avLst/>
          </a:prstGeom>
        </p:spPr>
      </p:pic>
      <p:pic>
        <p:nvPicPr>
          <p:cNvPr id="27" name="Picture 26" descr="A hand holding a shark&#10;&#10;Description automatically generated with low confidence">
            <a:extLst>
              <a:ext uri="{FF2B5EF4-FFF2-40B4-BE49-F238E27FC236}">
                <a16:creationId xmlns:a16="http://schemas.microsoft.com/office/drawing/2014/main" id="{C6186215-8784-4446-9E22-1423E9A6E366}"/>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8238972" y="2321549"/>
            <a:ext cx="2841663" cy="2841663"/>
          </a:xfrm>
          <a:prstGeom prst="rect">
            <a:avLst/>
          </a:prstGeom>
        </p:spPr>
      </p:pic>
    </p:spTree>
    <p:extLst>
      <p:ext uri="{BB962C8B-B14F-4D97-AF65-F5344CB8AC3E}">
        <p14:creationId xmlns:p14="http://schemas.microsoft.com/office/powerpoint/2010/main" val="309985455"/>
      </p:ext>
    </p:extLst>
  </p:cSld>
  <p:clrMapOvr>
    <a:overrideClrMapping bg1="lt1" tx1="dk1" bg2="lt2" tx2="dk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A picture containing icon&#10;&#10;Description automatically generated">
            <a:extLst>
              <a:ext uri="{FF2B5EF4-FFF2-40B4-BE49-F238E27FC236}">
                <a16:creationId xmlns:a16="http://schemas.microsoft.com/office/drawing/2014/main" id="{098EF0E0-8896-0540-90AC-CD4E14E28464}"/>
              </a:ext>
            </a:extLst>
          </p:cNvPr>
          <p:cNvPicPr>
            <a:picLocks noChangeAspect="1"/>
          </p:cNvPicPr>
          <p:nvPr/>
        </p:nvPicPr>
        <p:blipFill>
          <a:blip r:embed="rId4"/>
          <a:stretch>
            <a:fillRect/>
          </a:stretch>
        </p:blipFill>
        <p:spPr>
          <a:xfrm>
            <a:off x="0" y="0"/>
            <a:ext cx="12192000" cy="6858000"/>
          </a:xfrm>
          <a:prstGeom prst="rect">
            <a:avLst/>
          </a:prstGeom>
        </p:spPr>
      </p:pic>
      <p:sp>
        <p:nvSpPr>
          <p:cNvPr id="21" name="Rectangle 20">
            <a:extLst>
              <a:ext uri="{FF2B5EF4-FFF2-40B4-BE49-F238E27FC236}">
                <a16:creationId xmlns:a16="http://schemas.microsoft.com/office/drawing/2014/main" id="{F55E1988-C152-4E40-A832-9EE56A79772D}"/>
              </a:ext>
            </a:extLst>
          </p:cNvPr>
          <p:cNvSpPr/>
          <p:nvPr/>
        </p:nvSpPr>
        <p:spPr>
          <a:xfrm>
            <a:off x="3317606" y="5412632"/>
            <a:ext cx="1829089"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C2174F89-1291-CA4F-8AB0-3A2F5EFBF5DF}"/>
              </a:ext>
            </a:extLst>
          </p:cNvPr>
          <p:cNvSpPr/>
          <p:nvPr/>
        </p:nvSpPr>
        <p:spPr>
          <a:xfrm>
            <a:off x="3670639" y="5523231"/>
            <a:ext cx="1088760" cy="461665"/>
          </a:xfrm>
          <a:prstGeom prst="rect">
            <a:avLst/>
          </a:prstGeom>
        </p:spPr>
        <p:txBody>
          <a:bodyPr wrap="none" lIns="91440" tIns="45720" rIns="91440" bIns="45720" anchor="t">
            <a:spAutoFit/>
          </a:bodyPr>
          <a:lstStyle/>
          <a:p>
            <a:r>
              <a:rPr lang="en-US" sz="2400" b="1" dirty="0" err="1">
                <a:solidFill>
                  <a:srgbClr val="004A6C"/>
                </a:solidFill>
                <a:latin typeface="Century Gothic"/>
              </a:rPr>
              <a:t>Φύκι</a:t>
            </a:r>
            <a:r>
              <a:rPr lang="en-US" sz="2400" b="1" dirty="0">
                <a:solidFill>
                  <a:srgbClr val="004A6C"/>
                </a:solidFill>
                <a:latin typeface="Century Gothic"/>
              </a:rPr>
              <a:t>α</a:t>
            </a:r>
            <a:endParaRPr lang="en-US" dirty="0"/>
          </a:p>
        </p:txBody>
      </p:sp>
      <p:sp>
        <p:nvSpPr>
          <p:cNvPr id="23" name="Rectangle 22">
            <a:extLst>
              <a:ext uri="{FF2B5EF4-FFF2-40B4-BE49-F238E27FC236}">
                <a16:creationId xmlns:a16="http://schemas.microsoft.com/office/drawing/2014/main" id="{F3511DE0-3B45-034D-ACDD-1C5EC092A823}"/>
              </a:ext>
            </a:extLst>
          </p:cNvPr>
          <p:cNvSpPr/>
          <p:nvPr/>
        </p:nvSpPr>
        <p:spPr>
          <a:xfrm>
            <a:off x="6706293" y="5414554"/>
            <a:ext cx="3305841"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9A59AB8C-A03E-574D-852A-57BE2FD63B32}"/>
              </a:ext>
            </a:extLst>
          </p:cNvPr>
          <p:cNvSpPr/>
          <p:nvPr/>
        </p:nvSpPr>
        <p:spPr>
          <a:xfrm>
            <a:off x="6831383" y="5523231"/>
            <a:ext cx="2961067" cy="461665"/>
          </a:xfrm>
          <a:prstGeom prst="rect">
            <a:avLst/>
          </a:prstGeom>
        </p:spPr>
        <p:txBody>
          <a:bodyPr wrap="none" lIns="91440" tIns="45720" rIns="91440" bIns="45720" anchor="t">
            <a:spAutoFit/>
          </a:bodyPr>
          <a:lstStyle/>
          <a:p>
            <a:r>
              <a:rPr lang="en-US" sz="2400" b="1" dirty="0">
                <a:solidFill>
                  <a:srgbClr val="004A6C"/>
                </a:solidFill>
                <a:latin typeface="Century Gothic"/>
              </a:rPr>
              <a:t>Θα</a:t>
            </a:r>
            <a:r>
              <a:rPr lang="en-US" sz="2400" b="1" dirty="0" err="1">
                <a:solidFill>
                  <a:srgbClr val="004A6C"/>
                </a:solidFill>
                <a:latin typeface="Century Gothic"/>
              </a:rPr>
              <a:t>λάσσι</a:t>
            </a:r>
            <a:r>
              <a:rPr lang="en-US" sz="2400" b="1" dirty="0">
                <a:solidFill>
                  <a:srgbClr val="004A6C"/>
                </a:solidFill>
                <a:latin typeface="Century Gothic"/>
              </a:rPr>
              <a:t>α </a:t>
            </a:r>
            <a:r>
              <a:rPr lang="en-US" sz="2400" b="1" dirty="0" err="1">
                <a:solidFill>
                  <a:srgbClr val="004A6C"/>
                </a:solidFill>
                <a:latin typeface="Century Gothic"/>
              </a:rPr>
              <a:t>χελών</a:t>
            </a:r>
            <a:r>
              <a:rPr lang="en-US" sz="2400" b="1" dirty="0">
                <a:solidFill>
                  <a:srgbClr val="004A6C"/>
                </a:solidFill>
                <a:latin typeface="Century Gothic"/>
              </a:rPr>
              <a:t>α</a:t>
            </a:r>
            <a:endParaRPr lang="en-US" dirty="0"/>
          </a:p>
        </p:txBody>
      </p:sp>
      <p:sp>
        <p:nvSpPr>
          <p:cNvPr id="28" name="Oval 27">
            <a:extLst>
              <a:ext uri="{FF2B5EF4-FFF2-40B4-BE49-F238E27FC236}">
                <a16:creationId xmlns:a16="http://schemas.microsoft.com/office/drawing/2014/main" id="{BA2E1A19-7187-E94B-A9FC-820D7B213040}"/>
              </a:ext>
            </a:extLst>
          </p:cNvPr>
          <p:cNvSpPr/>
          <p:nvPr/>
        </p:nvSpPr>
        <p:spPr>
          <a:xfrm>
            <a:off x="2860161" y="2331396"/>
            <a:ext cx="2822428" cy="28224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6FEC7D4B-4A56-AE4A-BA79-6F607215BC6F}"/>
              </a:ext>
            </a:extLst>
          </p:cNvPr>
          <p:cNvSpPr/>
          <p:nvPr/>
        </p:nvSpPr>
        <p:spPr>
          <a:xfrm>
            <a:off x="6343589" y="2331396"/>
            <a:ext cx="2822428" cy="28224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close-up of a leaf&#10;&#10;Description automatically generated with medium confidence">
            <a:extLst>
              <a:ext uri="{FF2B5EF4-FFF2-40B4-BE49-F238E27FC236}">
                <a16:creationId xmlns:a16="http://schemas.microsoft.com/office/drawing/2014/main" id="{5E42E7C2-DD5E-9B48-BC82-8AD9752D7E9E}"/>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317606" y="2906486"/>
            <a:ext cx="1976999" cy="1591243"/>
          </a:xfrm>
          <a:prstGeom prst="rect">
            <a:avLst/>
          </a:prstGeom>
        </p:spPr>
      </p:pic>
      <p:pic>
        <p:nvPicPr>
          <p:cNvPr id="5" name="Picture 4" descr="A picture containing text, map, linedrawing&#10;&#10;Description automatically generated">
            <a:extLst>
              <a:ext uri="{FF2B5EF4-FFF2-40B4-BE49-F238E27FC236}">
                <a16:creationId xmlns:a16="http://schemas.microsoft.com/office/drawing/2014/main" id="{5D80FA9D-BA8C-0948-A559-C41ACEE6D069}"/>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706293" y="3063036"/>
            <a:ext cx="2020631" cy="1412922"/>
          </a:xfrm>
          <a:prstGeom prst="rect">
            <a:avLst/>
          </a:prstGeom>
        </p:spPr>
      </p:pic>
      <p:pic>
        <p:nvPicPr>
          <p:cNvPr id="13" name="Picture 12">
            <a:extLst>
              <a:ext uri="{FF2B5EF4-FFF2-40B4-BE49-F238E27FC236}">
                <a16:creationId xmlns:a16="http://schemas.microsoft.com/office/drawing/2014/main" id="{F7A29B71-D11B-4F9B-9496-4CD24D7F61BA}"/>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2608999" y="2087881"/>
            <a:ext cx="3324751" cy="3324751"/>
          </a:xfrm>
          <a:prstGeom prst="rect">
            <a:avLst/>
          </a:prstGeom>
        </p:spPr>
      </p:pic>
      <p:pic>
        <p:nvPicPr>
          <p:cNvPr id="14" name="Picture 13" descr="A picture containing dark&#10;&#10;Description automatically generated">
            <a:extLst>
              <a:ext uri="{FF2B5EF4-FFF2-40B4-BE49-F238E27FC236}">
                <a16:creationId xmlns:a16="http://schemas.microsoft.com/office/drawing/2014/main" id="{3922329A-6B5F-4DDF-9669-2485A0B4A8BE}"/>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119144" y="2115129"/>
            <a:ext cx="3271318" cy="3271318"/>
          </a:xfrm>
          <a:prstGeom prst="rect">
            <a:avLst/>
          </a:prstGeom>
        </p:spPr>
      </p:pic>
      <p:sp>
        <p:nvSpPr>
          <p:cNvPr id="4" name="TextBox 3">
            <a:extLst>
              <a:ext uri="{FF2B5EF4-FFF2-40B4-BE49-F238E27FC236}">
                <a16:creationId xmlns:a16="http://schemas.microsoft.com/office/drawing/2014/main" id="{E10508FE-09DC-7E49-1BD2-DC93E9B6AF80}"/>
              </a:ext>
            </a:extLst>
          </p:cNvPr>
          <p:cNvSpPr txBox="1"/>
          <p:nvPr/>
        </p:nvSpPr>
        <p:spPr>
          <a:xfrm>
            <a:off x="582063" y="880994"/>
            <a:ext cx="4627366" cy="584775"/>
          </a:xfrm>
          <a:prstGeom prst="rect">
            <a:avLst/>
          </a:prstGeom>
          <a:noFill/>
        </p:spPr>
        <p:txBody>
          <a:bodyPr wrap="square" lIns="91440" tIns="45720" rIns="91440" bIns="45720" rtlCol="0" anchor="t">
            <a:spAutoFit/>
          </a:bodyPr>
          <a:lstStyle/>
          <a:p>
            <a:r>
              <a:rPr lang="en-US" sz="3200" b="1" dirty="0" err="1">
                <a:solidFill>
                  <a:srgbClr val="004A6C"/>
                </a:solidFill>
                <a:latin typeface="Century Gothic"/>
              </a:rPr>
              <a:t>Τροφική</a:t>
            </a:r>
            <a:r>
              <a:rPr lang="en-US" sz="3200" b="1" dirty="0">
                <a:solidFill>
                  <a:srgbClr val="004A6C"/>
                </a:solidFill>
                <a:latin typeface="Century Gothic"/>
              </a:rPr>
              <a:t> α</a:t>
            </a:r>
            <a:r>
              <a:rPr lang="en-US" sz="3200" b="1" dirty="0" err="1">
                <a:solidFill>
                  <a:srgbClr val="004A6C"/>
                </a:solidFill>
                <a:latin typeface="Century Gothic"/>
              </a:rPr>
              <a:t>λυσίδ</a:t>
            </a:r>
            <a:r>
              <a:rPr lang="en-US" sz="3200" b="1" dirty="0">
                <a:solidFill>
                  <a:srgbClr val="004A6C"/>
                </a:solidFill>
                <a:latin typeface="Century Gothic"/>
              </a:rPr>
              <a:t>α...</a:t>
            </a:r>
          </a:p>
        </p:txBody>
      </p:sp>
      <p:sp>
        <p:nvSpPr>
          <p:cNvPr id="8" name="Rectangle 7">
            <a:extLst>
              <a:ext uri="{FF2B5EF4-FFF2-40B4-BE49-F238E27FC236}">
                <a16:creationId xmlns:a16="http://schemas.microsoft.com/office/drawing/2014/main" id="{A9D905BB-D611-6E93-76F4-3D0FB01FE3FA}"/>
              </a:ext>
            </a:extLst>
          </p:cNvPr>
          <p:cNvSpPr/>
          <p:nvPr/>
        </p:nvSpPr>
        <p:spPr>
          <a:xfrm>
            <a:off x="5557220" y="868387"/>
            <a:ext cx="5807466" cy="584775"/>
          </a:xfrm>
          <a:prstGeom prst="rect">
            <a:avLst/>
          </a:prstGeom>
        </p:spPr>
        <p:txBody>
          <a:bodyPr wrap="square" lIns="91440" tIns="45720" rIns="91440" bIns="45720" anchor="t">
            <a:spAutoFit/>
          </a:bodyPr>
          <a:lstStyle/>
          <a:p>
            <a:r>
              <a:rPr lang="en-US" sz="3200" b="1" dirty="0" err="1">
                <a:solidFill>
                  <a:srgbClr val="F9F6ED"/>
                </a:solidFill>
                <a:latin typeface="Century Gothic"/>
              </a:rPr>
              <a:t>Τι</a:t>
            </a:r>
            <a:r>
              <a:rPr lang="en-US" sz="3200" b="1" dirty="0">
                <a:solidFill>
                  <a:srgbClr val="F9F6ED"/>
                </a:solidFill>
                <a:latin typeface="Century Gothic"/>
              </a:rPr>
              <a:t> θα </a:t>
            </a:r>
            <a:r>
              <a:rPr lang="en-US" sz="3200" b="1" dirty="0" err="1">
                <a:solidFill>
                  <a:srgbClr val="F9F6ED"/>
                </a:solidFill>
                <a:latin typeface="Century Gothic"/>
              </a:rPr>
              <a:t>συμ</a:t>
            </a:r>
            <a:r>
              <a:rPr lang="en-US" sz="3200" b="1" dirty="0">
                <a:solidFill>
                  <a:srgbClr val="F9F6ED"/>
                </a:solidFill>
                <a:latin typeface="Century Gothic"/>
              </a:rPr>
              <a:t>β</a:t>
            </a:r>
            <a:r>
              <a:rPr lang="en-US" sz="3200" b="1" dirty="0" err="1">
                <a:solidFill>
                  <a:srgbClr val="F9F6ED"/>
                </a:solidFill>
                <a:latin typeface="Century Gothic"/>
              </a:rPr>
              <a:t>εί</a:t>
            </a:r>
            <a:r>
              <a:rPr lang="en-US" sz="3200" b="1" dirty="0">
                <a:solidFill>
                  <a:srgbClr val="F9F6ED"/>
                </a:solidFill>
                <a:latin typeface="Century Gothic"/>
              </a:rPr>
              <a:t> αν σπ</a:t>
            </a:r>
            <a:r>
              <a:rPr lang="en-US" sz="3200" b="1" dirty="0" err="1">
                <a:solidFill>
                  <a:srgbClr val="F9F6ED"/>
                </a:solidFill>
                <a:latin typeface="Century Gothic"/>
              </a:rPr>
              <a:t>άσει</a:t>
            </a:r>
            <a:r>
              <a:rPr lang="en-US" sz="3200" b="1" dirty="0">
                <a:solidFill>
                  <a:srgbClr val="F9F6ED"/>
                </a:solidFill>
                <a:latin typeface="Century Gothic"/>
              </a:rPr>
              <a:t>;</a:t>
            </a:r>
            <a:endParaRPr lang="en-US" dirty="0"/>
          </a:p>
        </p:txBody>
      </p:sp>
    </p:spTree>
    <p:extLst>
      <p:ext uri="{BB962C8B-B14F-4D97-AF65-F5344CB8AC3E}">
        <p14:creationId xmlns:p14="http://schemas.microsoft.com/office/powerpoint/2010/main" val="1923986119"/>
      </p:ext>
    </p:extLst>
  </p:cSld>
  <p:clrMapOvr>
    <a:overrideClrMapping bg1="lt1" tx1="dk1" bg2="lt2" tx2="dk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A picture containing icon&#10;&#10;Description automatically generated">
            <a:extLst>
              <a:ext uri="{FF2B5EF4-FFF2-40B4-BE49-F238E27FC236}">
                <a16:creationId xmlns:a16="http://schemas.microsoft.com/office/drawing/2014/main" id="{098EF0E0-8896-0540-90AC-CD4E14E28464}"/>
              </a:ext>
            </a:extLst>
          </p:cNvPr>
          <p:cNvPicPr>
            <a:picLocks noChangeAspect="1"/>
          </p:cNvPicPr>
          <p:nvPr/>
        </p:nvPicPr>
        <p:blipFill>
          <a:blip r:embed="rId4"/>
          <a:stretch>
            <a:fillRect/>
          </a:stretch>
        </p:blipFill>
        <p:spPr>
          <a:xfrm>
            <a:off x="0" y="0"/>
            <a:ext cx="12192000" cy="6858000"/>
          </a:xfrm>
          <a:prstGeom prst="rect">
            <a:avLst/>
          </a:prstGeom>
        </p:spPr>
      </p:pic>
      <p:pic>
        <p:nvPicPr>
          <p:cNvPr id="18" name="Picture 17" descr="A seagull standing on a roof&#10;&#10;Description automatically generated with medium confidence">
            <a:extLst>
              <a:ext uri="{FF2B5EF4-FFF2-40B4-BE49-F238E27FC236}">
                <a16:creationId xmlns:a16="http://schemas.microsoft.com/office/drawing/2014/main" id="{A585D0DA-F862-6743-992E-866181DD215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167492" y="2376053"/>
            <a:ext cx="2762250" cy="2762250"/>
          </a:xfrm>
          <a:prstGeom prst="rect">
            <a:avLst/>
          </a:prstGeom>
        </p:spPr>
      </p:pic>
      <p:sp>
        <p:nvSpPr>
          <p:cNvPr id="21" name="Rectangle 20">
            <a:extLst>
              <a:ext uri="{FF2B5EF4-FFF2-40B4-BE49-F238E27FC236}">
                <a16:creationId xmlns:a16="http://schemas.microsoft.com/office/drawing/2014/main" id="{F55E1988-C152-4E40-A832-9EE56A79772D}"/>
              </a:ext>
            </a:extLst>
          </p:cNvPr>
          <p:cNvSpPr/>
          <p:nvPr/>
        </p:nvSpPr>
        <p:spPr>
          <a:xfrm>
            <a:off x="1292592" y="5412632"/>
            <a:ext cx="2624246"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C2174F89-1291-CA4F-8AB0-3A2F5EFBF5DF}"/>
              </a:ext>
            </a:extLst>
          </p:cNvPr>
          <p:cNvSpPr/>
          <p:nvPr/>
        </p:nvSpPr>
        <p:spPr>
          <a:xfrm>
            <a:off x="1359874" y="5523231"/>
            <a:ext cx="2398413" cy="461665"/>
          </a:xfrm>
          <a:prstGeom prst="rect">
            <a:avLst/>
          </a:prstGeom>
        </p:spPr>
        <p:txBody>
          <a:bodyPr wrap="none" lIns="91440" tIns="45720" rIns="91440" bIns="45720" anchor="t">
            <a:spAutoFit/>
          </a:bodyPr>
          <a:lstStyle/>
          <a:p>
            <a:r>
              <a:rPr lang="en-US" sz="2400" b="1" dirty="0" err="1">
                <a:solidFill>
                  <a:srgbClr val="004A6C"/>
                </a:solidFill>
                <a:latin typeface="Century Gothic"/>
              </a:rPr>
              <a:t>Φυτο</a:t>
            </a:r>
            <a:r>
              <a:rPr lang="en-US" sz="2400" b="1" dirty="0">
                <a:solidFill>
                  <a:srgbClr val="004A6C"/>
                </a:solidFill>
                <a:latin typeface="Century Gothic"/>
              </a:rPr>
              <a:t>πλα</a:t>
            </a:r>
            <a:r>
              <a:rPr lang="en-US" sz="2400" b="1" dirty="0" err="1">
                <a:solidFill>
                  <a:srgbClr val="004A6C"/>
                </a:solidFill>
                <a:latin typeface="Century Gothic"/>
              </a:rPr>
              <a:t>γκτόν</a:t>
            </a:r>
            <a:endParaRPr lang="en-US" dirty="0" err="1">
              <a:latin typeface="Century Gothic"/>
            </a:endParaRPr>
          </a:p>
        </p:txBody>
      </p:sp>
      <p:sp>
        <p:nvSpPr>
          <p:cNvPr id="23" name="Rectangle 22">
            <a:extLst>
              <a:ext uri="{FF2B5EF4-FFF2-40B4-BE49-F238E27FC236}">
                <a16:creationId xmlns:a16="http://schemas.microsoft.com/office/drawing/2014/main" id="{F3511DE0-3B45-034D-ACDD-1C5EC092A823}"/>
              </a:ext>
            </a:extLst>
          </p:cNvPr>
          <p:cNvSpPr/>
          <p:nvPr/>
        </p:nvSpPr>
        <p:spPr>
          <a:xfrm>
            <a:off x="5209429" y="5412632"/>
            <a:ext cx="1812683"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9A59AB8C-A03E-574D-852A-57BE2FD63B32}"/>
              </a:ext>
            </a:extLst>
          </p:cNvPr>
          <p:cNvSpPr/>
          <p:nvPr/>
        </p:nvSpPr>
        <p:spPr>
          <a:xfrm>
            <a:off x="5276711" y="5523231"/>
            <a:ext cx="1819729" cy="461665"/>
          </a:xfrm>
          <a:prstGeom prst="rect">
            <a:avLst/>
          </a:prstGeom>
        </p:spPr>
        <p:txBody>
          <a:bodyPr wrap="none" lIns="91440" tIns="45720" rIns="91440" bIns="45720" anchor="t">
            <a:spAutoFit/>
          </a:bodyPr>
          <a:lstStyle/>
          <a:p>
            <a:r>
              <a:rPr lang="en-US" sz="2400" b="1" dirty="0" err="1">
                <a:solidFill>
                  <a:srgbClr val="004A6C"/>
                </a:solidFill>
                <a:latin typeface="Century Gothic"/>
              </a:rPr>
              <a:t>Κω</a:t>
            </a:r>
            <a:r>
              <a:rPr lang="en-US" sz="2400" b="1" dirty="0">
                <a:solidFill>
                  <a:srgbClr val="004A6C"/>
                </a:solidFill>
                <a:latin typeface="Century Gothic"/>
              </a:rPr>
              <a:t>πήπ</a:t>
            </a:r>
            <a:r>
              <a:rPr lang="en-US" sz="2400" b="1" dirty="0" err="1">
                <a:solidFill>
                  <a:srgbClr val="004A6C"/>
                </a:solidFill>
                <a:latin typeface="Century Gothic"/>
              </a:rPr>
              <a:t>οδο</a:t>
            </a:r>
          </a:p>
        </p:txBody>
      </p:sp>
      <p:sp>
        <p:nvSpPr>
          <p:cNvPr id="25" name="Rectangle 24">
            <a:extLst>
              <a:ext uri="{FF2B5EF4-FFF2-40B4-BE49-F238E27FC236}">
                <a16:creationId xmlns:a16="http://schemas.microsoft.com/office/drawing/2014/main" id="{AFD5208D-330F-1D4D-8F1A-B39B2229DFC2}"/>
              </a:ext>
            </a:extLst>
          </p:cNvPr>
          <p:cNvSpPr/>
          <p:nvPr/>
        </p:nvSpPr>
        <p:spPr>
          <a:xfrm>
            <a:off x="8688489" y="5412632"/>
            <a:ext cx="2378200"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a:extLst>
              <a:ext uri="{FF2B5EF4-FFF2-40B4-BE49-F238E27FC236}">
                <a16:creationId xmlns:a16="http://schemas.microsoft.com/office/drawing/2014/main" id="{2F0F01AC-DBBA-BD48-B143-33D21A06E564}"/>
              </a:ext>
            </a:extLst>
          </p:cNvPr>
          <p:cNvSpPr/>
          <p:nvPr/>
        </p:nvSpPr>
        <p:spPr>
          <a:xfrm>
            <a:off x="8724021" y="5523231"/>
            <a:ext cx="2350323" cy="461665"/>
          </a:xfrm>
          <a:prstGeom prst="rect">
            <a:avLst/>
          </a:prstGeom>
        </p:spPr>
        <p:txBody>
          <a:bodyPr wrap="none" lIns="91440" tIns="45720" rIns="91440" bIns="45720" anchor="t">
            <a:spAutoFit/>
          </a:bodyPr>
          <a:lstStyle/>
          <a:p>
            <a:r>
              <a:rPr lang="en-US" sz="2400" b="1" dirty="0">
                <a:solidFill>
                  <a:srgbClr val="004A6C"/>
                </a:solidFill>
                <a:latin typeface="Century Gothic"/>
              </a:rPr>
              <a:t>Σα</a:t>
            </a:r>
            <a:r>
              <a:rPr lang="en-US" sz="2400" b="1" dirty="0" err="1">
                <a:solidFill>
                  <a:srgbClr val="004A6C"/>
                </a:solidFill>
                <a:latin typeface="Century Gothic"/>
              </a:rPr>
              <a:t>λάχι</a:t>
            </a:r>
            <a:r>
              <a:rPr lang="en-US" sz="2400" b="1" dirty="0">
                <a:solidFill>
                  <a:srgbClr val="004A6C"/>
                </a:solidFill>
                <a:latin typeface="Century Gothic"/>
              </a:rPr>
              <a:t> </a:t>
            </a:r>
            <a:r>
              <a:rPr lang="en-US" sz="2400" b="1" dirty="0" err="1">
                <a:solidFill>
                  <a:srgbClr val="004A6C"/>
                </a:solidFill>
                <a:latin typeface="Century Gothic"/>
              </a:rPr>
              <a:t>μάντρ</a:t>
            </a:r>
            <a:r>
              <a:rPr lang="en-US" sz="2400" b="1" dirty="0">
                <a:solidFill>
                  <a:srgbClr val="004A6C"/>
                </a:solidFill>
                <a:latin typeface="Century Gothic"/>
              </a:rPr>
              <a:t>α</a:t>
            </a:r>
            <a:endParaRPr lang="en-US" dirty="0">
              <a:latin typeface="Century Gothic"/>
            </a:endParaRPr>
          </a:p>
        </p:txBody>
      </p:sp>
      <p:sp>
        <p:nvSpPr>
          <p:cNvPr id="28" name="Oval 27">
            <a:extLst>
              <a:ext uri="{FF2B5EF4-FFF2-40B4-BE49-F238E27FC236}">
                <a16:creationId xmlns:a16="http://schemas.microsoft.com/office/drawing/2014/main" id="{BA2E1A19-7187-E94B-A9FC-820D7B213040}"/>
              </a:ext>
            </a:extLst>
          </p:cNvPr>
          <p:cNvSpPr/>
          <p:nvPr/>
        </p:nvSpPr>
        <p:spPr>
          <a:xfrm>
            <a:off x="1140219" y="2331396"/>
            <a:ext cx="2822428" cy="28224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6FEC7D4B-4A56-AE4A-BA79-6F607215BC6F}"/>
              </a:ext>
            </a:extLst>
          </p:cNvPr>
          <p:cNvSpPr/>
          <p:nvPr/>
        </p:nvSpPr>
        <p:spPr>
          <a:xfrm>
            <a:off x="4623647" y="2331396"/>
            <a:ext cx="2822428" cy="28224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8FED7E74-93EF-4044-B796-86F7F1B9705F}"/>
              </a:ext>
            </a:extLst>
          </p:cNvPr>
          <p:cNvSpPr/>
          <p:nvPr/>
        </p:nvSpPr>
        <p:spPr>
          <a:xfrm>
            <a:off x="8248590" y="2331396"/>
            <a:ext cx="2822428" cy="28224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picture containing text, vector graphics, fabric&#10;&#10;Description automatically generated">
            <a:extLst>
              <a:ext uri="{FF2B5EF4-FFF2-40B4-BE49-F238E27FC236}">
                <a16:creationId xmlns:a16="http://schemas.microsoft.com/office/drawing/2014/main" id="{BEFF986D-F305-FF4B-B6D0-9DA8F940865D}"/>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489957" y="2928257"/>
            <a:ext cx="2012708" cy="1603621"/>
          </a:xfrm>
          <a:prstGeom prst="rect">
            <a:avLst/>
          </a:prstGeom>
        </p:spPr>
      </p:pic>
      <p:pic>
        <p:nvPicPr>
          <p:cNvPr id="5" name="Picture 4">
            <a:extLst>
              <a:ext uri="{FF2B5EF4-FFF2-40B4-BE49-F238E27FC236}">
                <a16:creationId xmlns:a16="http://schemas.microsoft.com/office/drawing/2014/main" id="{4B83B65B-C43F-F343-A23E-169CE9B8C0C2}"/>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4884219" y="2928257"/>
            <a:ext cx="2224295" cy="1739973"/>
          </a:xfrm>
          <a:prstGeom prst="rect">
            <a:avLst/>
          </a:prstGeom>
        </p:spPr>
      </p:pic>
      <p:pic>
        <p:nvPicPr>
          <p:cNvPr id="8" name="Picture 7">
            <a:extLst>
              <a:ext uri="{FF2B5EF4-FFF2-40B4-BE49-F238E27FC236}">
                <a16:creationId xmlns:a16="http://schemas.microsoft.com/office/drawing/2014/main" id="{C0D7551B-9BE1-BE49-8C1E-4AA3741A6B19}"/>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656739" y="2993571"/>
            <a:ext cx="2102806" cy="1462107"/>
          </a:xfrm>
          <a:prstGeom prst="rect">
            <a:avLst/>
          </a:prstGeom>
        </p:spPr>
      </p:pic>
      <p:sp>
        <p:nvSpPr>
          <p:cNvPr id="4" name="TextBox 3">
            <a:extLst>
              <a:ext uri="{FF2B5EF4-FFF2-40B4-BE49-F238E27FC236}">
                <a16:creationId xmlns:a16="http://schemas.microsoft.com/office/drawing/2014/main" id="{5A14D36F-5028-87D7-5169-7A0B52D662E6}"/>
              </a:ext>
            </a:extLst>
          </p:cNvPr>
          <p:cNvSpPr txBox="1"/>
          <p:nvPr/>
        </p:nvSpPr>
        <p:spPr>
          <a:xfrm>
            <a:off x="582063" y="880994"/>
            <a:ext cx="4627366" cy="584775"/>
          </a:xfrm>
          <a:prstGeom prst="rect">
            <a:avLst/>
          </a:prstGeom>
          <a:noFill/>
        </p:spPr>
        <p:txBody>
          <a:bodyPr wrap="square" lIns="91440" tIns="45720" rIns="91440" bIns="45720" rtlCol="0" anchor="t">
            <a:spAutoFit/>
          </a:bodyPr>
          <a:lstStyle/>
          <a:p>
            <a:r>
              <a:rPr lang="en-US" sz="3200" b="1" dirty="0" err="1">
                <a:solidFill>
                  <a:srgbClr val="004A6C"/>
                </a:solidFill>
                <a:latin typeface="Century Gothic"/>
              </a:rPr>
              <a:t>Τροφική</a:t>
            </a:r>
            <a:r>
              <a:rPr lang="en-US" sz="3200" b="1" dirty="0">
                <a:solidFill>
                  <a:srgbClr val="004A6C"/>
                </a:solidFill>
                <a:latin typeface="Century Gothic"/>
              </a:rPr>
              <a:t> α</a:t>
            </a:r>
            <a:r>
              <a:rPr lang="en-US" sz="3200" b="1" dirty="0" err="1">
                <a:solidFill>
                  <a:srgbClr val="004A6C"/>
                </a:solidFill>
                <a:latin typeface="Century Gothic"/>
              </a:rPr>
              <a:t>λυσίδ</a:t>
            </a:r>
            <a:r>
              <a:rPr lang="en-US" sz="3200" b="1" dirty="0">
                <a:solidFill>
                  <a:srgbClr val="004A6C"/>
                </a:solidFill>
                <a:latin typeface="Century Gothic"/>
              </a:rPr>
              <a:t>α...</a:t>
            </a:r>
          </a:p>
        </p:txBody>
      </p:sp>
      <p:sp>
        <p:nvSpPr>
          <p:cNvPr id="9" name="Rectangle 8">
            <a:extLst>
              <a:ext uri="{FF2B5EF4-FFF2-40B4-BE49-F238E27FC236}">
                <a16:creationId xmlns:a16="http://schemas.microsoft.com/office/drawing/2014/main" id="{E3E55478-B954-CACE-731E-66111896E34F}"/>
              </a:ext>
            </a:extLst>
          </p:cNvPr>
          <p:cNvSpPr/>
          <p:nvPr/>
        </p:nvSpPr>
        <p:spPr>
          <a:xfrm>
            <a:off x="5557220" y="868387"/>
            <a:ext cx="5807466" cy="584775"/>
          </a:xfrm>
          <a:prstGeom prst="rect">
            <a:avLst/>
          </a:prstGeom>
        </p:spPr>
        <p:txBody>
          <a:bodyPr wrap="square" lIns="91440" tIns="45720" rIns="91440" bIns="45720" anchor="t">
            <a:spAutoFit/>
          </a:bodyPr>
          <a:lstStyle/>
          <a:p>
            <a:r>
              <a:rPr lang="en-US" sz="3200" b="1" dirty="0" err="1">
                <a:solidFill>
                  <a:srgbClr val="F9F6ED"/>
                </a:solidFill>
                <a:latin typeface="Century Gothic"/>
              </a:rPr>
              <a:t>Τι</a:t>
            </a:r>
            <a:r>
              <a:rPr lang="en-US" sz="3200" b="1" dirty="0">
                <a:solidFill>
                  <a:srgbClr val="F9F6ED"/>
                </a:solidFill>
                <a:latin typeface="Century Gothic"/>
              </a:rPr>
              <a:t> θα </a:t>
            </a:r>
            <a:r>
              <a:rPr lang="en-US" sz="3200" b="1" dirty="0" err="1">
                <a:solidFill>
                  <a:srgbClr val="F9F6ED"/>
                </a:solidFill>
                <a:latin typeface="Century Gothic"/>
              </a:rPr>
              <a:t>συμ</a:t>
            </a:r>
            <a:r>
              <a:rPr lang="en-US" sz="3200" b="1" dirty="0">
                <a:solidFill>
                  <a:srgbClr val="F9F6ED"/>
                </a:solidFill>
                <a:latin typeface="Century Gothic"/>
              </a:rPr>
              <a:t>β</a:t>
            </a:r>
            <a:r>
              <a:rPr lang="en-US" sz="3200" b="1" dirty="0" err="1">
                <a:solidFill>
                  <a:srgbClr val="F9F6ED"/>
                </a:solidFill>
                <a:latin typeface="Century Gothic"/>
              </a:rPr>
              <a:t>εί</a:t>
            </a:r>
            <a:r>
              <a:rPr lang="en-US" sz="3200" b="1" dirty="0">
                <a:solidFill>
                  <a:srgbClr val="F9F6ED"/>
                </a:solidFill>
                <a:latin typeface="Century Gothic"/>
              </a:rPr>
              <a:t> αν σπ</a:t>
            </a:r>
            <a:r>
              <a:rPr lang="en-US" sz="3200" b="1" dirty="0" err="1">
                <a:solidFill>
                  <a:srgbClr val="F9F6ED"/>
                </a:solidFill>
                <a:latin typeface="Century Gothic"/>
              </a:rPr>
              <a:t>άσει</a:t>
            </a:r>
            <a:r>
              <a:rPr lang="en-US" sz="3200" b="1" dirty="0">
                <a:solidFill>
                  <a:srgbClr val="F9F6ED"/>
                </a:solidFill>
                <a:latin typeface="Century Gothic"/>
              </a:rPr>
              <a:t>;</a:t>
            </a:r>
            <a:endParaRPr lang="en-US" dirty="0"/>
          </a:p>
        </p:txBody>
      </p:sp>
    </p:spTree>
    <p:extLst>
      <p:ext uri="{BB962C8B-B14F-4D97-AF65-F5344CB8AC3E}">
        <p14:creationId xmlns:p14="http://schemas.microsoft.com/office/powerpoint/2010/main" val="2172107344"/>
      </p:ext>
    </p:extLst>
  </p:cSld>
  <p:clrMapOvr>
    <a:overrideClrMapping bg1="lt1" tx1="dk1" bg2="lt2" tx2="dk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17DDD76-085E-FE4E-A235-ED70D841D42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8" name="TextBox 17">
            <a:extLst>
              <a:ext uri="{FF2B5EF4-FFF2-40B4-BE49-F238E27FC236}">
                <a16:creationId xmlns:a16="http://schemas.microsoft.com/office/drawing/2014/main" id="{AFE62F2D-D11B-D94D-B559-2A0FB1FCA5DF}"/>
              </a:ext>
            </a:extLst>
          </p:cNvPr>
          <p:cNvSpPr txBox="1"/>
          <p:nvPr/>
        </p:nvSpPr>
        <p:spPr>
          <a:xfrm>
            <a:off x="201063" y="1027948"/>
            <a:ext cx="4627366" cy="461665"/>
          </a:xfrm>
          <a:prstGeom prst="rect">
            <a:avLst/>
          </a:prstGeom>
          <a:noFill/>
        </p:spPr>
        <p:txBody>
          <a:bodyPr wrap="square" lIns="91440" tIns="45720" rIns="91440" bIns="45720" rtlCol="0" anchor="t">
            <a:spAutoFit/>
          </a:bodyPr>
          <a:lstStyle/>
          <a:p>
            <a:r>
              <a:rPr lang="en-US" sz="2400" b="1" err="1">
                <a:solidFill>
                  <a:srgbClr val="004A6C"/>
                </a:solidFill>
                <a:latin typeface="Century Gothic"/>
              </a:rPr>
              <a:t>Εργ</a:t>
            </a:r>
            <a:r>
              <a:rPr lang="en-US" sz="2400" b="1" dirty="0">
                <a:solidFill>
                  <a:srgbClr val="004A6C"/>
                </a:solidFill>
                <a:latin typeface="Century Gothic"/>
              </a:rPr>
              <a:t>α</a:t>
            </a:r>
            <a:r>
              <a:rPr lang="en-US" sz="2400" b="1" err="1">
                <a:solidFill>
                  <a:srgbClr val="004A6C"/>
                </a:solidFill>
                <a:latin typeface="Century Gothic"/>
              </a:rPr>
              <a:t>σί</a:t>
            </a:r>
            <a:r>
              <a:rPr lang="en-US" sz="2400" b="1" dirty="0">
                <a:solidFill>
                  <a:srgbClr val="004A6C"/>
                </a:solidFill>
                <a:latin typeface="Century Gothic"/>
              </a:rPr>
              <a:t>α: </a:t>
            </a:r>
            <a:r>
              <a:rPr lang="en-US" sz="2400" b="1" err="1">
                <a:solidFill>
                  <a:srgbClr val="0090D4"/>
                </a:solidFill>
                <a:latin typeface="Century Gothic"/>
              </a:rPr>
              <a:t>Δημιούργησε</a:t>
            </a:r>
            <a:r>
              <a:rPr lang="en-US" sz="2400" b="1" dirty="0">
                <a:solidFill>
                  <a:srgbClr val="0090D4"/>
                </a:solidFill>
                <a:latin typeface="Century Gothic"/>
              </a:rPr>
              <a:t>...</a:t>
            </a:r>
            <a:endParaRPr lang="en-US" sz="2400">
              <a:solidFill>
                <a:srgbClr val="0090D4"/>
              </a:solidFill>
              <a:latin typeface="Century Gothic"/>
              <a:ea typeface="Calibri"/>
              <a:cs typeface="Calibri"/>
            </a:endParaRPr>
          </a:p>
        </p:txBody>
      </p:sp>
      <p:sp>
        <p:nvSpPr>
          <p:cNvPr id="8" name="Rectangle 7">
            <a:extLst>
              <a:ext uri="{FF2B5EF4-FFF2-40B4-BE49-F238E27FC236}">
                <a16:creationId xmlns:a16="http://schemas.microsoft.com/office/drawing/2014/main" id="{9C7E9171-7EA5-524A-B40A-857DAF159AF5}"/>
              </a:ext>
            </a:extLst>
          </p:cNvPr>
          <p:cNvSpPr/>
          <p:nvPr/>
        </p:nvSpPr>
        <p:spPr>
          <a:xfrm>
            <a:off x="566188" y="3004458"/>
            <a:ext cx="2714494" cy="1414490"/>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a16="http://schemas.microsoft.com/office/drawing/2014/main" id="{D038F382-645B-2145-906A-4451B5331782}"/>
              </a:ext>
            </a:extLst>
          </p:cNvPr>
          <p:cNvSpPr txBox="1"/>
          <p:nvPr/>
        </p:nvSpPr>
        <p:spPr>
          <a:xfrm>
            <a:off x="581799" y="3161346"/>
            <a:ext cx="2746178" cy="1077218"/>
          </a:xfrm>
          <a:prstGeom prst="rect">
            <a:avLst/>
          </a:prstGeom>
          <a:noFill/>
        </p:spPr>
        <p:txBody>
          <a:bodyPr wrap="square" lIns="91440" tIns="45720" rIns="91440" bIns="45720" rtlCol="0" anchor="t">
            <a:spAutoFit/>
          </a:bodyPr>
          <a:lstStyle/>
          <a:p>
            <a:r>
              <a:rPr lang="en-US" sz="3200" b="1" dirty="0" err="1">
                <a:solidFill>
                  <a:srgbClr val="004A6C"/>
                </a:solidFill>
                <a:latin typeface="Century Gothic"/>
              </a:rPr>
              <a:t>Έν</a:t>
            </a:r>
            <a:r>
              <a:rPr lang="en-US" sz="3200" b="1" dirty="0">
                <a:solidFill>
                  <a:srgbClr val="004A6C"/>
                </a:solidFill>
                <a:latin typeface="Century Gothic"/>
              </a:rPr>
              <a:t>α </a:t>
            </a:r>
            <a:r>
              <a:rPr lang="en-US" sz="3200" b="1" dirty="0" err="1">
                <a:solidFill>
                  <a:srgbClr val="004A6C"/>
                </a:solidFill>
                <a:latin typeface="Century Gothic"/>
              </a:rPr>
              <a:t>τροφικό</a:t>
            </a:r>
            <a:r>
              <a:rPr lang="en-US" sz="3200" b="1" dirty="0">
                <a:solidFill>
                  <a:srgbClr val="004A6C"/>
                </a:solidFill>
                <a:latin typeface="Century Gothic"/>
              </a:rPr>
              <a:t> π</a:t>
            </a:r>
            <a:r>
              <a:rPr lang="en-US" sz="3200" b="1" dirty="0" err="1">
                <a:solidFill>
                  <a:srgbClr val="004A6C"/>
                </a:solidFill>
                <a:latin typeface="Century Gothic"/>
              </a:rPr>
              <a:t>λέγμ</a:t>
            </a:r>
            <a:r>
              <a:rPr lang="en-US" sz="3200" b="1" dirty="0">
                <a:solidFill>
                  <a:srgbClr val="004A6C"/>
                </a:solidFill>
                <a:latin typeface="Century Gothic"/>
              </a:rPr>
              <a:t>α</a:t>
            </a:r>
            <a:endParaRPr lang="en-US" dirty="0">
              <a:solidFill>
                <a:srgbClr val="000000"/>
              </a:solidFill>
              <a:latin typeface="Calibri" panose="020F0502020204030204"/>
              <a:ea typeface="Calibri"/>
              <a:cs typeface="Calibri"/>
            </a:endParaRPr>
          </a:p>
        </p:txBody>
      </p:sp>
      <p:pic>
        <p:nvPicPr>
          <p:cNvPr id="37" name="Picture 36">
            <a:extLst>
              <a:ext uri="{FF2B5EF4-FFF2-40B4-BE49-F238E27FC236}">
                <a16:creationId xmlns:a16="http://schemas.microsoft.com/office/drawing/2014/main" id="{D835B6D9-31EC-E74B-ADCD-BC17E6BD1662}"/>
              </a:ext>
            </a:extLst>
          </p:cNvPr>
          <p:cNvPicPr>
            <a:picLocks noChangeAspect="1"/>
          </p:cNvPicPr>
          <p:nvPr/>
        </p:nvPicPr>
        <p:blipFill>
          <a:blip r:embed="rId4"/>
          <a:stretch>
            <a:fillRect/>
          </a:stretch>
        </p:blipFill>
        <p:spPr>
          <a:xfrm rot="9467254" flipH="1">
            <a:off x="2903188" y="3898816"/>
            <a:ext cx="659737" cy="771121"/>
          </a:xfrm>
          <a:prstGeom prst="rect">
            <a:avLst/>
          </a:prstGeom>
        </p:spPr>
      </p:pic>
      <p:pic>
        <p:nvPicPr>
          <p:cNvPr id="38" name="Picture 37">
            <a:extLst>
              <a:ext uri="{FF2B5EF4-FFF2-40B4-BE49-F238E27FC236}">
                <a16:creationId xmlns:a16="http://schemas.microsoft.com/office/drawing/2014/main" id="{523AE171-52B0-E84C-8289-24C66717022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2630890">
            <a:off x="2564406" y="2111829"/>
            <a:ext cx="1534497" cy="1512808"/>
          </a:xfrm>
          <a:prstGeom prst="rect">
            <a:avLst/>
          </a:prstGeom>
        </p:spPr>
      </p:pic>
      <p:pic>
        <p:nvPicPr>
          <p:cNvPr id="12" name="Picture 11" descr="A picture containing logo&#10;&#10;Description automatically generated">
            <a:extLst>
              <a:ext uri="{FF2B5EF4-FFF2-40B4-BE49-F238E27FC236}">
                <a16:creationId xmlns:a16="http://schemas.microsoft.com/office/drawing/2014/main" id="{294CC3AB-1506-6F4E-8A1E-28483A781608}"/>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42192" y="669471"/>
            <a:ext cx="1781378" cy="1631406"/>
          </a:xfrm>
          <a:prstGeom prst="rect">
            <a:avLst/>
          </a:prstGeom>
        </p:spPr>
      </p:pic>
      <p:pic>
        <p:nvPicPr>
          <p:cNvPr id="39" name="Picture 38">
            <a:extLst>
              <a:ext uri="{FF2B5EF4-FFF2-40B4-BE49-F238E27FC236}">
                <a16:creationId xmlns:a16="http://schemas.microsoft.com/office/drawing/2014/main" id="{988975A7-B4AD-6248-994B-2967723A3466}"/>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19877251">
            <a:off x="819753" y="4676508"/>
            <a:ext cx="1421755" cy="1515452"/>
          </a:xfrm>
          <a:prstGeom prst="rect">
            <a:avLst/>
          </a:prstGeom>
        </p:spPr>
      </p:pic>
      <p:pic>
        <p:nvPicPr>
          <p:cNvPr id="40" name="Picture 39" descr="Icon&#10;&#10;Description automatically generated">
            <a:extLst>
              <a:ext uri="{FF2B5EF4-FFF2-40B4-BE49-F238E27FC236}">
                <a16:creationId xmlns:a16="http://schemas.microsoft.com/office/drawing/2014/main" id="{00A08DBF-4450-0F44-82C4-2E2AAE4C0E7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rot="18126097">
            <a:off x="1931273" y="5295557"/>
            <a:ext cx="753392" cy="646331"/>
          </a:xfrm>
          <a:prstGeom prst="rect">
            <a:avLst/>
          </a:prstGeom>
        </p:spPr>
      </p:pic>
      <p:pic>
        <p:nvPicPr>
          <p:cNvPr id="2" name="Picture 1" descr="A page of a computer&#10;&#10;Description automatically generated">
            <a:extLst>
              <a:ext uri="{FF2B5EF4-FFF2-40B4-BE49-F238E27FC236}">
                <a16:creationId xmlns:a16="http://schemas.microsoft.com/office/drawing/2014/main" id="{0703C80D-D280-9795-013B-461AF20F4F21}"/>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3955179" y="2103438"/>
            <a:ext cx="3360891" cy="4365625"/>
          </a:xfrm>
          <a:prstGeom prst="rect">
            <a:avLst/>
          </a:prstGeom>
        </p:spPr>
      </p:pic>
      <p:pic>
        <p:nvPicPr>
          <p:cNvPr id="3" name="Picture 2" descr="A circular object with text in the middle&#10;&#10;Description automatically generated">
            <a:extLst>
              <a:ext uri="{FF2B5EF4-FFF2-40B4-BE49-F238E27FC236}">
                <a16:creationId xmlns:a16="http://schemas.microsoft.com/office/drawing/2014/main" id="{90CEC774-C444-CA58-4F95-41B1B4CDB60D}"/>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7537027" y="666750"/>
            <a:ext cx="4499820" cy="5445125"/>
          </a:xfrm>
          <a:prstGeom prst="rect">
            <a:avLst/>
          </a:prstGeom>
        </p:spPr>
      </p:pic>
    </p:spTree>
    <p:extLst>
      <p:ext uri="{BB962C8B-B14F-4D97-AF65-F5344CB8AC3E}">
        <p14:creationId xmlns:p14="http://schemas.microsoft.com/office/powerpoint/2010/main" val="20881986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B1C83AC-CFC4-7F49-9556-62C15F5CFCF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2" name="Rectangle 21">
            <a:extLst>
              <a:ext uri="{FF2B5EF4-FFF2-40B4-BE49-F238E27FC236}">
                <a16:creationId xmlns:a16="http://schemas.microsoft.com/office/drawing/2014/main" id="{70672C19-53D3-2D4F-8A69-F4CAE2D6A520}"/>
              </a:ext>
            </a:extLst>
          </p:cNvPr>
          <p:cNvSpPr/>
          <p:nvPr/>
        </p:nvSpPr>
        <p:spPr>
          <a:xfrm>
            <a:off x="574554" y="5349717"/>
            <a:ext cx="1440513" cy="1018914"/>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24" name="Rectangle 23">
            <a:extLst>
              <a:ext uri="{FF2B5EF4-FFF2-40B4-BE49-F238E27FC236}">
                <a16:creationId xmlns:a16="http://schemas.microsoft.com/office/drawing/2014/main" id="{ACBFBCD1-26BB-9843-8288-E5860311B094}"/>
              </a:ext>
            </a:extLst>
          </p:cNvPr>
          <p:cNvSpPr/>
          <p:nvPr/>
        </p:nvSpPr>
        <p:spPr>
          <a:xfrm>
            <a:off x="2331483" y="5347695"/>
            <a:ext cx="1383778" cy="1018914"/>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26" name="Rectangle 25">
            <a:extLst>
              <a:ext uri="{FF2B5EF4-FFF2-40B4-BE49-F238E27FC236}">
                <a16:creationId xmlns:a16="http://schemas.microsoft.com/office/drawing/2014/main" id="{6851A341-3818-AF47-9804-57F19F2CAEE7}"/>
              </a:ext>
            </a:extLst>
          </p:cNvPr>
          <p:cNvSpPr/>
          <p:nvPr/>
        </p:nvSpPr>
        <p:spPr>
          <a:xfrm>
            <a:off x="4012193" y="5347695"/>
            <a:ext cx="1397341" cy="1020936"/>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28" name="Rectangle 27">
            <a:extLst>
              <a:ext uri="{FF2B5EF4-FFF2-40B4-BE49-F238E27FC236}">
                <a16:creationId xmlns:a16="http://schemas.microsoft.com/office/drawing/2014/main" id="{D0DD6BC8-D695-DE48-8A13-4F3FDC6D0659}"/>
              </a:ext>
            </a:extLst>
          </p:cNvPr>
          <p:cNvSpPr/>
          <p:nvPr/>
        </p:nvSpPr>
        <p:spPr>
          <a:xfrm>
            <a:off x="5671639" y="5347695"/>
            <a:ext cx="1397341" cy="1020936"/>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30" name="Rectangle 29">
            <a:extLst>
              <a:ext uri="{FF2B5EF4-FFF2-40B4-BE49-F238E27FC236}">
                <a16:creationId xmlns:a16="http://schemas.microsoft.com/office/drawing/2014/main" id="{206D5E18-21D5-C142-9AB2-3CE22022BD03}"/>
              </a:ext>
            </a:extLst>
          </p:cNvPr>
          <p:cNvSpPr/>
          <p:nvPr/>
        </p:nvSpPr>
        <p:spPr>
          <a:xfrm>
            <a:off x="7345421" y="5347695"/>
            <a:ext cx="1302565" cy="1020936"/>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32" name="Rectangle 31">
            <a:extLst>
              <a:ext uri="{FF2B5EF4-FFF2-40B4-BE49-F238E27FC236}">
                <a16:creationId xmlns:a16="http://schemas.microsoft.com/office/drawing/2014/main" id="{338EEC88-E82E-AB47-BD6A-AEEF8FCA2441}"/>
              </a:ext>
            </a:extLst>
          </p:cNvPr>
          <p:cNvSpPr/>
          <p:nvPr/>
        </p:nvSpPr>
        <p:spPr>
          <a:xfrm>
            <a:off x="8857886" y="5347695"/>
            <a:ext cx="1302565" cy="1020936"/>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34" name="Rectangle 33">
            <a:extLst>
              <a:ext uri="{FF2B5EF4-FFF2-40B4-BE49-F238E27FC236}">
                <a16:creationId xmlns:a16="http://schemas.microsoft.com/office/drawing/2014/main" id="{EAD19B49-2637-AC4F-B2AC-DD41AEDA0158}"/>
              </a:ext>
            </a:extLst>
          </p:cNvPr>
          <p:cNvSpPr/>
          <p:nvPr/>
        </p:nvSpPr>
        <p:spPr>
          <a:xfrm>
            <a:off x="10450015" y="5349718"/>
            <a:ext cx="1302565" cy="1020936"/>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39" name="Rectangle 38">
            <a:extLst>
              <a:ext uri="{FF2B5EF4-FFF2-40B4-BE49-F238E27FC236}">
                <a16:creationId xmlns:a16="http://schemas.microsoft.com/office/drawing/2014/main" id="{57B76DD5-9C1A-2448-89BE-0487DF6B5AD3}"/>
              </a:ext>
            </a:extLst>
          </p:cNvPr>
          <p:cNvSpPr/>
          <p:nvPr/>
        </p:nvSpPr>
        <p:spPr>
          <a:xfrm>
            <a:off x="574554" y="4792150"/>
            <a:ext cx="273908" cy="523220"/>
          </a:xfrm>
          <a:prstGeom prst="rect">
            <a:avLst/>
          </a:prstGeom>
        </p:spPr>
        <p:txBody>
          <a:bodyPr wrap="square">
            <a:spAutoFit/>
          </a:bodyPr>
          <a:lstStyle/>
          <a:p>
            <a:r>
              <a:rPr lang="en-US" sz="2800" b="1">
                <a:solidFill>
                  <a:srgbClr val="004A6C"/>
                </a:solidFill>
                <a:latin typeface="Gilroy Bold" pitchFamily="2" charset="77"/>
              </a:rPr>
              <a:t>1 </a:t>
            </a:r>
            <a:endParaRPr lang="en-US" sz="2800">
              <a:solidFill>
                <a:srgbClr val="004A6C"/>
              </a:solidFill>
            </a:endParaRPr>
          </a:p>
        </p:txBody>
      </p:sp>
      <p:sp>
        <p:nvSpPr>
          <p:cNvPr id="40" name="Rectangle 39">
            <a:extLst>
              <a:ext uri="{FF2B5EF4-FFF2-40B4-BE49-F238E27FC236}">
                <a16:creationId xmlns:a16="http://schemas.microsoft.com/office/drawing/2014/main" id="{9184D2F4-2181-9D47-BC51-0C91040CCDCD}"/>
              </a:ext>
            </a:extLst>
          </p:cNvPr>
          <p:cNvSpPr/>
          <p:nvPr/>
        </p:nvSpPr>
        <p:spPr>
          <a:xfrm>
            <a:off x="2243565" y="4792150"/>
            <a:ext cx="273908" cy="523220"/>
          </a:xfrm>
          <a:prstGeom prst="rect">
            <a:avLst/>
          </a:prstGeom>
        </p:spPr>
        <p:txBody>
          <a:bodyPr wrap="square">
            <a:spAutoFit/>
          </a:bodyPr>
          <a:lstStyle/>
          <a:p>
            <a:r>
              <a:rPr lang="en-US" sz="2800" b="1">
                <a:solidFill>
                  <a:srgbClr val="004A6C"/>
                </a:solidFill>
                <a:latin typeface="Gilroy Bold" pitchFamily="2" charset="77"/>
              </a:rPr>
              <a:t>2 </a:t>
            </a:r>
            <a:endParaRPr lang="en-US" sz="2800">
              <a:solidFill>
                <a:srgbClr val="004A6C"/>
              </a:solidFill>
            </a:endParaRPr>
          </a:p>
        </p:txBody>
      </p:sp>
      <p:sp>
        <p:nvSpPr>
          <p:cNvPr id="41" name="Rectangle 40">
            <a:extLst>
              <a:ext uri="{FF2B5EF4-FFF2-40B4-BE49-F238E27FC236}">
                <a16:creationId xmlns:a16="http://schemas.microsoft.com/office/drawing/2014/main" id="{58A4256F-0848-F742-A616-3E00BF12F990}"/>
              </a:ext>
            </a:extLst>
          </p:cNvPr>
          <p:cNvSpPr/>
          <p:nvPr/>
        </p:nvSpPr>
        <p:spPr>
          <a:xfrm>
            <a:off x="3900775" y="4792150"/>
            <a:ext cx="273908" cy="523220"/>
          </a:xfrm>
          <a:prstGeom prst="rect">
            <a:avLst/>
          </a:prstGeom>
        </p:spPr>
        <p:txBody>
          <a:bodyPr wrap="square">
            <a:spAutoFit/>
          </a:bodyPr>
          <a:lstStyle/>
          <a:p>
            <a:r>
              <a:rPr lang="en-US" sz="2800" b="1">
                <a:solidFill>
                  <a:srgbClr val="004A6C"/>
                </a:solidFill>
                <a:latin typeface="Gilroy Bold" pitchFamily="2" charset="77"/>
              </a:rPr>
              <a:t>3 </a:t>
            </a:r>
            <a:endParaRPr lang="en-US" sz="2800">
              <a:solidFill>
                <a:srgbClr val="004A6C"/>
              </a:solidFill>
            </a:endParaRPr>
          </a:p>
        </p:txBody>
      </p:sp>
      <p:sp>
        <p:nvSpPr>
          <p:cNvPr id="42" name="Rectangle 41">
            <a:extLst>
              <a:ext uri="{FF2B5EF4-FFF2-40B4-BE49-F238E27FC236}">
                <a16:creationId xmlns:a16="http://schemas.microsoft.com/office/drawing/2014/main" id="{27754B7D-5167-2D43-8D9C-781EEDEC5414}"/>
              </a:ext>
            </a:extLst>
          </p:cNvPr>
          <p:cNvSpPr/>
          <p:nvPr/>
        </p:nvSpPr>
        <p:spPr>
          <a:xfrm>
            <a:off x="5667549" y="4792150"/>
            <a:ext cx="273908" cy="523220"/>
          </a:xfrm>
          <a:prstGeom prst="rect">
            <a:avLst/>
          </a:prstGeom>
        </p:spPr>
        <p:txBody>
          <a:bodyPr wrap="square">
            <a:spAutoFit/>
          </a:bodyPr>
          <a:lstStyle/>
          <a:p>
            <a:r>
              <a:rPr lang="en-US" sz="2800" b="1">
                <a:solidFill>
                  <a:srgbClr val="004A6C"/>
                </a:solidFill>
                <a:latin typeface="Gilroy Bold" pitchFamily="2" charset="77"/>
              </a:rPr>
              <a:t>4</a:t>
            </a:r>
            <a:endParaRPr lang="en-US" sz="2800">
              <a:solidFill>
                <a:srgbClr val="004A6C"/>
              </a:solidFill>
            </a:endParaRPr>
          </a:p>
        </p:txBody>
      </p:sp>
      <p:sp>
        <p:nvSpPr>
          <p:cNvPr id="43" name="Rectangle 42">
            <a:extLst>
              <a:ext uri="{FF2B5EF4-FFF2-40B4-BE49-F238E27FC236}">
                <a16:creationId xmlns:a16="http://schemas.microsoft.com/office/drawing/2014/main" id="{9FD3055F-75F7-E44D-A16C-6FEE66C41281}"/>
              </a:ext>
            </a:extLst>
          </p:cNvPr>
          <p:cNvSpPr/>
          <p:nvPr/>
        </p:nvSpPr>
        <p:spPr>
          <a:xfrm>
            <a:off x="7304963" y="4792150"/>
            <a:ext cx="273908" cy="523220"/>
          </a:xfrm>
          <a:prstGeom prst="rect">
            <a:avLst/>
          </a:prstGeom>
        </p:spPr>
        <p:txBody>
          <a:bodyPr wrap="square">
            <a:spAutoFit/>
          </a:bodyPr>
          <a:lstStyle/>
          <a:p>
            <a:r>
              <a:rPr lang="en-US" sz="2800" b="1">
                <a:solidFill>
                  <a:srgbClr val="004A6C"/>
                </a:solidFill>
                <a:latin typeface="Gilroy Bold" pitchFamily="2" charset="77"/>
              </a:rPr>
              <a:t>5</a:t>
            </a:r>
            <a:endParaRPr lang="en-US" sz="2800">
              <a:solidFill>
                <a:srgbClr val="004A6C"/>
              </a:solidFill>
            </a:endParaRPr>
          </a:p>
        </p:txBody>
      </p:sp>
      <p:sp>
        <p:nvSpPr>
          <p:cNvPr id="44" name="Rectangle 43">
            <a:extLst>
              <a:ext uri="{FF2B5EF4-FFF2-40B4-BE49-F238E27FC236}">
                <a16:creationId xmlns:a16="http://schemas.microsoft.com/office/drawing/2014/main" id="{866D1F13-D002-7E4B-94ED-5C864747F841}"/>
              </a:ext>
            </a:extLst>
          </p:cNvPr>
          <p:cNvSpPr/>
          <p:nvPr/>
        </p:nvSpPr>
        <p:spPr>
          <a:xfrm>
            <a:off x="8872269" y="4792150"/>
            <a:ext cx="273908" cy="523220"/>
          </a:xfrm>
          <a:prstGeom prst="rect">
            <a:avLst/>
          </a:prstGeom>
        </p:spPr>
        <p:txBody>
          <a:bodyPr wrap="square">
            <a:spAutoFit/>
          </a:bodyPr>
          <a:lstStyle/>
          <a:p>
            <a:r>
              <a:rPr lang="en-US" sz="2800" b="1">
                <a:solidFill>
                  <a:srgbClr val="004A6C"/>
                </a:solidFill>
                <a:latin typeface="Gilroy Bold" pitchFamily="2" charset="77"/>
              </a:rPr>
              <a:t>6</a:t>
            </a:r>
            <a:endParaRPr lang="en-US" sz="2800">
              <a:solidFill>
                <a:srgbClr val="004A6C"/>
              </a:solidFill>
            </a:endParaRPr>
          </a:p>
        </p:txBody>
      </p:sp>
      <p:sp>
        <p:nvSpPr>
          <p:cNvPr id="45" name="Rectangle 44">
            <a:extLst>
              <a:ext uri="{FF2B5EF4-FFF2-40B4-BE49-F238E27FC236}">
                <a16:creationId xmlns:a16="http://schemas.microsoft.com/office/drawing/2014/main" id="{B75849AA-A3CE-1F4D-8994-60CA771CE48A}"/>
              </a:ext>
            </a:extLst>
          </p:cNvPr>
          <p:cNvSpPr/>
          <p:nvPr/>
        </p:nvSpPr>
        <p:spPr>
          <a:xfrm>
            <a:off x="10424622" y="4792150"/>
            <a:ext cx="273908" cy="523220"/>
          </a:xfrm>
          <a:prstGeom prst="rect">
            <a:avLst/>
          </a:prstGeom>
        </p:spPr>
        <p:txBody>
          <a:bodyPr wrap="square">
            <a:spAutoFit/>
          </a:bodyPr>
          <a:lstStyle/>
          <a:p>
            <a:r>
              <a:rPr lang="en-US" sz="2800" b="1">
                <a:solidFill>
                  <a:srgbClr val="004A6C"/>
                </a:solidFill>
                <a:latin typeface="Gilroy Bold" pitchFamily="2" charset="77"/>
              </a:rPr>
              <a:t>7</a:t>
            </a:r>
            <a:endParaRPr lang="en-US" sz="2800">
              <a:solidFill>
                <a:srgbClr val="004A6C"/>
              </a:solidFill>
            </a:endParaRPr>
          </a:p>
        </p:txBody>
      </p:sp>
      <p:sp>
        <p:nvSpPr>
          <p:cNvPr id="36" name="TextBox 35">
            <a:extLst>
              <a:ext uri="{FF2B5EF4-FFF2-40B4-BE49-F238E27FC236}">
                <a16:creationId xmlns:a16="http://schemas.microsoft.com/office/drawing/2014/main" id="{C8564381-AAAD-0849-8CB9-9A4B643A8DD1}"/>
              </a:ext>
            </a:extLst>
          </p:cNvPr>
          <p:cNvSpPr txBox="1"/>
          <p:nvPr/>
        </p:nvSpPr>
        <p:spPr>
          <a:xfrm>
            <a:off x="-20759" y="902811"/>
            <a:ext cx="5058839" cy="553998"/>
          </a:xfrm>
          <a:prstGeom prst="rect">
            <a:avLst/>
          </a:prstGeom>
          <a:noFill/>
        </p:spPr>
        <p:txBody>
          <a:bodyPr wrap="square" lIns="91440" tIns="45720" rIns="91440" bIns="45720" rtlCol="0" anchor="t">
            <a:spAutoFit/>
          </a:bodyPr>
          <a:lstStyle/>
          <a:p>
            <a:r>
              <a:rPr lang="en-US" sz="3000" b="1" dirty="0" err="1">
                <a:solidFill>
                  <a:srgbClr val="004A6C"/>
                </a:solidFill>
                <a:latin typeface="Century Gothic"/>
              </a:rPr>
              <a:t>Ημερολόγιο</a:t>
            </a:r>
            <a:r>
              <a:rPr lang="en-US" sz="3000" b="1" dirty="0">
                <a:solidFill>
                  <a:srgbClr val="004A6C"/>
                </a:solidFill>
                <a:latin typeface="Century Gothic"/>
              </a:rPr>
              <a:t> Κα</a:t>
            </a:r>
            <a:r>
              <a:rPr lang="en-US" sz="3000" b="1" dirty="0" err="1">
                <a:solidFill>
                  <a:srgbClr val="004A6C"/>
                </a:solidFill>
                <a:latin typeface="Century Gothic"/>
              </a:rPr>
              <a:t>ινοτομί</a:t>
            </a:r>
            <a:r>
              <a:rPr lang="en-US" sz="3000" b="1" dirty="0">
                <a:solidFill>
                  <a:srgbClr val="004A6C"/>
                </a:solidFill>
                <a:latin typeface="Century Gothic"/>
              </a:rPr>
              <a:t>ας</a:t>
            </a:r>
          </a:p>
        </p:txBody>
      </p:sp>
      <p:sp>
        <p:nvSpPr>
          <p:cNvPr id="46" name="Rectangle 45">
            <a:extLst>
              <a:ext uri="{FF2B5EF4-FFF2-40B4-BE49-F238E27FC236}">
                <a16:creationId xmlns:a16="http://schemas.microsoft.com/office/drawing/2014/main" id="{2E0B8F87-16A2-604F-B502-0C06B0F976D6}"/>
              </a:ext>
            </a:extLst>
          </p:cNvPr>
          <p:cNvSpPr/>
          <p:nvPr/>
        </p:nvSpPr>
        <p:spPr>
          <a:xfrm>
            <a:off x="762329" y="4598754"/>
            <a:ext cx="273908" cy="523220"/>
          </a:xfrm>
          <a:prstGeom prst="rect">
            <a:avLst/>
          </a:prstGeom>
        </p:spPr>
        <p:txBody>
          <a:bodyPr wrap="square">
            <a:spAutoFit/>
          </a:bodyPr>
          <a:lstStyle/>
          <a:p>
            <a:r>
              <a:rPr lang="en-US" sz="2800" b="1">
                <a:solidFill>
                  <a:srgbClr val="004A6C"/>
                </a:solidFill>
                <a:latin typeface="Gilroy Bold" pitchFamily="2" charset="77"/>
              </a:rPr>
              <a:t> </a:t>
            </a:r>
            <a:endParaRPr lang="en-US" sz="2800">
              <a:solidFill>
                <a:srgbClr val="004A6C"/>
              </a:solidFill>
            </a:endParaRPr>
          </a:p>
        </p:txBody>
      </p:sp>
      <p:pic>
        <p:nvPicPr>
          <p:cNvPr id="3" name="Picture 2" descr="Icon&#10;&#10;Description automatically generated">
            <a:extLst>
              <a:ext uri="{FF2B5EF4-FFF2-40B4-BE49-F238E27FC236}">
                <a16:creationId xmlns:a16="http://schemas.microsoft.com/office/drawing/2014/main" id="{18A2C905-06CA-3946-9A02-0505462F443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427980" y="266700"/>
            <a:ext cx="6324600" cy="6324600"/>
          </a:xfrm>
          <a:prstGeom prst="rect">
            <a:avLst/>
          </a:prstGeom>
        </p:spPr>
      </p:pic>
      <p:sp>
        <p:nvSpPr>
          <p:cNvPr id="62" name="Rectangle 61">
            <a:extLst>
              <a:ext uri="{FF2B5EF4-FFF2-40B4-BE49-F238E27FC236}">
                <a16:creationId xmlns:a16="http://schemas.microsoft.com/office/drawing/2014/main" id="{F0DA2BD3-3BF5-C949-BD9A-0628373E8078}"/>
              </a:ext>
            </a:extLst>
          </p:cNvPr>
          <p:cNvSpPr/>
          <p:nvPr/>
        </p:nvSpPr>
        <p:spPr>
          <a:xfrm>
            <a:off x="588297" y="2390399"/>
            <a:ext cx="4200154" cy="3195421"/>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a:extLst>
              <a:ext uri="{FF2B5EF4-FFF2-40B4-BE49-F238E27FC236}">
                <a16:creationId xmlns:a16="http://schemas.microsoft.com/office/drawing/2014/main" id="{87AA5CA5-04B6-3240-B099-1E4AE7B4E0D9}"/>
              </a:ext>
            </a:extLst>
          </p:cNvPr>
          <p:cNvSpPr txBox="1"/>
          <p:nvPr/>
        </p:nvSpPr>
        <p:spPr>
          <a:xfrm>
            <a:off x="728138" y="2522902"/>
            <a:ext cx="3922903" cy="3062863"/>
          </a:xfrm>
          <a:prstGeom prst="rect">
            <a:avLst/>
          </a:prstGeom>
          <a:noFill/>
        </p:spPr>
        <p:txBody>
          <a:bodyPr wrap="square" lIns="91440" tIns="45720" rIns="91440" bIns="45720" rtlCol="0" anchor="t">
            <a:spAutoFit/>
          </a:bodyPr>
          <a:lstStyle/>
          <a:p>
            <a:r>
              <a:rPr lang="en-US" sz="2400" dirty="0" err="1">
                <a:solidFill>
                  <a:srgbClr val="004A6C"/>
                </a:solidFill>
                <a:latin typeface="Century Gothic"/>
              </a:rPr>
              <a:t>Πώς</a:t>
            </a:r>
            <a:r>
              <a:rPr lang="en-US" sz="2400" dirty="0">
                <a:solidFill>
                  <a:srgbClr val="004A6C"/>
                </a:solidFill>
                <a:latin typeface="Century Gothic"/>
              </a:rPr>
              <a:t> </a:t>
            </a:r>
            <a:r>
              <a:rPr lang="en-US" sz="2400" dirty="0" err="1">
                <a:solidFill>
                  <a:srgbClr val="004A6C"/>
                </a:solidFill>
                <a:latin typeface="Century Gothic"/>
              </a:rPr>
              <a:t>νιώθετε</a:t>
            </a:r>
            <a:r>
              <a:rPr lang="en-US" sz="2400" dirty="0">
                <a:solidFill>
                  <a:srgbClr val="004A6C"/>
                </a:solidFill>
                <a:latin typeface="Century Gothic"/>
              </a:rPr>
              <a:t> </a:t>
            </a:r>
            <a:r>
              <a:rPr lang="en-US" sz="2400" dirty="0" err="1">
                <a:solidFill>
                  <a:srgbClr val="004A6C"/>
                </a:solidFill>
                <a:latin typeface="Century Gothic"/>
              </a:rPr>
              <a:t>γι</a:t>
            </a:r>
            <a:r>
              <a:rPr lang="en-US" sz="2400" dirty="0">
                <a:solidFill>
                  <a:srgbClr val="004A6C"/>
                </a:solidFill>
                <a:latin typeface="Century Gothic"/>
              </a:rPr>
              <a:t>α </a:t>
            </a:r>
            <a:r>
              <a:rPr lang="en-US" sz="2400" dirty="0" err="1">
                <a:solidFill>
                  <a:srgbClr val="004A6C"/>
                </a:solidFill>
                <a:latin typeface="Century Gothic"/>
              </a:rPr>
              <a:t>τις</a:t>
            </a:r>
            <a:r>
              <a:rPr lang="en-US" sz="2400" dirty="0">
                <a:solidFill>
                  <a:srgbClr val="004A6C"/>
                </a:solidFill>
                <a:latin typeface="Century Gothic"/>
              </a:rPr>
              <a:t> </a:t>
            </a:r>
            <a:r>
              <a:rPr lang="en-US" sz="2400" dirty="0" err="1">
                <a:solidFill>
                  <a:srgbClr val="004A6C"/>
                </a:solidFill>
                <a:latin typeface="Century Gothic"/>
              </a:rPr>
              <a:t>μελέτες</a:t>
            </a:r>
            <a:r>
              <a:rPr lang="en-US" sz="2400" dirty="0">
                <a:solidFill>
                  <a:srgbClr val="004A6C"/>
                </a:solidFill>
                <a:latin typeface="Century Gothic"/>
              </a:rPr>
              <a:t> π</a:t>
            </a:r>
            <a:r>
              <a:rPr lang="en-US" sz="2400" dirty="0" err="1">
                <a:solidFill>
                  <a:srgbClr val="004A6C"/>
                </a:solidFill>
                <a:latin typeface="Century Gothic"/>
              </a:rPr>
              <a:t>ερι</a:t>
            </a:r>
            <a:r>
              <a:rPr lang="en-US" sz="2400" dirty="0">
                <a:solidFill>
                  <a:srgbClr val="004A6C"/>
                </a:solidFill>
                <a:latin typeface="Century Gothic"/>
              </a:rPr>
              <a:t>π</a:t>
            </a:r>
            <a:r>
              <a:rPr lang="en-US" sz="2400" dirty="0" err="1">
                <a:solidFill>
                  <a:srgbClr val="004A6C"/>
                </a:solidFill>
                <a:latin typeface="Century Gothic"/>
              </a:rPr>
              <a:t>τώσεων</a:t>
            </a:r>
            <a:r>
              <a:rPr lang="en-US" sz="2400" dirty="0">
                <a:solidFill>
                  <a:srgbClr val="004A6C"/>
                </a:solidFill>
                <a:latin typeface="Century Gothic"/>
              </a:rPr>
              <a:t> π</a:t>
            </a:r>
            <a:r>
              <a:rPr lang="en-US" sz="2400" dirty="0" err="1">
                <a:solidFill>
                  <a:srgbClr val="004A6C"/>
                </a:solidFill>
                <a:latin typeface="Century Gothic"/>
              </a:rPr>
              <a:t>ου</a:t>
            </a:r>
            <a:r>
              <a:rPr lang="en-US" sz="2400" dirty="0">
                <a:solidFill>
                  <a:srgbClr val="004A6C"/>
                </a:solidFill>
                <a:latin typeface="Century Gothic"/>
              </a:rPr>
              <a:t> </a:t>
            </a:r>
            <a:r>
              <a:rPr lang="en-US" sz="2400" dirty="0" err="1">
                <a:solidFill>
                  <a:srgbClr val="004A6C"/>
                </a:solidFill>
                <a:latin typeface="Century Gothic"/>
              </a:rPr>
              <a:t>εξετάσ</a:t>
            </a:r>
            <a:r>
              <a:rPr lang="en-US" sz="2400" dirty="0">
                <a:solidFill>
                  <a:srgbClr val="004A6C"/>
                </a:solidFill>
                <a:latin typeface="Century Gothic"/>
              </a:rPr>
              <a:t>α</a:t>
            </a:r>
            <a:r>
              <a:rPr lang="en-US" sz="2400" dirty="0" err="1">
                <a:solidFill>
                  <a:srgbClr val="004A6C"/>
                </a:solidFill>
                <a:latin typeface="Century Gothic"/>
              </a:rPr>
              <a:t>τε</a:t>
            </a:r>
            <a:r>
              <a:rPr lang="en-US" sz="2400" dirty="0">
                <a:solidFill>
                  <a:srgbClr val="004A6C"/>
                </a:solidFill>
                <a:latin typeface="Century Gothic"/>
              </a:rPr>
              <a:t> </a:t>
            </a:r>
            <a:r>
              <a:rPr lang="en-US" sz="2400" dirty="0" err="1">
                <a:solidFill>
                  <a:srgbClr val="004A6C"/>
                </a:solidFill>
                <a:latin typeface="Century Gothic"/>
              </a:rPr>
              <a:t>σήμερ</a:t>
            </a:r>
            <a:r>
              <a:rPr lang="en-US" sz="2400" dirty="0">
                <a:solidFill>
                  <a:srgbClr val="004A6C"/>
                </a:solidFill>
                <a:latin typeface="Century Gothic"/>
              </a:rPr>
              <a:t>α;​
</a:t>
            </a:r>
            <a:r>
              <a:rPr lang="en-US" sz="2400" dirty="0" err="1">
                <a:solidFill>
                  <a:srgbClr val="004A6C"/>
                </a:solidFill>
                <a:latin typeface="Century Gothic"/>
              </a:rPr>
              <a:t>Πώς</a:t>
            </a:r>
            <a:r>
              <a:rPr lang="en-US" sz="2400" dirty="0">
                <a:solidFill>
                  <a:srgbClr val="004A6C"/>
                </a:solidFill>
                <a:latin typeface="Century Gothic"/>
              </a:rPr>
              <a:t> μπ</a:t>
            </a:r>
            <a:r>
              <a:rPr lang="en-US" sz="2400" dirty="0" err="1">
                <a:solidFill>
                  <a:srgbClr val="004A6C"/>
                </a:solidFill>
                <a:latin typeface="Century Gothic"/>
              </a:rPr>
              <a:t>ορεί</a:t>
            </a:r>
            <a:r>
              <a:rPr lang="en-US" sz="2400" dirty="0">
                <a:solidFill>
                  <a:srgbClr val="004A6C"/>
                </a:solidFill>
                <a:latin typeface="Century Gothic"/>
              </a:rPr>
              <a:t> </a:t>
            </a:r>
            <a:r>
              <a:rPr lang="en-US" sz="2400" dirty="0" err="1">
                <a:solidFill>
                  <a:srgbClr val="004A6C"/>
                </a:solidFill>
                <a:latin typeface="Century Gothic"/>
              </a:rPr>
              <a:t>μι</a:t>
            </a:r>
            <a:r>
              <a:rPr lang="en-US" sz="2400" dirty="0">
                <a:solidFill>
                  <a:srgbClr val="004A6C"/>
                </a:solidFill>
                <a:latin typeface="Century Gothic"/>
              </a:rPr>
              <a:t>α απ</a:t>
            </a:r>
            <a:r>
              <a:rPr lang="en-US" sz="2400" dirty="0" err="1">
                <a:solidFill>
                  <a:srgbClr val="004A6C"/>
                </a:solidFill>
                <a:latin typeface="Century Gothic"/>
              </a:rPr>
              <a:t>ειλή</a:t>
            </a:r>
            <a:r>
              <a:rPr lang="en-US" sz="2400" dirty="0">
                <a:solidFill>
                  <a:srgbClr val="004A6C"/>
                </a:solidFill>
                <a:latin typeface="Century Gothic"/>
              </a:rPr>
              <a:t> </a:t>
            </a:r>
            <a:r>
              <a:rPr lang="en-US" sz="2400" dirty="0" err="1">
                <a:solidFill>
                  <a:srgbClr val="004A6C"/>
                </a:solidFill>
                <a:latin typeface="Century Gothic"/>
              </a:rPr>
              <a:t>γι</a:t>
            </a:r>
            <a:r>
              <a:rPr lang="en-US" sz="2400" dirty="0">
                <a:solidFill>
                  <a:srgbClr val="004A6C"/>
                </a:solidFill>
                <a:latin typeface="Century Gothic"/>
              </a:rPr>
              <a:t>α </a:t>
            </a:r>
            <a:r>
              <a:rPr lang="en-US" sz="2400" dirty="0" err="1">
                <a:solidFill>
                  <a:srgbClr val="004A6C"/>
                </a:solidFill>
                <a:latin typeface="Century Gothic"/>
              </a:rPr>
              <a:t>έν</a:t>
            </a:r>
            <a:r>
              <a:rPr lang="en-US" sz="2400" dirty="0">
                <a:solidFill>
                  <a:srgbClr val="004A6C"/>
                </a:solidFill>
                <a:latin typeface="Century Gothic"/>
              </a:rPr>
              <a:t>α </a:t>
            </a:r>
            <a:r>
              <a:rPr lang="en-US" sz="2400" dirty="0" err="1">
                <a:solidFill>
                  <a:srgbClr val="004A6C"/>
                </a:solidFill>
                <a:latin typeface="Century Gothic"/>
              </a:rPr>
              <a:t>είδος</a:t>
            </a:r>
            <a:r>
              <a:rPr lang="en-US" sz="2400" dirty="0">
                <a:solidFill>
                  <a:srgbClr val="004A6C"/>
                </a:solidFill>
                <a:latin typeface="Century Gothic"/>
              </a:rPr>
              <a:t> να επ</a:t>
            </a:r>
            <a:r>
              <a:rPr lang="en-US" sz="2400" dirty="0" err="1">
                <a:solidFill>
                  <a:srgbClr val="004A6C"/>
                </a:solidFill>
                <a:latin typeface="Century Gothic"/>
              </a:rPr>
              <a:t>ηρεάσει</a:t>
            </a:r>
            <a:r>
              <a:rPr lang="en-US" sz="2400" dirty="0">
                <a:solidFill>
                  <a:srgbClr val="004A6C"/>
                </a:solidFill>
                <a:latin typeface="Century Gothic"/>
              </a:rPr>
              <a:t> </a:t>
            </a:r>
            <a:r>
              <a:rPr lang="en-US" sz="2400" dirty="0" err="1">
                <a:solidFill>
                  <a:srgbClr val="004A6C"/>
                </a:solidFill>
                <a:latin typeface="Century Gothic"/>
              </a:rPr>
              <a:t>ολόκληρο</a:t>
            </a:r>
            <a:r>
              <a:rPr lang="en-US" sz="2400" dirty="0">
                <a:solidFill>
                  <a:srgbClr val="004A6C"/>
                </a:solidFill>
                <a:latin typeface="Century Gothic"/>
              </a:rPr>
              <a:t> </a:t>
            </a:r>
            <a:r>
              <a:rPr lang="en-US" sz="2400" dirty="0" err="1">
                <a:solidFill>
                  <a:srgbClr val="004A6C"/>
                </a:solidFill>
                <a:latin typeface="Century Gothic"/>
              </a:rPr>
              <a:t>το</a:t>
            </a:r>
            <a:r>
              <a:rPr lang="en-US" sz="2400" dirty="0">
                <a:solidFill>
                  <a:srgbClr val="004A6C"/>
                </a:solidFill>
                <a:latin typeface="Century Gothic"/>
              </a:rPr>
              <a:t> </a:t>
            </a:r>
            <a:r>
              <a:rPr lang="en-US" sz="2400" dirty="0" err="1">
                <a:solidFill>
                  <a:srgbClr val="004A6C"/>
                </a:solidFill>
                <a:latin typeface="Century Gothic"/>
              </a:rPr>
              <a:t>τροφικό</a:t>
            </a:r>
            <a:r>
              <a:rPr lang="en-US" sz="2400" dirty="0">
                <a:solidFill>
                  <a:srgbClr val="004A6C"/>
                </a:solidFill>
                <a:latin typeface="Century Gothic"/>
              </a:rPr>
              <a:t> π</a:t>
            </a:r>
            <a:r>
              <a:rPr lang="en-US" sz="2400" dirty="0" err="1">
                <a:solidFill>
                  <a:srgbClr val="004A6C"/>
                </a:solidFill>
                <a:latin typeface="Century Gothic"/>
              </a:rPr>
              <a:t>λέγμ</a:t>
            </a:r>
            <a:r>
              <a:rPr lang="en-US" sz="2400" dirty="0">
                <a:solidFill>
                  <a:srgbClr val="004A6C"/>
                </a:solidFill>
                <a:latin typeface="Century Gothic"/>
              </a:rPr>
              <a:t>α;​</a:t>
            </a:r>
            <a:endParaRPr lang="en-US" dirty="0"/>
          </a:p>
        </p:txBody>
      </p:sp>
      <p:pic>
        <p:nvPicPr>
          <p:cNvPr id="68" name="Picture 67" descr="Icon&#10;&#10;Description automatically generated">
            <a:extLst>
              <a:ext uri="{FF2B5EF4-FFF2-40B4-BE49-F238E27FC236}">
                <a16:creationId xmlns:a16="http://schemas.microsoft.com/office/drawing/2014/main" id="{E622B296-BD72-104B-AE7A-714F0823712B}"/>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22490" y="5511413"/>
            <a:ext cx="1785598" cy="1105174"/>
          </a:xfrm>
          <a:prstGeom prst="rect">
            <a:avLst/>
          </a:prstGeom>
        </p:spPr>
      </p:pic>
      <p:pic>
        <p:nvPicPr>
          <p:cNvPr id="69" name="Picture 68" descr="Icon&#10;&#10;Description automatically generated">
            <a:extLst>
              <a:ext uri="{FF2B5EF4-FFF2-40B4-BE49-F238E27FC236}">
                <a16:creationId xmlns:a16="http://schemas.microsoft.com/office/drawing/2014/main" id="{6444CAAA-97C3-1D49-90F7-E8BB783B55A3}"/>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5996113">
            <a:off x="4203356" y="5868290"/>
            <a:ext cx="753392" cy="646331"/>
          </a:xfrm>
          <a:prstGeom prst="rect">
            <a:avLst/>
          </a:prstGeom>
        </p:spPr>
      </p:pic>
      <p:pic>
        <p:nvPicPr>
          <p:cNvPr id="70" name="Picture 69" descr="Icon&#10;&#10;Description automatically generated">
            <a:extLst>
              <a:ext uri="{FF2B5EF4-FFF2-40B4-BE49-F238E27FC236}">
                <a16:creationId xmlns:a16="http://schemas.microsoft.com/office/drawing/2014/main" id="{474D311C-AFFB-C04A-BADC-C53DF79F3163}"/>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18588226">
            <a:off x="5559232" y="666257"/>
            <a:ext cx="753392" cy="646331"/>
          </a:xfrm>
          <a:prstGeom prst="rect">
            <a:avLst/>
          </a:prstGeom>
        </p:spPr>
      </p:pic>
      <p:pic>
        <p:nvPicPr>
          <p:cNvPr id="71" name="Picture 70" descr="Icon&#10;&#10;Description automatically generated">
            <a:extLst>
              <a:ext uri="{FF2B5EF4-FFF2-40B4-BE49-F238E27FC236}">
                <a16:creationId xmlns:a16="http://schemas.microsoft.com/office/drawing/2014/main" id="{BB3428D6-F852-F24F-B737-23CFDBE8E13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674398">
            <a:off x="4878706" y="847376"/>
            <a:ext cx="1011475" cy="1101297"/>
          </a:xfrm>
          <a:prstGeom prst="rect">
            <a:avLst/>
          </a:prstGeom>
        </p:spPr>
      </p:pic>
      <p:pic>
        <p:nvPicPr>
          <p:cNvPr id="6" name="Picture 5" descr="Text&#10;&#10;Description automatically generated with low confidence">
            <a:extLst>
              <a:ext uri="{FF2B5EF4-FFF2-40B4-BE49-F238E27FC236}">
                <a16:creationId xmlns:a16="http://schemas.microsoft.com/office/drawing/2014/main" id="{04676BA4-6902-3488-341C-9FF3064D4A29}"/>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l="-260"/>
          <a:stretch/>
        </p:blipFill>
        <p:spPr>
          <a:xfrm>
            <a:off x="-11430" y="5605220"/>
            <a:ext cx="4415539" cy="1241087"/>
          </a:xfrm>
          <a:prstGeom prst="rect">
            <a:avLst/>
          </a:prstGeom>
        </p:spPr>
      </p:pic>
    </p:spTree>
    <p:extLst>
      <p:ext uri="{BB962C8B-B14F-4D97-AF65-F5344CB8AC3E}">
        <p14:creationId xmlns:p14="http://schemas.microsoft.com/office/powerpoint/2010/main" val="40326159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8023A0E-11AD-1E42-B1BF-E3DFF758587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5" name="TextBox 14">
            <a:extLst>
              <a:ext uri="{FF2B5EF4-FFF2-40B4-BE49-F238E27FC236}">
                <a16:creationId xmlns:a16="http://schemas.microsoft.com/office/drawing/2014/main" id="{42A1B6AA-F978-7C48-94C1-352D6A5A3D5F}"/>
              </a:ext>
            </a:extLst>
          </p:cNvPr>
          <p:cNvSpPr txBox="1"/>
          <p:nvPr/>
        </p:nvSpPr>
        <p:spPr>
          <a:xfrm>
            <a:off x="574554" y="902812"/>
            <a:ext cx="4400026" cy="606287"/>
          </a:xfrm>
          <a:prstGeom prst="rect">
            <a:avLst/>
          </a:prstGeom>
          <a:noFill/>
        </p:spPr>
        <p:txBody>
          <a:bodyPr wrap="square" lIns="91440" tIns="45720" rIns="91440" bIns="45720" rtlCol="0" anchor="t">
            <a:spAutoFit/>
          </a:bodyPr>
          <a:lstStyle/>
          <a:p>
            <a:r>
              <a:rPr lang="en-US" sz="3200" b="1" dirty="0" err="1">
                <a:solidFill>
                  <a:srgbClr val="004A6C"/>
                </a:solidFill>
                <a:latin typeface="Century Gothic"/>
              </a:rPr>
              <a:t>Μάθηση</a:t>
            </a:r>
            <a:r>
              <a:rPr lang="en-US" sz="3200" b="1" dirty="0">
                <a:solidFill>
                  <a:srgbClr val="004A6C"/>
                </a:solidFill>
                <a:latin typeface="Century Gothic"/>
              </a:rPr>
              <a:t> </a:t>
            </a:r>
            <a:r>
              <a:rPr lang="en-US" sz="3200" b="1" dirty="0" err="1">
                <a:solidFill>
                  <a:srgbClr val="004A6C"/>
                </a:solidFill>
                <a:latin typeface="Century Gothic"/>
              </a:rPr>
              <a:t>στο</a:t>
            </a:r>
            <a:r>
              <a:rPr lang="en-US" sz="3200" b="1" dirty="0">
                <a:solidFill>
                  <a:srgbClr val="004A6C"/>
                </a:solidFill>
                <a:latin typeface="Century Gothic"/>
              </a:rPr>
              <a:t> σπ</a:t>
            </a:r>
            <a:r>
              <a:rPr lang="en-US" sz="3200" b="1" dirty="0" err="1">
                <a:solidFill>
                  <a:srgbClr val="004A6C"/>
                </a:solidFill>
                <a:latin typeface="Century Gothic"/>
              </a:rPr>
              <a:t>ίτι</a:t>
            </a:r>
            <a:endParaRPr lang="en-US" dirty="0" err="1"/>
          </a:p>
        </p:txBody>
      </p:sp>
      <p:sp>
        <p:nvSpPr>
          <p:cNvPr id="9" name="Rectangle 8">
            <a:extLst>
              <a:ext uri="{FF2B5EF4-FFF2-40B4-BE49-F238E27FC236}">
                <a16:creationId xmlns:a16="http://schemas.microsoft.com/office/drawing/2014/main" id="{2E8D5B48-59B5-224C-80B8-BC12FC3E5A9A}"/>
              </a:ext>
            </a:extLst>
          </p:cNvPr>
          <p:cNvSpPr/>
          <p:nvPr/>
        </p:nvSpPr>
        <p:spPr>
          <a:xfrm>
            <a:off x="598366" y="2202401"/>
            <a:ext cx="4900737" cy="3439644"/>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F5C94863-8202-AE43-881C-A5AA781A7045}"/>
              </a:ext>
            </a:extLst>
          </p:cNvPr>
          <p:cNvSpPr/>
          <p:nvPr/>
        </p:nvSpPr>
        <p:spPr>
          <a:xfrm>
            <a:off x="679184" y="2518233"/>
            <a:ext cx="4486544" cy="584775"/>
          </a:xfrm>
          <a:prstGeom prst="rect">
            <a:avLst/>
          </a:prstGeom>
        </p:spPr>
        <p:txBody>
          <a:bodyPr wrap="square" lIns="91440" tIns="45720" rIns="91440" bIns="45720" anchor="t">
            <a:spAutoFit/>
          </a:bodyPr>
          <a:lstStyle/>
          <a:p>
            <a:r>
              <a:rPr lang="en-US" sz="3200" b="1" u="sng" dirty="0" err="1">
                <a:solidFill>
                  <a:srgbClr val="004A6C"/>
                </a:solidFill>
                <a:latin typeface="Century Gothic"/>
              </a:rPr>
              <a:t>Πλ</a:t>
            </a:r>
            <a:r>
              <a:rPr lang="en-US" sz="3200" b="1" u="sng" dirty="0">
                <a:solidFill>
                  <a:srgbClr val="004A6C"/>
                </a:solidFill>
                <a:latin typeface="Century Gothic"/>
              </a:rPr>
              <a:t>α</a:t>
            </a:r>
            <a:r>
              <a:rPr lang="en-US" sz="3200" b="1" u="sng" dirty="0" err="1">
                <a:solidFill>
                  <a:srgbClr val="004A6C"/>
                </a:solidFill>
                <a:latin typeface="Century Gothic"/>
              </a:rPr>
              <a:t>στική</a:t>
            </a:r>
            <a:r>
              <a:rPr lang="en-US" sz="3200" b="1" u="sng" dirty="0">
                <a:solidFill>
                  <a:srgbClr val="004A6C"/>
                </a:solidFill>
                <a:latin typeface="Century Gothic"/>
              </a:rPr>
              <a:t> απ</a:t>
            </a:r>
            <a:r>
              <a:rPr lang="en-US" sz="3200" b="1" u="sng" dirty="0" err="1">
                <a:solidFill>
                  <a:srgbClr val="004A6C"/>
                </a:solidFill>
                <a:latin typeface="Century Gothic"/>
              </a:rPr>
              <a:t>ειλή</a:t>
            </a:r>
            <a:endParaRPr lang="en-US" dirty="0" err="1"/>
          </a:p>
        </p:txBody>
      </p:sp>
      <p:sp>
        <p:nvSpPr>
          <p:cNvPr id="14" name="Rectangle 13">
            <a:extLst>
              <a:ext uri="{FF2B5EF4-FFF2-40B4-BE49-F238E27FC236}">
                <a16:creationId xmlns:a16="http://schemas.microsoft.com/office/drawing/2014/main" id="{81FE36DF-ACCF-704A-A823-1B2BA501799E}"/>
              </a:ext>
            </a:extLst>
          </p:cNvPr>
          <p:cNvSpPr/>
          <p:nvPr/>
        </p:nvSpPr>
        <p:spPr>
          <a:xfrm>
            <a:off x="622805" y="3110946"/>
            <a:ext cx="4835336" cy="2585323"/>
          </a:xfrm>
          <a:prstGeom prst="rect">
            <a:avLst/>
          </a:prstGeom>
        </p:spPr>
        <p:txBody>
          <a:bodyPr wrap="square" lIns="91440" tIns="45720" rIns="91440" bIns="45720" anchor="t">
            <a:spAutoFit/>
          </a:bodyPr>
          <a:lstStyle/>
          <a:p>
            <a:r>
              <a:rPr lang="en-GB" b="1" dirty="0" err="1">
                <a:solidFill>
                  <a:srgbClr val="004A6C"/>
                </a:solidFill>
                <a:latin typeface="Century Gothic"/>
              </a:rPr>
              <a:t>Το</a:t>
            </a:r>
            <a:r>
              <a:rPr lang="en-GB" b="1" dirty="0">
                <a:solidFill>
                  <a:srgbClr val="004A6C"/>
                </a:solidFill>
                <a:latin typeface="Century Gothic"/>
              </a:rPr>
              <a:t> πλα</a:t>
            </a:r>
            <a:r>
              <a:rPr lang="en-GB" b="1" dirty="0" err="1">
                <a:solidFill>
                  <a:srgbClr val="004A6C"/>
                </a:solidFill>
                <a:latin typeface="Century Gothic"/>
              </a:rPr>
              <a:t>στικό</a:t>
            </a:r>
            <a:r>
              <a:rPr lang="en-GB" b="1" dirty="0">
                <a:solidFill>
                  <a:srgbClr val="004A6C"/>
                </a:solidFill>
                <a:latin typeface="Century Gothic"/>
              </a:rPr>
              <a:t> </a:t>
            </a:r>
            <a:r>
              <a:rPr lang="en-GB" b="1" dirty="0" err="1">
                <a:solidFill>
                  <a:srgbClr val="004A6C"/>
                </a:solidFill>
                <a:latin typeface="Century Gothic"/>
              </a:rPr>
              <a:t>στον</a:t>
            </a:r>
            <a:r>
              <a:rPr lang="en-GB" b="1" dirty="0">
                <a:solidFill>
                  <a:srgbClr val="004A6C"/>
                </a:solidFill>
                <a:latin typeface="Century Gothic"/>
              </a:rPr>
              <a:t> </a:t>
            </a:r>
            <a:r>
              <a:rPr lang="en-GB" b="1" dirty="0" err="1">
                <a:solidFill>
                  <a:srgbClr val="004A6C"/>
                </a:solidFill>
                <a:latin typeface="Century Gothic"/>
              </a:rPr>
              <a:t>ωκε</a:t>
            </a:r>
            <a:r>
              <a:rPr lang="en-GB" b="1" dirty="0">
                <a:solidFill>
                  <a:srgbClr val="004A6C"/>
                </a:solidFill>
                <a:latin typeface="Century Gothic"/>
              </a:rPr>
              <a:t>α</a:t>
            </a:r>
            <a:r>
              <a:rPr lang="en-GB" b="1" dirty="0" err="1">
                <a:solidFill>
                  <a:srgbClr val="004A6C"/>
                </a:solidFill>
                <a:latin typeface="Century Gothic"/>
              </a:rPr>
              <a:t>νό</a:t>
            </a:r>
            <a:r>
              <a:rPr lang="en-GB" b="1" dirty="0">
                <a:solidFill>
                  <a:srgbClr val="004A6C"/>
                </a:solidFill>
                <a:latin typeface="Century Gothic"/>
              </a:rPr>
              <a:t> </a:t>
            </a:r>
            <a:r>
              <a:rPr lang="en-GB" b="1" dirty="0" err="1">
                <a:solidFill>
                  <a:srgbClr val="004A6C"/>
                </a:solidFill>
                <a:latin typeface="Century Gothic"/>
              </a:rPr>
              <a:t>έχει</a:t>
            </a:r>
            <a:r>
              <a:rPr lang="en-GB" b="1" dirty="0">
                <a:solidFill>
                  <a:srgbClr val="004A6C"/>
                </a:solidFill>
                <a:latin typeface="Century Gothic"/>
              </a:rPr>
              <a:t> κατα</a:t>
            </a:r>
            <a:r>
              <a:rPr lang="en-GB" b="1" dirty="0" err="1">
                <a:solidFill>
                  <a:srgbClr val="004A6C"/>
                </a:solidFill>
                <a:latin typeface="Century Gothic"/>
              </a:rPr>
              <a:t>στροφικές</a:t>
            </a:r>
            <a:r>
              <a:rPr lang="en-GB" b="1" dirty="0">
                <a:solidFill>
                  <a:srgbClr val="004A6C"/>
                </a:solidFill>
                <a:latin typeface="Century Gothic"/>
              </a:rPr>
              <a:t> επιπ</a:t>
            </a:r>
            <a:r>
              <a:rPr lang="en-GB" b="1" dirty="0" err="1">
                <a:solidFill>
                  <a:srgbClr val="004A6C"/>
                </a:solidFill>
                <a:latin typeface="Century Gothic"/>
              </a:rPr>
              <a:t>τώσεις</a:t>
            </a:r>
            <a:r>
              <a:rPr lang="en-GB" b="1" dirty="0">
                <a:solidFill>
                  <a:srgbClr val="004A6C"/>
                </a:solidFill>
                <a:latin typeface="Century Gothic"/>
              </a:rPr>
              <a:t> </a:t>
            </a:r>
            <a:r>
              <a:rPr lang="en-GB" b="1" dirty="0" err="1">
                <a:solidFill>
                  <a:srgbClr val="004A6C"/>
                </a:solidFill>
                <a:latin typeface="Century Gothic"/>
              </a:rPr>
              <a:t>στη</a:t>
            </a:r>
            <a:r>
              <a:rPr lang="en-GB" b="1" dirty="0">
                <a:solidFill>
                  <a:srgbClr val="004A6C"/>
                </a:solidFill>
                <a:latin typeface="Century Gothic"/>
              </a:rPr>
              <a:t> θα</a:t>
            </a:r>
            <a:r>
              <a:rPr lang="en-GB" b="1" dirty="0" err="1">
                <a:solidFill>
                  <a:srgbClr val="004A6C"/>
                </a:solidFill>
                <a:latin typeface="Century Gothic"/>
              </a:rPr>
              <a:t>λάσσι</a:t>
            </a:r>
            <a:r>
              <a:rPr lang="en-GB" b="1" dirty="0">
                <a:solidFill>
                  <a:srgbClr val="004A6C"/>
                </a:solidFill>
                <a:latin typeface="Century Gothic"/>
              </a:rPr>
              <a:t>α </a:t>
            </a:r>
            <a:r>
              <a:rPr lang="en-GB" b="1" dirty="0" err="1">
                <a:solidFill>
                  <a:srgbClr val="004A6C"/>
                </a:solidFill>
                <a:latin typeface="Century Gothic"/>
              </a:rPr>
              <a:t>ζωή</a:t>
            </a:r>
            <a:r>
              <a:rPr lang="en-GB" b="1" dirty="0">
                <a:solidFill>
                  <a:srgbClr val="004A6C"/>
                </a:solidFill>
                <a:latin typeface="Century Gothic"/>
              </a:rPr>
              <a:t>. </a:t>
            </a:r>
            <a:r>
              <a:rPr lang="en-GB" b="1" dirty="0" err="1">
                <a:solidFill>
                  <a:srgbClr val="004A6C"/>
                </a:solidFill>
                <a:latin typeface="Century Gothic"/>
              </a:rPr>
              <a:t>Σε</a:t>
            </a:r>
            <a:r>
              <a:rPr lang="en-GB" b="1" dirty="0">
                <a:solidFill>
                  <a:srgbClr val="004A6C"/>
                </a:solidFill>
                <a:latin typeface="Century Gothic"/>
              </a:rPr>
              <a:t> α</a:t>
            </a:r>
            <a:r>
              <a:rPr lang="en-GB" b="1" dirty="0" err="1">
                <a:solidFill>
                  <a:srgbClr val="004A6C"/>
                </a:solidFill>
                <a:latin typeface="Century Gothic"/>
              </a:rPr>
              <a:t>υτή</a:t>
            </a:r>
            <a:r>
              <a:rPr lang="en-GB" b="1" dirty="0">
                <a:solidFill>
                  <a:srgbClr val="004A6C"/>
                </a:solidFill>
                <a:latin typeface="Century Gothic"/>
              </a:rPr>
              <a:t> </a:t>
            </a:r>
            <a:r>
              <a:rPr lang="en-GB" b="1" dirty="0" err="1">
                <a:solidFill>
                  <a:srgbClr val="004A6C"/>
                </a:solidFill>
                <a:latin typeface="Century Gothic"/>
              </a:rPr>
              <a:t>τη</a:t>
            </a:r>
            <a:r>
              <a:rPr lang="en-GB" b="1" dirty="0">
                <a:solidFill>
                  <a:srgbClr val="004A6C"/>
                </a:solidFill>
                <a:latin typeface="Century Gothic"/>
              </a:rPr>
              <a:t> </a:t>
            </a:r>
            <a:r>
              <a:rPr lang="en-GB" b="1" dirty="0" err="1">
                <a:solidFill>
                  <a:srgbClr val="004A6C"/>
                </a:solidFill>
                <a:latin typeface="Century Gothic"/>
              </a:rPr>
              <a:t>δρ</a:t>
            </a:r>
            <a:r>
              <a:rPr lang="en-GB" b="1" dirty="0">
                <a:solidFill>
                  <a:srgbClr val="004A6C"/>
                </a:solidFill>
                <a:latin typeface="Century Gothic"/>
              </a:rPr>
              <a:t>α</a:t>
            </a:r>
            <a:r>
              <a:rPr lang="en-GB" b="1" dirty="0" err="1">
                <a:solidFill>
                  <a:srgbClr val="004A6C"/>
                </a:solidFill>
                <a:latin typeface="Century Gothic"/>
              </a:rPr>
              <a:t>στηριότητ</a:t>
            </a:r>
            <a:r>
              <a:rPr lang="en-GB" b="1" dirty="0">
                <a:solidFill>
                  <a:srgbClr val="004A6C"/>
                </a:solidFill>
                <a:latin typeface="Century Gothic"/>
              </a:rPr>
              <a:t>α, θα </a:t>
            </a:r>
            <a:r>
              <a:rPr lang="en-GB" b="1" dirty="0" err="1">
                <a:solidFill>
                  <a:srgbClr val="004A6C"/>
                </a:solidFill>
                <a:latin typeface="Century Gothic"/>
              </a:rPr>
              <a:t>μάθετε</a:t>
            </a:r>
            <a:r>
              <a:rPr lang="en-GB" b="1" dirty="0">
                <a:solidFill>
                  <a:srgbClr val="004A6C"/>
                </a:solidFill>
                <a:latin typeface="Century Gothic"/>
              </a:rPr>
              <a:t> </a:t>
            </a:r>
            <a:r>
              <a:rPr lang="en-GB" b="1" dirty="0" err="1">
                <a:solidFill>
                  <a:srgbClr val="004A6C"/>
                </a:solidFill>
                <a:latin typeface="Century Gothic"/>
              </a:rPr>
              <a:t>γι</a:t>
            </a:r>
            <a:r>
              <a:rPr lang="en-GB" b="1" dirty="0">
                <a:solidFill>
                  <a:srgbClr val="004A6C"/>
                </a:solidFill>
                <a:latin typeface="Century Gothic"/>
              </a:rPr>
              <a:t>α </a:t>
            </a:r>
            <a:r>
              <a:rPr lang="en-GB" b="1" dirty="0" err="1">
                <a:solidFill>
                  <a:srgbClr val="004A6C"/>
                </a:solidFill>
                <a:latin typeface="Century Gothic"/>
              </a:rPr>
              <a:t>μερικές</a:t>
            </a:r>
            <a:r>
              <a:rPr lang="en-GB" b="1" dirty="0">
                <a:solidFill>
                  <a:srgbClr val="004A6C"/>
                </a:solidFill>
                <a:latin typeface="Century Gothic"/>
              </a:rPr>
              <a:t> από </a:t>
            </a:r>
            <a:r>
              <a:rPr lang="en-GB" b="1" dirty="0" err="1">
                <a:solidFill>
                  <a:srgbClr val="004A6C"/>
                </a:solidFill>
                <a:latin typeface="Century Gothic"/>
              </a:rPr>
              <a:t>τις</a:t>
            </a:r>
            <a:r>
              <a:rPr lang="en-GB" b="1" dirty="0">
                <a:solidFill>
                  <a:srgbClr val="004A6C"/>
                </a:solidFill>
                <a:latin typeface="Century Gothic"/>
              </a:rPr>
              <a:t> επιπ</a:t>
            </a:r>
            <a:r>
              <a:rPr lang="en-GB" b="1" dirty="0" err="1">
                <a:solidFill>
                  <a:srgbClr val="004A6C"/>
                </a:solidFill>
                <a:latin typeface="Century Gothic"/>
              </a:rPr>
              <a:t>τώσεις</a:t>
            </a:r>
            <a:r>
              <a:rPr lang="en-GB" b="1" dirty="0">
                <a:solidFill>
                  <a:srgbClr val="004A6C"/>
                </a:solidFill>
                <a:latin typeface="Century Gothic"/>
              </a:rPr>
              <a:t> </a:t>
            </a:r>
            <a:r>
              <a:rPr lang="en-GB" b="1" dirty="0" err="1">
                <a:solidFill>
                  <a:srgbClr val="004A6C"/>
                </a:solidFill>
                <a:latin typeface="Century Gothic"/>
              </a:rPr>
              <a:t>της</a:t>
            </a:r>
            <a:r>
              <a:rPr lang="en-GB" b="1" dirty="0">
                <a:solidFill>
                  <a:srgbClr val="004A6C"/>
                </a:solidFill>
                <a:latin typeface="Century Gothic"/>
              </a:rPr>
              <a:t> θα</a:t>
            </a:r>
            <a:r>
              <a:rPr lang="en-GB" b="1" dirty="0" err="1">
                <a:solidFill>
                  <a:srgbClr val="004A6C"/>
                </a:solidFill>
                <a:latin typeface="Century Gothic"/>
              </a:rPr>
              <a:t>λάσσι</a:t>
            </a:r>
            <a:r>
              <a:rPr lang="en-GB" b="1" dirty="0">
                <a:solidFill>
                  <a:srgbClr val="004A6C"/>
                </a:solidFill>
                <a:latin typeface="Century Gothic"/>
              </a:rPr>
              <a:t>ας </a:t>
            </a:r>
            <a:r>
              <a:rPr lang="en-GB" b="1" dirty="0" err="1">
                <a:solidFill>
                  <a:srgbClr val="004A6C"/>
                </a:solidFill>
                <a:latin typeface="Century Gothic"/>
              </a:rPr>
              <a:t>ρύ</a:t>
            </a:r>
            <a:r>
              <a:rPr lang="en-GB" b="1" dirty="0">
                <a:solidFill>
                  <a:srgbClr val="004A6C"/>
                </a:solidFill>
                <a:latin typeface="Century Gothic"/>
              </a:rPr>
              <a:t>πα</a:t>
            </a:r>
            <a:r>
              <a:rPr lang="en-GB" b="1" dirty="0" err="1">
                <a:solidFill>
                  <a:srgbClr val="004A6C"/>
                </a:solidFill>
                <a:latin typeface="Century Gothic"/>
              </a:rPr>
              <a:t>νσης</a:t>
            </a:r>
            <a:r>
              <a:rPr lang="en-GB" b="1" dirty="0">
                <a:solidFill>
                  <a:srgbClr val="004A6C"/>
                </a:solidFill>
                <a:latin typeface="Century Gothic"/>
              </a:rPr>
              <a:t> από πλα</a:t>
            </a:r>
            <a:r>
              <a:rPr lang="en-GB" b="1" dirty="0" err="1">
                <a:solidFill>
                  <a:srgbClr val="004A6C"/>
                </a:solidFill>
                <a:latin typeface="Century Gothic"/>
              </a:rPr>
              <a:t>στικό</a:t>
            </a:r>
            <a:r>
              <a:rPr lang="en-GB" b="1" dirty="0">
                <a:solidFill>
                  <a:srgbClr val="004A6C"/>
                </a:solidFill>
                <a:latin typeface="Century Gothic"/>
              </a:rPr>
              <a:t> και θα </a:t>
            </a:r>
            <a:r>
              <a:rPr lang="en-GB" b="1" dirty="0" err="1">
                <a:solidFill>
                  <a:srgbClr val="004A6C"/>
                </a:solidFill>
                <a:latin typeface="Century Gothic"/>
              </a:rPr>
              <a:t>δημιουργήσετε</a:t>
            </a:r>
            <a:r>
              <a:rPr lang="en-GB" b="1" dirty="0">
                <a:solidFill>
                  <a:srgbClr val="004A6C"/>
                </a:solidFill>
                <a:latin typeface="Century Gothic"/>
              </a:rPr>
              <a:t> </a:t>
            </a:r>
            <a:r>
              <a:rPr lang="en-GB" b="1" dirty="0" err="1">
                <a:solidFill>
                  <a:srgbClr val="004A6C"/>
                </a:solidFill>
                <a:latin typeface="Century Gothic"/>
              </a:rPr>
              <a:t>έν</a:t>
            </a:r>
            <a:r>
              <a:rPr lang="en-GB" b="1" dirty="0">
                <a:solidFill>
                  <a:srgbClr val="004A6C"/>
                </a:solidFill>
                <a:latin typeface="Century Gothic"/>
              </a:rPr>
              <a:t>α </a:t>
            </a:r>
            <a:r>
              <a:rPr lang="en-GB" b="1" dirty="0" err="1">
                <a:solidFill>
                  <a:srgbClr val="004A6C"/>
                </a:solidFill>
                <a:latin typeface="Century Gothic"/>
              </a:rPr>
              <a:t>διόρ</a:t>
            </a:r>
            <a:r>
              <a:rPr lang="en-GB" b="1" dirty="0">
                <a:solidFill>
                  <a:srgbClr val="004A6C"/>
                </a:solidFill>
                <a:latin typeface="Century Gothic"/>
              </a:rPr>
              <a:t>αμα ή α</a:t>
            </a:r>
            <a:r>
              <a:rPr lang="en-GB" b="1" dirty="0" err="1">
                <a:solidFill>
                  <a:srgbClr val="004A6C"/>
                </a:solidFill>
                <a:latin typeface="Century Gothic"/>
              </a:rPr>
              <a:t>φίσ</a:t>
            </a:r>
            <a:r>
              <a:rPr lang="en-GB" b="1" dirty="0">
                <a:solidFill>
                  <a:srgbClr val="004A6C"/>
                </a:solidFill>
                <a:latin typeface="Century Gothic"/>
              </a:rPr>
              <a:t>α, π</a:t>
            </a:r>
            <a:r>
              <a:rPr lang="en-GB" b="1" dirty="0" err="1">
                <a:solidFill>
                  <a:srgbClr val="004A6C"/>
                </a:solidFill>
                <a:latin typeface="Century Gothic"/>
              </a:rPr>
              <a:t>ου</a:t>
            </a:r>
            <a:r>
              <a:rPr lang="en-GB" b="1" dirty="0">
                <a:solidFill>
                  <a:srgbClr val="004A6C"/>
                </a:solidFill>
                <a:latin typeface="Century Gothic"/>
              </a:rPr>
              <a:t> θα </a:t>
            </a:r>
            <a:r>
              <a:rPr lang="en-GB" b="1" dirty="0" err="1">
                <a:solidFill>
                  <a:srgbClr val="004A6C"/>
                </a:solidFill>
                <a:latin typeface="Century Gothic"/>
              </a:rPr>
              <a:t>χρησιμο</a:t>
            </a:r>
            <a:r>
              <a:rPr lang="en-GB" b="1" dirty="0">
                <a:solidFill>
                  <a:srgbClr val="004A6C"/>
                </a:solidFill>
                <a:latin typeface="Century Gothic"/>
              </a:rPr>
              <a:t>π</a:t>
            </a:r>
            <a:r>
              <a:rPr lang="en-GB" b="1" dirty="0" err="1">
                <a:solidFill>
                  <a:srgbClr val="004A6C"/>
                </a:solidFill>
                <a:latin typeface="Century Gothic"/>
              </a:rPr>
              <a:t>οιηθεί</a:t>
            </a:r>
            <a:r>
              <a:rPr lang="en-GB" b="1" dirty="0">
                <a:solidFill>
                  <a:srgbClr val="004A6C"/>
                </a:solidFill>
                <a:latin typeface="Century Gothic"/>
              </a:rPr>
              <a:t> </a:t>
            </a:r>
            <a:r>
              <a:rPr lang="en-GB" b="1" dirty="0" err="1">
                <a:solidFill>
                  <a:srgbClr val="004A6C"/>
                </a:solidFill>
                <a:latin typeface="Century Gothic"/>
              </a:rPr>
              <a:t>ως</a:t>
            </a:r>
            <a:r>
              <a:rPr lang="en-GB" b="1" dirty="0">
                <a:solidFill>
                  <a:srgbClr val="004A6C"/>
                </a:solidFill>
                <a:latin typeface="Century Gothic"/>
              </a:rPr>
              <a:t> </a:t>
            </a:r>
            <a:r>
              <a:rPr lang="en-GB" b="1" dirty="0" err="1">
                <a:solidFill>
                  <a:srgbClr val="004A6C"/>
                </a:solidFill>
                <a:latin typeface="Century Gothic"/>
              </a:rPr>
              <a:t>έμ</a:t>
            </a:r>
            <a:r>
              <a:rPr lang="en-GB" b="1" dirty="0">
                <a:solidFill>
                  <a:srgbClr val="004A6C"/>
                </a:solidFill>
                <a:latin typeface="Century Gothic"/>
              </a:rPr>
              <a:t>π</a:t>
            </a:r>
            <a:r>
              <a:rPr lang="en-GB" b="1" dirty="0" err="1">
                <a:solidFill>
                  <a:srgbClr val="004A6C"/>
                </a:solidFill>
                <a:latin typeface="Century Gothic"/>
              </a:rPr>
              <a:t>νευση</a:t>
            </a:r>
            <a:r>
              <a:rPr lang="en-GB" b="1" dirty="0">
                <a:solidFill>
                  <a:srgbClr val="004A6C"/>
                </a:solidFill>
                <a:latin typeface="Century Gothic"/>
              </a:rPr>
              <a:t> </a:t>
            </a:r>
            <a:r>
              <a:rPr lang="en-GB" b="1" dirty="0" err="1">
                <a:solidFill>
                  <a:srgbClr val="004A6C"/>
                </a:solidFill>
                <a:latin typeface="Century Gothic"/>
              </a:rPr>
              <a:t>γι</a:t>
            </a:r>
            <a:r>
              <a:rPr lang="en-GB" b="1" dirty="0">
                <a:solidFill>
                  <a:srgbClr val="004A6C"/>
                </a:solidFill>
                <a:latin typeface="Century Gothic"/>
              </a:rPr>
              <a:t>α </a:t>
            </a:r>
            <a:r>
              <a:rPr lang="en-GB" b="1" dirty="0" err="1">
                <a:solidFill>
                  <a:srgbClr val="004A6C"/>
                </a:solidFill>
                <a:latin typeface="Century Gothic"/>
              </a:rPr>
              <a:t>τη</a:t>
            </a:r>
            <a:r>
              <a:rPr lang="en-GB" b="1" dirty="0">
                <a:solidFill>
                  <a:srgbClr val="004A6C"/>
                </a:solidFill>
                <a:latin typeface="Century Gothic"/>
              </a:rPr>
              <a:t> </a:t>
            </a:r>
            <a:r>
              <a:rPr lang="en-GB" b="1" dirty="0" err="1">
                <a:solidFill>
                  <a:srgbClr val="004A6C"/>
                </a:solidFill>
                <a:latin typeface="Century Gothic"/>
              </a:rPr>
              <a:t>μείωση</a:t>
            </a:r>
            <a:r>
              <a:rPr lang="en-GB" b="1" dirty="0">
                <a:solidFill>
                  <a:srgbClr val="004A6C"/>
                </a:solidFill>
                <a:latin typeface="Century Gothic"/>
              </a:rPr>
              <a:t> </a:t>
            </a:r>
            <a:r>
              <a:rPr lang="en-GB" b="1" dirty="0" err="1">
                <a:solidFill>
                  <a:srgbClr val="004A6C"/>
                </a:solidFill>
                <a:latin typeface="Century Gothic"/>
              </a:rPr>
              <a:t>της</a:t>
            </a:r>
            <a:r>
              <a:rPr lang="en-GB" b="1" dirty="0">
                <a:solidFill>
                  <a:srgbClr val="004A6C"/>
                </a:solidFill>
                <a:latin typeface="Century Gothic"/>
              </a:rPr>
              <a:t> </a:t>
            </a:r>
            <a:r>
              <a:rPr lang="en-GB" b="1" dirty="0" err="1">
                <a:solidFill>
                  <a:srgbClr val="004A6C"/>
                </a:solidFill>
                <a:latin typeface="Century Gothic"/>
              </a:rPr>
              <a:t>χρήσης</a:t>
            </a:r>
            <a:r>
              <a:rPr lang="en-GB" b="1" dirty="0">
                <a:solidFill>
                  <a:srgbClr val="004A6C"/>
                </a:solidFill>
                <a:latin typeface="Century Gothic"/>
              </a:rPr>
              <a:t> πλα</a:t>
            </a:r>
            <a:r>
              <a:rPr lang="en-GB" b="1" dirty="0" err="1">
                <a:solidFill>
                  <a:srgbClr val="004A6C"/>
                </a:solidFill>
                <a:latin typeface="Century Gothic"/>
              </a:rPr>
              <a:t>στικών</a:t>
            </a:r>
            <a:r>
              <a:rPr lang="en-GB" b="1" dirty="0">
                <a:solidFill>
                  <a:srgbClr val="004A6C"/>
                </a:solidFill>
                <a:latin typeface="Century Gothic"/>
              </a:rPr>
              <a:t> </a:t>
            </a:r>
            <a:r>
              <a:rPr lang="en-GB" b="1" dirty="0" err="1">
                <a:solidFill>
                  <a:srgbClr val="004A6C"/>
                </a:solidFill>
                <a:latin typeface="Century Gothic"/>
              </a:rPr>
              <a:t>στο</a:t>
            </a:r>
            <a:r>
              <a:rPr lang="en-GB" b="1" dirty="0">
                <a:solidFill>
                  <a:srgbClr val="004A6C"/>
                </a:solidFill>
                <a:latin typeface="Century Gothic"/>
              </a:rPr>
              <a:t> σπ</a:t>
            </a:r>
            <a:r>
              <a:rPr lang="en-GB" b="1" dirty="0" err="1">
                <a:solidFill>
                  <a:srgbClr val="004A6C"/>
                </a:solidFill>
                <a:latin typeface="Century Gothic"/>
              </a:rPr>
              <a:t>ίτι</a:t>
            </a:r>
            <a:r>
              <a:rPr lang="en-GB" b="1" dirty="0">
                <a:solidFill>
                  <a:srgbClr val="004A6C"/>
                </a:solidFill>
                <a:latin typeface="Century Gothic"/>
              </a:rPr>
              <a:t>.</a:t>
            </a:r>
            <a:endParaRPr lang="en-US" dirty="0"/>
          </a:p>
        </p:txBody>
      </p:sp>
      <p:pic>
        <p:nvPicPr>
          <p:cNvPr id="3" name="Picture 2" descr="Logo&#10;&#10;Description automatically generated">
            <a:extLst>
              <a:ext uri="{FF2B5EF4-FFF2-40B4-BE49-F238E27FC236}">
                <a16:creationId xmlns:a16="http://schemas.microsoft.com/office/drawing/2014/main" id="{DFDC229A-0E87-1747-9E8C-34D6732AC2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076936" y="2202401"/>
            <a:ext cx="1218390" cy="1177369"/>
          </a:xfrm>
          <a:prstGeom prst="rect">
            <a:avLst/>
          </a:prstGeom>
        </p:spPr>
      </p:pic>
      <p:pic>
        <p:nvPicPr>
          <p:cNvPr id="4" name="Picture 3" descr="Text&#10;&#10;Description automatically generated with medium confidence">
            <a:extLst>
              <a:ext uri="{FF2B5EF4-FFF2-40B4-BE49-F238E27FC236}">
                <a16:creationId xmlns:a16="http://schemas.microsoft.com/office/drawing/2014/main" id="{8B0FD743-91F2-9B4B-94BB-E75D71A0557F}"/>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212028">
            <a:off x="6614347" y="1917297"/>
            <a:ext cx="4232223" cy="2380625"/>
          </a:xfrm>
          <a:prstGeom prst="rect">
            <a:avLst/>
          </a:prstGeom>
          <a:ln w="57150">
            <a:solidFill>
              <a:srgbClr val="F9F6ED"/>
            </a:solidFill>
          </a:ln>
        </p:spPr>
      </p:pic>
      <p:pic>
        <p:nvPicPr>
          <p:cNvPr id="12" name="Picture 11">
            <a:extLst>
              <a:ext uri="{FF2B5EF4-FFF2-40B4-BE49-F238E27FC236}">
                <a16:creationId xmlns:a16="http://schemas.microsoft.com/office/drawing/2014/main" id="{FFBE8C82-B4B5-6F47-89F7-48D8DA09E050}"/>
              </a:ext>
            </a:extLst>
          </p:cNvPr>
          <p:cNvPicPr>
            <a:picLocks noChangeAspect="1"/>
          </p:cNvPicPr>
          <p:nvPr/>
        </p:nvPicPr>
        <p:blipFill>
          <a:blip r:embed="rId6"/>
          <a:stretch>
            <a:fillRect/>
          </a:stretch>
        </p:blipFill>
        <p:spPr>
          <a:xfrm rot="5400000" flipH="1">
            <a:off x="9189814" y="4750812"/>
            <a:ext cx="659737" cy="850764"/>
          </a:xfrm>
          <a:prstGeom prst="rect">
            <a:avLst/>
          </a:prstGeom>
        </p:spPr>
      </p:pic>
      <p:pic>
        <p:nvPicPr>
          <p:cNvPr id="18" name="Picture 17">
            <a:extLst>
              <a:ext uri="{FF2B5EF4-FFF2-40B4-BE49-F238E27FC236}">
                <a16:creationId xmlns:a16="http://schemas.microsoft.com/office/drawing/2014/main" id="{2399B782-AE51-2E4E-9227-8960B9E16138}"/>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2011980">
            <a:off x="10367347" y="1100233"/>
            <a:ext cx="1534497" cy="1512808"/>
          </a:xfrm>
          <a:prstGeom prst="rect">
            <a:avLst/>
          </a:prstGeom>
        </p:spPr>
      </p:pic>
      <p:sp>
        <p:nvSpPr>
          <p:cNvPr id="19" name="Rectangle 18">
            <a:extLst>
              <a:ext uri="{FF2B5EF4-FFF2-40B4-BE49-F238E27FC236}">
                <a16:creationId xmlns:a16="http://schemas.microsoft.com/office/drawing/2014/main" id="{9D1B30AE-CA2A-1A45-86F1-F6896FFBA698}"/>
              </a:ext>
            </a:extLst>
          </p:cNvPr>
          <p:cNvSpPr/>
          <p:nvPr/>
        </p:nvSpPr>
        <p:spPr>
          <a:xfrm>
            <a:off x="6164853" y="4282785"/>
            <a:ext cx="2708479" cy="1906948"/>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65361C88-66AE-5144-98D1-1389D4330BC6}"/>
              </a:ext>
            </a:extLst>
          </p:cNvPr>
          <p:cNvSpPr/>
          <p:nvPr/>
        </p:nvSpPr>
        <p:spPr>
          <a:xfrm>
            <a:off x="6184254" y="4286857"/>
            <a:ext cx="2863704" cy="1938992"/>
          </a:xfrm>
          <a:prstGeom prst="rect">
            <a:avLst/>
          </a:prstGeom>
        </p:spPr>
        <p:txBody>
          <a:bodyPr wrap="square" lIns="91440" tIns="45720" rIns="91440" bIns="45720" anchor="t">
            <a:spAutoFit/>
          </a:bodyPr>
          <a:lstStyle/>
          <a:p>
            <a:r>
              <a:rPr lang="en-US" sz="2000" b="1" dirty="0" err="1">
                <a:solidFill>
                  <a:srgbClr val="004A6C"/>
                </a:solidFill>
                <a:latin typeface="Century Gothic"/>
              </a:rPr>
              <a:t>Ακολουθήστε</a:t>
            </a:r>
            <a:r>
              <a:rPr lang="en-US" sz="2000" b="1" dirty="0">
                <a:solidFill>
                  <a:srgbClr val="004A6C"/>
                </a:solidFill>
                <a:latin typeface="Century Gothic"/>
              </a:rPr>
              <a:t> </a:t>
            </a:r>
            <a:r>
              <a:rPr lang="en-US" sz="2000" b="1" dirty="0" err="1">
                <a:solidFill>
                  <a:srgbClr val="004A6C"/>
                </a:solidFill>
                <a:latin typeface="Century Gothic"/>
              </a:rPr>
              <a:t>τον</a:t>
            </a:r>
            <a:r>
              <a:rPr lang="en-US" sz="2000" b="1" dirty="0">
                <a:solidFill>
                  <a:srgbClr val="004A6C"/>
                </a:solidFill>
                <a:latin typeface="Century Gothic"/>
              </a:rPr>
              <a:t> </a:t>
            </a:r>
            <a:r>
              <a:rPr lang="en-US" sz="2000" b="1" dirty="0">
                <a:solidFill>
                  <a:srgbClr val="004A6C"/>
                </a:solidFill>
                <a:latin typeface="Century Gothic"/>
                <a:hlinkClick r:id="rId8"/>
              </a:rPr>
              <a:t>σύνδεσμο</a:t>
            </a:r>
            <a:r>
              <a:rPr lang="en-US" sz="2000" b="1" dirty="0">
                <a:solidFill>
                  <a:srgbClr val="004A6C"/>
                </a:solidFill>
                <a:latin typeface="Century Gothic"/>
              </a:rPr>
              <a:t> </a:t>
            </a:r>
            <a:r>
              <a:rPr lang="en-US" sz="2000" b="1" dirty="0" err="1">
                <a:solidFill>
                  <a:srgbClr val="004A6C"/>
                </a:solidFill>
                <a:latin typeface="Century Gothic"/>
              </a:rPr>
              <a:t>γι</a:t>
            </a:r>
            <a:r>
              <a:rPr lang="en-US" sz="2000" b="1" dirty="0">
                <a:solidFill>
                  <a:srgbClr val="004A6C"/>
                </a:solidFill>
                <a:latin typeface="Century Gothic"/>
              </a:rPr>
              <a:t>α να </a:t>
            </a:r>
            <a:r>
              <a:rPr lang="en-US" sz="2000" b="1" dirty="0" err="1">
                <a:solidFill>
                  <a:srgbClr val="004A6C"/>
                </a:solidFill>
                <a:latin typeface="Century Gothic"/>
              </a:rPr>
              <a:t>μάθετε</a:t>
            </a:r>
            <a:r>
              <a:rPr lang="en-US" sz="2000" b="1" dirty="0">
                <a:solidFill>
                  <a:srgbClr val="004A6C"/>
                </a:solidFill>
                <a:latin typeface="Century Gothic"/>
              </a:rPr>
              <a:t> π</a:t>
            </a:r>
            <a:r>
              <a:rPr lang="en-US" sz="2000" b="1" dirty="0" err="1">
                <a:solidFill>
                  <a:srgbClr val="004A6C"/>
                </a:solidFill>
                <a:latin typeface="Century Gothic"/>
              </a:rPr>
              <a:t>ερισσότερ</a:t>
            </a:r>
            <a:r>
              <a:rPr lang="en-US" sz="2000" b="1" dirty="0">
                <a:solidFill>
                  <a:srgbClr val="004A6C"/>
                </a:solidFill>
                <a:latin typeface="Century Gothic"/>
              </a:rPr>
              <a:t>α </a:t>
            </a:r>
            <a:r>
              <a:rPr lang="en-US" sz="2000" b="1" dirty="0" err="1">
                <a:solidFill>
                  <a:srgbClr val="004A6C"/>
                </a:solidFill>
                <a:latin typeface="Century Gothic"/>
              </a:rPr>
              <a:t>γι</a:t>
            </a:r>
            <a:r>
              <a:rPr lang="en-US" sz="2000" b="1" dirty="0">
                <a:solidFill>
                  <a:srgbClr val="004A6C"/>
                </a:solidFill>
                <a:latin typeface="Century Gothic"/>
              </a:rPr>
              <a:t>α </a:t>
            </a:r>
            <a:r>
              <a:rPr lang="en-US" sz="2000" b="1" dirty="0" err="1">
                <a:solidFill>
                  <a:srgbClr val="004A6C"/>
                </a:solidFill>
                <a:latin typeface="Century Gothic"/>
              </a:rPr>
              <a:t>το</a:t>
            </a:r>
            <a:r>
              <a:rPr lang="en-US" sz="2000" b="1" dirty="0">
                <a:solidFill>
                  <a:srgbClr val="004A6C"/>
                </a:solidFill>
                <a:latin typeface="Century Gothic"/>
              </a:rPr>
              <a:t> π</a:t>
            </a:r>
            <a:r>
              <a:rPr lang="en-US" sz="2000" b="1" dirty="0" err="1">
                <a:solidFill>
                  <a:srgbClr val="004A6C"/>
                </a:solidFill>
                <a:latin typeface="Century Gothic"/>
              </a:rPr>
              <a:t>ώς</a:t>
            </a:r>
            <a:r>
              <a:rPr lang="en-US" sz="2000" b="1" dirty="0">
                <a:solidFill>
                  <a:srgbClr val="004A6C"/>
                </a:solidFill>
                <a:latin typeface="Century Gothic"/>
              </a:rPr>
              <a:t> να </a:t>
            </a:r>
            <a:r>
              <a:rPr lang="en-US" sz="2000" b="1" dirty="0" err="1">
                <a:solidFill>
                  <a:srgbClr val="004A6C"/>
                </a:solidFill>
                <a:latin typeface="Century Gothic"/>
              </a:rPr>
              <a:t>φτιάξετε</a:t>
            </a:r>
            <a:r>
              <a:rPr lang="en-US" sz="2000" b="1" dirty="0">
                <a:solidFill>
                  <a:srgbClr val="004A6C"/>
                </a:solidFill>
                <a:latin typeface="Century Gothic"/>
              </a:rPr>
              <a:t> </a:t>
            </a:r>
            <a:r>
              <a:rPr lang="en-US" sz="2000" b="1" dirty="0" err="1">
                <a:solidFill>
                  <a:srgbClr val="004A6C"/>
                </a:solidFill>
                <a:latin typeface="Century Gothic"/>
              </a:rPr>
              <a:t>το</a:t>
            </a:r>
            <a:r>
              <a:rPr lang="en-US" sz="2000" b="1" dirty="0">
                <a:solidFill>
                  <a:srgbClr val="004A6C"/>
                </a:solidFill>
                <a:latin typeface="Century Gothic"/>
              </a:rPr>
              <a:t> </a:t>
            </a:r>
            <a:r>
              <a:rPr lang="en-US" sz="2000" b="1" dirty="0" err="1">
                <a:solidFill>
                  <a:srgbClr val="004A6C"/>
                </a:solidFill>
                <a:latin typeface="Century Gothic"/>
              </a:rPr>
              <a:t>δικό</a:t>
            </a:r>
            <a:r>
              <a:rPr lang="en-US" sz="2000" b="1" dirty="0">
                <a:solidFill>
                  <a:srgbClr val="004A6C"/>
                </a:solidFill>
                <a:latin typeface="Century Gothic"/>
              </a:rPr>
              <a:t> σας </a:t>
            </a:r>
            <a:r>
              <a:rPr lang="en-US" sz="2000" b="1" dirty="0" err="1">
                <a:solidFill>
                  <a:srgbClr val="004A6C"/>
                </a:solidFill>
                <a:latin typeface="Century Gothic"/>
              </a:rPr>
              <a:t>διόρ</a:t>
            </a:r>
            <a:r>
              <a:rPr lang="en-US" sz="2000" b="1" dirty="0">
                <a:solidFill>
                  <a:srgbClr val="004A6C"/>
                </a:solidFill>
                <a:latin typeface="Century Gothic"/>
              </a:rPr>
              <a:t>αμα (ΑΓΓΛΙΚΑ)</a:t>
            </a:r>
            <a:endParaRPr lang="en-US" dirty="0"/>
          </a:p>
        </p:txBody>
      </p:sp>
      <p:pic>
        <p:nvPicPr>
          <p:cNvPr id="6" name="Picture 5" descr="Text&#10;&#10;Description automatically generated with low confidence">
            <a:extLst>
              <a:ext uri="{FF2B5EF4-FFF2-40B4-BE49-F238E27FC236}">
                <a16:creationId xmlns:a16="http://schemas.microsoft.com/office/drawing/2014/main" id="{2E311BE6-E3CA-3DCB-9839-05A8CDA751DD}"/>
              </a:ext>
            </a:extLst>
          </p:cNvPr>
          <p:cNvPicPr>
            <a:picLocks noChangeAspect="1"/>
          </p:cNvPicPr>
          <p:nvPr/>
        </p:nvPicPr>
        <p:blipFill rotWithShape="1">
          <a:blip r:embed="rId9" cstate="email">
            <a:extLst>
              <a:ext uri="{28A0092B-C50C-407E-A947-70E740481C1C}">
                <a14:useLocalDpi xmlns:a14="http://schemas.microsoft.com/office/drawing/2010/main"/>
              </a:ext>
            </a:extLst>
          </a:blip>
          <a:srcRect l="-260"/>
          <a:stretch/>
        </p:blipFill>
        <p:spPr>
          <a:xfrm>
            <a:off x="-11430" y="5605220"/>
            <a:ext cx="4415539" cy="1241087"/>
          </a:xfrm>
          <a:prstGeom prst="rect">
            <a:avLst/>
          </a:prstGeom>
        </p:spPr>
      </p:pic>
    </p:spTree>
    <p:extLst>
      <p:ext uri="{BB962C8B-B14F-4D97-AF65-F5344CB8AC3E}">
        <p14:creationId xmlns:p14="http://schemas.microsoft.com/office/powerpoint/2010/main" val="29128371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night sky, ocean floor&#10;&#10;Description automatically generated">
            <a:extLst>
              <a:ext uri="{FF2B5EF4-FFF2-40B4-BE49-F238E27FC236}">
                <a16:creationId xmlns:a16="http://schemas.microsoft.com/office/drawing/2014/main" id="{9BA78B48-F89E-0B4E-B627-307593E071AD}"/>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143" y="1"/>
            <a:ext cx="12195143" cy="6858000"/>
          </a:xfrm>
          <a:prstGeom prst="rect">
            <a:avLst/>
          </a:prstGeom>
        </p:spPr>
      </p:pic>
      <p:pic>
        <p:nvPicPr>
          <p:cNvPr id="15" name="Picture 14">
            <a:extLst>
              <a:ext uri="{FF2B5EF4-FFF2-40B4-BE49-F238E27FC236}">
                <a16:creationId xmlns:a16="http://schemas.microsoft.com/office/drawing/2014/main" id="{32A4EB42-237E-5947-A159-3E542598004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143" y="-1"/>
            <a:ext cx="12192000" cy="6858000"/>
          </a:xfrm>
          <a:prstGeom prst="rect">
            <a:avLst/>
          </a:prstGeom>
        </p:spPr>
      </p:pic>
      <p:sp>
        <p:nvSpPr>
          <p:cNvPr id="7" name="TextBox 6">
            <a:extLst>
              <a:ext uri="{FF2B5EF4-FFF2-40B4-BE49-F238E27FC236}">
                <a16:creationId xmlns:a16="http://schemas.microsoft.com/office/drawing/2014/main" id="{20C0A2D1-11C3-7441-B8E9-1A6C22EE17B6}"/>
              </a:ext>
            </a:extLst>
          </p:cNvPr>
          <p:cNvSpPr txBox="1"/>
          <p:nvPr/>
        </p:nvSpPr>
        <p:spPr>
          <a:xfrm>
            <a:off x="574554" y="902813"/>
            <a:ext cx="4413082" cy="584775"/>
          </a:xfrm>
          <a:prstGeom prst="rect">
            <a:avLst/>
          </a:prstGeom>
          <a:noFill/>
        </p:spPr>
        <p:txBody>
          <a:bodyPr wrap="square" rtlCol="0">
            <a:spAutoFit/>
          </a:bodyPr>
          <a:lstStyle/>
          <a:p>
            <a:r>
              <a:rPr lang="en-US" sz="3200" b="1">
                <a:solidFill>
                  <a:srgbClr val="004A6C"/>
                </a:solidFill>
                <a:latin typeface="Gilroy Black" pitchFamily="2" charset="77"/>
              </a:rPr>
              <a:t>Image credits</a:t>
            </a:r>
          </a:p>
        </p:txBody>
      </p:sp>
      <p:sp>
        <p:nvSpPr>
          <p:cNvPr id="16" name="TextBox 15">
            <a:extLst>
              <a:ext uri="{FF2B5EF4-FFF2-40B4-BE49-F238E27FC236}">
                <a16:creationId xmlns:a16="http://schemas.microsoft.com/office/drawing/2014/main" id="{2911A11B-B2DC-1C40-9A41-7D46D28D1AF4}"/>
              </a:ext>
            </a:extLst>
          </p:cNvPr>
          <p:cNvSpPr txBox="1"/>
          <p:nvPr/>
        </p:nvSpPr>
        <p:spPr>
          <a:xfrm>
            <a:off x="665137" y="6078960"/>
            <a:ext cx="4010558" cy="307777"/>
          </a:xfrm>
          <a:prstGeom prst="rect">
            <a:avLst/>
          </a:prstGeom>
          <a:noFill/>
        </p:spPr>
        <p:txBody>
          <a:bodyPr wrap="square" rtlCol="0">
            <a:spAutoFit/>
          </a:bodyPr>
          <a:lstStyle/>
          <a:p>
            <a:r>
              <a:rPr lang="en-US" sz="1400">
                <a:solidFill>
                  <a:schemeClr val="bg1"/>
                </a:solidFill>
                <a:latin typeface="Gilroy Medium" pitchFamily="2" charset="77"/>
              </a:rPr>
              <a:t>All other images are courtesy of Encounter Edu</a:t>
            </a:r>
          </a:p>
        </p:txBody>
      </p:sp>
      <p:pic>
        <p:nvPicPr>
          <p:cNvPr id="17" name="Picture 16" descr="Icon&#10;&#10;Description automatically generated">
            <a:extLst>
              <a:ext uri="{FF2B5EF4-FFF2-40B4-BE49-F238E27FC236}">
                <a16:creationId xmlns:a16="http://schemas.microsoft.com/office/drawing/2014/main" id="{5A8049A9-CC55-1D4B-80C3-95B50B43A6E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726185" y="4915833"/>
            <a:ext cx="1452800" cy="1046641"/>
          </a:xfrm>
          <a:prstGeom prst="rect">
            <a:avLst/>
          </a:prstGeom>
        </p:spPr>
      </p:pic>
      <p:pic>
        <p:nvPicPr>
          <p:cNvPr id="18" name="Picture 17" descr="Icon&#10;&#10;Description automatically generated">
            <a:extLst>
              <a:ext uri="{FF2B5EF4-FFF2-40B4-BE49-F238E27FC236}">
                <a16:creationId xmlns:a16="http://schemas.microsoft.com/office/drawing/2014/main" id="{BAF801EF-7DF3-F048-8469-309A71A2DC4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007617" y="5564280"/>
            <a:ext cx="753392" cy="646331"/>
          </a:xfrm>
          <a:prstGeom prst="rect">
            <a:avLst/>
          </a:prstGeom>
        </p:spPr>
      </p:pic>
      <p:pic>
        <p:nvPicPr>
          <p:cNvPr id="19" name="Picture 18">
            <a:extLst>
              <a:ext uri="{FF2B5EF4-FFF2-40B4-BE49-F238E27FC236}">
                <a16:creationId xmlns:a16="http://schemas.microsoft.com/office/drawing/2014/main" id="{B1257456-A0B5-6442-B7A5-1CD19902DD88}"/>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17964606">
            <a:off x="6051591" y="549652"/>
            <a:ext cx="1431971" cy="1530445"/>
          </a:xfrm>
          <a:prstGeom prst="rect">
            <a:avLst/>
          </a:prstGeom>
        </p:spPr>
      </p:pic>
      <p:pic>
        <p:nvPicPr>
          <p:cNvPr id="20" name="Picture 19" descr="Icon&#10;&#10;Description automatically generated">
            <a:extLst>
              <a:ext uri="{FF2B5EF4-FFF2-40B4-BE49-F238E27FC236}">
                <a16:creationId xmlns:a16="http://schemas.microsoft.com/office/drawing/2014/main" id="{ACD18851-2063-AF45-A663-E3570E46DBB5}"/>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151295" y="1454194"/>
            <a:ext cx="753392" cy="646331"/>
          </a:xfrm>
          <a:prstGeom prst="rect">
            <a:avLst/>
          </a:prstGeom>
        </p:spPr>
      </p:pic>
      <p:pic>
        <p:nvPicPr>
          <p:cNvPr id="21" name="Picture 20">
            <a:extLst>
              <a:ext uri="{FF2B5EF4-FFF2-40B4-BE49-F238E27FC236}">
                <a16:creationId xmlns:a16="http://schemas.microsoft.com/office/drawing/2014/main" id="{FC0A3AE3-4C80-3A47-810B-D33620C7AE28}"/>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19877251">
            <a:off x="7921360" y="2817250"/>
            <a:ext cx="1421755" cy="1515452"/>
          </a:xfrm>
          <a:prstGeom prst="rect">
            <a:avLst/>
          </a:prstGeom>
        </p:spPr>
      </p:pic>
      <p:pic>
        <p:nvPicPr>
          <p:cNvPr id="22" name="Picture 21" descr="Icon&#10;&#10;Description automatically generated">
            <a:extLst>
              <a:ext uri="{FF2B5EF4-FFF2-40B4-BE49-F238E27FC236}">
                <a16:creationId xmlns:a16="http://schemas.microsoft.com/office/drawing/2014/main" id="{8269EB8F-062B-1644-A570-290DEC1A30B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8315553">
            <a:off x="7409076" y="3207865"/>
            <a:ext cx="753392" cy="646331"/>
          </a:xfrm>
          <a:prstGeom prst="rect">
            <a:avLst/>
          </a:prstGeom>
        </p:spPr>
      </p:pic>
      <p:graphicFrame>
        <p:nvGraphicFramePr>
          <p:cNvPr id="13" name="Table 12">
            <a:extLst>
              <a:ext uri="{FF2B5EF4-FFF2-40B4-BE49-F238E27FC236}">
                <a16:creationId xmlns:a16="http://schemas.microsoft.com/office/drawing/2014/main" id="{948BBE94-ABC5-1644-80CD-25C9AF520393}"/>
              </a:ext>
            </a:extLst>
          </p:cNvPr>
          <p:cNvGraphicFramePr>
            <a:graphicFrameLocks noGrp="1"/>
          </p:cNvGraphicFramePr>
          <p:nvPr>
            <p:extLst>
              <p:ext uri="{D42A27DB-BD31-4B8C-83A1-F6EECF244321}">
                <p14:modId xmlns:p14="http://schemas.microsoft.com/office/powerpoint/2010/main" val="2397303872"/>
              </p:ext>
            </p:extLst>
          </p:nvPr>
        </p:nvGraphicFramePr>
        <p:xfrm>
          <a:off x="760521" y="1948755"/>
          <a:ext cx="8428117" cy="1284612"/>
        </p:xfrm>
        <a:graphic>
          <a:graphicData uri="http://schemas.openxmlformats.org/drawingml/2006/table">
            <a:tbl>
              <a:tblPr firstRow="1" bandRow="1">
                <a:tableStyleId>{5940675A-B579-460E-94D1-54222C63F5DA}</a:tableStyleId>
              </a:tblPr>
              <a:tblGrid>
                <a:gridCol w="1013585">
                  <a:extLst>
                    <a:ext uri="{9D8B030D-6E8A-4147-A177-3AD203B41FA5}">
                      <a16:colId xmlns:a16="http://schemas.microsoft.com/office/drawing/2014/main" val="4199838736"/>
                    </a:ext>
                  </a:extLst>
                </a:gridCol>
                <a:gridCol w="2192941">
                  <a:extLst>
                    <a:ext uri="{9D8B030D-6E8A-4147-A177-3AD203B41FA5}">
                      <a16:colId xmlns:a16="http://schemas.microsoft.com/office/drawing/2014/main" val="2078807229"/>
                    </a:ext>
                  </a:extLst>
                </a:gridCol>
                <a:gridCol w="5221591">
                  <a:extLst>
                    <a:ext uri="{9D8B030D-6E8A-4147-A177-3AD203B41FA5}">
                      <a16:colId xmlns:a16="http://schemas.microsoft.com/office/drawing/2014/main" val="2424726316"/>
                    </a:ext>
                  </a:extLst>
                </a:gridCol>
              </a:tblGrid>
              <a:tr h="309252">
                <a:tc>
                  <a:txBody>
                    <a:bodyPr/>
                    <a:lstStyle/>
                    <a:p>
                      <a:pPr algn="l"/>
                      <a:r>
                        <a:rPr lang="en-US" sz="1400" b="1" i="0" dirty="0">
                          <a:solidFill>
                            <a:schemeClr val="bg1"/>
                          </a:solidFill>
                          <a:latin typeface="Gilroy SemiBold" pitchFamily="2" charset="77"/>
                        </a:rPr>
                        <a:t>Slide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i="0" dirty="0">
                          <a:solidFill>
                            <a:schemeClr val="bg1"/>
                          </a:solidFill>
                          <a:latin typeface="Gilroy SemiBold" pitchFamily="2" charset="77"/>
                        </a:rPr>
                        <a:t>Title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i="0">
                          <a:solidFill>
                            <a:schemeClr val="bg1"/>
                          </a:solidFill>
                          <a:latin typeface="Gilroy SemiBold" pitchFamily="2" charset="77"/>
                        </a:rPr>
                        <a:t>Attribution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192835009"/>
                  </a:ext>
                </a:extLst>
              </a:tr>
              <a:tr h="195176">
                <a:tc>
                  <a:txBody>
                    <a:bodyPr/>
                    <a:lstStyle/>
                    <a:p>
                      <a:pPr algn="l"/>
                      <a:r>
                        <a:rPr lang="en-US" sz="1000" b="1" i="0" dirty="0">
                          <a:solidFill>
                            <a:schemeClr val="bg1"/>
                          </a:solidFill>
                          <a:latin typeface="Gilroy SemiBold" pitchFamily="2" charset="77"/>
                        </a:rPr>
                        <a:t>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Seagull</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By Tim </a:t>
                      </a:r>
                      <a:r>
                        <a:rPr lang="en-US" sz="1000" b="1" i="0" dirty="0" err="1">
                          <a:solidFill>
                            <a:schemeClr val="bg1"/>
                          </a:solidFill>
                          <a:latin typeface="Gilroy SemiBold" pitchFamily="2" charset="77"/>
                        </a:rPr>
                        <a:t>Mossholder</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36899918"/>
                  </a:ext>
                </a:extLst>
              </a:tr>
              <a:tr h="195176">
                <a:tc>
                  <a:txBody>
                    <a:bodyPr/>
                    <a:lstStyle/>
                    <a:p>
                      <a:pPr algn="l"/>
                      <a:r>
                        <a:rPr lang="en-US" sz="1000" b="1" i="0" dirty="0">
                          <a:solidFill>
                            <a:schemeClr val="bg1"/>
                          </a:solidFill>
                          <a:latin typeface="Gilroy SemiBold" pitchFamily="2" charset="77"/>
                        </a:rPr>
                        <a:t>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Bottle production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Jonathan </a:t>
                      </a:r>
                      <a:r>
                        <a:rPr lang="en-US" sz="1000" b="1" i="0" kern="1200" dirty="0" err="1">
                          <a:solidFill>
                            <a:schemeClr val="bg1"/>
                          </a:solidFill>
                          <a:latin typeface="Gilroy SemiBold" pitchFamily="2" charset="77"/>
                          <a:ea typeface="+mn-ea"/>
                          <a:cs typeface="+mn-cs"/>
                        </a:rPr>
                        <a:t>Chng</a:t>
                      </a:r>
                      <a:r>
                        <a:rPr lang="en-US" sz="1000" b="1" i="0" kern="1200" dirty="0">
                          <a:solidFill>
                            <a:schemeClr val="bg1"/>
                          </a:solidFill>
                          <a:latin typeface="Gilroy SemiBold" pitchFamily="2" charset="77"/>
                          <a:ea typeface="+mn-ea"/>
                          <a:cs typeface="+mn-cs"/>
                        </a:rPr>
                        <a:t> via </a:t>
                      </a:r>
                      <a:r>
                        <a:rPr lang="en-US" sz="1000" b="1" i="0" kern="1200" dirty="0" err="1">
                          <a:solidFill>
                            <a:schemeClr val="bg1"/>
                          </a:solidFill>
                          <a:latin typeface="Gilroy SemiBold" pitchFamily="2" charset="77"/>
                          <a:ea typeface="+mn-ea"/>
                          <a:cs typeface="+mn-cs"/>
                        </a:rPr>
                        <a:t>Unsplash</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135090653"/>
                  </a:ext>
                </a:extLst>
              </a:tr>
              <a:tr h="195176">
                <a:tc>
                  <a:txBody>
                    <a:bodyPr/>
                    <a:lstStyle/>
                    <a:p>
                      <a:pPr algn="l"/>
                      <a:r>
                        <a:rPr lang="en-US" sz="1000" b="1" i="0" dirty="0">
                          <a:solidFill>
                            <a:schemeClr val="bg1"/>
                          </a:solidFill>
                          <a:latin typeface="Gilroy SemiBold" pitchFamily="2" charset="77"/>
                        </a:rPr>
                        <a:t>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Ocean litter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a:t>
                      </a:r>
                      <a:r>
                        <a:rPr lang="en-US" sz="1000" b="1" i="0" kern="1200" dirty="0" err="1">
                          <a:solidFill>
                            <a:schemeClr val="bg1"/>
                          </a:solidFill>
                          <a:latin typeface="Gilroy SemiBold" pitchFamily="2" charset="77"/>
                          <a:ea typeface="+mn-ea"/>
                          <a:cs typeface="+mn-cs"/>
                        </a:rPr>
                        <a:t>Naja</a:t>
                      </a:r>
                      <a:r>
                        <a:rPr lang="en-US" sz="1000" b="1" i="0" kern="1200" dirty="0">
                          <a:solidFill>
                            <a:schemeClr val="bg1"/>
                          </a:solidFill>
                          <a:latin typeface="Gilroy SemiBold" pitchFamily="2" charset="77"/>
                          <a:ea typeface="+mn-ea"/>
                          <a:cs typeface="+mn-cs"/>
                        </a:rPr>
                        <a:t> Bertolt via </a:t>
                      </a:r>
                      <a:r>
                        <a:rPr lang="en-US" sz="1000" b="1" i="0" kern="1200" dirty="0" err="1">
                          <a:solidFill>
                            <a:schemeClr val="bg1"/>
                          </a:solidFill>
                          <a:latin typeface="Gilroy SemiBold" pitchFamily="2" charset="77"/>
                          <a:ea typeface="+mn-ea"/>
                          <a:cs typeface="+mn-cs"/>
                        </a:rPr>
                        <a:t>Unsplash</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84267"/>
                  </a:ext>
                </a:extLst>
              </a:tr>
              <a:tr h="195176">
                <a:tc>
                  <a:txBody>
                    <a:bodyPr/>
                    <a:lstStyle/>
                    <a:p>
                      <a:pPr algn="l"/>
                      <a:r>
                        <a:rPr lang="en-US" sz="1000" b="1" i="0" dirty="0">
                          <a:solidFill>
                            <a:schemeClr val="bg1"/>
                          </a:solidFill>
                          <a:latin typeface="Gilroy SemiBold" pitchFamily="2" charset="77"/>
                        </a:rPr>
                        <a:t>6</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Fishing nets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Kristin </a:t>
                      </a:r>
                      <a:r>
                        <a:rPr lang="en-US" sz="1000" b="1" i="0" kern="1200" dirty="0" err="1">
                          <a:solidFill>
                            <a:schemeClr val="bg1"/>
                          </a:solidFill>
                          <a:latin typeface="Gilroy SemiBold" pitchFamily="2" charset="77"/>
                          <a:ea typeface="+mn-ea"/>
                          <a:cs typeface="+mn-cs"/>
                        </a:rPr>
                        <a:t>Snippe</a:t>
                      </a:r>
                      <a:r>
                        <a:rPr lang="en-US" sz="1000" b="1" i="0" kern="1200" dirty="0">
                          <a:solidFill>
                            <a:schemeClr val="bg1"/>
                          </a:solidFill>
                          <a:latin typeface="Gilroy SemiBold" pitchFamily="2" charset="77"/>
                          <a:ea typeface="+mn-ea"/>
                          <a:cs typeface="+mn-cs"/>
                        </a:rPr>
                        <a:t> via </a:t>
                      </a:r>
                      <a:r>
                        <a:rPr lang="en-US" sz="1000" b="1" i="0" kern="1200" dirty="0" err="1">
                          <a:solidFill>
                            <a:schemeClr val="bg1"/>
                          </a:solidFill>
                          <a:latin typeface="Gilroy SemiBold" pitchFamily="2" charset="77"/>
                          <a:ea typeface="+mn-ea"/>
                          <a:cs typeface="+mn-cs"/>
                        </a:rPr>
                        <a:t>Unsplash</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654270834"/>
                  </a:ext>
                </a:extLst>
              </a:tr>
            </a:tbl>
          </a:graphicData>
        </a:graphic>
      </p:graphicFrame>
    </p:spTree>
    <p:extLst>
      <p:ext uri="{BB962C8B-B14F-4D97-AF65-F5344CB8AC3E}">
        <p14:creationId xmlns:p14="http://schemas.microsoft.com/office/powerpoint/2010/main" val="2718191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icon&#10;&#10;Description automatically generated">
            <a:extLst>
              <a:ext uri="{FF2B5EF4-FFF2-40B4-BE49-F238E27FC236}">
                <a16:creationId xmlns:a16="http://schemas.microsoft.com/office/drawing/2014/main" id="{940FE044-1572-5946-A2CE-C04B6F4F062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4" name="Rectangle 13">
            <a:extLst>
              <a:ext uri="{FF2B5EF4-FFF2-40B4-BE49-F238E27FC236}">
                <a16:creationId xmlns:a16="http://schemas.microsoft.com/office/drawing/2014/main" id="{57FD6437-51D1-FA46-AF2C-C7FD6E5081B0}"/>
              </a:ext>
            </a:extLst>
          </p:cNvPr>
          <p:cNvSpPr/>
          <p:nvPr/>
        </p:nvSpPr>
        <p:spPr>
          <a:xfrm>
            <a:off x="1395204" y="2164753"/>
            <a:ext cx="3994645" cy="923330"/>
          </a:xfrm>
          <a:prstGeom prst="rect">
            <a:avLst/>
          </a:prstGeom>
        </p:spPr>
        <p:txBody>
          <a:bodyPr wrap="square" lIns="91440" tIns="45720" rIns="91440" bIns="45720" anchor="t">
            <a:spAutoFit/>
          </a:bodyPr>
          <a:lstStyle/>
          <a:p>
            <a:r>
              <a:rPr lang="en-US" b="1" dirty="0">
                <a:solidFill>
                  <a:schemeClr val="bg1"/>
                </a:solidFill>
                <a:latin typeface="Century Gothic"/>
              </a:rPr>
              <a:t>Κατα</a:t>
            </a:r>
            <a:r>
              <a:rPr lang="en-US" b="1" dirty="0" err="1">
                <a:solidFill>
                  <a:schemeClr val="bg1"/>
                </a:solidFill>
                <a:latin typeface="Century Gothic"/>
              </a:rPr>
              <a:t>νοούμε</a:t>
            </a:r>
            <a:r>
              <a:rPr lang="en-US" b="1" dirty="0">
                <a:solidFill>
                  <a:schemeClr val="bg1"/>
                </a:solidFill>
                <a:latin typeface="Century Gothic"/>
              </a:rPr>
              <a:t> </a:t>
            </a:r>
            <a:r>
              <a:rPr lang="en-US" b="1" dirty="0" err="1">
                <a:solidFill>
                  <a:schemeClr val="bg1"/>
                </a:solidFill>
                <a:latin typeface="Century Gothic"/>
              </a:rPr>
              <a:t>στ</a:t>
            </a:r>
            <a:r>
              <a:rPr lang="en-US" b="1" dirty="0">
                <a:solidFill>
                  <a:schemeClr val="bg1"/>
                </a:solidFill>
                <a:latin typeface="Century Gothic"/>
              </a:rPr>
              <a:t>α</a:t>
            </a:r>
            <a:r>
              <a:rPr lang="en-US" b="1" dirty="0" err="1">
                <a:solidFill>
                  <a:schemeClr val="bg1"/>
                </a:solidFill>
                <a:latin typeface="Century Gothic"/>
              </a:rPr>
              <a:t>τιστικά</a:t>
            </a:r>
            <a:r>
              <a:rPr lang="en-US" b="1" dirty="0">
                <a:solidFill>
                  <a:schemeClr val="bg1"/>
                </a:solidFill>
                <a:latin typeface="Century Gothic"/>
              </a:rPr>
              <a:t> </a:t>
            </a:r>
            <a:r>
              <a:rPr lang="en-US" b="1" dirty="0" err="1">
                <a:solidFill>
                  <a:schemeClr val="bg1"/>
                </a:solidFill>
                <a:latin typeface="Century Gothic"/>
              </a:rPr>
              <a:t>στοιχεί</a:t>
            </a:r>
            <a:r>
              <a:rPr lang="en-US" b="1" dirty="0">
                <a:solidFill>
                  <a:schemeClr val="bg1"/>
                </a:solidFill>
                <a:latin typeface="Century Gothic"/>
              </a:rPr>
              <a:t>α </a:t>
            </a:r>
            <a:r>
              <a:rPr lang="en-US" b="1" dirty="0" err="1">
                <a:solidFill>
                  <a:schemeClr val="bg1"/>
                </a:solidFill>
                <a:latin typeface="Century Gothic"/>
              </a:rPr>
              <a:t>σχετικά</a:t>
            </a:r>
            <a:r>
              <a:rPr lang="en-US" b="1" dirty="0">
                <a:solidFill>
                  <a:schemeClr val="bg1"/>
                </a:solidFill>
                <a:latin typeface="Century Gothic"/>
              </a:rPr>
              <a:t> </a:t>
            </a:r>
            <a:r>
              <a:rPr lang="en-US" b="1" dirty="0" err="1">
                <a:solidFill>
                  <a:schemeClr val="bg1"/>
                </a:solidFill>
                <a:latin typeface="Century Gothic"/>
              </a:rPr>
              <a:t>με</a:t>
            </a:r>
            <a:r>
              <a:rPr lang="en-US" b="1" dirty="0">
                <a:solidFill>
                  <a:schemeClr val="bg1"/>
                </a:solidFill>
                <a:latin typeface="Century Gothic"/>
              </a:rPr>
              <a:t> </a:t>
            </a:r>
            <a:r>
              <a:rPr lang="en-US" b="1" dirty="0" err="1">
                <a:solidFill>
                  <a:schemeClr val="bg1"/>
                </a:solidFill>
                <a:latin typeface="Century Gothic"/>
              </a:rPr>
              <a:t>τη</a:t>
            </a:r>
            <a:r>
              <a:rPr lang="en-US" b="1" dirty="0">
                <a:solidFill>
                  <a:schemeClr val="bg1"/>
                </a:solidFill>
                <a:latin typeface="Century Gothic"/>
              </a:rPr>
              <a:t> θα</a:t>
            </a:r>
            <a:r>
              <a:rPr lang="en-US" b="1" dirty="0" err="1">
                <a:solidFill>
                  <a:schemeClr val="bg1"/>
                </a:solidFill>
                <a:latin typeface="Century Gothic"/>
              </a:rPr>
              <a:t>λάσσι</a:t>
            </a:r>
            <a:r>
              <a:rPr lang="en-US" b="1" dirty="0">
                <a:solidFill>
                  <a:schemeClr val="bg1"/>
                </a:solidFill>
                <a:latin typeface="Century Gothic"/>
              </a:rPr>
              <a:t>α πλα</a:t>
            </a:r>
            <a:r>
              <a:rPr lang="en-US" b="1" dirty="0" err="1">
                <a:solidFill>
                  <a:schemeClr val="bg1"/>
                </a:solidFill>
                <a:latin typeface="Century Gothic"/>
              </a:rPr>
              <a:t>στική</a:t>
            </a:r>
            <a:r>
              <a:rPr lang="en-US" b="1" dirty="0">
                <a:solidFill>
                  <a:schemeClr val="bg1"/>
                </a:solidFill>
                <a:latin typeface="Century Gothic"/>
              </a:rPr>
              <a:t> </a:t>
            </a:r>
            <a:r>
              <a:rPr lang="en-US" b="1" dirty="0" err="1">
                <a:solidFill>
                  <a:schemeClr val="bg1"/>
                </a:solidFill>
                <a:latin typeface="Century Gothic"/>
              </a:rPr>
              <a:t>ρύ</a:t>
            </a:r>
            <a:r>
              <a:rPr lang="en-US" b="1" dirty="0">
                <a:solidFill>
                  <a:schemeClr val="bg1"/>
                </a:solidFill>
                <a:latin typeface="Century Gothic"/>
              </a:rPr>
              <a:t>πα</a:t>
            </a:r>
            <a:r>
              <a:rPr lang="en-US" b="1" dirty="0" err="1">
                <a:solidFill>
                  <a:schemeClr val="bg1"/>
                </a:solidFill>
                <a:latin typeface="Century Gothic"/>
              </a:rPr>
              <a:t>νση</a:t>
            </a:r>
            <a:endParaRPr lang="en-US" dirty="0" err="1">
              <a:solidFill>
                <a:schemeClr val="bg1"/>
              </a:solidFill>
            </a:endParaRPr>
          </a:p>
        </p:txBody>
      </p:sp>
      <p:sp>
        <p:nvSpPr>
          <p:cNvPr id="16" name="Rectangle 15">
            <a:extLst>
              <a:ext uri="{FF2B5EF4-FFF2-40B4-BE49-F238E27FC236}">
                <a16:creationId xmlns:a16="http://schemas.microsoft.com/office/drawing/2014/main" id="{947CE0DC-081F-7A4A-BDD2-B8076F82B942}"/>
              </a:ext>
            </a:extLst>
          </p:cNvPr>
          <p:cNvSpPr/>
          <p:nvPr/>
        </p:nvSpPr>
        <p:spPr>
          <a:xfrm>
            <a:off x="6486429" y="2149414"/>
            <a:ext cx="3227165" cy="923330"/>
          </a:xfrm>
          <a:prstGeom prst="rect">
            <a:avLst/>
          </a:prstGeom>
        </p:spPr>
        <p:txBody>
          <a:bodyPr wrap="none" lIns="91440" tIns="45720" rIns="91440" bIns="45720" anchor="t">
            <a:spAutoFit/>
          </a:bodyPr>
          <a:lstStyle/>
          <a:p>
            <a:r>
              <a:rPr lang="en-US" b="1" dirty="0">
                <a:solidFill>
                  <a:schemeClr val="bg1"/>
                </a:solidFill>
                <a:latin typeface="Century Gothic"/>
              </a:rPr>
              <a:t>Κατα</a:t>
            </a:r>
            <a:r>
              <a:rPr lang="en-US" b="1" err="1">
                <a:solidFill>
                  <a:schemeClr val="bg1"/>
                </a:solidFill>
                <a:latin typeface="Century Gothic"/>
              </a:rPr>
              <a:t>νοούμε</a:t>
            </a:r>
            <a:r>
              <a:rPr lang="en-US" b="1" dirty="0">
                <a:solidFill>
                  <a:schemeClr val="bg1"/>
                </a:solidFill>
                <a:latin typeface="Century Gothic"/>
              </a:rPr>
              <a:t> </a:t>
            </a:r>
            <a:r>
              <a:rPr lang="en-US" b="1" err="1">
                <a:solidFill>
                  <a:schemeClr val="bg1"/>
                </a:solidFill>
                <a:latin typeface="Century Gothic"/>
              </a:rPr>
              <a:t>τις</a:t>
            </a:r>
            <a:r>
              <a:rPr lang="en-US" b="1" dirty="0">
                <a:solidFill>
                  <a:schemeClr val="bg1"/>
                </a:solidFill>
                <a:latin typeface="Century Gothic"/>
              </a:rPr>
              <a:t> επιπ</a:t>
            </a:r>
            <a:r>
              <a:rPr lang="en-US" b="1" err="1">
                <a:solidFill>
                  <a:schemeClr val="bg1"/>
                </a:solidFill>
                <a:latin typeface="Century Gothic"/>
              </a:rPr>
              <a:t>τώσεις</a:t>
            </a:r>
            <a:r>
              <a:rPr lang="en-US" b="1" dirty="0">
                <a:solidFill>
                  <a:schemeClr val="bg1"/>
                </a:solidFill>
                <a:latin typeface="Century Gothic"/>
              </a:rPr>
              <a:t> </a:t>
            </a:r>
            <a:endParaRPr lang="en-US" dirty="0">
              <a:solidFill>
                <a:schemeClr val="bg1"/>
              </a:solidFill>
              <a:latin typeface="Calibri" panose="020F0502020204030204"/>
              <a:ea typeface="Calibri" panose="020F0502020204030204"/>
              <a:cs typeface="Calibri" panose="020F0502020204030204"/>
            </a:endParaRPr>
          </a:p>
          <a:p>
            <a:r>
              <a:rPr lang="en-US" b="1" err="1">
                <a:solidFill>
                  <a:schemeClr val="bg1"/>
                </a:solidFill>
                <a:latin typeface="Century Gothic"/>
              </a:rPr>
              <a:t>των</a:t>
            </a:r>
            <a:r>
              <a:rPr lang="en-US" b="1" dirty="0">
                <a:solidFill>
                  <a:schemeClr val="bg1"/>
                </a:solidFill>
                <a:latin typeface="Century Gothic"/>
              </a:rPr>
              <a:t> </a:t>
            </a:r>
            <a:r>
              <a:rPr lang="en-US" b="1" err="1">
                <a:solidFill>
                  <a:schemeClr val="bg1"/>
                </a:solidFill>
                <a:latin typeface="Century Gothic"/>
              </a:rPr>
              <a:t>μικρο</a:t>
            </a:r>
            <a:r>
              <a:rPr lang="en-US" b="1" dirty="0">
                <a:solidFill>
                  <a:schemeClr val="bg1"/>
                </a:solidFill>
                <a:latin typeface="Century Gothic"/>
              </a:rPr>
              <a:t>πλα</a:t>
            </a:r>
            <a:r>
              <a:rPr lang="en-US" b="1" err="1">
                <a:solidFill>
                  <a:schemeClr val="bg1"/>
                </a:solidFill>
                <a:latin typeface="Century Gothic"/>
              </a:rPr>
              <a:t>στικών</a:t>
            </a:r>
            <a:r>
              <a:rPr lang="en-US" b="1" dirty="0">
                <a:solidFill>
                  <a:schemeClr val="bg1"/>
                </a:solidFill>
                <a:latin typeface="Century Gothic"/>
              </a:rPr>
              <a:t> </a:t>
            </a:r>
            <a:r>
              <a:rPr lang="en-US" b="1" err="1">
                <a:solidFill>
                  <a:schemeClr val="bg1"/>
                </a:solidFill>
                <a:latin typeface="Century Gothic"/>
              </a:rPr>
              <a:t>στ</a:t>
            </a:r>
            <a:r>
              <a:rPr lang="en-US" b="1" dirty="0">
                <a:solidFill>
                  <a:schemeClr val="bg1"/>
                </a:solidFill>
                <a:latin typeface="Century Gothic"/>
              </a:rPr>
              <a:t>α </a:t>
            </a:r>
            <a:endParaRPr lang="en-US" dirty="0">
              <a:solidFill>
                <a:schemeClr val="bg1"/>
              </a:solidFill>
              <a:latin typeface="Calibri" panose="020F0502020204030204"/>
              <a:ea typeface="Calibri"/>
              <a:cs typeface="Calibri"/>
            </a:endParaRPr>
          </a:p>
          <a:p>
            <a:r>
              <a:rPr lang="en-US" b="1" dirty="0" err="1">
                <a:solidFill>
                  <a:schemeClr val="bg1"/>
                </a:solidFill>
                <a:latin typeface="Century Gothic"/>
              </a:rPr>
              <a:t>τροφικά</a:t>
            </a:r>
            <a:r>
              <a:rPr lang="en-US" b="1" dirty="0">
                <a:solidFill>
                  <a:schemeClr val="bg1"/>
                </a:solidFill>
                <a:latin typeface="Century Gothic"/>
              </a:rPr>
              <a:t> π</a:t>
            </a:r>
            <a:r>
              <a:rPr lang="en-US" b="1" dirty="0" err="1">
                <a:solidFill>
                  <a:schemeClr val="bg1"/>
                </a:solidFill>
                <a:latin typeface="Century Gothic"/>
              </a:rPr>
              <a:t>λέγμ</a:t>
            </a:r>
            <a:r>
              <a:rPr lang="en-US" b="1" dirty="0">
                <a:solidFill>
                  <a:schemeClr val="bg1"/>
                </a:solidFill>
                <a:latin typeface="Century Gothic"/>
              </a:rPr>
              <a:t>ατα</a:t>
            </a:r>
            <a:endParaRPr lang="en-US">
              <a:solidFill>
                <a:schemeClr val="bg1"/>
              </a:solidFill>
              <a:ea typeface="Calibri"/>
              <a:cs typeface="Calibri"/>
            </a:endParaRPr>
          </a:p>
        </p:txBody>
      </p:sp>
      <p:sp>
        <p:nvSpPr>
          <p:cNvPr id="24" name="Rectangle 23">
            <a:extLst>
              <a:ext uri="{FF2B5EF4-FFF2-40B4-BE49-F238E27FC236}">
                <a16:creationId xmlns:a16="http://schemas.microsoft.com/office/drawing/2014/main" id="{FA6D8A67-7835-6347-8684-807561328A0B}"/>
              </a:ext>
            </a:extLst>
          </p:cNvPr>
          <p:cNvSpPr/>
          <p:nvPr/>
        </p:nvSpPr>
        <p:spPr>
          <a:xfrm>
            <a:off x="644404" y="3488035"/>
            <a:ext cx="578110" cy="570451"/>
          </a:xfrm>
          <a:prstGeom prst="rect">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820A55B9-A2AE-604B-8460-BDD4765F9856}"/>
              </a:ext>
            </a:extLst>
          </p:cNvPr>
          <p:cNvSpPr/>
          <p:nvPr/>
        </p:nvSpPr>
        <p:spPr>
          <a:xfrm>
            <a:off x="644404" y="4889452"/>
            <a:ext cx="578110" cy="570451"/>
          </a:xfrm>
          <a:prstGeom prst="rect">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7C0994B-3F98-3445-A5B9-9F08364DB173}"/>
              </a:ext>
            </a:extLst>
          </p:cNvPr>
          <p:cNvSpPr txBox="1"/>
          <p:nvPr/>
        </p:nvSpPr>
        <p:spPr>
          <a:xfrm>
            <a:off x="574554" y="902812"/>
            <a:ext cx="4400026" cy="606287"/>
          </a:xfrm>
          <a:prstGeom prst="rect">
            <a:avLst/>
          </a:prstGeom>
          <a:noFill/>
        </p:spPr>
        <p:txBody>
          <a:bodyPr wrap="square" rtlCol="0">
            <a:spAutoFit/>
          </a:bodyPr>
          <a:lstStyle/>
          <a:p>
            <a:r>
              <a:rPr lang="en-US" sz="3200" b="1">
                <a:solidFill>
                  <a:srgbClr val="004A6C"/>
                </a:solidFill>
                <a:latin typeface="Century Gothic"/>
              </a:rPr>
              <a:t>Learning outcomes</a:t>
            </a:r>
          </a:p>
        </p:txBody>
      </p:sp>
      <p:sp>
        <p:nvSpPr>
          <p:cNvPr id="8" name="Oval 7">
            <a:extLst>
              <a:ext uri="{FF2B5EF4-FFF2-40B4-BE49-F238E27FC236}">
                <a16:creationId xmlns:a16="http://schemas.microsoft.com/office/drawing/2014/main" id="{B9F50FBB-0269-4543-AC0F-554217A64100}"/>
              </a:ext>
            </a:extLst>
          </p:cNvPr>
          <p:cNvSpPr/>
          <p:nvPr/>
        </p:nvSpPr>
        <p:spPr>
          <a:xfrm>
            <a:off x="678351" y="2335400"/>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54485E06-AD02-5F4E-B8CF-E686B1A41200}"/>
              </a:ext>
            </a:extLst>
          </p:cNvPr>
          <p:cNvSpPr/>
          <p:nvPr/>
        </p:nvSpPr>
        <p:spPr>
          <a:xfrm>
            <a:off x="757540" y="2325038"/>
            <a:ext cx="273908" cy="523220"/>
          </a:xfrm>
          <a:prstGeom prst="rect">
            <a:avLst/>
          </a:prstGeom>
        </p:spPr>
        <p:txBody>
          <a:bodyPr wrap="square">
            <a:spAutoFit/>
          </a:bodyPr>
          <a:lstStyle/>
          <a:p>
            <a:r>
              <a:rPr lang="en-US" sz="2800" b="1">
                <a:solidFill>
                  <a:srgbClr val="004A6C"/>
                </a:solidFill>
                <a:latin typeface="Gilroy Bold" pitchFamily="2" charset="77"/>
              </a:rPr>
              <a:t>1 </a:t>
            </a:r>
            <a:endParaRPr lang="en-US" sz="2800">
              <a:solidFill>
                <a:srgbClr val="004A6C"/>
              </a:solidFill>
            </a:endParaRPr>
          </a:p>
        </p:txBody>
      </p:sp>
      <p:sp>
        <p:nvSpPr>
          <p:cNvPr id="44" name="Oval 43">
            <a:extLst>
              <a:ext uri="{FF2B5EF4-FFF2-40B4-BE49-F238E27FC236}">
                <a16:creationId xmlns:a16="http://schemas.microsoft.com/office/drawing/2014/main" id="{7B2ABC9F-74D1-5D48-B9DD-7A6919B19C07}"/>
              </a:ext>
            </a:extLst>
          </p:cNvPr>
          <p:cNvSpPr/>
          <p:nvPr/>
        </p:nvSpPr>
        <p:spPr>
          <a:xfrm>
            <a:off x="5733882" y="2321519"/>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E0C5B1FB-DFF3-0D49-814E-E1669CD484D9}"/>
              </a:ext>
            </a:extLst>
          </p:cNvPr>
          <p:cNvSpPr/>
          <p:nvPr/>
        </p:nvSpPr>
        <p:spPr>
          <a:xfrm>
            <a:off x="5807555" y="2311157"/>
            <a:ext cx="201624" cy="523220"/>
          </a:xfrm>
          <a:prstGeom prst="rect">
            <a:avLst/>
          </a:prstGeom>
        </p:spPr>
        <p:txBody>
          <a:bodyPr wrap="square">
            <a:spAutoFit/>
          </a:bodyPr>
          <a:lstStyle/>
          <a:p>
            <a:r>
              <a:rPr lang="en-US" sz="2800" b="1">
                <a:solidFill>
                  <a:srgbClr val="004A6C"/>
                </a:solidFill>
                <a:latin typeface="Gilroy Bold" pitchFamily="2" charset="77"/>
              </a:rPr>
              <a:t>4 </a:t>
            </a:r>
            <a:endParaRPr lang="en-US" sz="2800">
              <a:solidFill>
                <a:srgbClr val="004A6C"/>
              </a:solidFill>
            </a:endParaRPr>
          </a:p>
        </p:txBody>
      </p:sp>
      <p:sp>
        <p:nvSpPr>
          <p:cNvPr id="48" name="Rectangle 47">
            <a:extLst>
              <a:ext uri="{FF2B5EF4-FFF2-40B4-BE49-F238E27FC236}">
                <a16:creationId xmlns:a16="http://schemas.microsoft.com/office/drawing/2014/main" id="{1D44FC11-76D0-A249-8E35-44758408CAD0}"/>
              </a:ext>
            </a:extLst>
          </p:cNvPr>
          <p:cNvSpPr/>
          <p:nvPr/>
        </p:nvSpPr>
        <p:spPr>
          <a:xfrm>
            <a:off x="1387946" y="3609183"/>
            <a:ext cx="4419767" cy="923330"/>
          </a:xfrm>
          <a:prstGeom prst="rect">
            <a:avLst/>
          </a:prstGeom>
        </p:spPr>
        <p:txBody>
          <a:bodyPr wrap="square" lIns="91440" tIns="45720" rIns="91440" bIns="45720" anchor="t">
            <a:spAutoFit/>
          </a:bodyPr>
          <a:lstStyle/>
          <a:p>
            <a:r>
              <a:rPr lang="en-US" b="1" err="1">
                <a:solidFill>
                  <a:schemeClr val="bg1"/>
                </a:solidFill>
                <a:latin typeface="Century Gothic"/>
              </a:rPr>
              <a:t>Μελετάμε</a:t>
            </a:r>
            <a:r>
              <a:rPr lang="en-US" b="1" dirty="0">
                <a:solidFill>
                  <a:schemeClr val="bg1"/>
                </a:solidFill>
                <a:latin typeface="Century Gothic"/>
              </a:rPr>
              <a:t> </a:t>
            </a:r>
            <a:r>
              <a:rPr lang="en-US" b="1" err="1">
                <a:solidFill>
                  <a:schemeClr val="bg1"/>
                </a:solidFill>
                <a:latin typeface="Century Gothic"/>
              </a:rPr>
              <a:t>τρό</a:t>
            </a:r>
            <a:r>
              <a:rPr lang="en-US" b="1" dirty="0">
                <a:solidFill>
                  <a:schemeClr val="bg1"/>
                </a:solidFill>
                <a:latin typeface="Century Gothic"/>
              </a:rPr>
              <a:t>π</a:t>
            </a:r>
            <a:r>
              <a:rPr lang="en-US" b="1" err="1">
                <a:solidFill>
                  <a:schemeClr val="bg1"/>
                </a:solidFill>
                <a:latin typeface="Century Gothic"/>
              </a:rPr>
              <a:t>ους</a:t>
            </a:r>
            <a:r>
              <a:rPr lang="en-US" b="1" dirty="0">
                <a:solidFill>
                  <a:schemeClr val="bg1"/>
                </a:solidFill>
                <a:latin typeface="Century Gothic"/>
              </a:rPr>
              <a:t> </a:t>
            </a:r>
            <a:r>
              <a:rPr lang="en-US" b="1" err="1">
                <a:solidFill>
                  <a:schemeClr val="bg1"/>
                </a:solidFill>
                <a:latin typeface="Century Gothic"/>
              </a:rPr>
              <a:t>με</a:t>
            </a:r>
            <a:r>
              <a:rPr lang="en-US" b="1" dirty="0">
                <a:solidFill>
                  <a:schemeClr val="bg1"/>
                </a:solidFill>
                <a:latin typeface="Century Gothic"/>
              </a:rPr>
              <a:t> </a:t>
            </a:r>
            <a:r>
              <a:rPr lang="en-US" b="1" err="1">
                <a:solidFill>
                  <a:schemeClr val="bg1"/>
                </a:solidFill>
                <a:latin typeface="Century Gothic"/>
              </a:rPr>
              <a:t>τους</a:t>
            </a:r>
            <a:r>
              <a:rPr lang="en-US" b="1" dirty="0">
                <a:solidFill>
                  <a:schemeClr val="bg1"/>
                </a:solidFill>
                <a:latin typeface="Century Gothic"/>
              </a:rPr>
              <a:t> </a:t>
            </a:r>
            <a:endParaRPr lang="en-US" dirty="0" err="1">
              <a:solidFill>
                <a:schemeClr val="bg1"/>
              </a:solidFill>
              <a:latin typeface="Calibri" panose="020F0502020204030204"/>
              <a:ea typeface="Calibri" panose="020F0502020204030204"/>
              <a:cs typeface="Calibri" panose="020F0502020204030204"/>
            </a:endParaRPr>
          </a:p>
          <a:p>
            <a:r>
              <a:rPr lang="en-US" b="1" dirty="0">
                <a:solidFill>
                  <a:schemeClr val="bg1"/>
                </a:solidFill>
                <a:latin typeface="Century Gothic"/>
              </a:rPr>
              <a:t>οπ</a:t>
            </a:r>
            <a:r>
              <a:rPr lang="en-US" b="1" err="1">
                <a:solidFill>
                  <a:schemeClr val="bg1"/>
                </a:solidFill>
                <a:latin typeface="Century Gothic"/>
              </a:rPr>
              <a:t>οίους</a:t>
            </a:r>
            <a:r>
              <a:rPr lang="en-US" b="1" dirty="0">
                <a:solidFill>
                  <a:schemeClr val="bg1"/>
                </a:solidFill>
                <a:latin typeface="Century Gothic"/>
              </a:rPr>
              <a:t> η πλα</a:t>
            </a:r>
            <a:r>
              <a:rPr lang="en-US" b="1" err="1">
                <a:solidFill>
                  <a:schemeClr val="bg1"/>
                </a:solidFill>
                <a:latin typeface="Century Gothic"/>
              </a:rPr>
              <a:t>στική</a:t>
            </a:r>
            <a:r>
              <a:rPr lang="en-US" b="1" dirty="0">
                <a:solidFill>
                  <a:schemeClr val="bg1"/>
                </a:solidFill>
                <a:latin typeface="Century Gothic"/>
              </a:rPr>
              <a:t> </a:t>
            </a:r>
            <a:r>
              <a:rPr lang="en-US" b="1" err="1">
                <a:solidFill>
                  <a:schemeClr val="bg1"/>
                </a:solidFill>
                <a:latin typeface="Century Gothic"/>
              </a:rPr>
              <a:t>ρύ</a:t>
            </a:r>
            <a:r>
              <a:rPr lang="en-US" b="1" dirty="0">
                <a:solidFill>
                  <a:schemeClr val="bg1"/>
                </a:solidFill>
                <a:latin typeface="Century Gothic"/>
              </a:rPr>
              <a:t>πα</a:t>
            </a:r>
            <a:r>
              <a:rPr lang="en-US" b="1" err="1">
                <a:solidFill>
                  <a:schemeClr val="bg1"/>
                </a:solidFill>
                <a:latin typeface="Century Gothic"/>
              </a:rPr>
              <a:t>νση</a:t>
            </a:r>
            <a:r>
              <a:rPr lang="en-US" b="1" dirty="0">
                <a:solidFill>
                  <a:schemeClr val="bg1"/>
                </a:solidFill>
                <a:latin typeface="Century Gothic"/>
              </a:rPr>
              <a:t> </a:t>
            </a:r>
            <a:endParaRPr lang="en-US" dirty="0">
              <a:solidFill>
                <a:schemeClr val="bg1"/>
              </a:solidFill>
              <a:latin typeface="Calibri" panose="020F0502020204030204"/>
              <a:ea typeface="Calibri"/>
              <a:cs typeface="Calibri"/>
            </a:endParaRPr>
          </a:p>
          <a:p>
            <a:r>
              <a:rPr lang="en-US" b="1" dirty="0">
                <a:solidFill>
                  <a:schemeClr val="bg1"/>
                </a:solidFill>
                <a:latin typeface="Century Gothic"/>
              </a:rPr>
              <a:t>επ</a:t>
            </a:r>
            <a:r>
              <a:rPr lang="en-US" b="1" dirty="0" err="1">
                <a:solidFill>
                  <a:schemeClr val="bg1"/>
                </a:solidFill>
                <a:latin typeface="Century Gothic"/>
              </a:rPr>
              <a:t>ηρεάζει</a:t>
            </a:r>
            <a:r>
              <a:rPr lang="en-US" b="1" dirty="0">
                <a:solidFill>
                  <a:schemeClr val="bg1"/>
                </a:solidFill>
                <a:latin typeface="Century Gothic"/>
              </a:rPr>
              <a:t> </a:t>
            </a:r>
            <a:r>
              <a:rPr lang="en-US" b="1" dirty="0" err="1">
                <a:solidFill>
                  <a:schemeClr val="bg1"/>
                </a:solidFill>
                <a:latin typeface="Century Gothic"/>
              </a:rPr>
              <a:t>τη</a:t>
            </a:r>
            <a:r>
              <a:rPr lang="en-US" b="1" dirty="0">
                <a:solidFill>
                  <a:schemeClr val="bg1"/>
                </a:solidFill>
                <a:latin typeface="Century Gothic"/>
              </a:rPr>
              <a:t> θα</a:t>
            </a:r>
            <a:r>
              <a:rPr lang="en-US" b="1" dirty="0" err="1">
                <a:solidFill>
                  <a:schemeClr val="bg1"/>
                </a:solidFill>
                <a:latin typeface="Century Gothic"/>
              </a:rPr>
              <a:t>λάσσι</a:t>
            </a:r>
            <a:r>
              <a:rPr lang="en-US" b="1" dirty="0">
                <a:solidFill>
                  <a:schemeClr val="bg1"/>
                </a:solidFill>
                <a:latin typeface="Century Gothic"/>
              </a:rPr>
              <a:t>α </a:t>
            </a:r>
            <a:r>
              <a:rPr lang="en-US" b="1" dirty="0" err="1">
                <a:solidFill>
                  <a:schemeClr val="bg1"/>
                </a:solidFill>
                <a:latin typeface="Century Gothic"/>
              </a:rPr>
              <a:t>ζωή</a:t>
            </a:r>
            <a:endParaRPr lang="en-US">
              <a:solidFill>
                <a:schemeClr val="bg1"/>
              </a:solidFill>
              <a:ea typeface="Calibri"/>
              <a:cs typeface="Calibri"/>
            </a:endParaRPr>
          </a:p>
        </p:txBody>
      </p:sp>
      <p:sp>
        <p:nvSpPr>
          <p:cNvPr id="51" name="Oval 50">
            <a:extLst>
              <a:ext uri="{FF2B5EF4-FFF2-40B4-BE49-F238E27FC236}">
                <a16:creationId xmlns:a16="http://schemas.microsoft.com/office/drawing/2014/main" id="{D2F36E10-1CC6-F644-8215-29B5F7874191}"/>
              </a:ext>
            </a:extLst>
          </p:cNvPr>
          <p:cNvSpPr/>
          <p:nvPr/>
        </p:nvSpPr>
        <p:spPr>
          <a:xfrm>
            <a:off x="678351" y="3750429"/>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F41AA9E7-AA0E-D342-A809-3583BED2504F}"/>
              </a:ext>
            </a:extLst>
          </p:cNvPr>
          <p:cNvSpPr/>
          <p:nvPr/>
        </p:nvSpPr>
        <p:spPr>
          <a:xfrm>
            <a:off x="757540" y="3740067"/>
            <a:ext cx="273908" cy="523220"/>
          </a:xfrm>
          <a:prstGeom prst="rect">
            <a:avLst/>
          </a:prstGeom>
        </p:spPr>
        <p:txBody>
          <a:bodyPr wrap="square">
            <a:spAutoFit/>
          </a:bodyPr>
          <a:lstStyle/>
          <a:p>
            <a:r>
              <a:rPr lang="en-US" sz="2800" b="1">
                <a:solidFill>
                  <a:srgbClr val="004A6C"/>
                </a:solidFill>
                <a:latin typeface="Gilroy Bold" pitchFamily="2" charset="77"/>
              </a:rPr>
              <a:t>2 </a:t>
            </a:r>
            <a:endParaRPr lang="en-US" sz="2800">
              <a:solidFill>
                <a:srgbClr val="004A6C"/>
              </a:solidFill>
            </a:endParaRPr>
          </a:p>
        </p:txBody>
      </p:sp>
      <p:sp>
        <p:nvSpPr>
          <p:cNvPr id="55" name="Rectangle 54">
            <a:extLst>
              <a:ext uri="{FF2B5EF4-FFF2-40B4-BE49-F238E27FC236}">
                <a16:creationId xmlns:a16="http://schemas.microsoft.com/office/drawing/2014/main" id="{8E2EA91F-00D3-E340-8484-1EC50EAC21EC}"/>
              </a:ext>
            </a:extLst>
          </p:cNvPr>
          <p:cNvSpPr/>
          <p:nvPr/>
        </p:nvSpPr>
        <p:spPr>
          <a:xfrm>
            <a:off x="1327101" y="5008467"/>
            <a:ext cx="3496470" cy="923330"/>
          </a:xfrm>
          <a:prstGeom prst="rect">
            <a:avLst/>
          </a:prstGeom>
        </p:spPr>
        <p:txBody>
          <a:bodyPr wrap="none" lIns="91440" tIns="45720" rIns="91440" bIns="45720" anchor="t">
            <a:spAutoFit/>
          </a:bodyPr>
          <a:lstStyle/>
          <a:p>
            <a:r>
              <a:rPr lang="en-US" b="1" err="1">
                <a:solidFill>
                  <a:schemeClr val="bg1"/>
                </a:solidFill>
                <a:latin typeface="Century Gothic"/>
              </a:rPr>
              <a:t>Εξετάζουμε</a:t>
            </a:r>
            <a:r>
              <a:rPr lang="en-US" b="1" dirty="0">
                <a:solidFill>
                  <a:schemeClr val="bg1"/>
                </a:solidFill>
                <a:latin typeface="Century Gothic"/>
              </a:rPr>
              <a:t> </a:t>
            </a:r>
            <a:r>
              <a:rPr lang="en-US" b="1" err="1">
                <a:solidFill>
                  <a:schemeClr val="bg1"/>
                </a:solidFill>
                <a:latin typeface="Century Gothic"/>
              </a:rPr>
              <a:t>τρεις</a:t>
            </a:r>
            <a:r>
              <a:rPr lang="en-US" b="1" dirty="0">
                <a:solidFill>
                  <a:schemeClr val="bg1"/>
                </a:solidFill>
                <a:latin typeface="Century Gothic"/>
              </a:rPr>
              <a:t> π</a:t>
            </a:r>
            <a:r>
              <a:rPr lang="en-US" b="1" err="1">
                <a:solidFill>
                  <a:schemeClr val="bg1"/>
                </a:solidFill>
                <a:latin typeface="Century Gothic"/>
              </a:rPr>
              <a:t>ερι</a:t>
            </a:r>
            <a:r>
              <a:rPr lang="en-US" b="1" dirty="0">
                <a:solidFill>
                  <a:schemeClr val="bg1"/>
                </a:solidFill>
                <a:latin typeface="Century Gothic"/>
              </a:rPr>
              <a:t>π</a:t>
            </a:r>
            <a:r>
              <a:rPr lang="en-US" b="1" err="1">
                <a:solidFill>
                  <a:schemeClr val="bg1"/>
                </a:solidFill>
                <a:latin typeface="Century Gothic"/>
              </a:rPr>
              <a:t>τώσεις</a:t>
            </a:r>
            <a:r>
              <a:rPr lang="en-US" b="1" dirty="0">
                <a:solidFill>
                  <a:schemeClr val="bg1"/>
                </a:solidFill>
                <a:latin typeface="Century Gothic"/>
              </a:rPr>
              <a:t> </a:t>
            </a:r>
            <a:endParaRPr lang="en-US" dirty="0">
              <a:solidFill>
                <a:schemeClr val="bg1"/>
              </a:solidFill>
              <a:latin typeface="Calibri" panose="020F0502020204030204"/>
              <a:ea typeface="Calibri" panose="020F0502020204030204"/>
              <a:cs typeface="Calibri" panose="020F0502020204030204"/>
            </a:endParaRPr>
          </a:p>
          <a:p>
            <a:r>
              <a:rPr lang="en-US" b="1" err="1">
                <a:solidFill>
                  <a:schemeClr val="bg1"/>
                </a:solidFill>
                <a:latin typeface="Century Gothic"/>
              </a:rPr>
              <a:t>σχετικές</a:t>
            </a:r>
            <a:r>
              <a:rPr lang="en-US" b="1" dirty="0">
                <a:solidFill>
                  <a:schemeClr val="bg1"/>
                </a:solidFill>
                <a:latin typeface="Century Gothic"/>
              </a:rPr>
              <a:t> </a:t>
            </a:r>
            <a:r>
              <a:rPr lang="en-US" b="1" err="1">
                <a:solidFill>
                  <a:schemeClr val="bg1"/>
                </a:solidFill>
                <a:latin typeface="Century Gothic"/>
              </a:rPr>
              <a:t>με</a:t>
            </a:r>
            <a:r>
              <a:rPr lang="en-US" b="1" dirty="0">
                <a:solidFill>
                  <a:schemeClr val="bg1"/>
                </a:solidFill>
                <a:latin typeface="Century Gothic"/>
              </a:rPr>
              <a:t> </a:t>
            </a:r>
            <a:r>
              <a:rPr lang="en-US" b="1" err="1">
                <a:solidFill>
                  <a:schemeClr val="bg1"/>
                </a:solidFill>
                <a:latin typeface="Century Gothic"/>
              </a:rPr>
              <a:t>τη</a:t>
            </a:r>
            <a:r>
              <a:rPr lang="en-US" b="1" dirty="0">
                <a:solidFill>
                  <a:schemeClr val="bg1"/>
                </a:solidFill>
                <a:latin typeface="Century Gothic"/>
              </a:rPr>
              <a:t> θα</a:t>
            </a:r>
            <a:r>
              <a:rPr lang="en-US" b="1" err="1">
                <a:solidFill>
                  <a:schemeClr val="bg1"/>
                </a:solidFill>
                <a:latin typeface="Century Gothic"/>
              </a:rPr>
              <a:t>λάσσι</a:t>
            </a:r>
            <a:r>
              <a:rPr lang="en-US" b="1" dirty="0">
                <a:solidFill>
                  <a:schemeClr val="bg1"/>
                </a:solidFill>
                <a:latin typeface="Century Gothic"/>
              </a:rPr>
              <a:t>α </a:t>
            </a:r>
            <a:endParaRPr lang="en-US">
              <a:solidFill>
                <a:schemeClr val="bg1"/>
              </a:solidFill>
              <a:latin typeface="Calibri" panose="020F0502020204030204"/>
              <a:ea typeface="Calibri"/>
              <a:cs typeface="Calibri"/>
            </a:endParaRPr>
          </a:p>
          <a:p>
            <a:r>
              <a:rPr lang="en-US" b="1" dirty="0">
                <a:solidFill>
                  <a:schemeClr val="bg1"/>
                </a:solidFill>
                <a:latin typeface="Century Gothic"/>
              </a:rPr>
              <a:t>πλα</a:t>
            </a:r>
            <a:r>
              <a:rPr lang="en-US" b="1" dirty="0" err="1">
                <a:solidFill>
                  <a:schemeClr val="bg1"/>
                </a:solidFill>
                <a:latin typeface="Century Gothic"/>
              </a:rPr>
              <a:t>στική</a:t>
            </a:r>
            <a:r>
              <a:rPr lang="en-US" b="1" dirty="0">
                <a:solidFill>
                  <a:schemeClr val="bg1"/>
                </a:solidFill>
                <a:latin typeface="Century Gothic"/>
              </a:rPr>
              <a:t> </a:t>
            </a:r>
            <a:r>
              <a:rPr lang="en-US" b="1" dirty="0" err="1">
                <a:solidFill>
                  <a:schemeClr val="bg1"/>
                </a:solidFill>
                <a:latin typeface="Century Gothic"/>
              </a:rPr>
              <a:t>ρύ</a:t>
            </a:r>
            <a:r>
              <a:rPr lang="en-US" b="1" dirty="0">
                <a:solidFill>
                  <a:schemeClr val="bg1"/>
                </a:solidFill>
                <a:latin typeface="Century Gothic"/>
              </a:rPr>
              <a:t>πα</a:t>
            </a:r>
            <a:r>
              <a:rPr lang="en-US" b="1" dirty="0" err="1">
                <a:solidFill>
                  <a:schemeClr val="bg1"/>
                </a:solidFill>
                <a:latin typeface="Century Gothic"/>
              </a:rPr>
              <a:t>νση</a:t>
            </a:r>
            <a:endParaRPr lang="en-US">
              <a:solidFill>
                <a:schemeClr val="bg1"/>
              </a:solidFill>
              <a:ea typeface="Calibri"/>
              <a:cs typeface="Calibri"/>
            </a:endParaRPr>
          </a:p>
        </p:txBody>
      </p:sp>
      <p:sp>
        <p:nvSpPr>
          <p:cNvPr id="58" name="Oval 57">
            <a:extLst>
              <a:ext uri="{FF2B5EF4-FFF2-40B4-BE49-F238E27FC236}">
                <a16:creationId xmlns:a16="http://schemas.microsoft.com/office/drawing/2014/main" id="{D735544C-6E6A-144B-98AB-DF3D40774A78}"/>
              </a:ext>
            </a:extLst>
          </p:cNvPr>
          <p:cNvSpPr/>
          <p:nvPr/>
        </p:nvSpPr>
        <p:spPr>
          <a:xfrm>
            <a:off x="678351" y="5243327"/>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a:extLst>
              <a:ext uri="{FF2B5EF4-FFF2-40B4-BE49-F238E27FC236}">
                <a16:creationId xmlns:a16="http://schemas.microsoft.com/office/drawing/2014/main" id="{2A17FE0C-5330-774D-A4DA-223B41C2854D}"/>
              </a:ext>
            </a:extLst>
          </p:cNvPr>
          <p:cNvSpPr/>
          <p:nvPr/>
        </p:nvSpPr>
        <p:spPr>
          <a:xfrm>
            <a:off x="757540" y="5232965"/>
            <a:ext cx="273908" cy="523220"/>
          </a:xfrm>
          <a:prstGeom prst="rect">
            <a:avLst/>
          </a:prstGeom>
        </p:spPr>
        <p:txBody>
          <a:bodyPr wrap="square">
            <a:spAutoFit/>
          </a:bodyPr>
          <a:lstStyle/>
          <a:p>
            <a:r>
              <a:rPr lang="en-US" sz="2800" b="1">
                <a:solidFill>
                  <a:srgbClr val="004A6C"/>
                </a:solidFill>
                <a:latin typeface="Gilroy Bold" pitchFamily="2" charset="77"/>
              </a:rPr>
              <a:t>3</a:t>
            </a:r>
            <a:endParaRPr lang="en-US" sz="2800">
              <a:solidFill>
                <a:srgbClr val="004A6C"/>
              </a:solidFill>
            </a:endParaRPr>
          </a:p>
        </p:txBody>
      </p:sp>
      <p:sp>
        <p:nvSpPr>
          <p:cNvPr id="60" name="Rectangle 59">
            <a:extLst>
              <a:ext uri="{FF2B5EF4-FFF2-40B4-BE49-F238E27FC236}">
                <a16:creationId xmlns:a16="http://schemas.microsoft.com/office/drawing/2014/main" id="{16984ACC-A77D-3249-A707-D0ABDDBCC8B1}"/>
              </a:ext>
            </a:extLst>
          </p:cNvPr>
          <p:cNvSpPr/>
          <p:nvPr/>
        </p:nvSpPr>
        <p:spPr>
          <a:xfrm>
            <a:off x="6486429" y="3540473"/>
            <a:ext cx="3536546" cy="923330"/>
          </a:xfrm>
          <a:prstGeom prst="rect">
            <a:avLst/>
          </a:prstGeom>
        </p:spPr>
        <p:txBody>
          <a:bodyPr wrap="none" lIns="91440" tIns="45720" rIns="91440" bIns="45720" anchor="t">
            <a:spAutoFit/>
          </a:bodyPr>
          <a:lstStyle/>
          <a:p>
            <a:r>
              <a:rPr lang="en-US" b="1" dirty="0" err="1">
                <a:solidFill>
                  <a:schemeClr val="bg1"/>
                </a:solidFill>
                <a:latin typeface="Century Gothic"/>
              </a:rPr>
              <a:t>Αν</a:t>
            </a:r>
            <a:r>
              <a:rPr lang="en-US" b="1" dirty="0">
                <a:solidFill>
                  <a:schemeClr val="bg1"/>
                </a:solidFill>
                <a:latin typeface="Century Gothic"/>
              </a:rPr>
              <a:t>α</a:t>
            </a:r>
            <a:r>
              <a:rPr lang="en-US" b="1" dirty="0" err="1">
                <a:solidFill>
                  <a:schemeClr val="bg1"/>
                </a:solidFill>
                <a:latin typeface="Century Gothic"/>
              </a:rPr>
              <a:t>λογιζόμ</a:t>
            </a:r>
            <a:r>
              <a:rPr lang="en-US" b="1" dirty="0">
                <a:solidFill>
                  <a:schemeClr val="bg1"/>
                </a:solidFill>
                <a:latin typeface="Century Gothic"/>
              </a:rPr>
              <a:t>α</a:t>
            </a:r>
            <a:r>
              <a:rPr lang="en-US" b="1" dirty="0" err="1">
                <a:solidFill>
                  <a:schemeClr val="bg1"/>
                </a:solidFill>
                <a:latin typeface="Century Gothic"/>
              </a:rPr>
              <a:t>στε</a:t>
            </a:r>
            <a:r>
              <a:rPr lang="en-US" b="1" dirty="0">
                <a:solidFill>
                  <a:schemeClr val="bg1"/>
                </a:solidFill>
                <a:latin typeface="Century Gothic"/>
              </a:rPr>
              <a:t> π</a:t>
            </a:r>
            <a:r>
              <a:rPr lang="en-US" b="1" dirty="0" err="1">
                <a:solidFill>
                  <a:schemeClr val="bg1"/>
                </a:solidFill>
                <a:latin typeface="Century Gothic"/>
              </a:rPr>
              <a:t>ώς</a:t>
            </a:r>
            <a:r>
              <a:rPr lang="en-US" b="1" dirty="0">
                <a:solidFill>
                  <a:schemeClr val="bg1"/>
                </a:solidFill>
                <a:latin typeface="Century Gothic"/>
              </a:rPr>
              <a:t> η </a:t>
            </a:r>
            <a:endParaRPr lang="en-US">
              <a:solidFill>
                <a:schemeClr val="bg1"/>
              </a:solidFill>
              <a:latin typeface="Calibri" panose="020F0502020204030204"/>
              <a:ea typeface="Calibri" panose="020F0502020204030204"/>
              <a:cs typeface="Calibri" panose="020F0502020204030204"/>
            </a:endParaRPr>
          </a:p>
          <a:p>
            <a:r>
              <a:rPr lang="en-US" b="1" dirty="0">
                <a:solidFill>
                  <a:schemeClr val="bg1"/>
                </a:solidFill>
                <a:latin typeface="Century Gothic"/>
              </a:rPr>
              <a:t>πλα</a:t>
            </a:r>
            <a:r>
              <a:rPr lang="en-US" b="1" dirty="0" err="1">
                <a:solidFill>
                  <a:schemeClr val="bg1"/>
                </a:solidFill>
                <a:latin typeface="Century Gothic"/>
              </a:rPr>
              <a:t>στική</a:t>
            </a:r>
            <a:r>
              <a:rPr lang="en-US" b="1" dirty="0">
                <a:solidFill>
                  <a:schemeClr val="bg1"/>
                </a:solidFill>
                <a:latin typeface="Century Gothic"/>
              </a:rPr>
              <a:t> </a:t>
            </a:r>
            <a:r>
              <a:rPr lang="en-US" b="1" dirty="0" err="1">
                <a:solidFill>
                  <a:schemeClr val="bg1"/>
                </a:solidFill>
                <a:latin typeface="Century Gothic"/>
              </a:rPr>
              <a:t>ρύ</a:t>
            </a:r>
            <a:r>
              <a:rPr lang="en-US" b="1" dirty="0">
                <a:solidFill>
                  <a:schemeClr val="bg1"/>
                </a:solidFill>
                <a:latin typeface="Century Gothic"/>
              </a:rPr>
              <a:t>πα</a:t>
            </a:r>
            <a:r>
              <a:rPr lang="en-US" b="1" dirty="0" err="1">
                <a:solidFill>
                  <a:schemeClr val="bg1"/>
                </a:solidFill>
                <a:latin typeface="Century Gothic"/>
              </a:rPr>
              <a:t>νση</a:t>
            </a:r>
            <a:r>
              <a:rPr lang="en-US" b="1" dirty="0">
                <a:solidFill>
                  <a:schemeClr val="bg1"/>
                </a:solidFill>
                <a:latin typeface="Century Gothic"/>
              </a:rPr>
              <a:t> επ</a:t>
            </a:r>
            <a:r>
              <a:rPr lang="en-US" b="1" dirty="0" err="1">
                <a:solidFill>
                  <a:schemeClr val="bg1"/>
                </a:solidFill>
                <a:latin typeface="Century Gothic"/>
              </a:rPr>
              <a:t>ιδρά</a:t>
            </a:r>
            <a:r>
              <a:rPr lang="en-US" b="1" dirty="0">
                <a:solidFill>
                  <a:schemeClr val="bg1"/>
                </a:solidFill>
                <a:latin typeface="Century Gothic"/>
              </a:rPr>
              <a:t> </a:t>
            </a:r>
            <a:endParaRPr lang="en-US" dirty="0">
              <a:solidFill>
                <a:schemeClr val="bg1"/>
              </a:solidFill>
              <a:latin typeface="Calibri" panose="020F0502020204030204"/>
              <a:ea typeface="Calibri"/>
              <a:cs typeface="Calibri"/>
            </a:endParaRPr>
          </a:p>
          <a:p>
            <a:r>
              <a:rPr lang="en-US" b="1" dirty="0" err="1">
                <a:solidFill>
                  <a:schemeClr val="bg1"/>
                </a:solidFill>
                <a:latin typeface="Century Gothic"/>
              </a:rPr>
              <a:t>στο</a:t>
            </a:r>
            <a:r>
              <a:rPr lang="en-US" b="1" dirty="0">
                <a:solidFill>
                  <a:schemeClr val="bg1"/>
                </a:solidFill>
                <a:latin typeface="Century Gothic"/>
              </a:rPr>
              <a:t> </a:t>
            </a:r>
            <a:r>
              <a:rPr lang="en-US" b="1" dirty="0" err="1">
                <a:solidFill>
                  <a:schemeClr val="bg1"/>
                </a:solidFill>
                <a:latin typeface="Century Gothic"/>
              </a:rPr>
              <a:t>ευρύτερο</a:t>
            </a:r>
            <a:r>
              <a:rPr lang="en-US" b="1" dirty="0">
                <a:solidFill>
                  <a:schemeClr val="bg1"/>
                </a:solidFill>
                <a:latin typeface="Century Gothic"/>
              </a:rPr>
              <a:t> </a:t>
            </a:r>
            <a:r>
              <a:rPr lang="en-US" b="1" dirty="0" err="1">
                <a:solidFill>
                  <a:schemeClr val="bg1"/>
                </a:solidFill>
                <a:latin typeface="Century Gothic"/>
              </a:rPr>
              <a:t>τροφικό</a:t>
            </a:r>
            <a:r>
              <a:rPr lang="en-US" b="1" dirty="0">
                <a:solidFill>
                  <a:schemeClr val="bg1"/>
                </a:solidFill>
                <a:latin typeface="Century Gothic"/>
              </a:rPr>
              <a:t> π</a:t>
            </a:r>
            <a:r>
              <a:rPr lang="en-US" b="1" dirty="0" err="1">
                <a:solidFill>
                  <a:schemeClr val="bg1"/>
                </a:solidFill>
                <a:latin typeface="Century Gothic"/>
              </a:rPr>
              <a:t>λέγμ</a:t>
            </a:r>
            <a:r>
              <a:rPr lang="en-US" b="1" dirty="0">
                <a:solidFill>
                  <a:schemeClr val="bg1"/>
                </a:solidFill>
                <a:latin typeface="Century Gothic"/>
              </a:rPr>
              <a:t>α</a:t>
            </a:r>
            <a:endParaRPr lang="en-US" dirty="0">
              <a:solidFill>
                <a:schemeClr val="bg1"/>
              </a:solidFill>
              <a:ea typeface="Calibri"/>
              <a:cs typeface="Calibri"/>
            </a:endParaRPr>
          </a:p>
        </p:txBody>
      </p:sp>
      <p:sp>
        <p:nvSpPr>
          <p:cNvPr id="61" name="Oval 60">
            <a:extLst>
              <a:ext uri="{FF2B5EF4-FFF2-40B4-BE49-F238E27FC236}">
                <a16:creationId xmlns:a16="http://schemas.microsoft.com/office/drawing/2014/main" id="{CB8D6A7C-BDAC-D542-8D05-17EB232E8D8B}"/>
              </a:ext>
            </a:extLst>
          </p:cNvPr>
          <p:cNvSpPr/>
          <p:nvPr/>
        </p:nvSpPr>
        <p:spPr>
          <a:xfrm>
            <a:off x="5733882" y="3764239"/>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B7564B31-4D7F-484C-AD22-6809B6D5520A}"/>
              </a:ext>
            </a:extLst>
          </p:cNvPr>
          <p:cNvSpPr/>
          <p:nvPr/>
        </p:nvSpPr>
        <p:spPr>
          <a:xfrm>
            <a:off x="5807555" y="3753877"/>
            <a:ext cx="201624" cy="523220"/>
          </a:xfrm>
          <a:prstGeom prst="rect">
            <a:avLst/>
          </a:prstGeom>
        </p:spPr>
        <p:txBody>
          <a:bodyPr wrap="square">
            <a:spAutoFit/>
          </a:bodyPr>
          <a:lstStyle/>
          <a:p>
            <a:r>
              <a:rPr lang="en-US" sz="2800" b="1">
                <a:solidFill>
                  <a:srgbClr val="004A6C"/>
                </a:solidFill>
                <a:latin typeface="Gilroy Bold" pitchFamily="2" charset="77"/>
              </a:rPr>
              <a:t>5 </a:t>
            </a:r>
            <a:endParaRPr lang="en-US" sz="2800">
              <a:solidFill>
                <a:srgbClr val="004A6C"/>
              </a:solidFill>
            </a:endParaRPr>
          </a:p>
        </p:txBody>
      </p:sp>
      <p:pic>
        <p:nvPicPr>
          <p:cNvPr id="71" name="Picture 70">
            <a:extLst>
              <a:ext uri="{FF2B5EF4-FFF2-40B4-BE49-F238E27FC236}">
                <a16:creationId xmlns:a16="http://schemas.microsoft.com/office/drawing/2014/main" id="{06570C4D-09B4-4446-AE3F-30C145622749}"/>
              </a:ext>
            </a:extLst>
          </p:cNvPr>
          <p:cNvPicPr>
            <a:picLocks noChangeAspect="1"/>
          </p:cNvPicPr>
          <p:nvPr/>
        </p:nvPicPr>
        <p:blipFill>
          <a:blip r:embed="rId3"/>
          <a:stretch>
            <a:fillRect/>
          </a:stretch>
        </p:blipFill>
        <p:spPr>
          <a:xfrm rot="8737780">
            <a:off x="10174645" y="3887294"/>
            <a:ext cx="368300" cy="241300"/>
          </a:xfrm>
          <a:prstGeom prst="rect">
            <a:avLst/>
          </a:prstGeom>
        </p:spPr>
      </p:pic>
      <p:pic>
        <p:nvPicPr>
          <p:cNvPr id="6" name="Picture 5" descr="Icon&#10;&#10;Description automatically generated">
            <a:extLst>
              <a:ext uri="{FF2B5EF4-FFF2-40B4-BE49-F238E27FC236}">
                <a16:creationId xmlns:a16="http://schemas.microsoft.com/office/drawing/2014/main" id="{97351D80-99AE-4D45-B694-F91CAC65C00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807555" y="654462"/>
            <a:ext cx="1452800" cy="1046641"/>
          </a:xfrm>
          <a:prstGeom prst="rect">
            <a:avLst/>
          </a:prstGeom>
        </p:spPr>
      </p:pic>
      <p:pic>
        <p:nvPicPr>
          <p:cNvPr id="10" name="Picture 9" descr="Icon&#10;&#10;Description automatically generated">
            <a:extLst>
              <a:ext uri="{FF2B5EF4-FFF2-40B4-BE49-F238E27FC236}">
                <a16:creationId xmlns:a16="http://schemas.microsoft.com/office/drawing/2014/main" id="{D0659B90-A139-E940-B797-60C41842DDAE}"/>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088987" y="1302909"/>
            <a:ext cx="753392" cy="646331"/>
          </a:xfrm>
          <a:prstGeom prst="rect">
            <a:avLst/>
          </a:prstGeom>
        </p:spPr>
      </p:pic>
      <p:pic>
        <p:nvPicPr>
          <p:cNvPr id="15" name="Picture 14" descr="Shape, icon, arrow&#10;&#10;Description automatically generated">
            <a:extLst>
              <a:ext uri="{FF2B5EF4-FFF2-40B4-BE49-F238E27FC236}">
                <a16:creationId xmlns:a16="http://schemas.microsoft.com/office/drawing/2014/main" id="{758FAF19-C01B-0946-8DEE-9A9A39EB666A}"/>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599337" y="2373346"/>
            <a:ext cx="1518918" cy="1623371"/>
          </a:xfrm>
          <a:prstGeom prst="rect">
            <a:avLst/>
          </a:prstGeom>
        </p:spPr>
      </p:pic>
      <p:pic>
        <p:nvPicPr>
          <p:cNvPr id="20" name="Picture 19" descr="Icon&#10;&#10;Description automatically generated">
            <a:extLst>
              <a:ext uri="{FF2B5EF4-FFF2-40B4-BE49-F238E27FC236}">
                <a16:creationId xmlns:a16="http://schemas.microsoft.com/office/drawing/2014/main" id="{5D1732E0-5CC5-CD4E-8240-0F84A3F684C7}"/>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4974580" y="5225957"/>
            <a:ext cx="1785598" cy="1105174"/>
          </a:xfrm>
          <a:prstGeom prst="rect">
            <a:avLst/>
          </a:prstGeom>
        </p:spPr>
      </p:pic>
      <p:pic>
        <p:nvPicPr>
          <p:cNvPr id="53" name="Picture 52" descr="Icon&#10;&#10;Description automatically generated">
            <a:extLst>
              <a:ext uri="{FF2B5EF4-FFF2-40B4-BE49-F238E27FC236}">
                <a16:creationId xmlns:a16="http://schemas.microsoft.com/office/drawing/2014/main" id="{32161610-4C27-764A-BD99-3124FF05F8A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18126097">
            <a:off x="6042938" y="5112272"/>
            <a:ext cx="753392" cy="646331"/>
          </a:xfrm>
          <a:prstGeom prst="rect">
            <a:avLst/>
          </a:prstGeom>
        </p:spPr>
      </p:pic>
      <p:grpSp>
        <p:nvGrpSpPr>
          <p:cNvPr id="26" name="Group 25">
            <a:extLst>
              <a:ext uri="{FF2B5EF4-FFF2-40B4-BE49-F238E27FC236}">
                <a16:creationId xmlns:a16="http://schemas.microsoft.com/office/drawing/2014/main" id="{D80A95D6-A20A-B24E-BE7F-4FC59B25F058}"/>
              </a:ext>
            </a:extLst>
          </p:cNvPr>
          <p:cNvGrpSpPr/>
          <p:nvPr/>
        </p:nvGrpSpPr>
        <p:grpSpPr>
          <a:xfrm>
            <a:off x="351151" y="1843461"/>
            <a:ext cx="1187355" cy="1490503"/>
            <a:chOff x="351151" y="1843461"/>
            <a:chExt cx="1187355" cy="1490503"/>
          </a:xfrm>
        </p:grpSpPr>
        <p:pic>
          <p:nvPicPr>
            <p:cNvPr id="25" name="Picture 24" descr="Icon&#10;&#10;Description automatically generated">
              <a:extLst>
                <a:ext uri="{FF2B5EF4-FFF2-40B4-BE49-F238E27FC236}">
                  <a16:creationId xmlns:a16="http://schemas.microsoft.com/office/drawing/2014/main" id="{FF55D3B8-EC0A-CE44-B034-288206154D01}"/>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73" name="Picture 72" descr="Icon&#10;&#10;Description automatically generated">
              <a:extLst>
                <a:ext uri="{FF2B5EF4-FFF2-40B4-BE49-F238E27FC236}">
                  <a16:creationId xmlns:a16="http://schemas.microsoft.com/office/drawing/2014/main" id="{B8D78793-BF67-4F4A-B8DF-EBC9965D545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74" name="Group 73">
            <a:extLst>
              <a:ext uri="{FF2B5EF4-FFF2-40B4-BE49-F238E27FC236}">
                <a16:creationId xmlns:a16="http://schemas.microsoft.com/office/drawing/2014/main" id="{F773FDD1-BA1E-E946-967D-CEF7A65A5577}"/>
              </a:ext>
            </a:extLst>
          </p:cNvPr>
          <p:cNvGrpSpPr/>
          <p:nvPr/>
        </p:nvGrpSpPr>
        <p:grpSpPr>
          <a:xfrm>
            <a:off x="351151" y="3260781"/>
            <a:ext cx="1187355" cy="1490503"/>
            <a:chOff x="351151" y="1843461"/>
            <a:chExt cx="1187355" cy="1490503"/>
          </a:xfrm>
        </p:grpSpPr>
        <p:pic>
          <p:nvPicPr>
            <p:cNvPr id="75" name="Picture 74" descr="Icon&#10;&#10;Description automatically generated">
              <a:extLst>
                <a:ext uri="{FF2B5EF4-FFF2-40B4-BE49-F238E27FC236}">
                  <a16:creationId xmlns:a16="http://schemas.microsoft.com/office/drawing/2014/main" id="{74017E07-CA4B-EC4F-8CFA-BA8374A33525}"/>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76" name="Picture 75" descr="Icon&#10;&#10;Description automatically generated">
              <a:extLst>
                <a:ext uri="{FF2B5EF4-FFF2-40B4-BE49-F238E27FC236}">
                  <a16:creationId xmlns:a16="http://schemas.microsoft.com/office/drawing/2014/main" id="{6B222664-0BD0-CC4A-861C-27BC52A5BE53}"/>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86" name="Group 85">
            <a:extLst>
              <a:ext uri="{FF2B5EF4-FFF2-40B4-BE49-F238E27FC236}">
                <a16:creationId xmlns:a16="http://schemas.microsoft.com/office/drawing/2014/main" id="{F695F652-F9DE-CC45-B7EE-510A3735A7F0}"/>
              </a:ext>
            </a:extLst>
          </p:cNvPr>
          <p:cNvGrpSpPr/>
          <p:nvPr/>
        </p:nvGrpSpPr>
        <p:grpSpPr>
          <a:xfrm>
            <a:off x="351151" y="4739061"/>
            <a:ext cx="1187355" cy="1490503"/>
            <a:chOff x="351151" y="1843461"/>
            <a:chExt cx="1187355" cy="1490503"/>
          </a:xfrm>
        </p:grpSpPr>
        <p:pic>
          <p:nvPicPr>
            <p:cNvPr id="87" name="Picture 86" descr="Icon&#10;&#10;Description automatically generated">
              <a:extLst>
                <a:ext uri="{FF2B5EF4-FFF2-40B4-BE49-F238E27FC236}">
                  <a16:creationId xmlns:a16="http://schemas.microsoft.com/office/drawing/2014/main" id="{169A4C91-22D6-3846-9B7B-BC2447470CA4}"/>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88" name="Picture 87" descr="Icon&#10;&#10;Description automatically generated">
              <a:extLst>
                <a:ext uri="{FF2B5EF4-FFF2-40B4-BE49-F238E27FC236}">
                  <a16:creationId xmlns:a16="http://schemas.microsoft.com/office/drawing/2014/main" id="{D93D4AD9-F02C-1D44-825D-8249902F2FE5}"/>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97" name="Group 96">
            <a:extLst>
              <a:ext uri="{FF2B5EF4-FFF2-40B4-BE49-F238E27FC236}">
                <a16:creationId xmlns:a16="http://schemas.microsoft.com/office/drawing/2014/main" id="{C85CF8BA-6FB3-6242-A210-46B8B35BD735}"/>
              </a:ext>
            </a:extLst>
          </p:cNvPr>
          <p:cNvGrpSpPr/>
          <p:nvPr/>
        </p:nvGrpSpPr>
        <p:grpSpPr>
          <a:xfrm>
            <a:off x="5391502" y="3296936"/>
            <a:ext cx="1187355" cy="1490503"/>
            <a:chOff x="351151" y="1843461"/>
            <a:chExt cx="1187355" cy="1490503"/>
          </a:xfrm>
        </p:grpSpPr>
        <p:pic>
          <p:nvPicPr>
            <p:cNvPr id="98" name="Picture 97" descr="Icon&#10;&#10;Description automatically generated">
              <a:extLst>
                <a:ext uri="{FF2B5EF4-FFF2-40B4-BE49-F238E27FC236}">
                  <a16:creationId xmlns:a16="http://schemas.microsoft.com/office/drawing/2014/main" id="{476DDD5A-6110-6A45-9585-E1235D473D7B}"/>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99" name="Picture 98" descr="Icon&#10;&#10;Description automatically generated">
              <a:extLst>
                <a:ext uri="{FF2B5EF4-FFF2-40B4-BE49-F238E27FC236}">
                  <a16:creationId xmlns:a16="http://schemas.microsoft.com/office/drawing/2014/main" id="{3A9A5CAC-B54C-E74D-90BF-8AFD214BA41F}"/>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101" name="Group 100">
            <a:extLst>
              <a:ext uri="{FF2B5EF4-FFF2-40B4-BE49-F238E27FC236}">
                <a16:creationId xmlns:a16="http://schemas.microsoft.com/office/drawing/2014/main" id="{88EB63AD-A7BF-054F-AF10-969A5DC20C06}"/>
              </a:ext>
            </a:extLst>
          </p:cNvPr>
          <p:cNvGrpSpPr/>
          <p:nvPr/>
        </p:nvGrpSpPr>
        <p:grpSpPr>
          <a:xfrm>
            <a:off x="5391502" y="1849136"/>
            <a:ext cx="1187355" cy="1490503"/>
            <a:chOff x="351151" y="1843461"/>
            <a:chExt cx="1187355" cy="1490503"/>
          </a:xfrm>
        </p:grpSpPr>
        <p:pic>
          <p:nvPicPr>
            <p:cNvPr id="102" name="Picture 101" descr="Icon&#10;&#10;Description automatically generated">
              <a:extLst>
                <a:ext uri="{FF2B5EF4-FFF2-40B4-BE49-F238E27FC236}">
                  <a16:creationId xmlns:a16="http://schemas.microsoft.com/office/drawing/2014/main" id="{DC5FE2D6-A3F2-9049-8C60-0B9767A33950}"/>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103" name="Picture 102" descr="Icon&#10;&#10;Description automatically generated">
              <a:extLst>
                <a:ext uri="{FF2B5EF4-FFF2-40B4-BE49-F238E27FC236}">
                  <a16:creationId xmlns:a16="http://schemas.microsoft.com/office/drawing/2014/main" id="{8844823B-A316-3440-A9CC-DF7736686960}"/>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spTree>
    <p:extLst>
      <p:ext uri="{BB962C8B-B14F-4D97-AF65-F5344CB8AC3E}">
        <p14:creationId xmlns:p14="http://schemas.microsoft.com/office/powerpoint/2010/main" val="748469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Picture 37" descr="A picture containing typewriter&#10;&#10;Description automatically generated">
            <a:extLst>
              <a:ext uri="{FF2B5EF4-FFF2-40B4-BE49-F238E27FC236}">
                <a16:creationId xmlns:a16="http://schemas.microsoft.com/office/drawing/2014/main" id="{4CEA8818-6C4C-5046-B801-2B61F48362FC}"/>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2860" y="-23405"/>
            <a:ext cx="12222480" cy="6881405"/>
          </a:xfrm>
          <a:prstGeom prst="rect">
            <a:avLst/>
          </a:prstGeom>
        </p:spPr>
      </p:pic>
      <p:sp>
        <p:nvSpPr>
          <p:cNvPr id="39" name="Rectangle 38">
            <a:extLst>
              <a:ext uri="{FF2B5EF4-FFF2-40B4-BE49-F238E27FC236}">
                <a16:creationId xmlns:a16="http://schemas.microsoft.com/office/drawing/2014/main" id="{FEAEDD45-6916-8848-8723-9B2C27D41ECC}"/>
              </a:ext>
            </a:extLst>
          </p:cNvPr>
          <p:cNvSpPr/>
          <p:nvPr/>
        </p:nvSpPr>
        <p:spPr>
          <a:xfrm>
            <a:off x="-22860" y="-23406"/>
            <a:ext cx="12222480" cy="6881405"/>
          </a:xfrm>
          <a:prstGeom prst="rect">
            <a:avLst/>
          </a:prstGeom>
          <a:solidFill>
            <a:srgbClr val="0090D4">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185D8DC2-BD9A-3442-9FBD-9BAF22B3CFE8}"/>
              </a:ext>
            </a:extLst>
          </p:cNvPr>
          <p:cNvSpPr/>
          <p:nvPr/>
        </p:nvSpPr>
        <p:spPr>
          <a:xfrm>
            <a:off x="4051902" y="2316065"/>
            <a:ext cx="2148602"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135AB48-64E2-0A47-9026-3F2AD5DBC8D5}"/>
              </a:ext>
            </a:extLst>
          </p:cNvPr>
          <p:cNvSpPr/>
          <p:nvPr/>
        </p:nvSpPr>
        <p:spPr>
          <a:xfrm>
            <a:off x="532800" y="2316065"/>
            <a:ext cx="2985100"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9DFD22F9-F0D9-5447-99F9-7D4D1597CA6B}"/>
              </a:ext>
            </a:extLst>
          </p:cNvPr>
          <p:cNvSpPr/>
          <p:nvPr/>
        </p:nvSpPr>
        <p:spPr>
          <a:xfrm>
            <a:off x="6734506" y="2316065"/>
            <a:ext cx="3119697"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96A07E27-2CC2-0849-A711-63CC28648F2F}"/>
              </a:ext>
            </a:extLst>
          </p:cNvPr>
          <p:cNvSpPr/>
          <p:nvPr/>
        </p:nvSpPr>
        <p:spPr>
          <a:xfrm>
            <a:off x="722358" y="2359224"/>
            <a:ext cx="2650084" cy="769441"/>
          </a:xfrm>
          <a:prstGeom prst="rect">
            <a:avLst/>
          </a:prstGeom>
        </p:spPr>
        <p:txBody>
          <a:bodyPr wrap="none" lIns="91440" tIns="45720" rIns="91440" bIns="45720" anchor="t">
            <a:spAutoFit/>
          </a:bodyPr>
          <a:lstStyle/>
          <a:p>
            <a:r>
              <a:rPr lang="en-US" sz="4400" b="1" dirty="0" err="1">
                <a:solidFill>
                  <a:srgbClr val="004A6C"/>
                </a:solidFill>
                <a:latin typeface="Century Gothic"/>
              </a:rPr>
              <a:t>Ρύ</a:t>
            </a:r>
            <a:r>
              <a:rPr lang="en-US" sz="4400" b="1" dirty="0">
                <a:solidFill>
                  <a:srgbClr val="004A6C"/>
                </a:solidFill>
                <a:latin typeface="Century Gothic"/>
              </a:rPr>
              <a:t>πα</a:t>
            </a:r>
            <a:r>
              <a:rPr lang="en-US" sz="4400" b="1" dirty="0" err="1">
                <a:solidFill>
                  <a:srgbClr val="004A6C"/>
                </a:solidFill>
                <a:latin typeface="Century Gothic"/>
              </a:rPr>
              <a:t>νση</a:t>
            </a:r>
            <a:endParaRPr lang="en-US" dirty="0" err="1"/>
          </a:p>
        </p:txBody>
      </p:sp>
      <p:sp>
        <p:nvSpPr>
          <p:cNvPr id="19" name="Rectangle 18">
            <a:extLst>
              <a:ext uri="{FF2B5EF4-FFF2-40B4-BE49-F238E27FC236}">
                <a16:creationId xmlns:a16="http://schemas.microsoft.com/office/drawing/2014/main" id="{7798956B-4D09-5846-8DD5-91132F7A39A6}"/>
              </a:ext>
            </a:extLst>
          </p:cNvPr>
          <p:cNvSpPr/>
          <p:nvPr/>
        </p:nvSpPr>
        <p:spPr>
          <a:xfrm>
            <a:off x="4198541" y="2339044"/>
            <a:ext cx="2077813" cy="769441"/>
          </a:xfrm>
          <a:prstGeom prst="rect">
            <a:avLst/>
          </a:prstGeom>
        </p:spPr>
        <p:txBody>
          <a:bodyPr wrap="none" lIns="91440" tIns="45720" rIns="91440" bIns="45720" anchor="t">
            <a:spAutoFit/>
          </a:bodyPr>
          <a:lstStyle/>
          <a:p>
            <a:r>
              <a:rPr lang="en-US" sz="4400" b="1" dirty="0" err="1">
                <a:solidFill>
                  <a:srgbClr val="004A6C"/>
                </a:solidFill>
                <a:latin typeface="Century Gothic"/>
              </a:rPr>
              <a:t>Τοξίνες</a:t>
            </a:r>
            <a:endParaRPr lang="en-US" dirty="0" err="1"/>
          </a:p>
        </p:txBody>
      </p:sp>
      <p:sp>
        <p:nvSpPr>
          <p:cNvPr id="26" name="Rectangle 25">
            <a:extLst>
              <a:ext uri="{FF2B5EF4-FFF2-40B4-BE49-F238E27FC236}">
                <a16:creationId xmlns:a16="http://schemas.microsoft.com/office/drawing/2014/main" id="{636BB5BD-B32C-364E-85D5-FF1D99D1DB48}"/>
              </a:ext>
            </a:extLst>
          </p:cNvPr>
          <p:cNvSpPr/>
          <p:nvPr/>
        </p:nvSpPr>
        <p:spPr>
          <a:xfrm>
            <a:off x="6834276" y="2361104"/>
            <a:ext cx="2558714" cy="769441"/>
          </a:xfrm>
          <a:prstGeom prst="rect">
            <a:avLst/>
          </a:prstGeom>
        </p:spPr>
        <p:txBody>
          <a:bodyPr wrap="none" lIns="91440" tIns="45720" rIns="91440" bIns="45720" anchor="t">
            <a:spAutoFit/>
          </a:bodyPr>
          <a:lstStyle/>
          <a:p>
            <a:r>
              <a:rPr lang="en-US" sz="4400" b="1" dirty="0" err="1">
                <a:solidFill>
                  <a:srgbClr val="004A6C"/>
                </a:solidFill>
                <a:latin typeface="Century Gothic"/>
              </a:rPr>
              <a:t>Ιδιότητες</a:t>
            </a:r>
            <a:endParaRPr lang="en-US" dirty="0" err="1"/>
          </a:p>
        </p:txBody>
      </p:sp>
      <p:pic>
        <p:nvPicPr>
          <p:cNvPr id="3" name="Picture 2">
            <a:extLst>
              <a:ext uri="{FF2B5EF4-FFF2-40B4-BE49-F238E27FC236}">
                <a16:creationId xmlns:a16="http://schemas.microsoft.com/office/drawing/2014/main" id="{5F9BE9A2-723D-1C42-9BC7-7EE359D9BB0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7145" y="-11704"/>
            <a:ext cx="5873850" cy="2004972"/>
          </a:xfrm>
          <a:prstGeom prst="rect">
            <a:avLst/>
          </a:prstGeom>
        </p:spPr>
      </p:pic>
      <p:sp>
        <p:nvSpPr>
          <p:cNvPr id="16" name="TextBox 15">
            <a:extLst>
              <a:ext uri="{FF2B5EF4-FFF2-40B4-BE49-F238E27FC236}">
                <a16:creationId xmlns:a16="http://schemas.microsoft.com/office/drawing/2014/main" id="{C87607EC-BBA8-5149-80C4-85E29FBFEEFF}"/>
              </a:ext>
            </a:extLst>
          </p:cNvPr>
          <p:cNvSpPr txBox="1"/>
          <p:nvPr/>
        </p:nvSpPr>
        <p:spPr>
          <a:xfrm>
            <a:off x="574554" y="902810"/>
            <a:ext cx="4400026" cy="606287"/>
          </a:xfrm>
          <a:prstGeom prst="rect">
            <a:avLst/>
          </a:prstGeom>
          <a:noFill/>
        </p:spPr>
        <p:txBody>
          <a:bodyPr wrap="square" lIns="91440" tIns="45720" rIns="91440" bIns="45720" rtlCol="0" anchor="t">
            <a:spAutoFit/>
          </a:bodyPr>
          <a:lstStyle/>
          <a:p>
            <a:r>
              <a:rPr lang="en-US" sz="3200" b="1" dirty="0">
                <a:solidFill>
                  <a:srgbClr val="004A6C"/>
                </a:solidFill>
                <a:latin typeface="Century Gothic"/>
              </a:rPr>
              <a:t>Βα</a:t>
            </a:r>
            <a:r>
              <a:rPr lang="en-US" sz="3200" b="1" dirty="0" err="1">
                <a:solidFill>
                  <a:srgbClr val="004A6C"/>
                </a:solidFill>
                <a:latin typeface="Century Gothic"/>
              </a:rPr>
              <a:t>σικό</a:t>
            </a:r>
            <a:r>
              <a:rPr lang="en-US" sz="3200" b="1" dirty="0">
                <a:solidFill>
                  <a:srgbClr val="004A6C"/>
                </a:solidFill>
                <a:latin typeface="Century Gothic"/>
              </a:rPr>
              <a:t> </a:t>
            </a:r>
            <a:r>
              <a:rPr lang="en-US" sz="3200" b="1" dirty="0" err="1">
                <a:solidFill>
                  <a:srgbClr val="004A6C"/>
                </a:solidFill>
                <a:latin typeface="Century Gothic"/>
              </a:rPr>
              <a:t>Λεξιλόγιο</a:t>
            </a:r>
            <a:endParaRPr lang="en-US" dirty="0" err="1"/>
          </a:p>
        </p:txBody>
      </p:sp>
      <p:sp>
        <p:nvSpPr>
          <p:cNvPr id="18" name="Rectangle 17">
            <a:extLst>
              <a:ext uri="{FF2B5EF4-FFF2-40B4-BE49-F238E27FC236}">
                <a16:creationId xmlns:a16="http://schemas.microsoft.com/office/drawing/2014/main" id="{557E9252-9D9B-F447-BF54-F24A52DB4F3B}"/>
              </a:ext>
            </a:extLst>
          </p:cNvPr>
          <p:cNvSpPr/>
          <p:nvPr/>
        </p:nvSpPr>
        <p:spPr>
          <a:xfrm>
            <a:off x="559401" y="3695602"/>
            <a:ext cx="3054950" cy="817142"/>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E6D8FAFF-98D2-A94E-A588-0A07038666DA}"/>
              </a:ext>
            </a:extLst>
          </p:cNvPr>
          <p:cNvSpPr/>
          <p:nvPr/>
        </p:nvSpPr>
        <p:spPr>
          <a:xfrm>
            <a:off x="748959" y="3714949"/>
            <a:ext cx="2712602" cy="769441"/>
          </a:xfrm>
          <a:prstGeom prst="rect">
            <a:avLst/>
          </a:prstGeom>
        </p:spPr>
        <p:txBody>
          <a:bodyPr wrap="none" lIns="91440" tIns="45720" rIns="91440" bIns="45720" anchor="t">
            <a:spAutoFit/>
          </a:bodyPr>
          <a:lstStyle/>
          <a:p>
            <a:r>
              <a:rPr lang="en-US" sz="4400" b="1" dirty="0" err="1">
                <a:solidFill>
                  <a:srgbClr val="004A6C"/>
                </a:solidFill>
                <a:latin typeface="Century Gothic"/>
              </a:rPr>
              <a:t>Θρε</a:t>
            </a:r>
            <a:r>
              <a:rPr lang="en-US" sz="4400" b="1" dirty="0">
                <a:solidFill>
                  <a:srgbClr val="004A6C"/>
                </a:solidFill>
                <a:latin typeface="Century Gothic"/>
              </a:rPr>
              <a:t>π</a:t>
            </a:r>
            <a:r>
              <a:rPr lang="en-US" sz="4400" b="1" dirty="0" err="1">
                <a:solidFill>
                  <a:srgbClr val="004A6C"/>
                </a:solidFill>
                <a:latin typeface="Century Gothic"/>
              </a:rPr>
              <a:t>τικό</a:t>
            </a:r>
            <a:endParaRPr lang="en-US" dirty="0" err="1"/>
          </a:p>
        </p:txBody>
      </p:sp>
      <p:sp>
        <p:nvSpPr>
          <p:cNvPr id="21" name="Rectangle 20">
            <a:extLst>
              <a:ext uri="{FF2B5EF4-FFF2-40B4-BE49-F238E27FC236}">
                <a16:creationId xmlns:a16="http://schemas.microsoft.com/office/drawing/2014/main" id="{221E6713-3774-B141-8129-2FBA40A214B8}"/>
              </a:ext>
            </a:extLst>
          </p:cNvPr>
          <p:cNvSpPr/>
          <p:nvPr/>
        </p:nvSpPr>
        <p:spPr>
          <a:xfrm>
            <a:off x="3894352" y="3679727"/>
            <a:ext cx="2995217" cy="833017"/>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D982FE31-8A12-FF45-90C4-862ED89893DA}"/>
              </a:ext>
            </a:extLst>
          </p:cNvPr>
          <p:cNvSpPr/>
          <p:nvPr/>
        </p:nvSpPr>
        <p:spPr>
          <a:xfrm>
            <a:off x="3893410" y="3714949"/>
            <a:ext cx="2996333" cy="769441"/>
          </a:xfrm>
          <a:prstGeom prst="rect">
            <a:avLst/>
          </a:prstGeom>
        </p:spPr>
        <p:txBody>
          <a:bodyPr wrap="none" lIns="91440" tIns="45720" rIns="91440" bIns="45720" anchor="t">
            <a:spAutoFit/>
          </a:bodyPr>
          <a:lstStyle/>
          <a:p>
            <a:r>
              <a:rPr lang="en-US" sz="4400" b="1" dirty="0">
                <a:solidFill>
                  <a:srgbClr val="004A6C"/>
                </a:solidFill>
                <a:latin typeface="Century Gothic"/>
              </a:rPr>
              <a:t>Κα</a:t>
            </a:r>
            <a:r>
              <a:rPr lang="en-US" sz="4400" b="1" dirty="0" err="1">
                <a:solidFill>
                  <a:srgbClr val="004A6C"/>
                </a:solidFill>
                <a:latin typeface="Century Gothic"/>
              </a:rPr>
              <a:t>τά</a:t>
            </a:r>
            <a:r>
              <a:rPr lang="en-US" sz="4400" b="1" dirty="0">
                <a:solidFill>
                  <a:srgbClr val="004A6C"/>
                </a:solidFill>
                <a:latin typeface="Century Gothic"/>
              </a:rPr>
              <a:t>π</a:t>
            </a:r>
            <a:r>
              <a:rPr lang="en-US" sz="4400" b="1" dirty="0" err="1">
                <a:solidFill>
                  <a:srgbClr val="004A6C"/>
                </a:solidFill>
                <a:latin typeface="Century Gothic"/>
              </a:rPr>
              <a:t>οση</a:t>
            </a:r>
            <a:endParaRPr lang="en-US" dirty="0" err="1"/>
          </a:p>
        </p:txBody>
      </p:sp>
      <p:pic>
        <p:nvPicPr>
          <p:cNvPr id="4" name="Picture 3" descr="Text&#10;&#10;Description automatically generated with low confidence">
            <a:extLst>
              <a:ext uri="{FF2B5EF4-FFF2-40B4-BE49-F238E27FC236}">
                <a16:creationId xmlns:a16="http://schemas.microsoft.com/office/drawing/2014/main" id="{F2CCE74B-492C-49A7-9831-B713540BD042}"/>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l="-260"/>
          <a:stretch/>
        </p:blipFill>
        <p:spPr>
          <a:xfrm>
            <a:off x="-11430" y="5605220"/>
            <a:ext cx="4415539" cy="1241087"/>
          </a:xfrm>
          <a:prstGeom prst="rect">
            <a:avLst/>
          </a:prstGeom>
        </p:spPr>
      </p:pic>
    </p:spTree>
    <p:extLst>
      <p:ext uri="{BB962C8B-B14F-4D97-AF65-F5344CB8AC3E}">
        <p14:creationId xmlns:p14="http://schemas.microsoft.com/office/powerpoint/2010/main" val="15394441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picture containing swimming, water sport, sport&#10;&#10;Description automatically generated">
            <a:extLst>
              <a:ext uri="{FF2B5EF4-FFF2-40B4-BE49-F238E27FC236}">
                <a16:creationId xmlns:a16="http://schemas.microsoft.com/office/drawing/2014/main" id="{513D1736-90FA-6D40-934C-74D848C3D577}"/>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flipH="1">
            <a:off x="-2" y="-1"/>
            <a:ext cx="12192001" cy="6858001"/>
          </a:xfrm>
          <a:prstGeom prst="rect">
            <a:avLst/>
          </a:prstGeom>
        </p:spPr>
      </p:pic>
      <p:sp>
        <p:nvSpPr>
          <p:cNvPr id="2" name="Rectangle 1">
            <a:extLst>
              <a:ext uri="{FF2B5EF4-FFF2-40B4-BE49-F238E27FC236}">
                <a16:creationId xmlns:a16="http://schemas.microsoft.com/office/drawing/2014/main" id="{A24FA5B3-037D-244A-8F18-5F94BCA8D036}"/>
              </a:ext>
            </a:extLst>
          </p:cNvPr>
          <p:cNvSpPr/>
          <p:nvPr/>
        </p:nvSpPr>
        <p:spPr>
          <a:xfrm>
            <a:off x="675508" y="2123267"/>
            <a:ext cx="3935637" cy="575503"/>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AE0A7FEE-4F69-AA4D-A395-55D027FF4907}"/>
              </a:ext>
            </a:extLst>
          </p:cNvPr>
          <p:cNvSpPr/>
          <p:nvPr/>
        </p:nvSpPr>
        <p:spPr>
          <a:xfrm>
            <a:off x="677002" y="2231152"/>
            <a:ext cx="3922877" cy="369332"/>
          </a:xfrm>
          <a:prstGeom prst="rect">
            <a:avLst/>
          </a:prstGeom>
        </p:spPr>
        <p:txBody>
          <a:bodyPr wrap="square" lIns="91440" tIns="45720" rIns="91440" bIns="45720" anchor="t">
            <a:spAutoFit/>
          </a:bodyPr>
          <a:lstStyle/>
          <a:p>
            <a:r>
              <a:rPr lang="en-US" b="1" dirty="0" err="1">
                <a:solidFill>
                  <a:srgbClr val="004A6C"/>
                </a:solidFill>
                <a:latin typeface="Century Gothic"/>
              </a:rPr>
              <a:t>Γι</a:t>
            </a:r>
            <a:r>
              <a:rPr lang="en-US" b="1" dirty="0">
                <a:solidFill>
                  <a:srgbClr val="004A6C"/>
                </a:solidFill>
                <a:latin typeface="Century Gothic"/>
              </a:rPr>
              <a:t>α</a:t>
            </a:r>
            <a:r>
              <a:rPr lang="en-US" b="1" dirty="0" err="1">
                <a:solidFill>
                  <a:srgbClr val="004A6C"/>
                </a:solidFill>
                <a:latin typeface="Century Gothic"/>
              </a:rPr>
              <a:t>τί</a:t>
            </a:r>
            <a:r>
              <a:rPr lang="en-US" b="1" dirty="0">
                <a:solidFill>
                  <a:srgbClr val="004A6C"/>
                </a:solidFill>
                <a:latin typeface="Century Gothic"/>
              </a:rPr>
              <a:t> </a:t>
            </a:r>
            <a:r>
              <a:rPr lang="en-US" b="1" dirty="0" err="1">
                <a:solidFill>
                  <a:srgbClr val="004A6C"/>
                </a:solidFill>
                <a:latin typeface="Century Gothic"/>
              </a:rPr>
              <a:t>είν</a:t>
            </a:r>
            <a:r>
              <a:rPr lang="en-US" b="1" dirty="0">
                <a:solidFill>
                  <a:srgbClr val="004A6C"/>
                </a:solidFill>
                <a:latin typeface="Century Gothic"/>
              </a:rPr>
              <a:t>αι π</a:t>
            </a:r>
            <a:r>
              <a:rPr lang="en-US" b="1" dirty="0" err="1">
                <a:solidFill>
                  <a:srgbClr val="004A6C"/>
                </a:solidFill>
                <a:latin typeface="Century Gothic"/>
              </a:rPr>
              <a:t>ρό</a:t>
            </a:r>
            <a:r>
              <a:rPr lang="en-US" b="1" dirty="0">
                <a:solidFill>
                  <a:srgbClr val="004A6C"/>
                </a:solidFill>
                <a:latin typeface="Century Gothic"/>
              </a:rPr>
              <a:t>β</a:t>
            </a:r>
            <a:r>
              <a:rPr lang="en-US" b="1" dirty="0" err="1">
                <a:solidFill>
                  <a:srgbClr val="004A6C"/>
                </a:solidFill>
                <a:latin typeface="Century Gothic"/>
              </a:rPr>
              <a:t>λημ</a:t>
            </a:r>
            <a:r>
              <a:rPr lang="en-US" b="1" dirty="0">
                <a:solidFill>
                  <a:srgbClr val="004A6C"/>
                </a:solidFill>
                <a:latin typeface="Century Gothic"/>
              </a:rPr>
              <a:t>α;</a:t>
            </a:r>
            <a:endParaRPr lang="en-US" dirty="0"/>
          </a:p>
        </p:txBody>
      </p:sp>
      <p:pic>
        <p:nvPicPr>
          <p:cNvPr id="16" name="Picture 15">
            <a:extLst>
              <a:ext uri="{FF2B5EF4-FFF2-40B4-BE49-F238E27FC236}">
                <a16:creationId xmlns:a16="http://schemas.microsoft.com/office/drawing/2014/main" id="{4D242560-7DAD-704B-97D3-7B36AC2F194F}"/>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0" y="0"/>
            <a:ext cx="12192000" cy="2085411"/>
          </a:xfrm>
          <a:prstGeom prst="rect">
            <a:avLst/>
          </a:prstGeom>
        </p:spPr>
      </p:pic>
      <p:sp>
        <p:nvSpPr>
          <p:cNvPr id="5" name="TextBox 4">
            <a:extLst>
              <a:ext uri="{FF2B5EF4-FFF2-40B4-BE49-F238E27FC236}">
                <a16:creationId xmlns:a16="http://schemas.microsoft.com/office/drawing/2014/main" id="{71FC29CB-5693-9649-AE01-67F04284D683}"/>
              </a:ext>
            </a:extLst>
          </p:cNvPr>
          <p:cNvSpPr txBox="1"/>
          <p:nvPr/>
        </p:nvSpPr>
        <p:spPr>
          <a:xfrm>
            <a:off x="375688" y="896299"/>
            <a:ext cx="4228516" cy="584775"/>
          </a:xfrm>
          <a:prstGeom prst="rect">
            <a:avLst/>
          </a:prstGeom>
          <a:noFill/>
        </p:spPr>
        <p:txBody>
          <a:bodyPr wrap="square" lIns="91440" tIns="45720" rIns="91440" bIns="45720" rtlCol="0" anchor="t">
            <a:spAutoFit/>
          </a:bodyPr>
          <a:lstStyle/>
          <a:p>
            <a:r>
              <a:rPr lang="en-US" sz="3200" b="1" dirty="0" err="1">
                <a:solidFill>
                  <a:srgbClr val="004A6C"/>
                </a:solidFill>
                <a:latin typeface="Century Gothic"/>
              </a:rPr>
              <a:t>Πλ</a:t>
            </a:r>
            <a:r>
              <a:rPr lang="en-US" sz="3200" b="1" dirty="0">
                <a:solidFill>
                  <a:srgbClr val="004A6C"/>
                </a:solidFill>
                <a:latin typeface="Century Gothic"/>
              </a:rPr>
              <a:t>α</a:t>
            </a:r>
            <a:r>
              <a:rPr lang="en-US" sz="3200" b="1" dirty="0" err="1">
                <a:solidFill>
                  <a:srgbClr val="004A6C"/>
                </a:solidFill>
                <a:latin typeface="Century Gothic"/>
              </a:rPr>
              <a:t>στική</a:t>
            </a:r>
            <a:r>
              <a:rPr lang="en-US" sz="3200" b="1" dirty="0">
                <a:solidFill>
                  <a:srgbClr val="004A6C"/>
                </a:solidFill>
                <a:latin typeface="Century Gothic"/>
              </a:rPr>
              <a:t> </a:t>
            </a:r>
            <a:r>
              <a:rPr lang="en-US" sz="3200" b="1" dirty="0" err="1">
                <a:solidFill>
                  <a:srgbClr val="004A6C"/>
                </a:solidFill>
                <a:latin typeface="Century Gothic"/>
              </a:rPr>
              <a:t>Ρύ</a:t>
            </a:r>
            <a:r>
              <a:rPr lang="en-US" sz="3200" b="1" dirty="0">
                <a:solidFill>
                  <a:srgbClr val="004A6C"/>
                </a:solidFill>
                <a:latin typeface="Century Gothic"/>
              </a:rPr>
              <a:t>πα</a:t>
            </a:r>
            <a:r>
              <a:rPr lang="en-US" sz="3200" b="1" dirty="0" err="1">
                <a:solidFill>
                  <a:srgbClr val="004A6C"/>
                </a:solidFill>
                <a:latin typeface="Century Gothic"/>
              </a:rPr>
              <a:t>νση</a:t>
            </a:r>
            <a:endParaRPr lang="en-US" dirty="0" err="1"/>
          </a:p>
        </p:txBody>
      </p:sp>
      <p:sp>
        <p:nvSpPr>
          <p:cNvPr id="18" name="Rectangle 17">
            <a:extLst>
              <a:ext uri="{FF2B5EF4-FFF2-40B4-BE49-F238E27FC236}">
                <a16:creationId xmlns:a16="http://schemas.microsoft.com/office/drawing/2014/main" id="{973B819B-1E06-B54F-B2A1-AC945F45C30E}"/>
              </a:ext>
            </a:extLst>
          </p:cNvPr>
          <p:cNvSpPr/>
          <p:nvPr/>
        </p:nvSpPr>
        <p:spPr>
          <a:xfrm>
            <a:off x="582063" y="2861886"/>
            <a:ext cx="7647537" cy="3046988"/>
          </a:xfrm>
          <a:prstGeom prst="rect">
            <a:avLst/>
          </a:prstGeom>
        </p:spPr>
        <p:txBody>
          <a:bodyPr wrap="square" lIns="91440" tIns="45720" rIns="91440" bIns="45720" anchor="t">
            <a:spAutoFit/>
          </a:bodyPr>
          <a:lstStyle/>
          <a:p>
            <a:r>
              <a:rPr lang="en-US" sz="2400" dirty="0">
                <a:solidFill>
                  <a:srgbClr val="F9F6ED"/>
                </a:solidFill>
                <a:latin typeface="Century Gothic"/>
              </a:rPr>
              <a:t>«Υπ</a:t>
            </a:r>
            <a:r>
              <a:rPr lang="en-US" sz="2400" err="1">
                <a:solidFill>
                  <a:srgbClr val="F9F6ED"/>
                </a:solidFill>
                <a:latin typeface="Century Gothic"/>
              </a:rPr>
              <a:t>άρχουν</a:t>
            </a:r>
            <a:r>
              <a:rPr lang="en-US" sz="2400" dirty="0">
                <a:solidFill>
                  <a:srgbClr val="F9F6ED"/>
                </a:solidFill>
                <a:latin typeface="Century Gothic"/>
              </a:rPr>
              <a:t> </a:t>
            </a:r>
            <a:r>
              <a:rPr lang="en-US" sz="2400" err="1">
                <a:solidFill>
                  <a:srgbClr val="F9F6ED"/>
                </a:solidFill>
                <a:latin typeface="Century Gothic"/>
              </a:rPr>
              <a:t>θρ</a:t>
            </a:r>
            <a:r>
              <a:rPr lang="en-US" sz="2400" dirty="0">
                <a:solidFill>
                  <a:srgbClr val="F9F6ED"/>
                </a:solidFill>
                <a:latin typeface="Century Gothic"/>
              </a:rPr>
              <a:t>α</a:t>
            </a:r>
            <a:r>
              <a:rPr lang="en-US" sz="2400" err="1">
                <a:solidFill>
                  <a:srgbClr val="F9F6ED"/>
                </a:solidFill>
                <a:latin typeface="Century Gothic"/>
              </a:rPr>
              <a:t>ύσμ</a:t>
            </a:r>
            <a:r>
              <a:rPr lang="en-US" sz="2400" dirty="0">
                <a:solidFill>
                  <a:srgbClr val="F9F6ED"/>
                </a:solidFill>
                <a:latin typeface="Century Gothic"/>
              </a:rPr>
              <a:t>ατα από </a:t>
            </a:r>
            <a:r>
              <a:rPr lang="en-US" sz="2400" err="1">
                <a:solidFill>
                  <a:srgbClr val="F9F6ED"/>
                </a:solidFill>
                <a:latin typeface="Century Gothic"/>
              </a:rPr>
              <a:t>δίχτυ</a:t>
            </a:r>
            <a:r>
              <a:rPr lang="en-US" sz="2400" dirty="0">
                <a:solidFill>
                  <a:srgbClr val="F9F6ED"/>
                </a:solidFill>
                <a:latin typeface="Century Gothic"/>
              </a:rPr>
              <a:t>α </a:t>
            </a:r>
            <a:r>
              <a:rPr lang="en-US" sz="2400" err="1">
                <a:solidFill>
                  <a:srgbClr val="F9F6ED"/>
                </a:solidFill>
                <a:latin typeface="Century Gothic"/>
              </a:rPr>
              <a:t>τόσο</a:t>
            </a:r>
            <a:r>
              <a:rPr lang="en-US" sz="2400" dirty="0">
                <a:solidFill>
                  <a:srgbClr val="F9F6ED"/>
                </a:solidFill>
                <a:latin typeface="Century Gothic"/>
              </a:rPr>
              <a:t> </a:t>
            </a:r>
            <a:r>
              <a:rPr lang="en-US" sz="2400" err="1">
                <a:solidFill>
                  <a:srgbClr val="F9F6ED"/>
                </a:solidFill>
                <a:latin typeface="Century Gothic"/>
              </a:rPr>
              <a:t>μεγάλ</a:t>
            </a:r>
            <a:r>
              <a:rPr lang="en-US" sz="2400" dirty="0">
                <a:solidFill>
                  <a:srgbClr val="F9F6ED"/>
                </a:solidFill>
                <a:latin typeface="Century Gothic"/>
              </a:rPr>
              <a:t>α π</a:t>
            </a:r>
            <a:r>
              <a:rPr lang="en-US" sz="2400" err="1">
                <a:solidFill>
                  <a:srgbClr val="F9F6ED"/>
                </a:solidFill>
                <a:latin typeface="Century Gothic"/>
              </a:rPr>
              <a:t>ου</a:t>
            </a:r>
            <a:r>
              <a:rPr lang="en-US" sz="2400" dirty="0">
                <a:solidFill>
                  <a:srgbClr val="F9F6ED"/>
                </a:solidFill>
                <a:latin typeface="Century Gothic"/>
              </a:rPr>
              <a:t> μπ</a:t>
            </a:r>
            <a:r>
              <a:rPr lang="en-US" sz="2400" err="1">
                <a:solidFill>
                  <a:srgbClr val="F9F6ED"/>
                </a:solidFill>
                <a:latin typeface="Century Gothic"/>
              </a:rPr>
              <a:t>λέκουν</a:t>
            </a:r>
            <a:r>
              <a:rPr lang="en-US" sz="2400" dirty="0">
                <a:solidFill>
                  <a:srgbClr val="F9F6ED"/>
                </a:solidFill>
                <a:latin typeface="Century Gothic"/>
              </a:rPr>
              <a:t> τα </a:t>
            </a:r>
            <a:r>
              <a:rPr lang="en-US" sz="2400" err="1">
                <a:solidFill>
                  <a:srgbClr val="F9F6ED"/>
                </a:solidFill>
                <a:latin typeface="Century Gothic"/>
              </a:rPr>
              <a:t>κεφάλι</a:t>
            </a:r>
            <a:r>
              <a:rPr lang="en-US" sz="2400" dirty="0">
                <a:solidFill>
                  <a:srgbClr val="F9F6ED"/>
                </a:solidFill>
                <a:latin typeface="Century Gothic"/>
              </a:rPr>
              <a:t>α </a:t>
            </a:r>
            <a:r>
              <a:rPr lang="en-US" sz="2400" err="1">
                <a:solidFill>
                  <a:srgbClr val="F9F6ED"/>
                </a:solidFill>
                <a:latin typeface="Century Gothic"/>
              </a:rPr>
              <a:t>των</a:t>
            </a:r>
            <a:r>
              <a:rPr lang="en-US" sz="2400" dirty="0">
                <a:solidFill>
                  <a:srgbClr val="F9F6ED"/>
                </a:solidFill>
                <a:latin typeface="Century Gothic"/>
              </a:rPr>
              <a:t> ψα</a:t>
            </a:r>
            <a:r>
              <a:rPr lang="en-US" sz="2400" err="1">
                <a:solidFill>
                  <a:srgbClr val="F9F6ED"/>
                </a:solidFill>
                <a:latin typeface="Century Gothic"/>
              </a:rPr>
              <a:t>ριών</a:t>
            </a:r>
            <a:r>
              <a:rPr lang="en-US" sz="2400" dirty="0">
                <a:solidFill>
                  <a:srgbClr val="F9F6ED"/>
                </a:solidFill>
                <a:latin typeface="Century Gothic"/>
              </a:rPr>
              <a:t>, </a:t>
            </a:r>
            <a:r>
              <a:rPr lang="en-US" sz="2400" err="1">
                <a:solidFill>
                  <a:srgbClr val="F9F6ED"/>
                </a:solidFill>
                <a:latin typeface="Century Gothic"/>
              </a:rPr>
              <a:t>των</a:t>
            </a:r>
            <a:r>
              <a:rPr lang="en-US" sz="2400" dirty="0">
                <a:solidFill>
                  <a:srgbClr val="F9F6ED"/>
                </a:solidFill>
                <a:latin typeface="Century Gothic"/>
              </a:rPr>
              <a:t> π</a:t>
            </a:r>
            <a:r>
              <a:rPr lang="en-US" sz="2400" err="1">
                <a:solidFill>
                  <a:srgbClr val="F9F6ED"/>
                </a:solidFill>
                <a:latin typeface="Century Gothic"/>
              </a:rPr>
              <a:t>ουλιών</a:t>
            </a:r>
            <a:r>
              <a:rPr lang="en-US" sz="2400" dirty="0">
                <a:solidFill>
                  <a:srgbClr val="F9F6ED"/>
                </a:solidFill>
                <a:latin typeface="Century Gothic"/>
              </a:rPr>
              <a:t> και </a:t>
            </a:r>
            <a:r>
              <a:rPr lang="en-US" sz="2400" err="1">
                <a:solidFill>
                  <a:srgbClr val="F9F6ED"/>
                </a:solidFill>
                <a:latin typeface="Century Gothic"/>
              </a:rPr>
              <a:t>των</a:t>
            </a:r>
            <a:r>
              <a:rPr lang="en-US" sz="2400" dirty="0">
                <a:solidFill>
                  <a:srgbClr val="F9F6ED"/>
                </a:solidFill>
                <a:latin typeface="Century Gothic"/>
              </a:rPr>
              <a:t> </a:t>
            </a:r>
            <a:r>
              <a:rPr lang="en-US" sz="2400" err="1">
                <a:solidFill>
                  <a:srgbClr val="F9F6ED"/>
                </a:solidFill>
                <a:latin typeface="Century Gothic"/>
              </a:rPr>
              <a:t>χελωνών</a:t>
            </a:r>
            <a:r>
              <a:rPr lang="en-US" sz="2400" dirty="0">
                <a:solidFill>
                  <a:srgbClr val="F9F6ED"/>
                </a:solidFill>
                <a:latin typeface="Century Gothic"/>
              </a:rPr>
              <a:t> και τα </a:t>
            </a:r>
            <a:r>
              <a:rPr lang="en-US" sz="2400" err="1">
                <a:solidFill>
                  <a:srgbClr val="F9F6ED"/>
                </a:solidFill>
                <a:latin typeface="Century Gothic"/>
              </a:rPr>
              <a:t>στρ</a:t>
            </a:r>
            <a:r>
              <a:rPr lang="en-US" sz="2400" dirty="0">
                <a:solidFill>
                  <a:srgbClr val="F9F6ED"/>
                </a:solidFill>
                <a:latin typeface="Century Gothic"/>
              </a:rPr>
              <a:t>α</a:t>
            </a:r>
            <a:r>
              <a:rPr lang="en-US" sz="2400" err="1">
                <a:solidFill>
                  <a:srgbClr val="F9F6ED"/>
                </a:solidFill>
                <a:latin typeface="Century Gothic"/>
              </a:rPr>
              <a:t>γγ</a:t>
            </a:r>
            <a:r>
              <a:rPr lang="en-US" sz="2400" dirty="0">
                <a:solidFill>
                  <a:srgbClr val="F9F6ED"/>
                </a:solidFill>
                <a:latin typeface="Century Gothic"/>
              </a:rPr>
              <a:t>α</a:t>
            </a:r>
            <a:r>
              <a:rPr lang="en-US" sz="2400" err="1">
                <a:solidFill>
                  <a:srgbClr val="F9F6ED"/>
                </a:solidFill>
                <a:latin typeface="Century Gothic"/>
              </a:rPr>
              <a:t>λίζουν</a:t>
            </a:r>
            <a:r>
              <a:rPr lang="en-US" sz="2400" dirty="0">
                <a:solidFill>
                  <a:srgbClr val="F9F6ED"/>
                </a:solidFill>
                <a:latin typeface="Century Gothic"/>
              </a:rPr>
              <a:t> </a:t>
            </a:r>
            <a:r>
              <a:rPr lang="en-US" sz="2400" err="1">
                <a:solidFill>
                  <a:srgbClr val="F9F6ED"/>
                </a:solidFill>
                <a:latin typeface="Century Gothic"/>
              </a:rPr>
              <a:t>σιγά-σιγά</a:t>
            </a:r>
            <a:r>
              <a:rPr lang="en-US" sz="2400" dirty="0">
                <a:solidFill>
                  <a:srgbClr val="F9F6ED"/>
                </a:solidFill>
                <a:latin typeface="Century Gothic"/>
              </a:rPr>
              <a:t>… </a:t>
            </a:r>
            <a:r>
              <a:rPr lang="en-US" sz="2400" err="1">
                <a:solidFill>
                  <a:srgbClr val="F9F6ED"/>
                </a:solidFill>
                <a:latin typeface="Century Gothic"/>
              </a:rPr>
              <a:t>Άλλ</a:t>
            </a:r>
            <a:r>
              <a:rPr lang="en-US" sz="2400" dirty="0">
                <a:solidFill>
                  <a:srgbClr val="F9F6ED"/>
                </a:solidFill>
                <a:latin typeface="Century Gothic"/>
              </a:rPr>
              <a:t>α </a:t>
            </a:r>
            <a:r>
              <a:rPr lang="en-US" sz="2400" err="1">
                <a:solidFill>
                  <a:srgbClr val="F9F6ED"/>
                </a:solidFill>
                <a:latin typeface="Century Gothic"/>
              </a:rPr>
              <a:t>κομμάτι</a:t>
            </a:r>
            <a:r>
              <a:rPr lang="en-US" sz="2400" dirty="0">
                <a:solidFill>
                  <a:srgbClr val="F9F6ED"/>
                </a:solidFill>
                <a:latin typeface="Century Gothic"/>
              </a:rPr>
              <a:t>α πλα</a:t>
            </a:r>
            <a:r>
              <a:rPr lang="en-US" sz="2400" err="1">
                <a:solidFill>
                  <a:srgbClr val="F9F6ED"/>
                </a:solidFill>
                <a:latin typeface="Century Gothic"/>
              </a:rPr>
              <a:t>στικού</a:t>
            </a:r>
            <a:r>
              <a:rPr lang="en-US" sz="2400" dirty="0">
                <a:solidFill>
                  <a:srgbClr val="F9F6ED"/>
                </a:solidFill>
                <a:latin typeface="Century Gothic"/>
              </a:rPr>
              <a:t> </a:t>
            </a:r>
            <a:r>
              <a:rPr lang="en-US" sz="2400" err="1">
                <a:solidFill>
                  <a:srgbClr val="F9F6ED"/>
                </a:solidFill>
                <a:latin typeface="Century Gothic"/>
              </a:rPr>
              <a:t>είν</a:t>
            </a:r>
            <a:r>
              <a:rPr lang="en-US" sz="2400" dirty="0">
                <a:solidFill>
                  <a:srgbClr val="F9F6ED"/>
                </a:solidFill>
                <a:latin typeface="Century Gothic"/>
              </a:rPr>
              <a:t>αι </a:t>
            </a:r>
            <a:r>
              <a:rPr lang="en-US" sz="2400" err="1">
                <a:solidFill>
                  <a:srgbClr val="F9F6ED"/>
                </a:solidFill>
                <a:latin typeface="Century Gothic"/>
              </a:rPr>
              <a:t>τόσο</a:t>
            </a:r>
            <a:r>
              <a:rPr lang="en-US" sz="2400" dirty="0">
                <a:solidFill>
                  <a:srgbClr val="F9F6ED"/>
                </a:solidFill>
                <a:latin typeface="Century Gothic"/>
              </a:rPr>
              <a:t> </a:t>
            </a:r>
            <a:r>
              <a:rPr lang="en-US" sz="2400" err="1">
                <a:solidFill>
                  <a:srgbClr val="F9F6ED"/>
                </a:solidFill>
                <a:latin typeface="Century Gothic"/>
              </a:rPr>
              <a:t>μικρά</a:t>
            </a:r>
            <a:r>
              <a:rPr lang="en-US" sz="2400" dirty="0">
                <a:solidFill>
                  <a:srgbClr val="F9F6ED"/>
                </a:solidFill>
                <a:latin typeface="Century Gothic"/>
              </a:rPr>
              <a:t> π</a:t>
            </a:r>
            <a:r>
              <a:rPr lang="en-US" sz="2400" err="1">
                <a:solidFill>
                  <a:srgbClr val="F9F6ED"/>
                </a:solidFill>
                <a:latin typeface="Century Gothic"/>
              </a:rPr>
              <a:t>ου</a:t>
            </a:r>
            <a:r>
              <a:rPr lang="en-US" sz="2400" dirty="0">
                <a:solidFill>
                  <a:srgbClr val="F9F6ED"/>
                </a:solidFill>
                <a:latin typeface="Century Gothic"/>
              </a:rPr>
              <a:t> τα μπ</a:t>
            </a:r>
            <a:r>
              <a:rPr lang="en-US" sz="2400" err="1">
                <a:solidFill>
                  <a:srgbClr val="F9F6ED"/>
                </a:solidFill>
                <a:latin typeface="Century Gothic"/>
              </a:rPr>
              <a:t>ερδεύουν</a:t>
            </a:r>
            <a:r>
              <a:rPr lang="en-US" sz="2400" dirty="0">
                <a:solidFill>
                  <a:srgbClr val="F9F6ED"/>
                </a:solidFill>
                <a:latin typeface="Century Gothic"/>
              </a:rPr>
              <a:t> </a:t>
            </a:r>
            <a:r>
              <a:rPr lang="en-US" sz="2400" err="1">
                <a:solidFill>
                  <a:srgbClr val="F9F6ED"/>
                </a:solidFill>
                <a:latin typeface="Century Gothic"/>
              </a:rPr>
              <a:t>ως</a:t>
            </a:r>
            <a:r>
              <a:rPr lang="en-US" sz="2400" dirty="0">
                <a:solidFill>
                  <a:srgbClr val="F9F6ED"/>
                </a:solidFill>
                <a:latin typeface="Century Gothic"/>
              </a:rPr>
              <a:t> </a:t>
            </a:r>
            <a:r>
              <a:rPr lang="en-US" sz="2400" err="1">
                <a:solidFill>
                  <a:srgbClr val="F9F6ED"/>
                </a:solidFill>
                <a:latin typeface="Century Gothic"/>
              </a:rPr>
              <a:t>τροφή</a:t>
            </a:r>
            <a:r>
              <a:rPr lang="en-US" sz="2400" dirty="0">
                <a:solidFill>
                  <a:srgbClr val="F9F6ED"/>
                </a:solidFill>
                <a:latin typeface="Century Gothic"/>
              </a:rPr>
              <a:t> και </a:t>
            </a:r>
            <a:r>
              <a:rPr lang="en-US" sz="2400" err="1">
                <a:solidFill>
                  <a:srgbClr val="F9F6ED"/>
                </a:solidFill>
                <a:latin typeface="Century Gothic"/>
              </a:rPr>
              <a:t>τρώγοντ</a:t>
            </a:r>
            <a:r>
              <a:rPr lang="en-US" sz="2400" dirty="0">
                <a:solidFill>
                  <a:srgbClr val="F9F6ED"/>
                </a:solidFill>
                <a:latin typeface="Century Gothic"/>
              </a:rPr>
              <a:t>αι, </a:t>
            </a:r>
            <a:r>
              <a:rPr lang="en-US" sz="2400" err="1">
                <a:solidFill>
                  <a:srgbClr val="F9F6ED"/>
                </a:solidFill>
                <a:latin typeface="Century Gothic"/>
              </a:rPr>
              <a:t>συσσωρεύοντ</a:t>
            </a:r>
            <a:r>
              <a:rPr lang="en-US" sz="2400" dirty="0">
                <a:solidFill>
                  <a:srgbClr val="F9F6ED"/>
                </a:solidFill>
                <a:latin typeface="Century Gothic"/>
              </a:rPr>
              <a:t>αι </a:t>
            </a:r>
            <a:r>
              <a:rPr lang="en-US" sz="2400" err="1">
                <a:solidFill>
                  <a:srgbClr val="F9F6ED"/>
                </a:solidFill>
                <a:latin typeface="Century Gothic"/>
              </a:rPr>
              <a:t>στο</a:t>
            </a:r>
            <a:r>
              <a:rPr lang="en-US" sz="2400" dirty="0">
                <a:solidFill>
                  <a:srgbClr val="F9F6ED"/>
                </a:solidFill>
                <a:latin typeface="Century Gothic"/>
              </a:rPr>
              <a:t> </a:t>
            </a:r>
            <a:r>
              <a:rPr lang="en-US" sz="2400" err="1">
                <a:solidFill>
                  <a:srgbClr val="F9F6ED"/>
                </a:solidFill>
                <a:latin typeface="Century Gothic"/>
              </a:rPr>
              <a:t>στομάχι</a:t>
            </a:r>
            <a:r>
              <a:rPr lang="en-US" sz="2400" dirty="0">
                <a:solidFill>
                  <a:srgbClr val="F9F6ED"/>
                </a:solidFill>
                <a:latin typeface="Century Gothic"/>
              </a:rPr>
              <a:t> </a:t>
            </a:r>
            <a:r>
              <a:rPr lang="en-US" sz="2400" err="1">
                <a:solidFill>
                  <a:srgbClr val="F9F6ED"/>
                </a:solidFill>
                <a:latin typeface="Century Gothic"/>
              </a:rPr>
              <a:t>των</a:t>
            </a:r>
            <a:r>
              <a:rPr lang="en-US" sz="2400" dirty="0">
                <a:solidFill>
                  <a:srgbClr val="F9F6ED"/>
                </a:solidFill>
                <a:latin typeface="Century Gothic"/>
              </a:rPr>
              <a:t> ψα</a:t>
            </a:r>
            <a:r>
              <a:rPr lang="en-US" sz="2400" err="1">
                <a:solidFill>
                  <a:srgbClr val="F9F6ED"/>
                </a:solidFill>
                <a:latin typeface="Century Gothic"/>
              </a:rPr>
              <a:t>ριών</a:t>
            </a:r>
            <a:r>
              <a:rPr lang="en-US" sz="2400" dirty="0">
                <a:solidFill>
                  <a:srgbClr val="F9F6ED"/>
                </a:solidFill>
                <a:latin typeface="Century Gothic"/>
              </a:rPr>
              <a:t>, α</a:t>
            </a:r>
            <a:r>
              <a:rPr lang="en-US" sz="2400" err="1">
                <a:solidFill>
                  <a:srgbClr val="F9F6ED"/>
                </a:solidFill>
                <a:latin typeface="Century Gothic"/>
              </a:rPr>
              <a:t>φήνοντάς</a:t>
            </a:r>
            <a:r>
              <a:rPr lang="en-US" sz="2400" dirty="0">
                <a:solidFill>
                  <a:srgbClr val="F9F6ED"/>
                </a:solidFill>
                <a:latin typeface="Century Gothic"/>
              </a:rPr>
              <a:t> τα υπ</a:t>
            </a:r>
            <a:r>
              <a:rPr lang="en-US" sz="2400" err="1">
                <a:solidFill>
                  <a:srgbClr val="F9F6ED"/>
                </a:solidFill>
                <a:latin typeface="Century Gothic"/>
              </a:rPr>
              <a:t>οσιτισμέν</a:t>
            </a:r>
            <a:r>
              <a:rPr lang="en-US" sz="2400" dirty="0">
                <a:solidFill>
                  <a:srgbClr val="F9F6ED"/>
                </a:solidFill>
                <a:latin typeface="Century Gothic"/>
              </a:rPr>
              <a:t>α.” </a:t>
            </a:r>
            <a:endParaRPr lang="en-US" sz="2400">
              <a:solidFill>
                <a:srgbClr val="000000"/>
              </a:solidFill>
              <a:latin typeface="Century Gothic"/>
            </a:endParaRPr>
          </a:p>
          <a:p>
            <a:r>
              <a:rPr lang="en-US" sz="2400" dirty="0">
                <a:solidFill>
                  <a:srgbClr val="F9F6ED"/>
                </a:solidFill>
                <a:latin typeface="Century Gothic"/>
              </a:rPr>
              <a:t>– Sir David Attenborough</a:t>
            </a:r>
            <a:endParaRPr lang="en-US" sz="2400">
              <a:latin typeface="Century Gothic"/>
            </a:endParaRPr>
          </a:p>
        </p:txBody>
      </p:sp>
      <p:pic>
        <p:nvPicPr>
          <p:cNvPr id="4" name="Picture 3" descr="Text&#10;&#10;Description automatically generated with low confidence">
            <a:extLst>
              <a:ext uri="{FF2B5EF4-FFF2-40B4-BE49-F238E27FC236}">
                <a16:creationId xmlns:a16="http://schemas.microsoft.com/office/drawing/2014/main" id="{5CC3F1C3-F450-4E7E-090F-DED34FBD48F6}"/>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l="-260"/>
          <a:stretch/>
        </p:blipFill>
        <p:spPr>
          <a:xfrm>
            <a:off x="-11430" y="5605220"/>
            <a:ext cx="4415539" cy="1241087"/>
          </a:xfrm>
          <a:prstGeom prst="rect">
            <a:avLst/>
          </a:prstGeom>
        </p:spPr>
      </p:pic>
    </p:spTree>
    <p:extLst>
      <p:ext uri="{BB962C8B-B14F-4D97-AF65-F5344CB8AC3E}">
        <p14:creationId xmlns:p14="http://schemas.microsoft.com/office/powerpoint/2010/main" val="22248277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Icon&#10;&#10;Description automatically generated">
            <a:extLst>
              <a:ext uri="{FF2B5EF4-FFF2-40B4-BE49-F238E27FC236}">
                <a16:creationId xmlns:a16="http://schemas.microsoft.com/office/drawing/2014/main" id="{2804758A-94DF-584A-8287-3B588A19342D}"/>
              </a:ext>
            </a:extLst>
          </p:cNvPr>
          <p:cNvPicPr>
            <a:picLocks noChangeAspect="1"/>
          </p:cNvPicPr>
          <p:nvPr/>
        </p:nvPicPr>
        <p:blipFill>
          <a:blip r:embed="rId3"/>
          <a:stretch>
            <a:fillRect/>
          </a:stretch>
        </p:blipFill>
        <p:spPr>
          <a:xfrm>
            <a:off x="0" y="0"/>
            <a:ext cx="12192000" cy="6858000"/>
          </a:xfrm>
          <a:prstGeom prst="rect">
            <a:avLst/>
          </a:prstGeom>
        </p:spPr>
      </p:pic>
      <p:sp>
        <p:nvSpPr>
          <p:cNvPr id="5" name="TextBox 4">
            <a:extLst>
              <a:ext uri="{FF2B5EF4-FFF2-40B4-BE49-F238E27FC236}">
                <a16:creationId xmlns:a16="http://schemas.microsoft.com/office/drawing/2014/main" id="{6E0E40E7-9F87-114A-9D9A-AD44BEFE3D84}"/>
              </a:ext>
            </a:extLst>
          </p:cNvPr>
          <p:cNvSpPr txBox="1"/>
          <p:nvPr/>
        </p:nvSpPr>
        <p:spPr>
          <a:xfrm>
            <a:off x="2625" y="945679"/>
            <a:ext cx="5095291" cy="461665"/>
          </a:xfrm>
          <a:prstGeom prst="rect">
            <a:avLst/>
          </a:prstGeom>
          <a:noFill/>
        </p:spPr>
        <p:txBody>
          <a:bodyPr wrap="square" lIns="91440" tIns="45720" rIns="91440" bIns="45720" rtlCol="0" anchor="t">
            <a:spAutoFit/>
          </a:bodyPr>
          <a:lstStyle/>
          <a:p>
            <a:r>
              <a:rPr lang="en-US" sz="2400" b="1" dirty="0">
                <a:solidFill>
                  <a:srgbClr val="004A6C"/>
                </a:solidFill>
                <a:latin typeface="Century Gothic"/>
              </a:rPr>
              <a:t>Θα</a:t>
            </a:r>
            <a:r>
              <a:rPr lang="en-US" sz="2400" b="1" dirty="0" err="1">
                <a:solidFill>
                  <a:srgbClr val="004A6C"/>
                </a:solidFill>
                <a:latin typeface="Century Gothic"/>
              </a:rPr>
              <a:t>λάσσι</a:t>
            </a:r>
            <a:r>
              <a:rPr lang="en-US" sz="2400" b="1" dirty="0">
                <a:solidFill>
                  <a:srgbClr val="004A6C"/>
                </a:solidFill>
                <a:latin typeface="Century Gothic"/>
              </a:rPr>
              <a:t>α </a:t>
            </a:r>
            <a:r>
              <a:rPr lang="en-US" sz="2400" b="1" dirty="0" err="1">
                <a:solidFill>
                  <a:srgbClr val="004A6C"/>
                </a:solidFill>
                <a:latin typeface="Century Gothic"/>
              </a:rPr>
              <a:t>Πλ</a:t>
            </a:r>
            <a:r>
              <a:rPr lang="en-US" sz="2400" b="1" dirty="0">
                <a:solidFill>
                  <a:srgbClr val="004A6C"/>
                </a:solidFill>
                <a:latin typeface="Century Gothic"/>
              </a:rPr>
              <a:t>α</a:t>
            </a:r>
            <a:r>
              <a:rPr lang="en-US" sz="2400" b="1" dirty="0" err="1">
                <a:solidFill>
                  <a:srgbClr val="004A6C"/>
                </a:solidFill>
                <a:latin typeface="Century Gothic"/>
              </a:rPr>
              <a:t>στική</a:t>
            </a:r>
            <a:r>
              <a:rPr lang="en-US" sz="2400" b="1" dirty="0">
                <a:solidFill>
                  <a:srgbClr val="004A6C"/>
                </a:solidFill>
                <a:latin typeface="Century Gothic"/>
              </a:rPr>
              <a:t> </a:t>
            </a:r>
            <a:r>
              <a:rPr lang="en-US" sz="2400" b="1" dirty="0" err="1">
                <a:solidFill>
                  <a:srgbClr val="004A6C"/>
                </a:solidFill>
                <a:latin typeface="Century Gothic"/>
              </a:rPr>
              <a:t>Ρύ</a:t>
            </a:r>
            <a:r>
              <a:rPr lang="en-US" sz="2400" b="1" dirty="0">
                <a:solidFill>
                  <a:srgbClr val="004A6C"/>
                </a:solidFill>
                <a:latin typeface="Century Gothic"/>
              </a:rPr>
              <a:t>πα</a:t>
            </a:r>
            <a:r>
              <a:rPr lang="en-US" sz="2400" b="1" dirty="0" err="1">
                <a:solidFill>
                  <a:srgbClr val="004A6C"/>
                </a:solidFill>
                <a:latin typeface="Century Gothic"/>
              </a:rPr>
              <a:t>νση</a:t>
            </a:r>
          </a:p>
        </p:txBody>
      </p:sp>
      <p:pic>
        <p:nvPicPr>
          <p:cNvPr id="8" name="Picture 7">
            <a:extLst>
              <a:ext uri="{FF2B5EF4-FFF2-40B4-BE49-F238E27FC236}">
                <a16:creationId xmlns:a16="http://schemas.microsoft.com/office/drawing/2014/main" id="{F1BE3F39-CCCB-7A47-B624-FD36032630A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2630890">
            <a:off x="9547738" y="267574"/>
            <a:ext cx="1534497" cy="1512808"/>
          </a:xfrm>
          <a:prstGeom prst="rect">
            <a:avLst/>
          </a:prstGeom>
        </p:spPr>
      </p:pic>
      <p:pic>
        <p:nvPicPr>
          <p:cNvPr id="9" name="Picture 8">
            <a:extLst>
              <a:ext uri="{FF2B5EF4-FFF2-40B4-BE49-F238E27FC236}">
                <a16:creationId xmlns:a16="http://schemas.microsoft.com/office/drawing/2014/main" id="{8D2FFD6D-A9D4-D44C-A39D-C37C325835F8}"/>
              </a:ext>
            </a:extLst>
          </p:cNvPr>
          <p:cNvPicPr>
            <a:picLocks noChangeAspect="1"/>
          </p:cNvPicPr>
          <p:nvPr/>
        </p:nvPicPr>
        <p:blipFill>
          <a:blip r:embed="rId5"/>
          <a:stretch>
            <a:fillRect/>
          </a:stretch>
        </p:blipFill>
        <p:spPr>
          <a:xfrm rot="12174213">
            <a:off x="9779475" y="1537076"/>
            <a:ext cx="659737" cy="771121"/>
          </a:xfrm>
          <a:prstGeom prst="rect">
            <a:avLst/>
          </a:prstGeom>
        </p:spPr>
      </p:pic>
      <p:pic>
        <p:nvPicPr>
          <p:cNvPr id="3" name="Picture 2" descr="A picture containing text&#10;&#10;Description automatically generated">
            <a:extLst>
              <a:ext uri="{FF2B5EF4-FFF2-40B4-BE49-F238E27FC236}">
                <a16:creationId xmlns:a16="http://schemas.microsoft.com/office/drawing/2014/main" id="{7B198265-BC5E-DA43-9E4D-A2F2FAFEC49E}"/>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515124" y="1846386"/>
            <a:ext cx="5843931" cy="3899789"/>
          </a:xfrm>
          <a:prstGeom prst="rect">
            <a:avLst/>
          </a:prstGeom>
        </p:spPr>
      </p:pic>
      <p:sp>
        <p:nvSpPr>
          <p:cNvPr id="2" name="Rectangle 1">
            <a:extLst>
              <a:ext uri="{FF2B5EF4-FFF2-40B4-BE49-F238E27FC236}">
                <a16:creationId xmlns:a16="http://schemas.microsoft.com/office/drawing/2014/main" id="{F86E3F75-4E41-4097-ADF8-AC1A57AA6F1C}"/>
              </a:ext>
            </a:extLst>
          </p:cNvPr>
          <p:cNvSpPr/>
          <p:nvPr/>
        </p:nvSpPr>
        <p:spPr>
          <a:xfrm>
            <a:off x="7609150" y="929839"/>
            <a:ext cx="2242286" cy="952890"/>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6" name="Rectangle 5">
            <a:extLst>
              <a:ext uri="{FF2B5EF4-FFF2-40B4-BE49-F238E27FC236}">
                <a16:creationId xmlns:a16="http://schemas.microsoft.com/office/drawing/2014/main" id="{DB3343EE-3199-4812-B100-F236B1B4258C}"/>
              </a:ext>
            </a:extLst>
          </p:cNvPr>
          <p:cNvSpPr/>
          <p:nvPr/>
        </p:nvSpPr>
        <p:spPr>
          <a:xfrm>
            <a:off x="7715682" y="959399"/>
            <a:ext cx="2135754" cy="923330"/>
          </a:xfrm>
          <a:prstGeom prst="rect">
            <a:avLst/>
          </a:prstGeom>
        </p:spPr>
        <p:txBody>
          <a:bodyPr wrap="square" lIns="91440" tIns="45720" rIns="91440" bIns="4572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err="1">
                <a:solidFill>
                  <a:srgbClr val="004A6C"/>
                </a:solidFill>
                <a:latin typeface="Century Gothic"/>
              </a:rPr>
              <a:t>Μάθετε</a:t>
            </a:r>
            <a:r>
              <a:rPr lang="en-US" b="1" dirty="0">
                <a:solidFill>
                  <a:srgbClr val="004A6C"/>
                </a:solidFill>
                <a:latin typeface="Century Gothic"/>
              </a:rPr>
              <a:t> π</a:t>
            </a:r>
            <a:r>
              <a:rPr lang="en-US" b="1" dirty="0" err="1">
                <a:solidFill>
                  <a:srgbClr val="004A6C"/>
                </a:solidFill>
                <a:latin typeface="Century Gothic"/>
              </a:rPr>
              <a:t>ερισσότερ</a:t>
            </a:r>
            <a:r>
              <a:rPr lang="en-US" b="1" dirty="0">
                <a:solidFill>
                  <a:srgbClr val="004A6C"/>
                </a:solidFill>
                <a:latin typeface="Century Gothic"/>
              </a:rPr>
              <a:t>α </a:t>
            </a:r>
            <a:r>
              <a:rPr lang="en-US" b="1" dirty="0" err="1">
                <a:solidFill>
                  <a:srgbClr val="004A6C"/>
                </a:solidFill>
                <a:latin typeface="Century Gothic"/>
              </a:rPr>
              <a:t>στον</a:t>
            </a:r>
            <a:r>
              <a:rPr lang="en-US" b="1" dirty="0">
                <a:solidFill>
                  <a:srgbClr val="004A6C"/>
                </a:solidFill>
                <a:latin typeface="Century Gothic"/>
              </a:rPr>
              <a:t> </a:t>
            </a:r>
            <a:r>
              <a:rPr lang="en-US" b="1" dirty="0">
                <a:solidFill>
                  <a:srgbClr val="004A6C"/>
                </a:solidFill>
                <a:latin typeface="Century Gothic"/>
                <a:hlinkClick r:id="rId7"/>
              </a:rPr>
              <a:t>σύνδεσμο</a:t>
            </a:r>
          </a:p>
        </p:txBody>
      </p:sp>
      <p:pic>
        <p:nvPicPr>
          <p:cNvPr id="12" name="Picture 11" descr="Text&#10;&#10;Description automatically generated with low confidence">
            <a:extLst>
              <a:ext uri="{FF2B5EF4-FFF2-40B4-BE49-F238E27FC236}">
                <a16:creationId xmlns:a16="http://schemas.microsoft.com/office/drawing/2014/main" id="{99400241-FF51-CEEC-D934-799E2177D79B}"/>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l="-260"/>
          <a:stretch/>
        </p:blipFill>
        <p:spPr>
          <a:xfrm>
            <a:off x="-11430" y="5605220"/>
            <a:ext cx="4415539" cy="1241087"/>
          </a:xfrm>
          <a:prstGeom prst="rect">
            <a:avLst/>
          </a:prstGeom>
        </p:spPr>
      </p:pic>
    </p:spTree>
    <p:extLst>
      <p:ext uri="{BB962C8B-B14F-4D97-AF65-F5344CB8AC3E}">
        <p14:creationId xmlns:p14="http://schemas.microsoft.com/office/powerpoint/2010/main" val="18232500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icon&#10;&#10;Description automatically generated">
            <a:extLst>
              <a:ext uri="{FF2B5EF4-FFF2-40B4-BE49-F238E27FC236}">
                <a16:creationId xmlns:a16="http://schemas.microsoft.com/office/drawing/2014/main" id="{EC0FBABF-DFCA-2246-9FD8-8E77D328F0E0}"/>
              </a:ext>
            </a:extLst>
          </p:cNvPr>
          <p:cNvPicPr>
            <a:picLocks noChangeAspect="1"/>
          </p:cNvPicPr>
          <p:nvPr/>
        </p:nvPicPr>
        <p:blipFill>
          <a:blip r:embed="rId3"/>
          <a:stretch>
            <a:fillRect/>
          </a:stretch>
        </p:blipFill>
        <p:spPr>
          <a:xfrm>
            <a:off x="0" y="0"/>
            <a:ext cx="12192000" cy="6858000"/>
          </a:xfrm>
          <a:prstGeom prst="rect">
            <a:avLst/>
          </a:prstGeom>
        </p:spPr>
      </p:pic>
      <p:sp>
        <p:nvSpPr>
          <p:cNvPr id="8" name="TextBox 7">
            <a:extLst>
              <a:ext uri="{FF2B5EF4-FFF2-40B4-BE49-F238E27FC236}">
                <a16:creationId xmlns:a16="http://schemas.microsoft.com/office/drawing/2014/main" id="{C865FA09-D0B3-A246-8F5D-E70492540288}"/>
              </a:ext>
            </a:extLst>
          </p:cNvPr>
          <p:cNvSpPr txBox="1"/>
          <p:nvPr/>
        </p:nvSpPr>
        <p:spPr>
          <a:xfrm>
            <a:off x="105813" y="948573"/>
            <a:ext cx="4627366" cy="461665"/>
          </a:xfrm>
          <a:prstGeom prst="rect">
            <a:avLst/>
          </a:prstGeom>
          <a:noFill/>
        </p:spPr>
        <p:txBody>
          <a:bodyPr wrap="square" lIns="91440" tIns="45720" rIns="91440" bIns="45720" rtlCol="0" anchor="t">
            <a:spAutoFit/>
          </a:bodyPr>
          <a:lstStyle/>
          <a:p>
            <a:r>
              <a:rPr lang="en-US" sz="2400" b="1" dirty="0" err="1">
                <a:solidFill>
                  <a:srgbClr val="004A6C"/>
                </a:solidFill>
                <a:latin typeface="Century Gothic"/>
              </a:rPr>
              <a:t>Πώς</a:t>
            </a:r>
            <a:r>
              <a:rPr lang="en-US" sz="2400" b="1" dirty="0">
                <a:solidFill>
                  <a:srgbClr val="004A6C"/>
                </a:solidFill>
                <a:latin typeface="Century Gothic"/>
              </a:rPr>
              <a:t> η πλα</a:t>
            </a:r>
            <a:r>
              <a:rPr lang="en-US" sz="2400" b="1" dirty="0" err="1">
                <a:solidFill>
                  <a:srgbClr val="004A6C"/>
                </a:solidFill>
                <a:latin typeface="Century Gothic"/>
              </a:rPr>
              <a:t>στική</a:t>
            </a:r>
            <a:r>
              <a:rPr lang="en-US" sz="2400" b="1" dirty="0">
                <a:solidFill>
                  <a:srgbClr val="004A6C"/>
                </a:solidFill>
                <a:latin typeface="Century Gothic"/>
              </a:rPr>
              <a:t> </a:t>
            </a:r>
            <a:r>
              <a:rPr lang="en-US" sz="2400" b="1" dirty="0" err="1">
                <a:solidFill>
                  <a:srgbClr val="004A6C"/>
                </a:solidFill>
                <a:latin typeface="Century Gothic"/>
              </a:rPr>
              <a:t>ρύ</a:t>
            </a:r>
            <a:r>
              <a:rPr lang="en-US" sz="2400" b="1" dirty="0">
                <a:solidFill>
                  <a:srgbClr val="004A6C"/>
                </a:solidFill>
                <a:latin typeface="Century Gothic"/>
              </a:rPr>
              <a:t>πα</a:t>
            </a:r>
            <a:r>
              <a:rPr lang="en-US" sz="2400" b="1" dirty="0" err="1">
                <a:solidFill>
                  <a:srgbClr val="004A6C"/>
                </a:solidFill>
                <a:latin typeface="Century Gothic"/>
              </a:rPr>
              <a:t>νση</a:t>
            </a:r>
            <a:r>
              <a:rPr lang="en-US" sz="2400" b="1" dirty="0">
                <a:solidFill>
                  <a:srgbClr val="004A6C"/>
                </a:solidFill>
                <a:latin typeface="Century Gothic"/>
              </a:rPr>
              <a:t>…</a:t>
            </a:r>
            <a:endParaRPr lang="en-US" sz="2400" b="1" dirty="0">
              <a:solidFill>
                <a:srgbClr val="0090D4"/>
              </a:solidFill>
              <a:latin typeface="Century Gothic"/>
            </a:endParaRPr>
          </a:p>
        </p:txBody>
      </p:sp>
      <p:sp>
        <p:nvSpPr>
          <p:cNvPr id="17" name="Rectangle 16">
            <a:extLst>
              <a:ext uri="{FF2B5EF4-FFF2-40B4-BE49-F238E27FC236}">
                <a16:creationId xmlns:a16="http://schemas.microsoft.com/office/drawing/2014/main" id="{C66CAA95-8A64-864F-A51B-03A195A01164}"/>
              </a:ext>
            </a:extLst>
          </p:cNvPr>
          <p:cNvSpPr/>
          <p:nvPr/>
        </p:nvSpPr>
        <p:spPr>
          <a:xfrm>
            <a:off x="475543" y="2422311"/>
            <a:ext cx="6891611" cy="3700723"/>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1F44A839-B8EB-4847-A5DC-309C89CA3C05}"/>
              </a:ext>
            </a:extLst>
          </p:cNvPr>
          <p:cNvSpPr/>
          <p:nvPr/>
        </p:nvSpPr>
        <p:spPr>
          <a:xfrm>
            <a:off x="640206" y="3741056"/>
            <a:ext cx="4635938" cy="2246769"/>
          </a:xfrm>
          <a:prstGeom prst="rect">
            <a:avLst/>
          </a:prstGeom>
        </p:spPr>
        <p:txBody>
          <a:bodyPr wrap="square" lIns="91440" tIns="45720" rIns="91440" bIns="45720" anchor="t">
            <a:spAutoFit/>
          </a:bodyPr>
          <a:lstStyle/>
          <a:p>
            <a:pPr defTabSz="457200"/>
            <a:r>
              <a:rPr lang="en-US" sz="2800" b="1" dirty="0" err="1">
                <a:solidFill>
                  <a:srgbClr val="004A6C"/>
                </a:solidFill>
                <a:latin typeface="Century Gothic"/>
              </a:rPr>
              <a:t>Ψάρι</a:t>
            </a:r>
            <a:r>
              <a:rPr lang="en-US" sz="2800" b="1" dirty="0">
                <a:solidFill>
                  <a:srgbClr val="004A6C"/>
                </a:solidFill>
                <a:latin typeface="Century Gothic"/>
              </a:rPr>
              <a:t>α, π</a:t>
            </a:r>
            <a:r>
              <a:rPr lang="en-US" sz="2800" b="1" dirty="0" err="1">
                <a:solidFill>
                  <a:srgbClr val="004A6C"/>
                </a:solidFill>
                <a:latin typeface="Century Gothic"/>
              </a:rPr>
              <a:t>ουλιά</a:t>
            </a:r>
            <a:r>
              <a:rPr lang="en-US" sz="2800" b="1" dirty="0">
                <a:solidFill>
                  <a:srgbClr val="004A6C"/>
                </a:solidFill>
                <a:latin typeface="Century Gothic"/>
              </a:rPr>
              <a:t> και </a:t>
            </a:r>
            <a:r>
              <a:rPr lang="en-US" sz="2800" b="1" dirty="0" err="1">
                <a:solidFill>
                  <a:srgbClr val="004A6C"/>
                </a:solidFill>
                <a:latin typeface="Century Gothic"/>
              </a:rPr>
              <a:t>χελώνες</a:t>
            </a:r>
            <a:r>
              <a:rPr lang="en-US" sz="2800" b="1" dirty="0">
                <a:solidFill>
                  <a:srgbClr val="004A6C"/>
                </a:solidFill>
                <a:latin typeface="Century Gothic"/>
              </a:rPr>
              <a:t> μπ</a:t>
            </a:r>
            <a:r>
              <a:rPr lang="en-US" sz="2800" b="1" dirty="0" err="1">
                <a:solidFill>
                  <a:srgbClr val="004A6C"/>
                </a:solidFill>
                <a:latin typeface="Century Gothic"/>
              </a:rPr>
              <a:t>ορούν</a:t>
            </a:r>
            <a:r>
              <a:rPr lang="en-US" sz="2800" b="1" dirty="0">
                <a:solidFill>
                  <a:srgbClr val="004A6C"/>
                </a:solidFill>
                <a:latin typeface="Century Gothic"/>
              </a:rPr>
              <a:t> να μπ</a:t>
            </a:r>
            <a:r>
              <a:rPr lang="en-US" sz="2800" b="1" dirty="0" err="1">
                <a:solidFill>
                  <a:srgbClr val="004A6C"/>
                </a:solidFill>
                <a:latin typeface="Century Gothic"/>
              </a:rPr>
              <a:t>λεχτούν</a:t>
            </a:r>
            <a:r>
              <a:rPr lang="en-US" sz="2800" b="1" dirty="0">
                <a:solidFill>
                  <a:srgbClr val="004A6C"/>
                </a:solidFill>
                <a:latin typeface="Century Gothic"/>
              </a:rPr>
              <a:t> </a:t>
            </a:r>
            <a:r>
              <a:rPr lang="en-US" sz="2800" b="1" dirty="0" err="1">
                <a:solidFill>
                  <a:srgbClr val="004A6C"/>
                </a:solidFill>
                <a:latin typeface="Century Gothic"/>
              </a:rPr>
              <a:t>σε</a:t>
            </a:r>
            <a:r>
              <a:rPr lang="en-US" sz="2800" b="1" dirty="0">
                <a:solidFill>
                  <a:srgbClr val="004A6C"/>
                </a:solidFill>
                <a:latin typeface="Century Gothic"/>
              </a:rPr>
              <a:t> π</a:t>
            </a:r>
            <a:r>
              <a:rPr lang="en-US" sz="2800" b="1" dirty="0" err="1">
                <a:solidFill>
                  <a:srgbClr val="004A6C"/>
                </a:solidFill>
                <a:latin typeface="Century Gothic"/>
              </a:rPr>
              <a:t>ετ</a:t>
            </a:r>
            <a:r>
              <a:rPr lang="en-US" sz="2800" b="1" dirty="0">
                <a:solidFill>
                  <a:srgbClr val="004A6C"/>
                </a:solidFill>
                <a:latin typeface="Century Gothic"/>
              </a:rPr>
              <a:t>α</a:t>
            </a:r>
            <a:r>
              <a:rPr lang="en-US" sz="2800" b="1" dirty="0" err="1">
                <a:solidFill>
                  <a:srgbClr val="004A6C"/>
                </a:solidFill>
                <a:latin typeface="Century Gothic"/>
              </a:rPr>
              <a:t>μέν</a:t>
            </a:r>
            <a:r>
              <a:rPr lang="en-US" sz="2800" b="1" dirty="0">
                <a:solidFill>
                  <a:srgbClr val="004A6C"/>
                </a:solidFill>
                <a:latin typeface="Century Gothic"/>
              </a:rPr>
              <a:t>α </a:t>
            </a:r>
            <a:r>
              <a:rPr lang="en-US" sz="2800" b="1" dirty="0" err="1">
                <a:solidFill>
                  <a:srgbClr val="004A6C"/>
                </a:solidFill>
                <a:latin typeface="Century Gothic"/>
              </a:rPr>
              <a:t>δίχτυ</a:t>
            </a:r>
            <a:r>
              <a:rPr lang="en-US" sz="2800" b="1" dirty="0">
                <a:solidFill>
                  <a:srgbClr val="004A6C"/>
                </a:solidFill>
                <a:latin typeface="Century Gothic"/>
              </a:rPr>
              <a:t>α ψα</a:t>
            </a:r>
            <a:r>
              <a:rPr lang="en-US" sz="2800" b="1" dirty="0" err="1">
                <a:solidFill>
                  <a:srgbClr val="004A6C"/>
                </a:solidFill>
                <a:latin typeface="Century Gothic"/>
              </a:rPr>
              <a:t>ρέμ</a:t>
            </a:r>
            <a:r>
              <a:rPr lang="en-US" sz="2800" b="1" dirty="0">
                <a:solidFill>
                  <a:srgbClr val="004A6C"/>
                </a:solidFill>
                <a:latin typeface="Century Gothic"/>
              </a:rPr>
              <a:t>α</a:t>
            </a:r>
            <a:r>
              <a:rPr lang="en-US" sz="2800" b="1" dirty="0" err="1">
                <a:solidFill>
                  <a:srgbClr val="004A6C"/>
                </a:solidFill>
                <a:latin typeface="Century Gothic"/>
              </a:rPr>
              <a:t>τος</a:t>
            </a:r>
            <a:r>
              <a:rPr lang="en-US" sz="2800" b="1" dirty="0">
                <a:solidFill>
                  <a:srgbClr val="004A6C"/>
                </a:solidFill>
                <a:latin typeface="Century Gothic"/>
              </a:rPr>
              <a:t> και να π</a:t>
            </a:r>
            <a:r>
              <a:rPr lang="en-US" sz="2800" b="1" dirty="0" err="1">
                <a:solidFill>
                  <a:srgbClr val="004A6C"/>
                </a:solidFill>
                <a:latin typeface="Century Gothic"/>
              </a:rPr>
              <a:t>νιγούν</a:t>
            </a:r>
            <a:r>
              <a:rPr lang="en-US" sz="2800" b="1" dirty="0">
                <a:solidFill>
                  <a:srgbClr val="004A6C"/>
                </a:solidFill>
                <a:latin typeface="Century Gothic"/>
              </a:rPr>
              <a:t>.</a:t>
            </a:r>
            <a:endParaRPr lang="en-US" dirty="0"/>
          </a:p>
        </p:txBody>
      </p:sp>
      <p:sp>
        <p:nvSpPr>
          <p:cNvPr id="2" name="Rectangle 1">
            <a:extLst>
              <a:ext uri="{FF2B5EF4-FFF2-40B4-BE49-F238E27FC236}">
                <a16:creationId xmlns:a16="http://schemas.microsoft.com/office/drawing/2014/main" id="{6A97D553-8754-4448-9209-1424FA247B3C}"/>
              </a:ext>
            </a:extLst>
          </p:cNvPr>
          <p:cNvSpPr/>
          <p:nvPr/>
        </p:nvSpPr>
        <p:spPr>
          <a:xfrm>
            <a:off x="640206" y="2679092"/>
            <a:ext cx="3972562" cy="830997"/>
          </a:xfrm>
          <a:prstGeom prst="rect">
            <a:avLst/>
          </a:prstGeom>
        </p:spPr>
        <p:txBody>
          <a:bodyPr wrap="none" lIns="91440" tIns="45720" rIns="91440" bIns="45720" anchor="t">
            <a:spAutoFit/>
          </a:bodyPr>
          <a:lstStyle/>
          <a:p>
            <a:r>
              <a:rPr lang="en-US" sz="2400" b="1" dirty="0">
                <a:solidFill>
                  <a:srgbClr val="004A6C"/>
                </a:solidFill>
                <a:latin typeface="Century Gothic"/>
              </a:rPr>
              <a:t>επ</a:t>
            </a:r>
            <a:r>
              <a:rPr lang="en-US" sz="2400" b="1" dirty="0" err="1">
                <a:solidFill>
                  <a:srgbClr val="004A6C"/>
                </a:solidFill>
                <a:latin typeface="Century Gothic"/>
              </a:rPr>
              <a:t>ιρρεάζει</a:t>
            </a:r>
            <a:r>
              <a:rPr lang="en-US" sz="2400" b="1" dirty="0">
                <a:solidFill>
                  <a:srgbClr val="004A6C"/>
                </a:solidFill>
                <a:latin typeface="Century Gothic"/>
              </a:rPr>
              <a:t> </a:t>
            </a:r>
            <a:r>
              <a:rPr lang="en-US" sz="2400" b="1" dirty="0" err="1">
                <a:solidFill>
                  <a:srgbClr val="004A6C"/>
                </a:solidFill>
                <a:latin typeface="Century Gothic"/>
              </a:rPr>
              <a:t>την</a:t>
            </a:r>
            <a:r>
              <a:rPr lang="en-US" sz="2400" b="1" dirty="0">
                <a:solidFill>
                  <a:srgbClr val="004A6C"/>
                </a:solidFill>
                <a:latin typeface="Century Gothic"/>
              </a:rPr>
              <a:t> θα</a:t>
            </a:r>
            <a:r>
              <a:rPr lang="en-US" sz="2400" b="1" dirty="0" err="1">
                <a:solidFill>
                  <a:srgbClr val="004A6C"/>
                </a:solidFill>
                <a:latin typeface="Century Gothic"/>
              </a:rPr>
              <a:t>λάσσι</a:t>
            </a:r>
            <a:r>
              <a:rPr lang="en-US" sz="2400" b="1" dirty="0">
                <a:solidFill>
                  <a:srgbClr val="004A6C"/>
                </a:solidFill>
                <a:latin typeface="Century Gothic"/>
              </a:rPr>
              <a:t>α </a:t>
            </a:r>
            <a:endParaRPr lang="en-US"/>
          </a:p>
          <a:p>
            <a:r>
              <a:rPr lang="en-US" sz="2400" b="1" dirty="0" err="1">
                <a:solidFill>
                  <a:srgbClr val="004A6C"/>
                </a:solidFill>
                <a:latin typeface="Century Gothic"/>
              </a:rPr>
              <a:t>ζωή</a:t>
            </a:r>
            <a:r>
              <a:rPr lang="en-US" sz="2400" b="1" dirty="0">
                <a:solidFill>
                  <a:srgbClr val="004A6C"/>
                </a:solidFill>
                <a:latin typeface="Century Gothic"/>
              </a:rPr>
              <a:t>;</a:t>
            </a:r>
            <a:endParaRPr lang="en-US" dirty="0"/>
          </a:p>
        </p:txBody>
      </p:sp>
      <p:pic>
        <p:nvPicPr>
          <p:cNvPr id="9" name="Picture 8">
            <a:extLst>
              <a:ext uri="{FF2B5EF4-FFF2-40B4-BE49-F238E27FC236}">
                <a16:creationId xmlns:a16="http://schemas.microsoft.com/office/drawing/2014/main" id="{3BE542BC-1DE0-994A-9963-715BCD2A87FB}"/>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401309" y="0"/>
            <a:ext cx="7790691" cy="6858000"/>
          </a:xfrm>
          <a:prstGeom prst="rect">
            <a:avLst/>
          </a:prstGeom>
        </p:spPr>
      </p:pic>
    </p:spTree>
    <p:extLst>
      <p:ext uri="{BB962C8B-B14F-4D97-AF65-F5344CB8AC3E}">
        <p14:creationId xmlns:p14="http://schemas.microsoft.com/office/powerpoint/2010/main" val="41514736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icon&#10;&#10;Description automatically generated">
            <a:extLst>
              <a:ext uri="{FF2B5EF4-FFF2-40B4-BE49-F238E27FC236}">
                <a16:creationId xmlns:a16="http://schemas.microsoft.com/office/drawing/2014/main" id="{EC0FBABF-DFCA-2246-9FD8-8E77D328F0E0}"/>
              </a:ext>
            </a:extLst>
          </p:cNvPr>
          <p:cNvPicPr>
            <a:picLocks noChangeAspect="1"/>
          </p:cNvPicPr>
          <p:nvPr/>
        </p:nvPicPr>
        <p:blipFill>
          <a:blip r:embed="rId3"/>
          <a:stretch>
            <a:fillRect/>
          </a:stretch>
        </p:blipFill>
        <p:spPr>
          <a:xfrm>
            <a:off x="0" y="0"/>
            <a:ext cx="12192000" cy="6858000"/>
          </a:xfrm>
          <a:prstGeom prst="rect">
            <a:avLst/>
          </a:prstGeom>
        </p:spPr>
      </p:pic>
      <p:sp>
        <p:nvSpPr>
          <p:cNvPr id="17" name="Rectangle 16">
            <a:extLst>
              <a:ext uri="{FF2B5EF4-FFF2-40B4-BE49-F238E27FC236}">
                <a16:creationId xmlns:a16="http://schemas.microsoft.com/office/drawing/2014/main" id="{C66CAA95-8A64-864F-A51B-03A195A01164}"/>
              </a:ext>
            </a:extLst>
          </p:cNvPr>
          <p:cNvSpPr/>
          <p:nvPr/>
        </p:nvSpPr>
        <p:spPr>
          <a:xfrm>
            <a:off x="666043" y="2422311"/>
            <a:ext cx="6701111" cy="3700723"/>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1F44A839-B8EB-4847-A5DC-309C89CA3C05}"/>
              </a:ext>
            </a:extLst>
          </p:cNvPr>
          <p:cNvSpPr/>
          <p:nvPr/>
        </p:nvSpPr>
        <p:spPr>
          <a:xfrm>
            <a:off x="846581" y="3709306"/>
            <a:ext cx="3842188" cy="2246769"/>
          </a:xfrm>
          <a:prstGeom prst="rect">
            <a:avLst/>
          </a:prstGeom>
        </p:spPr>
        <p:txBody>
          <a:bodyPr wrap="square" lIns="91440" tIns="45720" rIns="91440" bIns="45720" anchor="t">
            <a:spAutoFit/>
          </a:bodyPr>
          <a:lstStyle/>
          <a:p>
            <a:pPr defTabSz="457200"/>
            <a:r>
              <a:rPr lang="en-US" sz="2800" b="1" dirty="0" err="1">
                <a:solidFill>
                  <a:srgbClr val="004A6C"/>
                </a:solidFill>
                <a:latin typeface="Century Gothic"/>
              </a:rPr>
              <a:t>Το</a:t>
            </a:r>
            <a:r>
              <a:rPr lang="en-US" sz="2800" b="1" dirty="0">
                <a:solidFill>
                  <a:srgbClr val="004A6C"/>
                </a:solidFill>
                <a:latin typeface="Century Gothic"/>
              </a:rPr>
              <a:t> πλα</a:t>
            </a:r>
            <a:r>
              <a:rPr lang="en-US" sz="2800" b="1" dirty="0" err="1">
                <a:solidFill>
                  <a:srgbClr val="004A6C"/>
                </a:solidFill>
                <a:latin typeface="Century Gothic"/>
              </a:rPr>
              <a:t>στικό</a:t>
            </a:r>
            <a:r>
              <a:rPr lang="en-US" sz="2800" b="1" dirty="0">
                <a:solidFill>
                  <a:srgbClr val="004A6C"/>
                </a:solidFill>
                <a:latin typeface="Century Gothic"/>
              </a:rPr>
              <a:t> </a:t>
            </a:r>
            <a:r>
              <a:rPr lang="en-US" sz="2800" b="1" dirty="0" err="1">
                <a:solidFill>
                  <a:srgbClr val="004A6C"/>
                </a:solidFill>
                <a:latin typeface="Century Gothic"/>
              </a:rPr>
              <a:t>δεν</a:t>
            </a:r>
            <a:r>
              <a:rPr lang="en-US" sz="2800" b="1" dirty="0">
                <a:solidFill>
                  <a:srgbClr val="004A6C"/>
                </a:solidFill>
                <a:latin typeface="Century Gothic"/>
              </a:rPr>
              <a:t> </a:t>
            </a:r>
            <a:r>
              <a:rPr lang="en-US" sz="2800" b="1" dirty="0" err="1">
                <a:solidFill>
                  <a:srgbClr val="004A6C"/>
                </a:solidFill>
                <a:latin typeface="Century Gothic"/>
              </a:rPr>
              <a:t>είν</a:t>
            </a:r>
            <a:r>
              <a:rPr lang="en-US" sz="2800" b="1" dirty="0">
                <a:solidFill>
                  <a:srgbClr val="004A6C"/>
                </a:solidFill>
                <a:latin typeface="Century Gothic"/>
              </a:rPr>
              <a:t>αι φα</a:t>
            </a:r>
            <a:r>
              <a:rPr lang="en-US" sz="2800" b="1" dirty="0" err="1">
                <a:solidFill>
                  <a:srgbClr val="004A6C"/>
                </a:solidFill>
                <a:latin typeface="Century Gothic"/>
              </a:rPr>
              <a:t>γητό</a:t>
            </a:r>
            <a:r>
              <a:rPr lang="en-US" sz="2800" b="1" dirty="0">
                <a:solidFill>
                  <a:srgbClr val="004A6C"/>
                </a:solidFill>
                <a:latin typeface="Century Gothic"/>
              </a:rPr>
              <a:t>, και </a:t>
            </a:r>
            <a:r>
              <a:rPr lang="en-US" sz="2800" b="1" dirty="0" err="1">
                <a:solidFill>
                  <a:srgbClr val="004A6C"/>
                </a:solidFill>
                <a:latin typeface="Century Gothic"/>
              </a:rPr>
              <a:t>ότ</a:t>
            </a:r>
            <a:r>
              <a:rPr lang="en-US" sz="2800" b="1" dirty="0">
                <a:solidFill>
                  <a:srgbClr val="004A6C"/>
                </a:solidFill>
                <a:latin typeface="Century Gothic"/>
              </a:rPr>
              <a:t>αν </a:t>
            </a:r>
            <a:r>
              <a:rPr lang="en-US" sz="2800" b="1" dirty="0" err="1">
                <a:solidFill>
                  <a:srgbClr val="004A6C"/>
                </a:solidFill>
                <a:latin typeface="Century Gothic"/>
              </a:rPr>
              <a:t>τρώγετ</a:t>
            </a:r>
            <a:r>
              <a:rPr lang="en-US" sz="2800" b="1" dirty="0">
                <a:solidFill>
                  <a:srgbClr val="004A6C"/>
                </a:solidFill>
                <a:latin typeface="Century Gothic"/>
              </a:rPr>
              <a:t>αι
α</a:t>
            </a:r>
            <a:r>
              <a:rPr lang="en-US" sz="2800" b="1" dirty="0" err="1">
                <a:solidFill>
                  <a:srgbClr val="004A6C"/>
                </a:solidFill>
                <a:latin typeface="Century Gothic"/>
              </a:rPr>
              <a:t>φήνει</a:t>
            </a:r>
            <a:r>
              <a:rPr lang="en-US" sz="2800" b="1" dirty="0">
                <a:solidFill>
                  <a:srgbClr val="004A6C"/>
                </a:solidFill>
                <a:latin typeface="Century Gothic"/>
              </a:rPr>
              <a:t> τα </a:t>
            </a:r>
            <a:r>
              <a:rPr lang="en-US" sz="2800" b="1" dirty="0" err="1">
                <a:solidFill>
                  <a:srgbClr val="004A6C"/>
                </a:solidFill>
                <a:latin typeface="Century Gothic"/>
              </a:rPr>
              <a:t>ζώ</a:t>
            </a:r>
            <a:r>
              <a:rPr lang="en-US" sz="2800" b="1" dirty="0">
                <a:solidFill>
                  <a:srgbClr val="004A6C"/>
                </a:solidFill>
                <a:latin typeface="Century Gothic"/>
              </a:rPr>
              <a:t>α υπ</a:t>
            </a:r>
            <a:r>
              <a:rPr lang="en-US" sz="2800" b="1" dirty="0" err="1">
                <a:solidFill>
                  <a:srgbClr val="004A6C"/>
                </a:solidFill>
                <a:latin typeface="Century Gothic"/>
              </a:rPr>
              <a:t>οσιτισμέν</a:t>
            </a:r>
            <a:r>
              <a:rPr lang="en-US" sz="2800" b="1" dirty="0">
                <a:solidFill>
                  <a:srgbClr val="004A6C"/>
                </a:solidFill>
                <a:latin typeface="Century Gothic"/>
              </a:rPr>
              <a:t>α.</a:t>
            </a:r>
            <a:endParaRPr lang="en-US" dirty="0">
              <a:latin typeface="Century Gothic"/>
            </a:endParaRPr>
          </a:p>
        </p:txBody>
      </p:sp>
      <p:pic>
        <p:nvPicPr>
          <p:cNvPr id="9" name="Picture 8">
            <a:extLst>
              <a:ext uri="{FF2B5EF4-FFF2-40B4-BE49-F238E27FC236}">
                <a16:creationId xmlns:a16="http://schemas.microsoft.com/office/drawing/2014/main" id="{3BE542BC-1DE0-994A-9963-715BCD2A87FB}"/>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401309" y="0"/>
            <a:ext cx="7790691" cy="6858000"/>
          </a:xfrm>
          <a:prstGeom prst="rect">
            <a:avLst/>
          </a:prstGeom>
        </p:spPr>
      </p:pic>
      <p:pic>
        <p:nvPicPr>
          <p:cNvPr id="11" name="Picture 10">
            <a:extLst>
              <a:ext uri="{FF2B5EF4-FFF2-40B4-BE49-F238E27FC236}">
                <a16:creationId xmlns:a16="http://schemas.microsoft.com/office/drawing/2014/main" id="{312D5F99-E3C7-0342-B8E4-05837D4247C5}"/>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4401309" y="1"/>
            <a:ext cx="7790691" cy="6858000"/>
          </a:xfrm>
          <a:prstGeom prst="rect">
            <a:avLst/>
          </a:prstGeom>
        </p:spPr>
      </p:pic>
      <p:sp>
        <p:nvSpPr>
          <p:cNvPr id="5" name="TextBox 4">
            <a:extLst>
              <a:ext uri="{FF2B5EF4-FFF2-40B4-BE49-F238E27FC236}">
                <a16:creationId xmlns:a16="http://schemas.microsoft.com/office/drawing/2014/main" id="{4E6C927E-1EA4-13B3-2105-97BF0F1876C4}"/>
              </a:ext>
            </a:extLst>
          </p:cNvPr>
          <p:cNvSpPr txBox="1"/>
          <p:nvPr/>
        </p:nvSpPr>
        <p:spPr>
          <a:xfrm>
            <a:off x="105813" y="948573"/>
            <a:ext cx="4627366" cy="461665"/>
          </a:xfrm>
          <a:prstGeom prst="rect">
            <a:avLst/>
          </a:prstGeom>
          <a:noFill/>
        </p:spPr>
        <p:txBody>
          <a:bodyPr wrap="square" lIns="91440" tIns="45720" rIns="91440" bIns="45720" rtlCol="0" anchor="t">
            <a:spAutoFit/>
          </a:bodyPr>
          <a:lstStyle/>
          <a:p>
            <a:r>
              <a:rPr lang="en-US" sz="2400" b="1" dirty="0" err="1">
                <a:solidFill>
                  <a:srgbClr val="004A6C"/>
                </a:solidFill>
                <a:latin typeface="Century Gothic"/>
              </a:rPr>
              <a:t>Πώς</a:t>
            </a:r>
            <a:r>
              <a:rPr lang="en-US" sz="2400" b="1" dirty="0">
                <a:solidFill>
                  <a:srgbClr val="004A6C"/>
                </a:solidFill>
                <a:latin typeface="Century Gothic"/>
              </a:rPr>
              <a:t> η πλα</a:t>
            </a:r>
            <a:r>
              <a:rPr lang="en-US" sz="2400" b="1" dirty="0" err="1">
                <a:solidFill>
                  <a:srgbClr val="004A6C"/>
                </a:solidFill>
                <a:latin typeface="Century Gothic"/>
              </a:rPr>
              <a:t>στική</a:t>
            </a:r>
            <a:r>
              <a:rPr lang="en-US" sz="2400" b="1" dirty="0">
                <a:solidFill>
                  <a:srgbClr val="004A6C"/>
                </a:solidFill>
                <a:latin typeface="Century Gothic"/>
              </a:rPr>
              <a:t> </a:t>
            </a:r>
            <a:r>
              <a:rPr lang="en-US" sz="2400" b="1" dirty="0" err="1">
                <a:solidFill>
                  <a:srgbClr val="004A6C"/>
                </a:solidFill>
                <a:latin typeface="Century Gothic"/>
              </a:rPr>
              <a:t>ρύ</a:t>
            </a:r>
            <a:r>
              <a:rPr lang="en-US" sz="2400" b="1" dirty="0">
                <a:solidFill>
                  <a:srgbClr val="004A6C"/>
                </a:solidFill>
                <a:latin typeface="Century Gothic"/>
              </a:rPr>
              <a:t>πα</a:t>
            </a:r>
            <a:r>
              <a:rPr lang="en-US" sz="2400" b="1" dirty="0" err="1">
                <a:solidFill>
                  <a:srgbClr val="004A6C"/>
                </a:solidFill>
                <a:latin typeface="Century Gothic"/>
              </a:rPr>
              <a:t>νση</a:t>
            </a:r>
            <a:r>
              <a:rPr lang="en-US" sz="2400" b="1" dirty="0">
                <a:solidFill>
                  <a:srgbClr val="004A6C"/>
                </a:solidFill>
                <a:latin typeface="Century Gothic"/>
              </a:rPr>
              <a:t>…</a:t>
            </a:r>
            <a:endParaRPr lang="en-US" sz="2400" b="1" dirty="0">
              <a:solidFill>
                <a:srgbClr val="0090D4"/>
              </a:solidFill>
              <a:latin typeface="Century Gothic"/>
            </a:endParaRPr>
          </a:p>
        </p:txBody>
      </p:sp>
      <p:sp>
        <p:nvSpPr>
          <p:cNvPr id="10" name="Rectangle 9">
            <a:extLst>
              <a:ext uri="{FF2B5EF4-FFF2-40B4-BE49-F238E27FC236}">
                <a16:creationId xmlns:a16="http://schemas.microsoft.com/office/drawing/2014/main" id="{D7595BD0-39B0-73B8-E915-25B2E7FBFA2A}"/>
              </a:ext>
            </a:extLst>
          </p:cNvPr>
          <p:cNvSpPr/>
          <p:nvPr/>
        </p:nvSpPr>
        <p:spPr>
          <a:xfrm>
            <a:off x="846581" y="2679092"/>
            <a:ext cx="3972562" cy="830997"/>
          </a:xfrm>
          <a:prstGeom prst="rect">
            <a:avLst/>
          </a:prstGeom>
        </p:spPr>
        <p:txBody>
          <a:bodyPr wrap="none" lIns="91440" tIns="45720" rIns="91440" bIns="45720" anchor="t">
            <a:spAutoFit/>
          </a:bodyPr>
          <a:lstStyle/>
          <a:p>
            <a:r>
              <a:rPr lang="en-US" sz="2400" b="1" dirty="0">
                <a:solidFill>
                  <a:srgbClr val="004A6C"/>
                </a:solidFill>
                <a:latin typeface="Century Gothic"/>
              </a:rPr>
              <a:t>επ</a:t>
            </a:r>
            <a:r>
              <a:rPr lang="en-US" sz="2400" b="1" dirty="0" err="1">
                <a:solidFill>
                  <a:srgbClr val="004A6C"/>
                </a:solidFill>
                <a:latin typeface="Century Gothic"/>
              </a:rPr>
              <a:t>ιρρεάζει</a:t>
            </a:r>
            <a:r>
              <a:rPr lang="en-US" sz="2400" b="1" dirty="0">
                <a:solidFill>
                  <a:srgbClr val="004A6C"/>
                </a:solidFill>
                <a:latin typeface="Century Gothic"/>
              </a:rPr>
              <a:t> </a:t>
            </a:r>
            <a:r>
              <a:rPr lang="en-US" sz="2400" b="1" dirty="0" err="1">
                <a:solidFill>
                  <a:srgbClr val="004A6C"/>
                </a:solidFill>
                <a:latin typeface="Century Gothic"/>
              </a:rPr>
              <a:t>την</a:t>
            </a:r>
            <a:r>
              <a:rPr lang="en-US" sz="2400" b="1" dirty="0">
                <a:solidFill>
                  <a:srgbClr val="004A6C"/>
                </a:solidFill>
                <a:latin typeface="Century Gothic"/>
              </a:rPr>
              <a:t> θα</a:t>
            </a:r>
            <a:r>
              <a:rPr lang="en-US" sz="2400" b="1" dirty="0" err="1">
                <a:solidFill>
                  <a:srgbClr val="004A6C"/>
                </a:solidFill>
                <a:latin typeface="Century Gothic"/>
              </a:rPr>
              <a:t>λάσσι</a:t>
            </a:r>
            <a:r>
              <a:rPr lang="en-US" sz="2400" b="1" dirty="0">
                <a:solidFill>
                  <a:srgbClr val="004A6C"/>
                </a:solidFill>
                <a:latin typeface="Century Gothic"/>
              </a:rPr>
              <a:t>α </a:t>
            </a:r>
            <a:endParaRPr lang="en-US"/>
          </a:p>
          <a:p>
            <a:r>
              <a:rPr lang="en-US" sz="2400" b="1" dirty="0" err="1">
                <a:solidFill>
                  <a:srgbClr val="004A6C"/>
                </a:solidFill>
                <a:latin typeface="Century Gothic"/>
              </a:rPr>
              <a:t>ζωή</a:t>
            </a:r>
            <a:r>
              <a:rPr lang="en-US" sz="2400" b="1" dirty="0">
                <a:solidFill>
                  <a:srgbClr val="004A6C"/>
                </a:solidFill>
                <a:latin typeface="Century Gothic"/>
              </a:rPr>
              <a:t>;</a:t>
            </a:r>
            <a:endParaRPr lang="en-US" dirty="0"/>
          </a:p>
        </p:txBody>
      </p:sp>
    </p:spTree>
    <p:extLst>
      <p:ext uri="{BB962C8B-B14F-4D97-AF65-F5344CB8AC3E}">
        <p14:creationId xmlns:p14="http://schemas.microsoft.com/office/powerpoint/2010/main" val="28038155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Icon&#10;&#10;Description automatically generated">
            <a:extLst>
              <a:ext uri="{FF2B5EF4-FFF2-40B4-BE49-F238E27FC236}">
                <a16:creationId xmlns:a16="http://schemas.microsoft.com/office/drawing/2014/main" id="{41F562CF-C756-3744-99AB-C582E7EB78DC}"/>
              </a:ext>
            </a:extLst>
          </p:cNvPr>
          <p:cNvPicPr>
            <a:picLocks noChangeAspect="1"/>
          </p:cNvPicPr>
          <p:nvPr/>
        </p:nvPicPr>
        <p:blipFill>
          <a:blip r:embed="rId3"/>
          <a:stretch>
            <a:fillRect/>
          </a:stretch>
        </p:blipFill>
        <p:spPr>
          <a:xfrm>
            <a:off x="0" y="0"/>
            <a:ext cx="12192000" cy="6858000"/>
          </a:xfrm>
          <a:prstGeom prst="rect">
            <a:avLst/>
          </a:prstGeom>
        </p:spPr>
      </p:pic>
      <p:sp>
        <p:nvSpPr>
          <p:cNvPr id="5" name="TextBox 4">
            <a:extLst>
              <a:ext uri="{FF2B5EF4-FFF2-40B4-BE49-F238E27FC236}">
                <a16:creationId xmlns:a16="http://schemas.microsoft.com/office/drawing/2014/main" id="{6E0E40E7-9F87-114A-9D9A-AD44BEFE3D84}"/>
              </a:ext>
            </a:extLst>
          </p:cNvPr>
          <p:cNvSpPr txBox="1"/>
          <p:nvPr/>
        </p:nvSpPr>
        <p:spPr>
          <a:xfrm>
            <a:off x="317177" y="766694"/>
            <a:ext cx="4693426" cy="830997"/>
          </a:xfrm>
          <a:prstGeom prst="rect">
            <a:avLst/>
          </a:prstGeom>
          <a:noFill/>
        </p:spPr>
        <p:txBody>
          <a:bodyPr wrap="square" lIns="91440" tIns="45720" rIns="91440" bIns="45720" rtlCol="0" anchor="t">
            <a:spAutoFit/>
          </a:bodyPr>
          <a:lstStyle/>
          <a:p>
            <a:r>
              <a:rPr lang="en-US" sz="2400" b="1" err="1">
                <a:solidFill>
                  <a:srgbClr val="004A6C"/>
                </a:solidFill>
                <a:latin typeface="Century Gothic"/>
              </a:rPr>
              <a:t>Ομ</a:t>
            </a:r>
            <a:r>
              <a:rPr lang="en-US" sz="2400" b="1" dirty="0">
                <a:solidFill>
                  <a:srgbClr val="004A6C"/>
                </a:solidFill>
                <a:latin typeface="Century Gothic"/>
              </a:rPr>
              <a:t>α</a:t>
            </a:r>
            <a:r>
              <a:rPr lang="en-US" sz="2400" b="1" err="1">
                <a:solidFill>
                  <a:srgbClr val="004A6C"/>
                </a:solidFill>
                <a:latin typeface="Century Gothic"/>
              </a:rPr>
              <a:t>δική</a:t>
            </a:r>
            <a:r>
              <a:rPr lang="en-US" sz="2400" b="1" dirty="0">
                <a:solidFill>
                  <a:srgbClr val="004A6C"/>
                </a:solidFill>
                <a:latin typeface="Century Gothic"/>
              </a:rPr>
              <a:t> </a:t>
            </a:r>
            <a:r>
              <a:rPr lang="en-US" sz="2400" b="1" err="1">
                <a:solidFill>
                  <a:srgbClr val="004A6C"/>
                </a:solidFill>
                <a:latin typeface="Century Gothic"/>
              </a:rPr>
              <a:t>Εργ</a:t>
            </a:r>
            <a:r>
              <a:rPr lang="en-US" sz="2400" b="1" dirty="0">
                <a:solidFill>
                  <a:srgbClr val="004A6C"/>
                </a:solidFill>
                <a:latin typeface="Century Gothic"/>
              </a:rPr>
              <a:t>α</a:t>
            </a:r>
            <a:r>
              <a:rPr lang="en-US" sz="2400" b="1" err="1">
                <a:solidFill>
                  <a:srgbClr val="004A6C"/>
                </a:solidFill>
                <a:latin typeface="Century Gothic"/>
              </a:rPr>
              <a:t>σί</a:t>
            </a:r>
            <a:r>
              <a:rPr lang="en-US" sz="2400" b="1" dirty="0">
                <a:solidFill>
                  <a:srgbClr val="004A6C"/>
                </a:solidFill>
                <a:latin typeface="Century Gothic"/>
              </a:rPr>
              <a:t>α: </a:t>
            </a:r>
            <a:endParaRPr lang="en-US" sz="2400" b="1" dirty="0">
              <a:solidFill>
                <a:srgbClr val="0090D4"/>
              </a:solidFill>
              <a:latin typeface="Century Gothic"/>
            </a:endParaRPr>
          </a:p>
          <a:p>
            <a:r>
              <a:rPr lang="en-US" sz="2400" b="1" dirty="0" err="1">
                <a:solidFill>
                  <a:srgbClr val="0090D4"/>
                </a:solidFill>
                <a:latin typeface="Century Gothic"/>
              </a:rPr>
              <a:t>Μελέτη</a:t>
            </a:r>
            <a:r>
              <a:rPr lang="en-US" sz="2400" b="1" dirty="0">
                <a:solidFill>
                  <a:srgbClr val="0090D4"/>
                </a:solidFill>
                <a:latin typeface="Century Gothic"/>
              </a:rPr>
              <a:t> </a:t>
            </a:r>
            <a:r>
              <a:rPr lang="en-US" sz="2400" b="1" dirty="0" err="1">
                <a:solidFill>
                  <a:srgbClr val="0090D4"/>
                </a:solidFill>
                <a:latin typeface="Century Gothic"/>
              </a:rPr>
              <a:t>Περι</a:t>
            </a:r>
            <a:r>
              <a:rPr lang="en-US" sz="2400" b="1" dirty="0">
                <a:solidFill>
                  <a:srgbClr val="0090D4"/>
                </a:solidFill>
                <a:latin typeface="Century Gothic"/>
              </a:rPr>
              <a:t>π</a:t>
            </a:r>
            <a:r>
              <a:rPr lang="en-US" sz="2400" b="1" dirty="0" err="1">
                <a:solidFill>
                  <a:srgbClr val="0090D4"/>
                </a:solidFill>
                <a:latin typeface="Century Gothic"/>
              </a:rPr>
              <a:t>τώσεων</a:t>
            </a:r>
            <a:endParaRPr lang="en-US" sz="2400" b="1" dirty="0">
              <a:solidFill>
                <a:srgbClr val="0090D4"/>
              </a:solidFill>
              <a:latin typeface="Century Gothic"/>
            </a:endParaRPr>
          </a:p>
        </p:txBody>
      </p:sp>
      <p:pic>
        <p:nvPicPr>
          <p:cNvPr id="12" name="Picture 11" descr="A seagull standing on a roof&#10;&#10;Description automatically generated with medium confidence">
            <a:extLst>
              <a:ext uri="{FF2B5EF4-FFF2-40B4-BE49-F238E27FC236}">
                <a16:creationId xmlns:a16="http://schemas.microsoft.com/office/drawing/2014/main" id="{0FEC7B38-2DA1-024C-B949-BD85860F963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67492" y="1962699"/>
            <a:ext cx="2762250" cy="2762250"/>
          </a:xfrm>
          <a:prstGeom prst="rect">
            <a:avLst/>
          </a:prstGeom>
        </p:spPr>
      </p:pic>
      <p:pic>
        <p:nvPicPr>
          <p:cNvPr id="18" name="Picture 17" descr="A turtle swimming in the water&#10;&#10;Description automatically generated with medium confidence">
            <a:extLst>
              <a:ext uri="{FF2B5EF4-FFF2-40B4-BE49-F238E27FC236}">
                <a16:creationId xmlns:a16="http://schemas.microsoft.com/office/drawing/2014/main" id="{A8AACC25-0B3D-954B-98F0-898EA9173C98}"/>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18140" y="1929795"/>
            <a:ext cx="2795154" cy="2795154"/>
          </a:xfrm>
          <a:prstGeom prst="rect">
            <a:avLst/>
          </a:prstGeom>
        </p:spPr>
      </p:pic>
      <p:pic>
        <p:nvPicPr>
          <p:cNvPr id="20" name="Picture 19">
            <a:extLst>
              <a:ext uri="{FF2B5EF4-FFF2-40B4-BE49-F238E27FC236}">
                <a16:creationId xmlns:a16="http://schemas.microsoft.com/office/drawing/2014/main" id="{2BA5CF0A-D571-3744-B675-5CE47E3DA5F6}"/>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229354" y="1929795"/>
            <a:ext cx="2795154" cy="2795154"/>
          </a:xfrm>
          <a:prstGeom prst="rect">
            <a:avLst/>
          </a:prstGeom>
        </p:spPr>
      </p:pic>
      <p:sp>
        <p:nvSpPr>
          <p:cNvPr id="23" name="Rectangle 22">
            <a:extLst>
              <a:ext uri="{FF2B5EF4-FFF2-40B4-BE49-F238E27FC236}">
                <a16:creationId xmlns:a16="http://schemas.microsoft.com/office/drawing/2014/main" id="{BB191C6E-CBAA-7346-B12B-C26334CEA120}"/>
              </a:ext>
            </a:extLst>
          </p:cNvPr>
          <p:cNvSpPr/>
          <p:nvPr/>
        </p:nvSpPr>
        <p:spPr>
          <a:xfrm>
            <a:off x="1544983" y="4999278"/>
            <a:ext cx="1885106"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0EBE6A78-EE5F-0E47-B5E0-011761BB34D9}"/>
              </a:ext>
            </a:extLst>
          </p:cNvPr>
          <p:cNvSpPr/>
          <p:nvPr/>
        </p:nvSpPr>
        <p:spPr>
          <a:xfrm>
            <a:off x="1604327" y="5109877"/>
            <a:ext cx="1891865" cy="461665"/>
          </a:xfrm>
          <a:prstGeom prst="rect">
            <a:avLst/>
          </a:prstGeom>
        </p:spPr>
        <p:txBody>
          <a:bodyPr wrap="none" lIns="91440" tIns="45720" rIns="91440" bIns="45720" anchor="t">
            <a:spAutoFit/>
          </a:bodyPr>
          <a:lstStyle/>
          <a:p>
            <a:r>
              <a:rPr lang="en-US" sz="2400" b="1" dirty="0" err="1">
                <a:solidFill>
                  <a:srgbClr val="004A6C"/>
                </a:solidFill>
                <a:latin typeface="Century Gothic"/>
              </a:rPr>
              <a:t>Άλμ</a:t>
            </a:r>
            <a:r>
              <a:rPr lang="en-US" sz="2400" b="1" dirty="0">
                <a:solidFill>
                  <a:srgbClr val="004A6C"/>
                </a:solidFill>
                <a:latin typeface="Century Gothic"/>
              </a:rPr>
              <a:t>πα</a:t>
            </a:r>
            <a:r>
              <a:rPr lang="en-US" sz="2400" b="1" dirty="0" err="1">
                <a:solidFill>
                  <a:srgbClr val="004A6C"/>
                </a:solidFill>
                <a:latin typeface="Century Gothic"/>
              </a:rPr>
              <a:t>τρος</a:t>
            </a:r>
            <a:endParaRPr lang="en-US" dirty="0" err="1"/>
          </a:p>
        </p:txBody>
      </p:sp>
      <p:sp>
        <p:nvSpPr>
          <p:cNvPr id="24" name="Rectangle 23">
            <a:extLst>
              <a:ext uri="{FF2B5EF4-FFF2-40B4-BE49-F238E27FC236}">
                <a16:creationId xmlns:a16="http://schemas.microsoft.com/office/drawing/2014/main" id="{CBCFDC9E-63DE-3C41-AA64-5DD359C49BF8}"/>
              </a:ext>
            </a:extLst>
          </p:cNvPr>
          <p:cNvSpPr/>
          <p:nvPr/>
        </p:nvSpPr>
        <p:spPr>
          <a:xfrm>
            <a:off x="4624191" y="4999278"/>
            <a:ext cx="2943618" cy="928927"/>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96070BF1-CDB0-474F-AC41-2D5476260A23}"/>
              </a:ext>
            </a:extLst>
          </p:cNvPr>
          <p:cNvSpPr/>
          <p:nvPr/>
        </p:nvSpPr>
        <p:spPr>
          <a:xfrm>
            <a:off x="4707348" y="5062252"/>
            <a:ext cx="2882520" cy="830997"/>
          </a:xfrm>
          <a:prstGeom prst="rect">
            <a:avLst/>
          </a:prstGeom>
        </p:spPr>
        <p:txBody>
          <a:bodyPr wrap="none" lIns="91440" tIns="45720" rIns="91440" bIns="45720" anchor="t">
            <a:spAutoFit/>
          </a:bodyPr>
          <a:lstStyle/>
          <a:p>
            <a:r>
              <a:rPr lang="en-US" sz="2400" b="1" err="1">
                <a:solidFill>
                  <a:srgbClr val="004A6C"/>
                </a:solidFill>
                <a:latin typeface="Century Gothic"/>
              </a:rPr>
              <a:t>Πράσινη</a:t>
            </a:r>
            <a:r>
              <a:rPr lang="en-US" sz="2400" b="1" dirty="0">
                <a:solidFill>
                  <a:srgbClr val="004A6C"/>
                </a:solidFill>
                <a:latin typeface="Century Gothic"/>
              </a:rPr>
              <a:t> </a:t>
            </a:r>
            <a:r>
              <a:rPr lang="en-US" sz="2400" b="1" err="1">
                <a:solidFill>
                  <a:srgbClr val="004A6C"/>
                </a:solidFill>
                <a:latin typeface="Century Gothic"/>
              </a:rPr>
              <a:t>χελών</a:t>
            </a:r>
            <a:r>
              <a:rPr lang="en-US" sz="2400" b="1" dirty="0">
                <a:solidFill>
                  <a:srgbClr val="004A6C"/>
                </a:solidFill>
                <a:latin typeface="Century Gothic"/>
              </a:rPr>
              <a:t>α </a:t>
            </a:r>
            <a:endParaRPr lang="en-US">
              <a:solidFill>
                <a:srgbClr val="000000"/>
              </a:solidFill>
              <a:latin typeface="Calibri" panose="020F0502020204030204"/>
              <a:ea typeface="Calibri" panose="020F0502020204030204"/>
              <a:cs typeface="Calibri" panose="020F0502020204030204"/>
            </a:endParaRPr>
          </a:p>
          <a:p>
            <a:r>
              <a:rPr lang="en-US" sz="2400" b="1" dirty="0" err="1">
                <a:solidFill>
                  <a:srgbClr val="004A6C"/>
                </a:solidFill>
                <a:latin typeface="Century Gothic"/>
              </a:rPr>
              <a:t>των</a:t>
            </a:r>
            <a:r>
              <a:rPr lang="en-US" sz="2400" b="1" dirty="0">
                <a:solidFill>
                  <a:srgbClr val="004A6C"/>
                </a:solidFill>
                <a:latin typeface="Century Gothic"/>
              </a:rPr>
              <a:t> </a:t>
            </a:r>
            <a:r>
              <a:rPr lang="en-US" sz="2400" b="1" dirty="0" err="1">
                <a:solidFill>
                  <a:srgbClr val="004A6C"/>
                </a:solidFill>
                <a:latin typeface="Century Gothic"/>
              </a:rPr>
              <a:t>Γκ</a:t>
            </a:r>
            <a:r>
              <a:rPr lang="en-US" sz="2400" b="1" dirty="0">
                <a:solidFill>
                  <a:srgbClr val="004A6C"/>
                </a:solidFill>
                <a:latin typeface="Century Gothic"/>
              </a:rPr>
              <a:t>α</a:t>
            </a:r>
            <a:r>
              <a:rPr lang="en-US" sz="2400" b="1" dirty="0" err="1">
                <a:solidFill>
                  <a:srgbClr val="004A6C"/>
                </a:solidFill>
                <a:latin typeface="Century Gothic"/>
              </a:rPr>
              <a:t>λά</a:t>
            </a:r>
            <a:r>
              <a:rPr lang="en-US" sz="2400" b="1" dirty="0">
                <a:solidFill>
                  <a:srgbClr val="004A6C"/>
                </a:solidFill>
                <a:latin typeface="Century Gothic"/>
              </a:rPr>
              <a:t>πα</a:t>
            </a:r>
            <a:r>
              <a:rPr lang="en-US" sz="2400" b="1" dirty="0" err="1">
                <a:solidFill>
                  <a:srgbClr val="004A6C"/>
                </a:solidFill>
                <a:latin typeface="Century Gothic"/>
              </a:rPr>
              <a:t>γκος</a:t>
            </a:r>
            <a:endParaRPr lang="en-US" dirty="0" err="1">
              <a:ea typeface="Calibri"/>
              <a:cs typeface="Calibri"/>
            </a:endParaRPr>
          </a:p>
        </p:txBody>
      </p:sp>
      <p:sp>
        <p:nvSpPr>
          <p:cNvPr id="26" name="Rectangle 25">
            <a:extLst>
              <a:ext uri="{FF2B5EF4-FFF2-40B4-BE49-F238E27FC236}">
                <a16:creationId xmlns:a16="http://schemas.microsoft.com/office/drawing/2014/main" id="{F04F22C4-41E0-C446-8190-1DA27B89C1A5}"/>
              </a:ext>
            </a:extLst>
          </p:cNvPr>
          <p:cNvSpPr/>
          <p:nvPr/>
        </p:nvSpPr>
        <p:spPr>
          <a:xfrm>
            <a:off x="8547882" y="4999278"/>
            <a:ext cx="2331780"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90C5F95A-7928-B747-A5FC-644F73FF987D}"/>
              </a:ext>
            </a:extLst>
          </p:cNvPr>
          <p:cNvSpPr/>
          <p:nvPr/>
        </p:nvSpPr>
        <p:spPr>
          <a:xfrm>
            <a:off x="8551664" y="5109877"/>
            <a:ext cx="2307042" cy="461665"/>
          </a:xfrm>
          <a:prstGeom prst="rect">
            <a:avLst/>
          </a:prstGeom>
        </p:spPr>
        <p:txBody>
          <a:bodyPr wrap="none" lIns="91440" tIns="45720" rIns="91440" bIns="45720" anchor="t">
            <a:spAutoFit/>
          </a:bodyPr>
          <a:lstStyle/>
          <a:p>
            <a:r>
              <a:rPr lang="en-US" sz="2400" b="1" dirty="0" err="1">
                <a:solidFill>
                  <a:srgbClr val="004A6C"/>
                </a:solidFill>
                <a:latin typeface="Century Gothic"/>
              </a:rPr>
              <a:t>Ζωο</a:t>
            </a:r>
            <a:r>
              <a:rPr lang="en-US" sz="2400" b="1" dirty="0">
                <a:solidFill>
                  <a:srgbClr val="004A6C"/>
                </a:solidFill>
                <a:latin typeface="Century Gothic"/>
              </a:rPr>
              <a:t>πλα</a:t>
            </a:r>
            <a:r>
              <a:rPr lang="en-US" sz="2400" b="1" dirty="0" err="1">
                <a:solidFill>
                  <a:srgbClr val="004A6C"/>
                </a:solidFill>
                <a:latin typeface="Century Gothic"/>
              </a:rPr>
              <a:t>γκτόν</a:t>
            </a:r>
            <a:endParaRPr lang="en-US" dirty="0" err="1"/>
          </a:p>
        </p:txBody>
      </p:sp>
      <p:pic>
        <p:nvPicPr>
          <p:cNvPr id="28" name="Picture 27">
            <a:extLst>
              <a:ext uri="{FF2B5EF4-FFF2-40B4-BE49-F238E27FC236}">
                <a16:creationId xmlns:a16="http://schemas.microsoft.com/office/drawing/2014/main" id="{92124C1F-49BB-FF4C-8909-A0004B54CF41}"/>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2630890">
            <a:off x="2974749" y="1496467"/>
            <a:ext cx="1534497" cy="1512808"/>
          </a:xfrm>
          <a:prstGeom prst="rect">
            <a:avLst/>
          </a:prstGeom>
        </p:spPr>
      </p:pic>
      <p:pic>
        <p:nvPicPr>
          <p:cNvPr id="29" name="Picture 28">
            <a:extLst>
              <a:ext uri="{FF2B5EF4-FFF2-40B4-BE49-F238E27FC236}">
                <a16:creationId xmlns:a16="http://schemas.microsoft.com/office/drawing/2014/main" id="{AF83611A-2969-9F4B-9DC2-349720AB5759}"/>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13732346">
            <a:off x="3946997" y="3590970"/>
            <a:ext cx="1534497" cy="1512808"/>
          </a:xfrm>
          <a:prstGeom prst="rect">
            <a:avLst/>
          </a:prstGeom>
        </p:spPr>
      </p:pic>
      <p:pic>
        <p:nvPicPr>
          <p:cNvPr id="33" name="Picture 32">
            <a:extLst>
              <a:ext uri="{FF2B5EF4-FFF2-40B4-BE49-F238E27FC236}">
                <a16:creationId xmlns:a16="http://schemas.microsoft.com/office/drawing/2014/main" id="{E8D92E71-1FFF-EF46-8080-EB7C402F1341}"/>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18549167">
            <a:off x="7546021" y="1548082"/>
            <a:ext cx="1534497" cy="1512808"/>
          </a:xfrm>
          <a:prstGeom prst="rect">
            <a:avLst/>
          </a:prstGeom>
        </p:spPr>
      </p:pic>
      <p:pic>
        <p:nvPicPr>
          <p:cNvPr id="3" name="Picture 2" descr="A picture containing text&#10;&#10;Description automatically generated">
            <a:extLst>
              <a:ext uri="{FF2B5EF4-FFF2-40B4-BE49-F238E27FC236}">
                <a16:creationId xmlns:a16="http://schemas.microsoft.com/office/drawing/2014/main" id="{01EEC266-653A-9E49-50D1-0CD1C1D038B4}"/>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b="-700"/>
          <a:stretch/>
        </p:blipFill>
        <p:spPr>
          <a:xfrm>
            <a:off x="0" y="5715000"/>
            <a:ext cx="4590874" cy="1144332"/>
          </a:xfrm>
          <a:prstGeom prst="rect">
            <a:avLst/>
          </a:prstGeom>
        </p:spPr>
      </p:pic>
    </p:spTree>
    <p:extLst>
      <p:ext uri="{BB962C8B-B14F-4D97-AF65-F5344CB8AC3E}">
        <p14:creationId xmlns:p14="http://schemas.microsoft.com/office/powerpoint/2010/main" val="6540779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Icon&#10;&#10;Description automatically generated">
            <a:extLst>
              <a:ext uri="{FF2B5EF4-FFF2-40B4-BE49-F238E27FC236}">
                <a16:creationId xmlns:a16="http://schemas.microsoft.com/office/drawing/2014/main" id="{2804758A-94DF-584A-8287-3B588A19342D}"/>
              </a:ext>
            </a:extLst>
          </p:cNvPr>
          <p:cNvPicPr>
            <a:picLocks noChangeAspect="1"/>
          </p:cNvPicPr>
          <p:nvPr/>
        </p:nvPicPr>
        <p:blipFill>
          <a:blip r:embed="rId3"/>
          <a:stretch>
            <a:fillRect/>
          </a:stretch>
        </p:blipFill>
        <p:spPr>
          <a:xfrm>
            <a:off x="0" y="0"/>
            <a:ext cx="12192000" cy="6858000"/>
          </a:xfrm>
          <a:prstGeom prst="rect">
            <a:avLst/>
          </a:prstGeom>
        </p:spPr>
      </p:pic>
      <p:sp>
        <p:nvSpPr>
          <p:cNvPr id="5" name="TextBox 4">
            <a:extLst>
              <a:ext uri="{FF2B5EF4-FFF2-40B4-BE49-F238E27FC236}">
                <a16:creationId xmlns:a16="http://schemas.microsoft.com/office/drawing/2014/main" id="{6E0E40E7-9F87-114A-9D9A-AD44BEFE3D84}"/>
              </a:ext>
            </a:extLst>
          </p:cNvPr>
          <p:cNvSpPr txBox="1"/>
          <p:nvPr/>
        </p:nvSpPr>
        <p:spPr>
          <a:xfrm>
            <a:off x="2625" y="905991"/>
            <a:ext cx="4698416" cy="584775"/>
          </a:xfrm>
          <a:prstGeom prst="rect">
            <a:avLst/>
          </a:prstGeom>
          <a:noFill/>
        </p:spPr>
        <p:txBody>
          <a:bodyPr wrap="square" lIns="91440" tIns="45720" rIns="91440" bIns="45720" rtlCol="0" anchor="t">
            <a:spAutoFit/>
          </a:bodyPr>
          <a:lstStyle/>
          <a:p>
            <a:r>
              <a:rPr lang="en-US" sz="3200" b="1" dirty="0">
                <a:solidFill>
                  <a:srgbClr val="004A6C"/>
                </a:solidFill>
                <a:latin typeface="Century Gothic"/>
              </a:rPr>
              <a:t>Η </a:t>
            </a:r>
            <a:r>
              <a:rPr lang="en-US" sz="3200" b="1" err="1">
                <a:solidFill>
                  <a:srgbClr val="004A6C"/>
                </a:solidFill>
                <a:latin typeface="Century Gothic"/>
              </a:rPr>
              <a:t>ζωή</a:t>
            </a:r>
            <a:r>
              <a:rPr lang="en-US" sz="3200" b="1" dirty="0">
                <a:solidFill>
                  <a:srgbClr val="004A6C"/>
                </a:solidFill>
                <a:latin typeface="Century Gothic"/>
              </a:rPr>
              <a:t> </a:t>
            </a:r>
            <a:r>
              <a:rPr lang="en-US" sz="3200" b="1" err="1">
                <a:solidFill>
                  <a:srgbClr val="004A6C"/>
                </a:solidFill>
                <a:latin typeface="Century Gothic"/>
              </a:rPr>
              <a:t>ενός</a:t>
            </a:r>
            <a:r>
              <a:rPr lang="en-US" sz="3200" b="1" dirty="0">
                <a:solidFill>
                  <a:srgbClr val="004A6C"/>
                </a:solidFill>
                <a:latin typeface="Century Gothic"/>
              </a:rPr>
              <a:t> </a:t>
            </a:r>
            <a:r>
              <a:rPr lang="en-US" sz="3200" b="1" err="1">
                <a:solidFill>
                  <a:srgbClr val="004A6C"/>
                </a:solidFill>
                <a:latin typeface="Century Gothic"/>
              </a:rPr>
              <a:t>κορ</a:t>
            </a:r>
            <a:r>
              <a:rPr lang="en-US" sz="3200" b="1" dirty="0">
                <a:solidFill>
                  <a:srgbClr val="004A6C"/>
                </a:solidFill>
                <a:latin typeface="Century Gothic"/>
              </a:rPr>
              <a:t>α</a:t>
            </a:r>
            <a:r>
              <a:rPr lang="en-US" sz="3200" b="1" err="1">
                <a:solidFill>
                  <a:srgbClr val="004A6C"/>
                </a:solidFill>
                <a:latin typeface="Century Gothic"/>
              </a:rPr>
              <a:t>λλιού</a:t>
            </a:r>
            <a:endParaRPr lang="en-US" sz="3200">
              <a:ea typeface="Calibri"/>
              <a:cs typeface="Calibri"/>
            </a:endParaRPr>
          </a:p>
        </p:txBody>
      </p:sp>
      <p:pic>
        <p:nvPicPr>
          <p:cNvPr id="8" name="Picture 7">
            <a:extLst>
              <a:ext uri="{FF2B5EF4-FFF2-40B4-BE49-F238E27FC236}">
                <a16:creationId xmlns:a16="http://schemas.microsoft.com/office/drawing/2014/main" id="{F1BE3F39-CCCB-7A47-B624-FD36032630A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2630890">
            <a:off x="9547738" y="267574"/>
            <a:ext cx="1534497" cy="1512808"/>
          </a:xfrm>
          <a:prstGeom prst="rect">
            <a:avLst/>
          </a:prstGeom>
        </p:spPr>
      </p:pic>
      <p:pic>
        <p:nvPicPr>
          <p:cNvPr id="9" name="Picture 8">
            <a:extLst>
              <a:ext uri="{FF2B5EF4-FFF2-40B4-BE49-F238E27FC236}">
                <a16:creationId xmlns:a16="http://schemas.microsoft.com/office/drawing/2014/main" id="{8D2FFD6D-A9D4-D44C-A39D-C37C325835F8}"/>
              </a:ext>
            </a:extLst>
          </p:cNvPr>
          <p:cNvPicPr>
            <a:picLocks noChangeAspect="1"/>
          </p:cNvPicPr>
          <p:nvPr/>
        </p:nvPicPr>
        <p:blipFill>
          <a:blip r:embed="rId5"/>
          <a:stretch>
            <a:fillRect/>
          </a:stretch>
        </p:blipFill>
        <p:spPr>
          <a:xfrm rot="12174213">
            <a:off x="9779475" y="1537076"/>
            <a:ext cx="659737" cy="771121"/>
          </a:xfrm>
          <a:prstGeom prst="rect">
            <a:avLst/>
          </a:prstGeom>
        </p:spPr>
      </p:pic>
      <p:sp>
        <p:nvSpPr>
          <p:cNvPr id="10" name="Rectangle 9">
            <a:extLst>
              <a:ext uri="{FF2B5EF4-FFF2-40B4-BE49-F238E27FC236}">
                <a16:creationId xmlns:a16="http://schemas.microsoft.com/office/drawing/2014/main" id="{C8F8D12A-EDF9-7543-A50B-084C6FD51DB0}"/>
              </a:ext>
            </a:extLst>
          </p:cNvPr>
          <p:cNvSpPr/>
          <p:nvPr/>
        </p:nvSpPr>
        <p:spPr>
          <a:xfrm>
            <a:off x="7912680" y="908609"/>
            <a:ext cx="1972491" cy="956812"/>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picture containing ocean floor&#10;&#10;Description automatically generated">
            <a:extLst>
              <a:ext uri="{FF2B5EF4-FFF2-40B4-BE49-F238E27FC236}">
                <a16:creationId xmlns:a16="http://schemas.microsoft.com/office/drawing/2014/main" id="{DC52B245-2EA4-1C49-8023-CFE08FA29F83}"/>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472665" y="1819711"/>
            <a:ext cx="5623560" cy="3752730"/>
          </a:xfrm>
          <a:prstGeom prst="rect">
            <a:avLst/>
          </a:prstGeom>
        </p:spPr>
      </p:pic>
      <p:pic>
        <p:nvPicPr>
          <p:cNvPr id="3" name="Picture 2" descr="A picture containing text&#10;&#10;Description automatically generated">
            <a:extLst>
              <a:ext uri="{FF2B5EF4-FFF2-40B4-BE49-F238E27FC236}">
                <a16:creationId xmlns:a16="http://schemas.microsoft.com/office/drawing/2014/main" id="{5D6FB05D-F8AC-4AEA-9F41-21E0E27E8031}"/>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b="-700"/>
          <a:stretch/>
        </p:blipFill>
        <p:spPr>
          <a:xfrm>
            <a:off x="0" y="5715000"/>
            <a:ext cx="4590874" cy="1144332"/>
          </a:xfrm>
          <a:prstGeom prst="rect">
            <a:avLst/>
          </a:prstGeom>
        </p:spPr>
      </p:pic>
      <p:sp>
        <p:nvSpPr>
          <p:cNvPr id="4" name="Rectangle 3">
            <a:extLst>
              <a:ext uri="{FF2B5EF4-FFF2-40B4-BE49-F238E27FC236}">
                <a16:creationId xmlns:a16="http://schemas.microsoft.com/office/drawing/2014/main" id="{06328615-4245-45C7-94B7-261A6BF3DD94}"/>
              </a:ext>
            </a:extLst>
          </p:cNvPr>
          <p:cNvSpPr/>
          <p:nvPr/>
        </p:nvSpPr>
        <p:spPr>
          <a:xfrm>
            <a:off x="7977620" y="951462"/>
            <a:ext cx="2135754" cy="923330"/>
          </a:xfrm>
          <a:prstGeom prst="rect">
            <a:avLst/>
          </a:prstGeom>
        </p:spPr>
        <p:txBody>
          <a:bodyPr wrap="square" lIns="91440" tIns="45720" rIns="91440" bIns="4572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err="1">
                <a:solidFill>
                  <a:srgbClr val="004A6C"/>
                </a:solidFill>
                <a:latin typeface="Century Gothic"/>
              </a:rPr>
              <a:t>Μάθετε</a:t>
            </a:r>
            <a:r>
              <a:rPr lang="en-US" b="1" dirty="0">
                <a:solidFill>
                  <a:srgbClr val="004A6C"/>
                </a:solidFill>
                <a:latin typeface="Century Gothic"/>
              </a:rPr>
              <a:t> π</a:t>
            </a:r>
            <a:r>
              <a:rPr lang="en-US" b="1" dirty="0" err="1">
                <a:solidFill>
                  <a:srgbClr val="004A6C"/>
                </a:solidFill>
                <a:latin typeface="Century Gothic"/>
              </a:rPr>
              <a:t>ερισσότερ</a:t>
            </a:r>
            <a:r>
              <a:rPr lang="en-US" b="1" dirty="0">
                <a:solidFill>
                  <a:srgbClr val="004A6C"/>
                </a:solidFill>
                <a:latin typeface="Century Gothic"/>
              </a:rPr>
              <a:t>α </a:t>
            </a:r>
            <a:r>
              <a:rPr lang="en-US" b="1" dirty="0" err="1">
                <a:solidFill>
                  <a:srgbClr val="004A6C"/>
                </a:solidFill>
                <a:latin typeface="Century Gothic"/>
              </a:rPr>
              <a:t>στον</a:t>
            </a:r>
            <a:r>
              <a:rPr lang="en-US" b="1" dirty="0">
                <a:solidFill>
                  <a:srgbClr val="004A6C"/>
                </a:solidFill>
                <a:latin typeface="Century Gothic"/>
              </a:rPr>
              <a:t> </a:t>
            </a:r>
            <a:r>
              <a:rPr lang="en-US" b="1" dirty="0">
                <a:solidFill>
                  <a:srgbClr val="004A6C"/>
                </a:solidFill>
                <a:latin typeface="Century Gothic"/>
                <a:hlinkClick r:id="rId8"/>
              </a:rPr>
              <a:t>σύνδεσμο</a:t>
            </a:r>
          </a:p>
        </p:txBody>
      </p:sp>
    </p:spTree>
    <p:extLst>
      <p:ext uri="{BB962C8B-B14F-4D97-AF65-F5344CB8AC3E}">
        <p14:creationId xmlns:p14="http://schemas.microsoft.com/office/powerpoint/2010/main" val="428138009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DF3CADEC272EC47A0E7F131D361E962" ma:contentTypeVersion="19" ma:contentTypeDescription="Create a new document." ma:contentTypeScope="" ma:versionID="ca89567eb3d7597ff4dafff1cc2834f2">
  <xsd:schema xmlns:xsd="http://www.w3.org/2001/XMLSchema" xmlns:xs="http://www.w3.org/2001/XMLSchema" xmlns:p="http://schemas.microsoft.com/office/2006/metadata/properties" xmlns:ns2="764ce334-4dea-4cda-96fd-5a46cc3154a2" xmlns:ns3="edf7c51f-8958-4cb5-b692-975806f17f35" targetNamespace="http://schemas.microsoft.com/office/2006/metadata/properties" ma:root="true" ma:fieldsID="6036ee9a4dfbea1b2f42013792becada" ns2:_="" ns3:_="">
    <xsd:import namespace="764ce334-4dea-4cda-96fd-5a46cc3154a2"/>
    <xsd:import namespace="edf7c51f-8958-4cb5-b692-975806f17f3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_Flow_SignoffStatu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4ce334-4dea-4cda-96fd-5a46cc3154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_Flow_SignoffStatus" ma:index="20" nillable="true" ma:displayName="Sign-off status" ma:internalName="Sign_x002d_off_x0020_status">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99affbd4-4267-4163-968f-31649eba30c7"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df7c51f-8958-4cb5-b692-975806f17f35"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12c46cc1-e504-45ce-b475-70eb2bc32c3b}" ma:internalName="TaxCatchAll" ma:showField="CatchAllData" ma:web="edf7c51f-8958-4cb5-b692-975806f17f3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Flow_SignoffStatus xmlns="764ce334-4dea-4cda-96fd-5a46cc3154a2" xsi:nil="true"/>
    <TaxCatchAll xmlns="edf7c51f-8958-4cb5-b692-975806f17f35" xsi:nil="true"/>
    <lcf76f155ced4ddcb4097134ff3c332f xmlns="764ce334-4dea-4cda-96fd-5a46cc3154a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940C6264-D9B2-4627-A979-5FE1A9F1261C}">
  <ds:schemaRefs>
    <ds:schemaRef ds:uri="http://schemas.microsoft.com/sharepoint/v3/contenttype/forms"/>
  </ds:schemaRefs>
</ds:datastoreItem>
</file>

<file path=customXml/itemProps2.xml><?xml version="1.0" encoding="utf-8"?>
<ds:datastoreItem xmlns:ds="http://schemas.openxmlformats.org/officeDocument/2006/customXml" ds:itemID="{2C710D44-4CCE-4756-8C72-D4015B0981E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64ce334-4dea-4cda-96fd-5a46cc3154a2"/>
    <ds:schemaRef ds:uri="edf7c51f-8958-4cb5-b692-975806f17f3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7FB9D79-E3BA-4F63-80CE-63BAD07BAA45}">
  <ds:schemaRefs>
    <ds:schemaRef ds:uri="http://purl.org/dc/terms/"/>
    <ds:schemaRef ds:uri="edf7c51f-8958-4cb5-b692-975806f17f35"/>
    <ds:schemaRef ds:uri="http://purl.org/dc/dcmitype/"/>
    <ds:schemaRef ds:uri="http://www.w3.org/XML/1998/namespace"/>
    <ds:schemaRef ds:uri="http://purl.org/dc/elements/1.1/"/>
    <ds:schemaRef ds:uri="http://schemas.microsoft.com/office/2006/documentManagement/types"/>
    <ds:schemaRef ds:uri="http://schemas.openxmlformats.org/package/2006/metadata/core-properties"/>
    <ds:schemaRef ds:uri="http://schemas.microsoft.com/office/infopath/2007/PartnerControls"/>
    <ds:schemaRef ds:uri="764ce334-4dea-4cda-96fd-5a46cc3154a2"/>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0</TotalTime>
  <Words>1116</Words>
  <Application>Microsoft Office PowerPoint</Application>
  <PresentationFormat>Widescreen</PresentationFormat>
  <Paragraphs>128</Paragraphs>
  <Slides>16</Slides>
  <Notes>13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16</vt:i4>
      </vt:variant>
    </vt:vector>
  </HeadingPairs>
  <TitlesOfParts>
    <vt:vector size="25" baseType="lpstr">
      <vt:lpstr>Arial</vt:lpstr>
      <vt:lpstr>Calibri</vt:lpstr>
      <vt:lpstr>Calibri Light</vt:lpstr>
      <vt:lpstr>Century Gothic</vt:lpstr>
      <vt:lpstr>Gilroy Black</vt:lpstr>
      <vt:lpstr>Gilroy Bold</vt:lpstr>
      <vt:lpstr>Gilroy Medium</vt:lpstr>
      <vt:lpstr>Gilroy SemiBold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Adam</dc:creator>
  <cp:lastModifiedBy>Marina Grissin</cp:lastModifiedBy>
  <cp:revision>309</cp:revision>
  <dcterms:created xsi:type="dcterms:W3CDTF">2021-08-19T08:20:23Z</dcterms:created>
  <dcterms:modified xsi:type="dcterms:W3CDTF">2024-07-16T14:19:41Z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0x0101008DF3CADEC272EC47A0E7F131D361E962</vt:lpwstr>
  </property>
  <property fmtid="{D5CDD505-2E9C-101B-9397-08002B2CF9AE}" pid="3" name="MediaServiceImageTags">
    <vt:lpwstr/>
  </property>
</Properties>
</file>