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sldIdLst>
    <p:sldId id="326" r:id="rId5"/>
    <p:sldId id="257" r:id="rId6"/>
    <p:sldId id="320" r:id="rId7"/>
    <p:sldId id="311" r:id="rId8"/>
    <p:sldId id="322" r:id="rId9"/>
    <p:sldId id="307" r:id="rId10"/>
    <p:sldId id="323" r:id="rId11"/>
    <p:sldId id="262" r:id="rId12"/>
    <p:sldId id="32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Duffy" initials="SD" lastIdx="16" clrIdx="0">
    <p:extLst>
      <p:ext uri="{19B8F6BF-5375-455C-9EA6-DF929625EA0E}">
        <p15:presenceInfo xmlns:p15="http://schemas.microsoft.com/office/powerpoint/2012/main" userId="S::sarah@commonseas.com::ca92ddb4-4620-4127-97b1-8232d187080b" providerId="AD"/>
      </p:ext>
    </p:extLst>
  </p:cmAuthor>
  <p:cmAuthor id="2" name="Becky Root" initials="BR" lastIdx="4" clrIdx="1">
    <p:extLst>
      <p:ext uri="{19B8F6BF-5375-455C-9EA6-DF929625EA0E}">
        <p15:presenceInfo xmlns:p15="http://schemas.microsoft.com/office/powerpoint/2012/main" userId="S::becky@commonseas.com::aae79a8e-4f34-44f0-938a-d9bdbc43ff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6ED"/>
    <a:srgbClr val="004A6C"/>
    <a:srgbClr val="0090D4"/>
    <a:srgbClr val="FAB546"/>
    <a:srgbClr val="44BDA9"/>
    <a:srgbClr val="EA50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83"/>
    <p:restoredTop sz="94707"/>
  </p:normalViewPr>
  <p:slideViewPr>
    <p:cSldViewPr snapToGrid="0" snapToObjects="1">
      <p:cViewPr varScale="1">
        <p:scale>
          <a:sx n="85" d="100"/>
          <a:sy n="85" d="100"/>
        </p:scale>
        <p:origin x="501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BE03B-1F2B-2A4E-85D5-4A94C00D221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B4481-7055-C944-BF5F-CDA050E8C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460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B4481-7055-C944-BF5F-CDA050E8C92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566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B4481-7055-C944-BF5F-CDA050E8C92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957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Bbb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B4481-7055-C944-BF5F-CDA050E8C92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38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Bbb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B4481-7055-C944-BF5F-CDA050E8C92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5468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B4481-7055-C944-BF5F-CDA050E8C92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371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B4481-7055-C944-BF5F-CDA050E8C92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20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https://encounteredu.com/take-action/bioplastic-decorations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B4481-7055-C944-BF5F-CDA050E8C92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878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84070-4140-1A4E-B9F5-BD9454BD87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0D4B0F-109A-C840-901B-C37378237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9FA954-AEA9-B14E-AF6D-B75B25712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1A6355-7E9B-0B4B-9F7F-B27982AA3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0FAB5-44ED-A94B-BF2C-BB1187E18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09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62CD0-96A9-104D-AF3A-6AEDDB65E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8BB7C5-7E14-0848-8C15-56CE0ABF13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2EE3F-F79D-B344-9B42-2A848CBCC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670DD-1469-3342-AEF7-9B76985BA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8536E-00AC-7C44-8B51-53317CA0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669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27D87B-B11B-714D-A3B5-E855D7ED50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76766A-292A-7D45-8B5B-6DFADE17A2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B0034-A1B7-9A45-8D47-7B47CC762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8C26C-5AE0-5E44-94F5-57F1ED31D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5ADDA-CA80-7C43-8CCB-CD5CD94E4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50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2ECDF-0EEC-5742-A8C0-38CF4368F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C1678D-A0DE-9F4F-9AE7-14EC25C8D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A420A1-A459-EF45-883D-EB7C4C38B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BC253B-A35A-A448-A570-928C26BB6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D781DA-990B-2F4B-9605-EEE9F2C10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04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FD2FE-CAD0-F04D-A461-131421450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193729-9CA6-614D-9776-CFD8438B0B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64095-1336-C241-8491-FC048F501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5FB0B4-CF10-3E49-A0F2-C77971254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AF445-D4E4-CA46-A8C1-38AD3B165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162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76EE9-DE65-8248-BE64-F75B5E901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5B853-3C22-4544-A961-45382EE8DF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97B0C-493F-3941-88D6-024D2E3D76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86AE39-C0D6-3644-AECF-FF8ABEDE7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1829EE-1261-2B4C-9AD0-3B66D8808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86DC16-91E2-054E-A857-6C3855934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319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98117-6187-9F4F-868A-605A6E561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75496F-E7E8-3941-B07A-5D2DAB4C2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39F1A0-1895-284A-B98F-9A8BB2B5B7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F74487-A560-A448-8D24-EB0D62AD57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883039-BEE5-E24A-93CA-142CA60805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3FD70B-7766-254E-BEDB-9F35D003D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3CF061-D733-3943-9062-68C005B9A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11711E-C5E7-E24C-A849-DC3A4EF62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11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1CF18-5B1F-E347-9D4E-2007EF0CD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F4183D-05B8-8F44-A9E4-5EEAF7E7D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B1C9D7-FB5D-6540-967B-37714EAFD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7ECC3E-533E-EE42-9098-2809BE6A0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61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078CDE-7361-E349-A458-472DCF6CB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9D96CA-2ADA-FF4D-AEA8-2FCC1B37E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C8F37E-E278-C640-A8F4-22631B2F4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780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7A5D3-FB85-264C-8E16-E2A094A01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A2F808-2F08-9446-B366-01C48E79A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D68618-AE4C-1149-A196-7BD9F1CFC4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C98F20-F401-404C-931B-374732C65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3D4897-544F-6145-9E87-8C51B2590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D8076F-C643-2E40-9FC1-77C622C71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87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BCE2B-8B9B-2347-AAE8-5E05F85E0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A968DC-5904-1542-88E8-89E856932E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2202C5-E330-DD47-B0CD-F5ED59556E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B9055D-50A3-4249-8805-47A532B31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C6BCE9-4D96-154A-B470-15455C707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7D3174-7061-BC43-977A-96300E8D7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372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09CEE6-F7BB-AD45-B0F8-DE0813858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BDBC69-E607-9F4D-A291-3919159B44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BBC24-78F7-0840-87C9-9E4FC683D7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D9436-E850-B548-B8CA-06EECD16F9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1035D-198C-EC47-B257-A3F847027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56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emf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1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1.jpe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6.emf"/><Relationship Id="rId5" Type="http://schemas.openxmlformats.org/officeDocument/2006/relationships/image" Target="../media/image28.pn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7" Type="http://schemas.openxmlformats.org/officeDocument/2006/relationships/hyperlink" Target="https://encounteredu.com/take-action/bioplastic-decoration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3.emf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7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7" name="Content Placeholder 6" descr="A group of people looking at a computer screen&#10;&#10;Description automatically generated">
            <a:extLst>
              <a:ext uri="{FF2B5EF4-FFF2-40B4-BE49-F238E27FC236}">
                <a16:creationId xmlns:a16="http://schemas.microsoft.com/office/drawing/2014/main" id="{38A35D9D-387C-C57D-DD25-3830FF3D86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8" name="TextBox 6">
            <a:extLst>
              <a:ext uri="{FF2B5EF4-FFF2-40B4-BE49-F238E27FC236}">
                <a16:creationId xmlns:a16="http://schemas.microsoft.com/office/drawing/2014/main" id="{04715FE6-5B40-C30A-5D9C-6CC690114CF1}"/>
              </a:ext>
            </a:extLst>
          </p:cNvPr>
          <p:cNvSpPr txBox="1"/>
          <p:nvPr/>
        </p:nvSpPr>
        <p:spPr>
          <a:xfrm>
            <a:off x="608421" y="1339060"/>
            <a:ext cx="10043990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400" b="1" err="1">
                <a:solidFill>
                  <a:srgbClr val="FFFFFF"/>
                </a:solidFill>
                <a:latin typeface="Century Gothic"/>
                <a:cs typeface="Calibri"/>
              </a:rPr>
              <a:t>Τεχνολογί</a:t>
            </a:r>
            <a:r>
              <a:rPr lang="en-US" sz="5400" b="1" dirty="0">
                <a:solidFill>
                  <a:srgbClr val="FFFFFF"/>
                </a:solidFill>
                <a:latin typeface="Century Gothic"/>
                <a:cs typeface="Calibri"/>
              </a:rPr>
              <a:t>α </a:t>
            </a:r>
            <a:r>
              <a:rPr lang="en-US" sz="5400" b="1" err="1">
                <a:solidFill>
                  <a:srgbClr val="FFFFFF"/>
                </a:solidFill>
                <a:latin typeface="Century Gothic"/>
                <a:cs typeface="Calibri"/>
              </a:rPr>
              <a:t>Σχεδι</a:t>
            </a:r>
            <a:r>
              <a:rPr lang="en-US" sz="5400" b="1" dirty="0">
                <a:solidFill>
                  <a:srgbClr val="FFFFFF"/>
                </a:solidFill>
                <a:latin typeface="Century Gothic"/>
                <a:cs typeface="Calibri"/>
              </a:rPr>
              <a:t>α</a:t>
            </a:r>
            <a:r>
              <a:rPr lang="en-US" sz="5400" b="1" err="1">
                <a:solidFill>
                  <a:srgbClr val="FFFFFF"/>
                </a:solidFill>
                <a:latin typeface="Century Gothic"/>
                <a:cs typeface="Calibri"/>
              </a:rPr>
              <a:t>σμού</a:t>
            </a:r>
            <a:r>
              <a:rPr lang="en-US" sz="5400" b="1" dirty="0">
                <a:solidFill>
                  <a:srgbClr val="FFFFFF"/>
                </a:solidFill>
                <a:latin typeface="Century Gothic"/>
                <a:cs typeface="Calibri"/>
              </a:rPr>
              <a:t>- </a:t>
            </a:r>
            <a:endParaRPr lang="en-US"/>
          </a:p>
          <a:p>
            <a:r>
              <a:rPr lang="en-US" sz="5400" b="1" dirty="0" err="1">
                <a:solidFill>
                  <a:srgbClr val="FFFFFF"/>
                </a:solidFill>
                <a:latin typeface="Century Gothic"/>
                <a:cs typeface="Calibri"/>
              </a:rPr>
              <a:t>Το</a:t>
            </a:r>
            <a:r>
              <a:rPr lang="en-US" sz="5400" b="1" dirty="0">
                <a:solidFill>
                  <a:srgbClr val="FFFFFF"/>
                </a:solidFill>
                <a:latin typeface="Century Gothic"/>
                <a:cs typeface="Calibri"/>
              </a:rPr>
              <a:t> π</a:t>
            </a:r>
            <a:r>
              <a:rPr lang="en-US" sz="5400" b="1" dirty="0" err="1">
                <a:solidFill>
                  <a:srgbClr val="FFFFFF"/>
                </a:solidFill>
                <a:latin typeface="Century Gothic"/>
                <a:cs typeface="Calibri"/>
              </a:rPr>
              <a:t>ρό</a:t>
            </a:r>
            <a:r>
              <a:rPr lang="en-US" sz="5400" b="1" dirty="0">
                <a:solidFill>
                  <a:srgbClr val="FFFFFF"/>
                </a:solidFill>
                <a:latin typeface="Century Gothic"/>
                <a:cs typeface="Calibri"/>
              </a:rPr>
              <a:t>β</a:t>
            </a:r>
            <a:r>
              <a:rPr lang="en-US" sz="5400" b="1" dirty="0" err="1">
                <a:solidFill>
                  <a:srgbClr val="FFFFFF"/>
                </a:solidFill>
                <a:latin typeface="Century Gothic"/>
                <a:cs typeface="Calibri"/>
              </a:rPr>
              <a:t>λημ</a:t>
            </a:r>
            <a:r>
              <a:rPr lang="en-US" sz="5400" b="1" dirty="0">
                <a:solidFill>
                  <a:srgbClr val="FFFFFF"/>
                </a:solidFill>
                <a:latin typeface="Century Gothic"/>
                <a:cs typeface="Calibri"/>
              </a:rPr>
              <a:t>α </a:t>
            </a:r>
            <a:r>
              <a:rPr lang="en-US" sz="5400" b="1" dirty="0" err="1">
                <a:solidFill>
                  <a:srgbClr val="FFFFFF"/>
                </a:solidFill>
                <a:latin typeface="Century Gothic"/>
                <a:cs typeface="Calibri"/>
              </a:rPr>
              <a:t>με</a:t>
            </a:r>
            <a:r>
              <a:rPr lang="en-US" sz="5400" b="1" dirty="0">
                <a:solidFill>
                  <a:srgbClr val="FFFFFF"/>
                </a:solidFill>
                <a:latin typeface="Century Gothic"/>
                <a:cs typeface="Calibri"/>
              </a:rPr>
              <a:t> τα πλα</a:t>
            </a:r>
            <a:r>
              <a:rPr lang="en-US" sz="5400" b="1" dirty="0" err="1">
                <a:solidFill>
                  <a:srgbClr val="FFFFFF"/>
                </a:solidFill>
                <a:latin typeface="Century Gothic"/>
                <a:cs typeface="Calibri"/>
              </a:rPr>
              <a:t>στικά</a:t>
            </a:r>
            <a:endParaRPr lang="en-US" sz="5400" b="1" dirty="0">
              <a:solidFill>
                <a:srgbClr val="FFFFFF"/>
              </a:solidFill>
              <a:latin typeface="Century Gothic"/>
              <a:cs typeface="Calibri"/>
            </a:endParaRPr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id="{27C1207A-A88E-0C94-877E-43AD17224971}"/>
              </a:ext>
            </a:extLst>
          </p:cNvPr>
          <p:cNvSpPr txBox="1"/>
          <p:nvPr/>
        </p:nvSpPr>
        <p:spPr>
          <a:xfrm>
            <a:off x="608421" y="695594"/>
            <a:ext cx="2732093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err="1">
                <a:solidFill>
                  <a:srgbClr val="FAB546"/>
                </a:solidFill>
                <a:latin typeface="Century Gothic"/>
                <a:ea typeface="Calibri"/>
                <a:cs typeface="Calibri"/>
              </a:rPr>
              <a:t>Μάθημ</a:t>
            </a:r>
            <a:r>
              <a:rPr lang="en-US" sz="3600" b="1" dirty="0">
                <a:solidFill>
                  <a:srgbClr val="FAB546"/>
                </a:solidFill>
                <a:latin typeface="Century Gothic"/>
                <a:ea typeface="Calibri"/>
                <a:cs typeface="Calibri"/>
              </a:rPr>
              <a:t>α 10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146DF8-6D6E-4CC2-0D1C-01744F27EAC5}"/>
              </a:ext>
            </a:extLst>
          </p:cNvPr>
          <p:cNvSpPr/>
          <p:nvPr/>
        </p:nvSpPr>
        <p:spPr>
          <a:xfrm>
            <a:off x="1561128" y="3169808"/>
            <a:ext cx="1777999" cy="516466"/>
          </a:xfrm>
          <a:prstGeom prst="rect">
            <a:avLst/>
          </a:prstGeom>
          <a:solidFill>
            <a:srgbClr val="FAB54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err="1">
                <a:solidFill>
                  <a:srgbClr val="004A6C"/>
                </a:solidFill>
                <a:latin typeface="Century Gothic"/>
                <a:ea typeface="Calibri"/>
                <a:cs typeface="Calibri"/>
              </a:rPr>
              <a:t>Μέρος</a:t>
            </a:r>
            <a:r>
              <a:rPr lang="en-US" sz="2400" b="1" dirty="0">
                <a:solidFill>
                  <a:srgbClr val="004A6C"/>
                </a:solidFill>
                <a:latin typeface="Century Gothic"/>
                <a:ea typeface="Calibri"/>
                <a:cs typeface="Calibri"/>
              </a:rPr>
              <a:t> 2</a:t>
            </a:r>
            <a:endParaRPr lang="en-US" sz="2400" b="1" dirty="0">
              <a:solidFill>
                <a:srgbClr val="004A6C"/>
              </a:solidFill>
              <a:latin typeface="Century Gothic"/>
            </a:endParaRPr>
          </a:p>
        </p:txBody>
      </p:sp>
      <p:pic>
        <p:nvPicPr>
          <p:cNvPr id="11" name="Picture 10" descr="Text&#10;&#10;Description automatically generated with low confidence">
            <a:extLst>
              <a:ext uri="{FF2B5EF4-FFF2-40B4-BE49-F238E27FC236}">
                <a16:creationId xmlns:a16="http://schemas.microsoft.com/office/drawing/2014/main" id="{17DFB7CF-12E6-8D9A-74D6-547D62520AC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17" y="5679016"/>
            <a:ext cx="4076700" cy="1181100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E6660D1A-71B6-E9B2-7BF7-2B6353DFDE2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260000">
            <a:off x="9765273" y="2712998"/>
            <a:ext cx="1785598" cy="1105174"/>
          </a:xfrm>
          <a:prstGeom prst="rect">
            <a:avLst/>
          </a:prstGeom>
        </p:spPr>
      </p:pic>
      <p:pic>
        <p:nvPicPr>
          <p:cNvPr id="20" name="Picture 19" descr="A white drops on a black background&#10;&#10;Description automatically generated">
            <a:extLst>
              <a:ext uri="{FF2B5EF4-FFF2-40B4-BE49-F238E27FC236}">
                <a16:creationId xmlns:a16="http://schemas.microsoft.com/office/drawing/2014/main" id="{EF7167B2-A337-86DA-DBD2-5FFE892D5A4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360000">
            <a:off x="5044230" y="481712"/>
            <a:ext cx="1534497" cy="151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172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940FE044-1572-5946-A2CE-C04B6F4F062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7FD6437-51D1-FA46-AF2C-C7FD6E5081B0}"/>
              </a:ext>
            </a:extLst>
          </p:cNvPr>
          <p:cNvSpPr/>
          <p:nvPr/>
        </p:nvSpPr>
        <p:spPr>
          <a:xfrm>
            <a:off x="1459780" y="2205604"/>
            <a:ext cx="3944043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Century Gothic"/>
              </a:rPr>
              <a:t>Κατα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νοούμε</a:t>
            </a:r>
            <a:r>
              <a:rPr lang="en-US" b="1">
                <a:solidFill>
                  <a:schemeClr val="bg1"/>
                </a:solidFill>
                <a:latin typeface="Century Gothic"/>
              </a:rPr>
              <a:t> 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σημ</a:t>
            </a:r>
            <a:r>
              <a:rPr lang="en-US" b="1">
                <a:solidFill>
                  <a:schemeClr val="bg1"/>
                </a:solidFill>
                <a:latin typeface="Century Gothic"/>
              </a:rPr>
              <a:t>α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ντικά</a:t>
            </a:r>
            <a:r>
              <a:rPr lang="en-US" b="1">
                <a:solidFill>
                  <a:schemeClr val="bg1"/>
                </a:solidFill>
                <a:latin typeface="Century Gothic"/>
              </a:rPr>
              <a:t> 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γεγονότ</a:t>
            </a:r>
            <a:r>
              <a:rPr lang="en-US" b="1">
                <a:solidFill>
                  <a:schemeClr val="bg1"/>
                </a:solidFill>
                <a:latin typeface="Century Gothic"/>
              </a:rPr>
              <a:t>α που έχουν διαμορφώσει τον επανασχεδιασμό 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των</a:t>
            </a:r>
            <a:r>
              <a:rPr lang="en-US" b="1">
                <a:solidFill>
                  <a:schemeClr val="bg1"/>
                </a:solidFill>
                <a:latin typeface="Century Gothic"/>
              </a:rPr>
              <a:t> πλα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στικών</a:t>
            </a:r>
            <a:r>
              <a:rPr lang="en-US" b="1">
                <a:solidFill>
                  <a:schemeClr val="bg1"/>
                </a:solidFill>
                <a:latin typeface="Century Gothic"/>
              </a:rPr>
              <a:t> π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ροϊόντων</a:t>
            </a:r>
            <a:endParaRPr lang="en-US" err="1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47CE0DC-081F-7A4A-BDD2-B8076F82B942}"/>
              </a:ext>
            </a:extLst>
          </p:cNvPr>
          <p:cNvSpPr/>
          <p:nvPr/>
        </p:nvSpPr>
        <p:spPr>
          <a:xfrm>
            <a:off x="6486429" y="2304397"/>
            <a:ext cx="4022255" cy="92333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b="1" err="1">
                <a:solidFill>
                  <a:schemeClr val="bg1"/>
                </a:solidFill>
                <a:latin typeface="Century Gothic"/>
              </a:rPr>
              <a:t>Αξιολογούμε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ιδέες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β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άσει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 </a:t>
            </a:r>
            <a:endParaRPr lang="en-US" dirty="0">
              <a:solidFill>
                <a:schemeClr val="bg1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r>
              <a:rPr lang="en-US" b="1" dirty="0" err="1">
                <a:solidFill>
                  <a:schemeClr val="bg1"/>
                </a:solidFill>
                <a:latin typeface="Century Gothic"/>
              </a:rPr>
              <a:t>κριτηρίων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και λαμβ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άνουμε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υπ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όψη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</a:t>
            </a:r>
            <a:endParaRPr lang="en-US" dirty="0">
              <a:solidFill>
                <a:schemeClr val="bg1"/>
              </a:solidFill>
              <a:latin typeface="Calibri" panose="020F0502020204030204"/>
              <a:ea typeface="Calibri"/>
              <a:cs typeface="Calibri"/>
            </a:endParaRPr>
          </a:p>
          <a:p>
            <a:r>
              <a:rPr lang="en-US" b="1" dirty="0" err="1">
                <a:solidFill>
                  <a:schemeClr val="bg1"/>
                </a:solidFill>
                <a:latin typeface="Century Gothic"/>
              </a:rPr>
              <a:t>τη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γνώμη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των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άλλων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 </a:t>
            </a:r>
            <a:endParaRPr lang="en-US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A6D8A67-7835-6347-8684-807561328A0B}"/>
              </a:ext>
            </a:extLst>
          </p:cNvPr>
          <p:cNvSpPr/>
          <p:nvPr/>
        </p:nvSpPr>
        <p:spPr>
          <a:xfrm>
            <a:off x="644404" y="3488035"/>
            <a:ext cx="578110" cy="570451"/>
          </a:xfrm>
          <a:prstGeom prst="rect">
            <a:avLst/>
          </a:prstGeom>
          <a:solidFill>
            <a:srgbClr val="0090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20A55B9-A2AE-604B-8460-BDD4765F9856}"/>
              </a:ext>
            </a:extLst>
          </p:cNvPr>
          <p:cNvSpPr/>
          <p:nvPr/>
        </p:nvSpPr>
        <p:spPr>
          <a:xfrm>
            <a:off x="644404" y="4889452"/>
            <a:ext cx="578110" cy="570451"/>
          </a:xfrm>
          <a:prstGeom prst="rect">
            <a:avLst/>
          </a:prstGeom>
          <a:solidFill>
            <a:srgbClr val="0090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7C0994B-3F98-3445-A5B9-9F08364DB173}"/>
              </a:ext>
            </a:extLst>
          </p:cNvPr>
          <p:cNvSpPr txBox="1"/>
          <p:nvPr/>
        </p:nvSpPr>
        <p:spPr>
          <a:xfrm>
            <a:off x="206469" y="883440"/>
            <a:ext cx="4722907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Στόχοι</a:t>
            </a:r>
            <a:r>
              <a:rPr lang="en-US" sz="3200" b="1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του</a:t>
            </a:r>
            <a:r>
              <a:rPr lang="en-US" sz="3200" b="1" dirty="0">
                <a:solidFill>
                  <a:srgbClr val="004A6C"/>
                </a:solidFill>
                <a:latin typeface="Century Gothic"/>
              </a:rPr>
              <a:t> μα</a:t>
            </a:r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θήμ</a:t>
            </a:r>
            <a:r>
              <a:rPr lang="en-US" sz="3200" b="1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τος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9F50FBB-0269-4543-AC0F-554217A64100}"/>
              </a:ext>
            </a:extLst>
          </p:cNvPr>
          <p:cNvSpPr/>
          <p:nvPr/>
        </p:nvSpPr>
        <p:spPr>
          <a:xfrm>
            <a:off x="678351" y="2335400"/>
            <a:ext cx="510215" cy="510215"/>
          </a:xfrm>
          <a:prstGeom prst="ellipse">
            <a:avLst/>
          </a:prstGeom>
          <a:solidFill>
            <a:srgbClr val="FA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4485E06-AD02-5F4E-B8CF-E686B1A41200}"/>
              </a:ext>
            </a:extLst>
          </p:cNvPr>
          <p:cNvSpPr/>
          <p:nvPr/>
        </p:nvSpPr>
        <p:spPr>
          <a:xfrm>
            <a:off x="757540" y="2325038"/>
            <a:ext cx="273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004A6C"/>
                </a:solidFill>
                <a:latin typeface="Gilroy Bold" pitchFamily="2" charset="77"/>
              </a:rPr>
              <a:t>1 </a:t>
            </a:r>
            <a:endParaRPr lang="en-US" sz="2800">
              <a:solidFill>
                <a:srgbClr val="004A6C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D44FC11-76D0-A249-8E35-44758408CAD0}"/>
              </a:ext>
            </a:extLst>
          </p:cNvPr>
          <p:cNvSpPr/>
          <p:nvPr/>
        </p:nvSpPr>
        <p:spPr>
          <a:xfrm>
            <a:off x="1495428" y="3762994"/>
            <a:ext cx="3430747" cy="646331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b="1" err="1">
                <a:solidFill>
                  <a:schemeClr val="bg1"/>
                </a:solidFill>
                <a:latin typeface="Century Gothic"/>
              </a:rPr>
              <a:t>Μελετάμε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και αναπ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τύσσουμε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 </a:t>
            </a:r>
            <a:endParaRPr lang="en-US" dirty="0">
              <a:solidFill>
                <a:schemeClr val="bg1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r>
              <a:rPr lang="en-US" b="1" dirty="0" err="1">
                <a:solidFill>
                  <a:schemeClr val="bg1"/>
                </a:solidFill>
                <a:latin typeface="Century Gothic"/>
              </a:rPr>
              <a:t>μι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 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ιδέ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</a:t>
            </a:r>
            <a:endParaRPr lang="en-US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D2F36E10-1CC6-F644-8215-29B5F7874191}"/>
              </a:ext>
            </a:extLst>
          </p:cNvPr>
          <p:cNvSpPr/>
          <p:nvPr/>
        </p:nvSpPr>
        <p:spPr>
          <a:xfrm>
            <a:off x="678351" y="3750429"/>
            <a:ext cx="510215" cy="510215"/>
          </a:xfrm>
          <a:prstGeom prst="ellipse">
            <a:avLst/>
          </a:prstGeom>
          <a:solidFill>
            <a:srgbClr val="FA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41AA9E7-AA0E-D342-A809-3583BED2504F}"/>
              </a:ext>
            </a:extLst>
          </p:cNvPr>
          <p:cNvSpPr/>
          <p:nvPr/>
        </p:nvSpPr>
        <p:spPr>
          <a:xfrm>
            <a:off x="757540" y="3740067"/>
            <a:ext cx="273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004A6C"/>
                </a:solidFill>
                <a:latin typeface="Gilroy Bold" pitchFamily="2" charset="77"/>
              </a:rPr>
              <a:t>2 </a:t>
            </a:r>
            <a:endParaRPr lang="en-US" sz="2800">
              <a:solidFill>
                <a:srgbClr val="004A6C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E2EA91F-00D3-E340-8484-1EC50EAC21EC}"/>
              </a:ext>
            </a:extLst>
          </p:cNvPr>
          <p:cNvSpPr/>
          <p:nvPr/>
        </p:nvSpPr>
        <p:spPr>
          <a:xfrm>
            <a:off x="6489458" y="3761738"/>
            <a:ext cx="4368504" cy="646331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entury Gothic"/>
              </a:rPr>
              <a:t>Επ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ιλέγουμε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εργ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λεί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 και </a:t>
            </a:r>
            <a:endParaRPr lang="en-US" dirty="0">
              <a:solidFill>
                <a:schemeClr val="bg1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r>
              <a:rPr lang="en-US" b="1" dirty="0" err="1">
                <a:solidFill>
                  <a:schemeClr val="bg1"/>
                </a:solidFill>
                <a:latin typeface="Century Gothic"/>
              </a:rPr>
              <a:t>υλικά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γι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 να αναπ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τύξουμε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έν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 π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ροϊόν</a:t>
            </a:r>
            <a:endParaRPr lang="en-US" dirty="0" err="1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735544C-6E6A-144B-98AB-DF3D40774A78}"/>
              </a:ext>
            </a:extLst>
          </p:cNvPr>
          <p:cNvSpPr/>
          <p:nvPr/>
        </p:nvSpPr>
        <p:spPr>
          <a:xfrm>
            <a:off x="5733882" y="3803378"/>
            <a:ext cx="510215" cy="510215"/>
          </a:xfrm>
          <a:prstGeom prst="ellipse">
            <a:avLst/>
          </a:prstGeom>
          <a:solidFill>
            <a:srgbClr val="FA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A17FE0C-5330-774D-A4DA-223B41C2854D}"/>
              </a:ext>
            </a:extLst>
          </p:cNvPr>
          <p:cNvSpPr/>
          <p:nvPr/>
        </p:nvSpPr>
        <p:spPr>
          <a:xfrm>
            <a:off x="5813071" y="3793016"/>
            <a:ext cx="273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4A6C"/>
                </a:solidFill>
                <a:latin typeface="Gilroy Bold" pitchFamily="2" charset="77"/>
              </a:rPr>
              <a:t>6</a:t>
            </a:r>
            <a:endParaRPr lang="en-US" sz="2800" dirty="0">
              <a:solidFill>
                <a:srgbClr val="004A6C"/>
              </a:solidFill>
            </a:endParaRP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06570C4D-09B4-4446-AE3F-30C1456227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737780">
            <a:off x="10414546" y="5078308"/>
            <a:ext cx="368300" cy="241300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97351D80-99AE-4D45-B694-F91CAC65C00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9122" y="5137537"/>
            <a:ext cx="1452800" cy="1046641"/>
          </a:xfrm>
          <a:prstGeom prst="rect">
            <a:avLst/>
          </a:prstGeom>
        </p:spPr>
      </p:pic>
      <p:pic>
        <p:nvPicPr>
          <p:cNvPr id="15" name="Picture 14" descr="Shape, icon, arrow&#10;&#10;Description automatically generated">
            <a:extLst>
              <a:ext uri="{FF2B5EF4-FFF2-40B4-BE49-F238E27FC236}">
                <a16:creationId xmlns:a16="http://schemas.microsoft.com/office/drawing/2014/main" id="{758FAF19-C01B-0946-8DEE-9A9A39EB666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1916" y="4609407"/>
            <a:ext cx="1518918" cy="1623371"/>
          </a:xfrm>
          <a:prstGeom prst="rect">
            <a:avLst/>
          </a:prstGeom>
        </p:spPr>
      </p:pic>
      <p:pic>
        <p:nvPicPr>
          <p:cNvPr id="53" name="Picture 52" descr="Icon&#10;&#10;Description automatically generated">
            <a:extLst>
              <a:ext uri="{FF2B5EF4-FFF2-40B4-BE49-F238E27FC236}">
                <a16:creationId xmlns:a16="http://schemas.microsoft.com/office/drawing/2014/main" id="{32161610-4C27-764A-BD99-3124FF05F8A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126097">
            <a:off x="7168784" y="5447088"/>
            <a:ext cx="753392" cy="646331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D80A95D6-A20A-B24E-BE7F-4FC59B25F058}"/>
              </a:ext>
            </a:extLst>
          </p:cNvPr>
          <p:cNvGrpSpPr/>
          <p:nvPr/>
        </p:nvGrpSpPr>
        <p:grpSpPr>
          <a:xfrm>
            <a:off x="351151" y="1843461"/>
            <a:ext cx="1187355" cy="1490503"/>
            <a:chOff x="351151" y="1843461"/>
            <a:chExt cx="1187355" cy="1490503"/>
          </a:xfrm>
        </p:grpSpPr>
        <p:pic>
          <p:nvPicPr>
            <p:cNvPr id="25" name="Picture 24" descr="Icon&#10;&#10;Description automatically generated">
              <a:extLst>
                <a:ext uri="{FF2B5EF4-FFF2-40B4-BE49-F238E27FC236}">
                  <a16:creationId xmlns:a16="http://schemas.microsoft.com/office/drawing/2014/main" id="{FF55D3B8-EC0A-CE44-B034-288206154D0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1976" y="1843461"/>
              <a:ext cx="1176530" cy="735936"/>
            </a:xfrm>
            <a:prstGeom prst="rect">
              <a:avLst/>
            </a:prstGeom>
          </p:spPr>
        </p:pic>
        <p:pic>
          <p:nvPicPr>
            <p:cNvPr id="73" name="Picture 72" descr="Icon&#10;&#10;Description automatically generated">
              <a:extLst>
                <a:ext uri="{FF2B5EF4-FFF2-40B4-BE49-F238E27FC236}">
                  <a16:creationId xmlns:a16="http://schemas.microsoft.com/office/drawing/2014/main" id="{B8D78793-BF67-4F4A-B8DF-EBC9965D545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351151" y="2598028"/>
              <a:ext cx="1176530" cy="735936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773FDD1-BA1E-E946-967D-CEF7A65A5577}"/>
              </a:ext>
            </a:extLst>
          </p:cNvPr>
          <p:cNvGrpSpPr/>
          <p:nvPr/>
        </p:nvGrpSpPr>
        <p:grpSpPr>
          <a:xfrm>
            <a:off x="351151" y="3260781"/>
            <a:ext cx="1187355" cy="1490503"/>
            <a:chOff x="351151" y="1843461"/>
            <a:chExt cx="1187355" cy="1490503"/>
          </a:xfrm>
        </p:grpSpPr>
        <p:pic>
          <p:nvPicPr>
            <p:cNvPr id="75" name="Picture 74" descr="Icon&#10;&#10;Description automatically generated">
              <a:extLst>
                <a:ext uri="{FF2B5EF4-FFF2-40B4-BE49-F238E27FC236}">
                  <a16:creationId xmlns:a16="http://schemas.microsoft.com/office/drawing/2014/main" id="{74017E07-CA4B-EC4F-8CFA-BA8374A3352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1976" y="1843461"/>
              <a:ext cx="1176530" cy="735936"/>
            </a:xfrm>
            <a:prstGeom prst="rect">
              <a:avLst/>
            </a:prstGeom>
          </p:spPr>
        </p:pic>
        <p:pic>
          <p:nvPicPr>
            <p:cNvPr id="76" name="Picture 75" descr="Icon&#10;&#10;Description automatically generated">
              <a:extLst>
                <a:ext uri="{FF2B5EF4-FFF2-40B4-BE49-F238E27FC236}">
                  <a16:creationId xmlns:a16="http://schemas.microsoft.com/office/drawing/2014/main" id="{6B222664-0BD0-CC4A-861C-27BC52A5BE5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351151" y="2598028"/>
              <a:ext cx="1176530" cy="735936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695F652-F9DE-CC45-B7EE-510A3735A7F0}"/>
              </a:ext>
            </a:extLst>
          </p:cNvPr>
          <p:cNvGrpSpPr/>
          <p:nvPr/>
        </p:nvGrpSpPr>
        <p:grpSpPr>
          <a:xfrm>
            <a:off x="5366310" y="3302131"/>
            <a:ext cx="1187354" cy="1522252"/>
            <a:chOff x="351151" y="1811712"/>
            <a:chExt cx="1187354" cy="1522252"/>
          </a:xfrm>
        </p:grpSpPr>
        <p:pic>
          <p:nvPicPr>
            <p:cNvPr id="87" name="Picture 86" descr="Icon&#10;&#10;Description automatically generated">
              <a:extLst>
                <a:ext uri="{FF2B5EF4-FFF2-40B4-BE49-F238E27FC236}">
                  <a16:creationId xmlns:a16="http://schemas.microsoft.com/office/drawing/2014/main" id="{169A4C91-22D6-3846-9B7B-BC2447470CA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1975" y="1811712"/>
              <a:ext cx="1176530" cy="735936"/>
            </a:xfrm>
            <a:prstGeom prst="rect">
              <a:avLst/>
            </a:prstGeom>
          </p:spPr>
        </p:pic>
        <p:pic>
          <p:nvPicPr>
            <p:cNvPr id="88" name="Picture 87" descr="Icon&#10;&#10;Description automatically generated">
              <a:extLst>
                <a:ext uri="{FF2B5EF4-FFF2-40B4-BE49-F238E27FC236}">
                  <a16:creationId xmlns:a16="http://schemas.microsoft.com/office/drawing/2014/main" id="{D93D4AD9-F02C-1D44-825D-8249902F2FE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351151" y="2598028"/>
              <a:ext cx="1176530" cy="735936"/>
            </a:xfrm>
            <a:prstGeom prst="rect">
              <a:avLst/>
            </a:prstGeom>
          </p:spPr>
        </p:pic>
      </p:grpSp>
      <p:pic>
        <p:nvPicPr>
          <p:cNvPr id="67" name="Picture 66" descr="Icon&#10;&#10;Description automatically generated">
            <a:extLst>
              <a:ext uri="{FF2B5EF4-FFF2-40B4-BE49-F238E27FC236}">
                <a16:creationId xmlns:a16="http://schemas.microsoft.com/office/drawing/2014/main" id="{D9EC51B7-972D-E14F-97BF-A1FFC2943026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7731" y="885490"/>
            <a:ext cx="1785598" cy="1105174"/>
          </a:xfrm>
          <a:prstGeom prst="rect">
            <a:avLst/>
          </a:prstGeom>
        </p:spPr>
      </p:pic>
      <p:pic>
        <p:nvPicPr>
          <p:cNvPr id="68" name="Picture 67" descr="Icon&#10;&#10;Description automatically generated">
            <a:extLst>
              <a:ext uri="{FF2B5EF4-FFF2-40B4-BE49-F238E27FC236}">
                <a16:creationId xmlns:a16="http://schemas.microsoft.com/office/drawing/2014/main" id="{1CE9FF43-EC8B-1E45-AA9A-ADA2BE57273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126097">
            <a:off x="9316089" y="771805"/>
            <a:ext cx="753392" cy="646331"/>
          </a:xfrm>
          <a:prstGeom prst="rect">
            <a:avLst/>
          </a:prstGeom>
        </p:spPr>
      </p:pic>
      <p:sp>
        <p:nvSpPr>
          <p:cNvPr id="37" name="Oval 36">
            <a:extLst>
              <a:ext uri="{FF2B5EF4-FFF2-40B4-BE49-F238E27FC236}">
                <a16:creationId xmlns:a16="http://schemas.microsoft.com/office/drawing/2014/main" id="{8E983A63-F960-C642-9BA2-F7DCD63A35C7}"/>
              </a:ext>
            </a:extLst>
          </p:cNvPr>
          <p:cNvSpPr/>
          <p:nvPr/>
        </p:nvSpPr>
        <p:spPr>
          <a:xfrm>
            <a:off x="712846" y="5219840"/>
            <a:ext cx="510215" cy="510215"/>
          </a:xfrm>
          <a:prstGeom prst="ellipse">
            <a:avLst/>
          </a:prstGeom>
          <a:solidFill>
            <a:srgbClr val="FA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DFB473D-C778-0844-88C3-661C1EA0C476}"/>
              </a:ext>
            </a:extLst>
          </p:cNvPr>
          <p:cNvSpPr/>
          <p:nvPr/>
        </p:nvSpPr>
        <p:spPr>
          <a:xfrm>
            <a:off x="786519" y="5209478"/>
            <a:ext cx="201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004A6C"/>
                </a:solidFill>
                <a:latin typeface="Gilroy Bold" pitchFamily="2" charset="77"/>
              </a:rPr>
              <a:t>3 </a:t>
            </a:r>
            <a:endParaRPr lang="en-US" sz="2800">
              <a:solidFill>
                <a:srgbClr val="004A6C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B47CF0D-0EEC-434B-9AD4-6784D20FD24D}"/>
              </a:ext>
            </a:extLst>
          </p:cNvPr>
          <p:cNvGrpSpPr/>
          <p:nvPr/>
        </p:nvGrpSpPr>
        <p:grpSpPr>
          <a:xfrm>
            <a:off x="339862" y="4717694"/>
            <a:ext cx="1187355" cy="1490503"/>
            <a:chOff x="351151" y="1843461"/>
            <a:chExt cx="1187355" cy="1490503"/>
          </a:xfrm>
        </p:grpSpPr>
        <p:pic>
          <p:nvPicPr>
            <p:cNvPr id="41" name="Picture 40" descr="Icon&#10;&#10;Description automatically generated">
              <a:extLst>
                <a:ext uri="{FF2B5EF4-FFF2-40B4-BE49-F238E27FC236}">
                  <a16:creationId xmlns:a16="http://schemas.microsoft.com/office/drawing/2014/main" id="{6A7C33B8-0BB9-5947-AF25-602577FB658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1976" y="1843461"/>
              <a:ext cx="1176530" cy="735936"/>
            </a:xfrm>
            <a:prstGeom prst="rect">
              <a:avLst/>
            </a:prstGeom>
          </p:spPr>
        </p:pic>
        <p:pic>
          <p:nvPicPr>
            <p:cNvPr id="42" name="Picture 41" descr="Icon&#10;&#10;Description automatically generated">
              <a:extLst>
                <a:ext uri="{FF2B5EF4-FFF2-40B4-BE49-F238E27FC236}">
                  <a16:creationId xmlns:a16="http://schemas.microsoft.com/office/drawing/2014/main" id="{87CE9D80-5127-5E47-ADD2-218B289E4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351151" y="2598028"/>
              <a:ext cx="1176530" cy="735936"/>
            </a:xfrm>
            <a:prstGeom prst="rect">
              <a:avLst/>
            </a:prstGeom>
          </p:spPr>
        </p:pic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EDBC5C34-BAA7-9A46-89BD-3CB1AEA5A7C8}"/>
              </a:ext>
            </a:extLst>
          </p:cNvPr>
          <p:cNvSpPr/>
          <p:nvPr/>
        </p:nvSpPr>
        <p:spPr>
          <a:xfrm>
            <a:off x="1495428" y="5126794"/>
            <a:ext cx="4759636" cy="646331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b="1" err="1">
                <a:solidFill>
                  <a:schemeClr val="bg1"/>
                </a:solidFill>
                <a:latin typeface="Century Gothic"/>
              </a:rPr>
              <a:t>Δι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μορφώνουμε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και α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ντ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λλάσσουμε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 </a:t>
            </a:r>
            <a:endParaRPr lang="en-US" dirty="0">
              <a:solidFill>
                <a:schemeClr val="bg1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r>
              <a:rPr lang="en-US" b="1" dirty="0" err="1">
                <a:solidFill>
                  <a:schemeClr val="bg1"/>
                </a:solidFill>
                <a:latin typeface="Century Gothic"/>
              </a:rPr>
              <a:t>ιδέες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σχεδι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σμού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με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διάφορους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τρό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π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ους</a:t>
            </a:r>
            <a:endParaRPr lang="en-US" dirty="0" err="1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6F9F18FB-8E0D-2B46-A1E5-F10DEAFB5643}"/>
              </a:ext>
            </a:extLst>
          </p:cNvPr>
          <p:cNvSpPr/>
          <p:nvPr/>
        </p:nvSpPr>
        <p:spPr>
          <a:xfrm>
            <a:off x="5733882" y="2358299"/>
            <a:ext cx="510215" cy="510215"/>
          </a:xfrm>
          <a:prstGeom prst="ellipse">
            <a:avLst/>
          </a:prstGeom>
          <a:solidFill>
            <a:srgbClr val="FA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F074F8F-3875-D54A-8BEE-339AE69DF518}"/>
              </a:ext>
            </a:extLst>
          </p:cNvPr>
          <p:cNvSpPr/>
          <p:nvPr/>
        </p:nvSpPr>
        <p:spPr>
          <a:xfrm>
            <a:off x="5813071" y="2347937"/>
            <a:ext cx="273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4A6C"/>
                </a:solidFill>
                <a:latin typeface="Gilroy Bold" pitchFamily="2" charset="77"/>
              </a:rPr>
              <a:t>5</a:t>
            </a:r>
            <a:endParaRPr lang="en-US" sz="2800" dirty="0">
              <a:solidFill>
                <a:srgbClr val="004A6C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2E0502C-BFE1-3E41-9B4A-F5BD0013CE5A}"/>
              </a:ext>
            </a:extLst>
          </p:cNvPr>
          <p:cNvGrpSpPr/>
          <p:nvPr/>
        </p:nvGrpSpPr>
        <p:grpSpPr>
          <a:xfrm>
            <a:off x="5366310" y="1873611"/>
            <a:ext cx="1187355" cy="1505693"/>
            <a:chOff x="351151" y="1828271"/>
            <a:chExt cx="1187355" cy="1505693"/>
          </a:xfrm>
        </p:grpSpPr>
        <p:pic>
          <p:nvPicPr>
            <p:cNvPr id="54" name="Picture 53" descr="Icon&#10;&#10;Description automatically generated">
              <a:extLst>
                <a:ext uri="{FF2B5EF4-FFF2-40B4-BE49-F238E27FC236}">
                  <a16:creationId xmlns:a16="http://schemas.microsoft.com/office/drawing/2014/main" id="{BA0A3C0F-D4C5-4C4D-BB93-55F55873347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1976" y="1828271"/>
              <a:ext cx="1176530" cy="735936"/>
            </a:xfrm>
            <a:prstGeom prst="rect">
              <a:avLst/>
            </a:prstGeom>
          </p:spPr>
        </p:pic>
        <p:pic>
          <p:nvPicPr>
            <p:cNvPr id="56" name="Picture 55" descr="Icon&#10;&#10;Description automatically generated">
              <a:extLst>
                <a:ext uri="{FF2B5EF4-FFF2-40B4-BE49-F238E27FC236}">
                  <a16:creationId xmlns:a16="http://schemas.microsoft.com/office/drawing/2014/main" id="{C5FF1FCD-F5EE-C546-B3FD-1558EE8C870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351151" y="2598028"/>
              <a:ext cx="1176530" cy="7359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4846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E408E-6C2C-7F49-8189-A4E687D0F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8" descr="A picture containing icon&#10;&#10;Description automatically generated">
            <a:extLst>
              <a:ext uri="{FF2B5EF4-FFF2-40B4-BE49-F238E27FC236}">
                <a16:creationId xmlns:a16="http://schemas.microsoft.com/office/drawing/2014/main" id="{2B715E05-D6F4-C74A-ABBF-6A10F4832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3518"/>
            <a:ext cx="12216032" cy="68715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96B72DE-1C38-9D40-ACFF-EEA7D21C142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626925">
            <a:off x="2567331" y="3976733"/>
            <a:ext cx="1534497" cy="1512808"/>
          </a:xfrm>
          <a:prstGeom prst="rect">
            <a:avLst/>
          </a:prstGeom>
        </p:spPr>
      </p:pic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221F7DFA-2B57-AB40-99DE-AA24BC1C485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839" y="2468557"/>
            <a:ext cx="1452800" cy="1046641"/>
          </a:xfrm>
          <a:prstGeom prst="rect">
            <a:avLst/>
          </a:prstGeom>
        </p:spPr>
      </p:pic>
      <p:pic>
        <p:nvPicPr>
          <p:cNvPr id="18" name="Picture 17" descr="Icon&#10;&#10;Description automatically generated">
            <a:extLst>
              <a:ext uri="{FF2B5EF4-FFF2-40B4-BE49-F238E27FC236}">
                <a16:creationId xmlns:a16="http://schemas.microsoft.com/office/drawing/2014/main" id="{80C02119-F556-6843-8BE2-DFB796F44E6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126097">
            <a:off x="1580501" y="2778108"/>
            <a:ext cx="753392" cy="646331"/>
          </a:xfrm>
          <a:prstGeom prst="rect">
            <a:avLst/>
          </a:prstGeom>
        </p:spPr>
      </p:pic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CF1319E1-9660-5D43-96C6-FBFA66B42EC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6451" y="2502019"/>
            <a:ext cx="1785598" cy="1105174"/>
          </a:xfrm>
          <a:prstGeom prst="rect">
            <a:avLst/>
          </a:prstGeom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797E65A4-39C5-9449-BB83-D96A9C6D34F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126097">
            <a:off x="3984809" y="2388334"/>
            <a:ext cx="753392" cy="64633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672CBC7-CF4E-3045-8B7D-43BAFE2F15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8737780">
            <a:off x="1879236" y="4814373"/>
            <a:ext cx="368300" cy="241300"/>
          </a:xfrm>
          <a:prstGeom prst="rect">
            <a:avLst/>
          </a:prstGeom>
        </p:spPr>
      </p:pic>
      <p:pic>
        <p:nvPicPr>
          <p:cNvPr id="22" name="Picture 21" descr="Shape, icon, arrow&#10;&#10;Description automatically generated">
            <a:extLst>
              <a:ext uri="{FF2B5EF4-FFF2-40B4-BE49-F238E27FC236}">
                <a16:creationId xmlns:a16="http://schemas.microsoft.com/office/drawing/2014/main" id="{2739929A-A46A-9042-949B-1B9D53CF2CA0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606" y="4345472"/>
            <a:ext cx="1518918" cy="1623371"/>
          </a:xfrm>
          <a:prstGeom prst="rect">
            <a:avLst/>
          </a:prstGeom>
        </p:spPr>
      </p:pic>
      <p:sp>
        <p:nvSpPr>
          <p:cNvPr id="3" name="TextBox 6">
            <a:extLst>
              <a:ext uri="{FF2B5EF4-FFF2-40B4-BE49-F238E27FC236}">
                <a16:creationId xmlns:a16="http://schemas.microsoft.com/office/drawing/2014/main" id="{845FB5B5-701C-1C4B-9AFC-4E046A57EF90}"/>
              </a:ext>
            </a:extLst>
          </p:cNvPr>
          <p:cNvSpPr txBox="1"/>
          <p:nvPr/>
        </p:nvSpPr>
        <p:spPr>
          <a:xfrm>
            <a:off x="-39570" y="889157"/>
            <a:ext cx="5365691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Δι</a:t>
            </a:r>
            <a:r>
              <a:rPr lang="en-US" sz="3200" b="1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δικ</a:t>
            </a:r>
            <a:r>
              <a:rPr lang="en-US" sz="3200" b="1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σί</a:t>
            </a:r>
            <a:r>
              <a:rPr lang="en-US" sz="3200" b="1" dirty="0">
                <a:solidFill>
                  <a:srgbClr val="004A6C"/>
                </a:solidFill>
                <a:latin typeface="Century Gothic"/>
              </a:rPr>
              <a:t>α </a:t>
            </a:r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Σχεδι</a:t>
            </a:r>
            <a:r>
              <a:rPr lang="en-US" sz="3200" b="1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σμού</a:t>
            </a:r>
          </a:p>
        </p:txBody>
      </p:sp>
      <p:pic>
        <p:nvPicPr>
          <p:cNvPr id="5" name="Picture 4" descr="A circular diagram with arrows and text&#10;&#10;Description automatically generated">
            <a:extLst>
              <a:ext uri="{FF2B5EF4-FFF2-40B4-BE49-F238E27FC236}">
                <a16:creationId xmlns:a16="http://schemas.microsoft.com/office/drawing/2014/main" id="{40B04853-A11F-F3CB-F17B-79A36D6BE621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27"/>
          <a:stretch/>
        </p:blipFill>
        <p:spPr>
          <a:xfrm>
            <a:off x="5326004" y="701842"/>
            <a:ext cx="6662913" cy="544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764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E408E-6C2C-7F49-8189-A4E687D0F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8" descr="A picture containing icon&#10;&#10;Description automatically generated">
            <a:extLst>
              <a:ext uri="{FF2B5EF4-FFF2-40B4-BE49-F238E27FC236}">
                <a16:creationId xmlns:a16="http://schemas.microsoft.com/office/drawing/2014/main" id="{2B715E05-D6F4-C74A-ABBF-6A10F4832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3518"/>
            <a:ext cx="12216032" cy="68715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5FB5B5-701C-1C4B-9AFC-4E046A57EF90}"/>
              </a:ext>
            </a:extLst>
          </p:cNvPr>
          <p:cNvSpPr txBox="1"/>
          <p:nvPr/>
        </p:nvSpPr>
        <p:spPr>
          <a:xfrm>
            <a:off x="171754" y="859685"/>
            <a:ext cx="4956685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Εν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λλ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κτικές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λύσεις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γι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α τα πλα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στικά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μι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ας 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χρήσης</a:t>
            </a:r>
            <a:endParaRPr lang="en-US" dirty="0" err="1"/>
          </a:p>
        </p:txBody>
      </p:sp>
      <p:pic>
        <p:nvPicPr>
          <p:cNvPr id="11" name="Picture 10" descr="A picture containing indoor, person, mirror, cup&#10;&#10;Description automatically generated">
            <a:extLst>
              <a:ext uri="{FF2B5EF4-FFF2-40B4-BE49-F238E27FC236}">
                <a16:creationId xmlns:a16="http://schemas.microsoft.com/office/drawing/2014/main" id="{71599B86-0791-BC42-8089-7E0C19B3338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957" y="2441895"/>
            <a:ext cx="2385447" cy="2385447"/>
          </a:xfrm>
          <a:prstGeom prst="rect">
            <a:avLst/>
          </a:prstGeom>
        </p:spPr>
      </p:pic>
      <p:pic>
        <p:nvPicPr>
          <p:cNvPr id="15" name="Picture 14" descr="A picture containing indoor, mirror, close, reflection&#10;&#10;Description automatically generated">
            <a:extLst>
              <a:ext uri="{FF2B5EF4-FFF2-40B4-BE49-F238E27FC236}">
                <a16:creationId xmlns:a16="http://schemas.microsoft.com/office/drawing/2014/main" id="{79A3907A-7380-514A-893C-48E0D2C851A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7962" y="2453625"/>
            <a:ext cx="2403914" cy="2403914"/>
          </a:xfrm>
          <a:prstGeom prst="rect">
            <a:avLst/>
          </a:prstGeom>
        </p:spPr>
      </p:pic>
      <p:pic>
        <p:nvPicPr>
          <p:cNvPr id="23" name="Picture 22" descr="A white plate with silverware&#10;&#10;Description automatically generated with low confidence">
            <a:extLst>
              <a:ext uri="{FF2B5EF4-FFF2-40B4-BE49-F238E27FC236}">
                <a16:creationId xmlns:a16="http://schemas.microsoft.com/office/drawing/2014/main" id="{2200ADB4-3A63-1F4B-A6D8-25CDE0355A8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8931" y="2474691"/>
            <a:ext cx="2420492" cy="2403914"/>
          </a:xfrm>
          <a:prstGeom prst="rect">
            <a:avLst/>
          </a:prstGeom>
        </p:spPr>
      </p:pic>
      <p:pic>
        <p:nvPicPr>
          <p:cNvPr id="21" name="Picture 20" descr="A picture containing beverage, glass, fruit drink&#10;&#10;Description automatically generated">
            <a:extLst>
              <a:ext uri="{FF2B5EF4-FFF2-40B4-BE49-F238E27FC236}">
                <a16:creationId xmlns:a16="http://schemas.microsoft.com/office/drawing/2014/main" id="{A27915D8-CE32-1143-BE14-2B148500308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0357" y="2453625"/>
            <a:ext cx="2446047" cy="2446047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9E1FFB87-DD02-4949-A1C3-24B1949AE969}"/>
              </a:ext>
            </a:extLst>
          </p:cNvPr>
          <p:cNvSpPr/>
          <p:nvPr/>
        </p:nvSpPr>
        <p:spPr>
          <a:xfrm>
            <a:off x="897449" y="5003751"/>
            <a:ext cx="2150102" cy="156966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entury Gothic"/>
              </a:rPr>
              <a:t>Επανα</a:t>
            </a:r>
            <a:r>
              <a:rPr lang="en-US" sz="2400" b="1" dirty="0" err="1">
                <a:solidFill>
                  <a:schemeClr val="bg1"/>
                </a:solidFill>
                <a:latin typeface="Century Gothic"/>
              </a:rPr>
              <a:t>χρησι-μο</a:t>
            </a:r>
            <a:r>
              <a:rPr lang="en-US" sz="2400" b="1" dirty="0">
                <a:solidFill>
                  <a:schemeClr val="bg1"/>
                </a:solidFill>
                <a:latin typeface="Century Gothic"/>
              </a:rPr>
              <a:t>π</a:t>
            </a:r>
            <a:r>
              <a:rPr lang="en-US" sz="2400" b="1" dirty="0" err="1">
                <a:solidFill>
                  <a:schemeClr val="bg1"/>
                </a:solidFill>
                <a:latin typeface="Century Gothic"/>
              </a:rPr>
              <a:t>οιούμεν</a:t>
            </a:r>
            <a:r>
              <a:rPr lang="en-US" sz="2400" b="1" dirty="0">
                <a:solidFill>
                  <a:schemeClr val="bg1"/>
                </a:solidFill>
                <a:latin typeface="Century Gothic"/>
              </a:rPr>
              <a:t>α π</a:t>
            </a:r>
            <a:r>
              <a:rPr lang="en-US" sz="2400" b="1" dirty="0" err="1">
                <a:solidFill>
                  <a:schemeClr val="bg1"/>
                </a:solidFill>
                <a:latin typeface="Century Gothic"/>
              </a:rPr>
              <a:t>οτήρι</a:t>
            </a:r>
            <a:r>
              <a:rPr lang="en-US" sz="2400" b="1" dirty="0">
                <a:solidFill>
                  <a:schemeClr val="bg1"/>
                </a:solidFill>
                <a:latin typeface="Century Gothic"/>
              </a:rPr>
              <a:t>α κα</a:t>
            </a:r>
            <a:r>
              <a:rPr lang="en-US" sz="2400" b="1" dirty="0" err="1">
                <a:solidFill>
                  <a:schemeClr val="bg1"/>
                </a:solidFill>
                <a:latin typeface="Century Gothic"/>
              </a:rPr>
              <a:t>φέ</a:t>
            </a:r>
            <a:endParaRPr lang="en-US" dirty="0" err="1">
              <a:solidFill>
                <a:schemeClr val="bg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97A68F9-A3D5-EE48-B9E9-ECA8EDE6558D}"/>
              </a:ext>
            </a:extLst>
          </p:cNvPr>
          <p:cNvSpPr/>
          <p:nvPr/>
        </p:nvSpPr>
        <p:spPr>
          <a:xfrm>
            <a:off x="6349279" y="5154294"/>
            <a:ext cx="2582758" cy="1200329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entury Gothic"/>
              </a:rPr>
              <a:t>Καλα</a:t>
            </a:r>
            <a:r>
              <a:rPr lang="en-US" sz="2400" b="1" err="1">
                <a:solidFill>
                  <a:schemeClr val="bg1"/>
                </a:solidFill>
                <a:latin typeface="Century Gothic"/>
              </a:rPr>
              <a:t>μάκι</a:t>
            </a:r>
            <a:r>
              <a:rPr lang="en-US" sz="2400" b="1" dirty="0">
                <a:solidFill>
                  <a:schemeClr val="bg1"/>
                </a:solidFill>
                <a:latin typeface="Century Gothic"/>
              </a:rPr>
              <a:t>α </a:t>
            </a:r>
            <a:endParaRPr lang="en-US" dirty="0">
              <a:solidFill>
                <a:schemeClr val="bg1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Century Gothic"/>
              </a:rPr>
              <a:t>από α</a:t>
            </a:r>
            <a:r>
              <a:rPr lang="en-US" sz="2400" b="1" dirty="0" err="1">
                <a:solidFill>
                  <a:schemeClr val="bg1"/>
                </a:solidFill>
                <a:latin typeface="Century Gothic"/>
              </a:rPr>
              <a:t>νοξείδωτο</a:t>
            </a:r>
            <a:endParaRPr lang="en-US" sz="2400" b="1" dirty="0" err="1">
              <a:solidFill>
                <a:schemeClr val="bg1"/>
              </a:solidFill>
              <a:latin typeface="Century Gothic"/>
              <a:ea typeface="Calibri"/>
              <a:cs typeface="Calibri"/>
            </a:endParaRP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Century Gothic"/>
                <a:ea typeface="Calibri"/>
                <a:cs typeface="Calibri"/>
              </a:rPr>
              <a:t>α</a:t>
            </a:r>
            <a:r>
              <a:rPr lang="en-US" sz="2400" b="1" dirty="0" err="1">
                <a:solidFill>
                  <a:schemeClr val="bg1"/>
                </a:solidFill>
                <a:latin typeface="Century Gothic"/>
                <a:ea typeface="Calibri"/>
                <a:cs typeface="Calibri"/>
              </a:rPr>
              <a:t>τσάλι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D9CAA0F-7813-E946-9A65-9AA04F4D429D}"/>
              </a:ext>
            </a:extLst>
          </p:cNvPr>
          <p:cNvSpPr/>
          <p:nvPr/>
        </p:nvSpPr>
        <p:spPr>
          <a:xfrm>
            <a:off x="9141584" y="5200943"/>
            <a:ext cx="2661306" cy="83099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pPr algn="ctr"/>
            <a:r>
              <a:rPr lang="en-US" sz="2400" b="1" err="1">
                <a:solidFill>
                  <a:schemeClr val="bg1"/>
                </a:solidFill>
                <a:latin typeface="Century Gothic"/>
              </a:rPr>
              <a:t>Βιοδι</a:t>
            </a:r>
            <a:r>
              <a:rPr lang="en-US" sz="2400" b="1" dirty="0">
                <a:solidFill>
                  <a:schemeClr val="bg1"/>
                </a:solidFill>
                <a:latin typeface="Century Gothic"/>
              </a:rPr>
              <a:t>ασπ</a:t>
            </a:r>
            <a:r>
              <a:rPr lang="en-US" sz="2400" b="1" err="1">
                <a:solidFill>
                  <a:schemeClr val="bg1"/>
                </a:solidFill>
                <a:latin typeface="Century Gothic"/>
              </a:rPr>
              <a:t>όμεν</a:t>
            </a:r>
            <a:r>
              <a:rPr lang="en-US" sz="2400" b="1" dirty="0">
                <a:solidFill>
                  <a:schemeClr val="bg1"/>
                </a:solidFill>
                <a:latin typeface="Century Gothic"/>
              </a:rPr>
              <a:t>α </a:t>
            </a:r>
            <a:endParaRPr lang="en-US" dirty="0">
              <a:solidFill>
                <a:schemeClr val="bg1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Century Gothic"/>
              </a:rPr>
              <a:t>μαχα</a:t>
            </a:r>
            <a:r>
              <a:rPr lang="en-US" sz="2400" b="1" dirty="0" err="1">
                <a:solidFill>
                  <a:schemeClr val="bg1"/>
                </a:solidFill>
                <a:latin typeface="Century Gothic"/>
              </a:rPr>
              <a:t>ιρο</a:t>
            </a:r>
            <a:r>
              <a:rPr lang="en-US" sz="2400" b="1" dirty="0">
                <a:solidFill>
                  <a:schemeClr val="bg1"/>
                </a:solidFill>
                <a:latin typeface="Century Gothic"/>
              </a:rPr>
              <a:t>π</a:t>
            </a:r>
            <a:r>
              <a:rPr lang="en-US" sz="2400" b="1" dirty="0" err="1">
                <a:solidFill>
                  <a:schemeClr val="bg1"/>
                </a:solidFill>
                <a:latin typeface="Century Gothic"/>
              </a:rPr>
              <a:t>ίρουν</a:t>
            </a:r>
            <a:r>
              <a:rPr lang="en-US" sz="2400" b="1" dirty="0">
                <a:solidFill>
                  <a:schemeClr val="bg1"/>
                </a:solidFill>
                <a:latin typeface="Century Gothic"/>
              </a:rPr>
              <a:t>α</a:t>
            </a:r>
            <a:endParaRPr lang="en-US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CEFE735-F3FF-ACA6-02A6-B3F9E33DFBC1}"/>
              </a:ext>
            </a:extLst>
          </p:cNvPr>
          <p:cNvSpPr/>
          <p:nvPr/>
        </p:nvSpPr>
        <p:spPr>
          <a:xfrm>
            <a:off x="3798910" y="5003751"/>
            <a:ext cx="2150102" cy="156966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entury Gothic"/>
              </a:rPr>
              <a:t>Επανα</a:t>
            </a:r>
            <a:r>
              <a:rPr lang="en-US" sz="2400" b="1" dirty="0" err="1">
                <a:solidFill>
                  <a:schemeClr val="bg1"/>
                </a:solidFill>
                <a:latin typeface="Century Gothic"/>
              </a:rPr>
              <a:t>χρησι-μο</a:t>
            </a:r>
            <a:r>
              <a:rPr lang="en-US" sz="2400" b="1" dirty="0">
                <a:solidFill>
                  <a:schemeClr val="bg1"/>
                </a:solidFill>
                <a:latin typeface="Century Gothic"/>
              </a:rPr>
              <a:t>π</a:t>
            </a:r>
            <a:r>
              <a:rPr lang="en-US" sz="2400" b="1" dirty="0" err="1">
                <a:solidFill>
                  <a:schemeClr val="bg1"/>
                </a:solidFill>
                <a:latin typeface="Century Gothic"/>
              </a:rPr>
              <a:t>οιούμεν</a:t>
            </a:r>
            <a:r>
              <a:rPr lang="en-US" sz="2400" b="1" dirty="0">
                <a:solidFill>
                  <a:schemeClr val="bg1"/>
                </a:solidFill>
                <a:latin typeface="Century Gothic"/>
              </a:rPr>
              <a:t>α μπ</a:t>
            </a:r>
            <a:r>
              <a:rPr lang="en-US" sz="2400" b="1" dirty="0" err="1">
                <a:solidFill>
                  <a:schemeClr val="bg1"/>
                </a:solidFill>
                <a:latin typeface="Century Gothic"/>
              </a:rPr>
              <a:t>ουκάλι</a:t>
            </a:r>
            <a:r>
              <a:rPr lang="en-US" sz="2400" b="1" dirty="0">
                <a:solidFill>
                  <a:schemeClr val="bg1"/>
                </a:solidFill>
                <a:latin typeface="Century Gothic"/>
              </a:rPr>
              <a:t>α </a:t>
            </a:r>
            <a:r>
              <a:rPr lang="en-US" sz="2400" b="1" dirty="0" err="1">
                <a:solidFill>
                  <a:schemeClr val="bg1"/>
                </a:solidFill>
                <a:latin typeface="Century Gothic"/>
              </a:rPr>
              <a:t>νερό</a:t>
            </a:r>
            <a:endParaRPr lang="en-US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260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E408E-6C2C-7F49-8189-A4E687D0F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8" descr="A picture containing icon&#10;&#10;Description automatically generated">
            <a:extLst>
              <a:ext uri="{FF2B5EF4-FFF2-40B4-BE49-F238E27FC236}">
                <a16:creationId xmlns:a16="http://schemas.microsoft.com/office/drawing/2014/main" id="{2B715E05-D6F4-C74A-ABBF-6A10F4832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3518"/>
            <a:ext cx="12216032" cy="68715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5FB5B5-701C-1C4B-9AFC-4E046A57EF90}"/>
              </a:ext>
            </a:extLst>
          </p:cNvPr>
          <p:cNvSpPr txBox="1"/>
          <p:nvPr/>
        </p:nvSpPr>
        <p:spPr>
          <a:xfrm>
            <a:off x="3234" y="872560"/>
            <a:ext cx="5065034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Πλ</a:t>
            </a:r>
            <a:r>
              <a:rPr lang="en-US" sz="3200" b="1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στικά</a:t>
            </a:r>
            <a:r>
              <a:rPr lang="en-US" sz="3200" b="1" dirty="0">
                <a:solidFill>
                  <a:srgbClr val="004A6C"/>
                </a:solidFill>
                <a:latin typeface="Century Gothic"/>
              </a:rPr>
              <a:t> </a:t>
            </a:r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μι</a:t>
            </a:r>
            <a:r>
              <a:rPr lang="en-US" sz="3200" b="1" dirty="0">
                <a:solidFill>
                  <a:srgbClr val="004A6C"/>
                </a:solidFill>
                <a:latin typeface="Century Gothic"/>
              </a:rPr>
              <a:t>ας </a:t>
            </a:r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χρήσης</a:t>
            </a:r>
            <a:endParaRPr lang="en-US" dirty="0" err="1"/>
          </a:p>
        </p:txBody>
      </p:sp>
      <p:pic>
        <p:nvPicPr>
          <p:cNvPr id="8" name="Picture 7" descr="A picture containing person&#10;&#10;Description automatically generated">
            <a:extLst>
              <a:ext uri="{FF2B5EF4-FFF2-40B4-BE49-F238E27FC236}">
                <a16:creationId xmlns:a16="http://schemas.microsoft.com/office/drawing/2014/main" id="{33ACAA0C-1F0A-4947-AFEA-73A84A409E9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913704"/>
            <a:ext cx="1841500" cy="1854200"/>
          </a:xfrm>
          <a:prstGeom prst="rect">
            <a:avLst/>
          </a:prstGeom>
        </p:spPr>
      </p:pic>
      <p:pic>
        <p:nvPicPr>
          <p:cNvPr id="20" name="Picture 19" descr="A picture containing person&#10;&#10;Description automatically generated">
            <a:extLst>
              <a:ext uri="{FF2B5EF4-FFF2-40B4-BE49-F238E27FC236}">
                <a16:creationId xmlns:a16="http://schemas.microsoft.com/office/drawing/2014/main" id="{FF2CA60A-E989-4648-8C6B-6C8C6C9AA3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5387" y="4347041"/>
            <a:ext cx="1841500" cy="1854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9255B59-4A17-FB4E-9FE2-66EEA2C1A1A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93" y="3076880"/>
            <a:ext cx="2537202" cy="1197464"/>
          </a:xfrm>
          <a:prstGeom prst="rect">
            <a:avLst/>
          </a:prstGeom>
        </p:spPr>
      </p:pic>
      <p:sp>
        <p:nvSpPr>
          <p:cNvPr id="41" name="Text Placeholder 9">
            <a:extLst>
              <a:ext uri="{FF2B5EF4-FFF2-40B4-BE49-F238E27FC236}">
                <a16:creationId xmlns:a16="http://schemas.microsoft.com/office/drawing/2014/main" id="{7EAA1D8A-170A-8842-8431-9C45DDFF667A}"/>
              </a:ext>
            </a:extLst>
          </p:cNvPr>
          <p:cNvSpPr txBox="1">
            <a:spLocks/>
          </p:cNvSpPr>
          <p:nvPr/>
        </p:nvSpPr>
        <p:spPr>
          <a:xfrm>
            <a:off x="827338" y="3365776"/>
            <a:ext cx="1847850" cy="719137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Δοχεί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 Φα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γητού</a:t>
            </a:r>
            <a:endParaRPr lang="en-US" dirty="0" err="1"/>
          </a:p>
        </p:txBody>
      </p:sp>
      <p:pic>
        <p:nvPicPr>
          <p:cNvPr id="16" name="Picture 15" descr="A picture containing vegetable&#10;&#10;Description automatically generated">
            <a:extLst>
              <a:ext uri="{FF2B5EF4-FFF2-40B4-BE49-F238E27FC236}">
                <a16:creationId xmlns:a16="http://schemas.microsoft.com/office/drawing/2014/main" id="{045B0ADC-B181-D343-8CC4-9182B98B8BB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463" y="1846736"/>
            <a:ext cx="1854200" cy="18415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1C9B85B-BDA8-F84F-9E1B-BE75691AD9F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0971" y="3076880"/>
            <a:ext cx="2537202" cy="1197464"/>
          </a:xfrm>
          <a:prstGeom prst="rect">
            <a:avLst/>
          </a:prstGeom>
        </p:spPr>
      </p:pic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12273758-08AE-2C4C-8DCD-D6B717DFB6CB}"/>
              </a:ext>
            </a:extLst>
          </p:cNvPr>
          <p:cNvSpPr txBox="1">
            <a:spLocks/>
          </p:cNvSpPr>
          <p:nvPr/>
        </p:nvSpPr>
        <p:spPr>
          <a:xfrm>
            <a:off x="3747370" y="3337792"/>
            <a:ext cx="1847850" cy="719137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Μεμ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β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ράνη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Τροφίμων</a:t>
            </a:r>
            <a:endParaRPr lang="en-US" dirty="0" err="1"/>
          </a:p>
        </p:txBody>
      </p:sp>
      <p:pic>
        <p:nvPicPr>
          <p:cNvPr id="51" name="Picture 50" descr="A picture containing plate, indoor, white, pea&#10;&#10;Description automatically generated">
            <a:extLst>
              <a:ext uri="{FF2B5EF4-FFF2-40B4-BE49-F238E27FC236}">
                <a16:creationId xmlns:a16="http://schemas.microsoft.com/office/drawing/2014/main" id="{B868C380-81B3-1142-BCD2-37540D7598C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3253" y="4353391"/>
            <a:ext cx="1854200" cy="18415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E1A9B03-C3AD-A147-A6AC-799F5680235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862" y="5461768"/>
            <a:ext cx="2537202" cy="1197464"/>
          </a:xfrm>
          <a:prstGeom prst="rect">
            <a:avLst/>
          </a:prstGeom>
        </p:spPr>
      </p:pic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8A480F1D-55A2-B249-8AF5-6C552FFD5597}"/>
              </a:ext>
            </a:extLst>
          </p:cNvPr>
          <p:cNvSpPr txBox="1">
            <a:spLocks/>
          </p:cNvSpPr>
          <p:nvPr/>
        </p:nvSpPr>
        <p:spPr>
          <a:xfrm>
            <a:off x="9216758" y="5924622"/>
            <a:ext cx="2196106" cy="355910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Συσκευ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σίες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Κυψέλης</a:t>
            </a:r>
            <a:endParaRPr lang="en-US" dirty="0" err="1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B349FD80-AA68-FC4C-8F48-293AB82C738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1065" y="4342250"/>
            <a:ext cx="1841500" cy="18415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478062D3-A0E9-334A-88E6-8E0E343DD1B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8157" y="5461768"/>
            <a:ext cx="2537202" cy="1197464"/>
          </a:xfrm>
          <a:prstGeom prst="rect">
            <a:avLst/>
          </a:prstGeom>
        </p:spPr>
      </p:pic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F66DC1A6-2524-6140-8877-0260FAEE16F4}"/>
              </a:ext>
            </a:extLst>
          </p:cNvPr>
          <p:cNvSpPr txBox="1">
            <a:spLocks/>
          </p:cNvSpPr>
          <p:nvPr/>
        </p:nvSpPr>
        <p:spPr>
          <a:xfrm>
            <a:off x="6550021" y="5952251"/>
            <a:ext cx="2157930" cy="309415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Ρολό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με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φυσ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λίδες</a:t>
            </a:r>
            <a:endParaRPr lang="en-US" dirty="0" err="1"/>
          </a:p>
        </p:txBody>
      </p:sp>
      <p:pic>
        <p:nvPicPr>
          <p:cNvPr id="55" name="Picture 54" descr="A close-up of a group of eggs&#10;&#10;Description automatically generated with low confidence">
            <a:extLst>
              <a:ext uri="{FF2B5EF4-FFF2-40B4-BE49-F238E27FC236}">
                <a16:creationId xmlns:a16="http://schemas.microsoft.com/office/drawing/2014/main" id="{C4D8E404-4472-5A48-A43B-6E2DD49866A7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2244" y="4311535"/>
            <a:ext cx="1854200" cy="18542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D2C67D9-6E86-DC44-A573-F3E3C144216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6165" y="5461768"/>
            <a:ext cx="2537202" cy="1197464"/>
          </a:xfrm>
          <a:prstGeom prst="rect">
            <a:avLst/>
          </a:prstGeom>
        </p:spPr>
      </p:pic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4EBE4B9B-D46A-4644-9B2E-FFA5708AD194}"/>
              </a:ext>
            </a:extLst>
          </p:cNvPr>
          <p:cNvSpPr txBox="1">
            <a:spLocks/>
          </p:cNvSpPr>
          <p:nvPr/>
        </p:nvSpPr>
        <p:spPr>
          <a:xfrm>
            <a:off x="3569376" y="5864581"/>
            <a:ext cx="2113521" cy="485257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US" sz="2400" dirty="0">
                <a:solidFill>
                  <a:srgbClr val="004A6C"/>
                </a:solidFill>
                <a:latin typeface="Century Gothic"/>
              </a:rPr>
              <a:t>Μπα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τονέτες</a:t>
            </a:r>
            <a:endParaRPr lang="en-US" dirty="0" err="1"/>
          </a:p>
        </p:txBody>
      </p:sp>
      <p:pic>
        <p:nvPicPr>
          <p:cNvPr id="57" name="Picture 56" descr="A picture containing cup, coffee, food, beverage&#10;&#10;Description automatically generated">
            <a:extLst>
              <a:ext uri="{FF2B5EF4-FFF2-40B4-BE49-F238E27FC236}">
                <a16:creationId xmlns:a16="http://schemas.microsoft.com/office/drawing/2014/main" id="{30C0EB22-186F-9B49-A66D-AC6A4EFE55E6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6178" y="1802341"/>
            <a:ext cx="1893437" cy="1906495"/>
          </a:xfrm>
          <a:prstGeom prst="rect">
            <a:avLst/>
          </a:prstGeom>
        </p:spPr>
      </p:pic>
      <p:pic>
        <p:nvPicPr>
          <p:cNvPr id="59" name="Picture 58" descr="A picture containing vegetable&#10;&#10;Description automatically generated">
            <a:extLst>
              <a:ext uri="{FF2B5EF4-FFF2-40B4-BE49-F238E27FC236}">
                <a16:creationId xmlns:a16="http://schemas.microsoft.com/office/drawing/2014/main" id="{2795DB29-9407-3E46-B651-517C9562030D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2154" y="1803878"/>
            <a:ext cx="1927215" cy="192721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A7CF2FA-44DB-BA43-9BF6-76EE3A25FC6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862" y="3076880"/>
            <a:ext cx="2537202" cy="1197464"/>
          </a:xfrm>
          <a:prstGeom prst="rect">
            <a:avLst/>
          </a:prstGeom>
        </p:spPr>
      </p:pic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9256CB6F-11E3-8245-A559-B98649B56FD9}"/>
              </a:ext>
            </a:extLst>
          </p:cNvPr>
          <p:cNvSpPr txBox="1">
            <a:spLocks/>
          </p:cNvSpPr>
          <p:nvPr/>
        </p:nvSpPr>
        <p:spPr>
          <a:xfrm>
            <a:off x="9359538" y="3337790"/>
            <a:ext cx="1847850" cy="719137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Πλ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στικά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Ποτήρι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</a:t>
            </a:r>
            <a:endParaRPr lang="en-US" sz="2400" dirty="0">
              <a:solidFill>
                <a:srgbClr val="004A6C"/>
              </a:solidFill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C5DB50E-33DC-8947-AF8C-099B331A56B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7161" y="3076880"/>
            <a:ext cx="2537202" cy="1197464"/>
          </a:xfrm>
          <a:prstGeom prst="rect">
            <a:avLst/>
          </a:prstGeom>
        </p:spPr>
      </p:pic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934E8BA-FF2D-8140-B853-934AB31EA237}"/>
              </a:ext>
            </a:extLst>
          </p:cNvPr>
          <p:cNvSpPr txBox="1">
            <a:spLocks/>
          </p:cNvSpPr>
          <p:nvPr/>
        </p:nvSpPr>
        <p:spPr>
          <a:xfrm>
            <a:off x="6542626" y="3367098"/>
            <a:ext cx="2096964" cy="719137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Συσκευ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σίες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Τροφίμων</a:t>
            </a:r>
            <a:endParaRPr lang="en-US" dirty="0" err="1"/>
          </a:p>
        </p:txBody>
      </p:sp>
      <p:pic>
        <p:nvPicPr>
          <p:cNvPr id="61" name="Picture 60" descr="A picture containing white, weapon, breakfast&#10;&#10;Description automatically generated">
            <a:extLst>
              <a:ext uri="{FF2B5EF4-FFF2-40B4-BE49-F238E27FC236}">
                <a16:creationId xmlns:a16="http://schemas.microsoft.com/office/drawing/2014/main" id="{C6C89876-6AAC-3741-9921-6725996993D9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4342250"/>
            <a:ext cx="1841500" cy="18415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F7A3F6F-5087-A646-8978-1E311FDD980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85" y="5461768"/>
            <a:ext cx="2537202" cy="1197464"/>
          </a:xfrm>
          <a:prstGeom prst="rect">
            <a:avLst/>
          </a:prstGeom>
        </p:spPr>
      </p:pic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968B4DBC-8BE8-6C47-BC5B-D23909261313}"/>
              </a:ext>
            </a:extLst>
          </p:cNvPr>
          <p:cNvSpPr txBox="1">
            <a:spLocks/>
          </p:cNvSpPr>
          <p:nvPr/>
        </p:nvSpPr>
        <p:spPr>
          <a:xfrm>
            <a:off x="629598" y="5864081"/>
            <a:ext cx="2252843" cy="485757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US" sz="2400" dirty="0">
                <a:solidFill>
                  <a:srgbClr val="004A6C"/>
                </a:solidFill>
                <a:latin typeface="Century Gothic"/>
              </a:rPr>
              <a:t>Δα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χτυλίδι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Εξάδ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197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C70DD-2B32-394F-B19D-EDCCD545D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Icon&#10;&#10;Description automatically generated">
            <a:extLst>
              <a:ext uri="{FF2B5EF4-FFF2-40B4-BE49-F238E27FC236}">
                <a16:creationId xmlns:a16="http://schemas.microsoft.com/office/drawing/2014/main" id="{5585CD7F-A26C-CD48-BBCB-005C0D9210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F19215-1CF3-A845-96E0-71690B0C9CF1}"/>
              </a:ext>
            </a:extLst>
          </p:cNvPr>
          <p:cNvSpPr txBox="1"/>
          <p:nvPr/>
        </p:nvSpPr>
        <p:spPr>
          <a:xfrm>
            <a:off x="178900" y="1025221"/>
            <a:ext cx="4373366" cy="4586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Προδι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γρ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φές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Σχεδίου</a:t>
            </a:r>
            <a:endParaRPr lang="en-US" dirty="0" err="1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DC4288-179F-5D41-A35B-C2F2A653ADCC}"/>
              </a:ext>
            </a:extLst>
          </p:cNvPr>
          <p:cNvSpPr/>
          <p:nvPr/>
        </p:nvSpPr>
        <p:spPr>
          <a:xfrm>
            <a:off x="838200" y="7496539"/>
            <a:ext cx="5755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2400">
              <a:solidFill>
                <a:srgbClr val="004A6C"/>
              </a:solidFill>
              <a:latin typeface="Gilroy Medium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8F91F06-3D1D-3E4F-8A0A-E93F3882EB40}"/>
              </a:ext>
            </a:extLst>
          </p:cNvPr>
          <p:cNvSpPr/>
          <p:nvPr/>
        </p:nvSpPr>
        <p:spPr>
          <a:xfrm>
            <a:off x="676203" y="2528424"/>
            <a:ext cx="5925578" cy="3459131"/>
          </a:xfrm>
          <a:prstGeom prst="rect">
            <a:avLst/>
          </a:prstGeom>
          <a:solidFill>
            <a:srgbClr val="F9F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3F55371-8DC0-5545-BE73-6BAE241332AF}"/>
              </a:ext>
            </a:extLst>
          </p:cNvPr>
          <p:cNvSpPr/>
          <p:nvPr/>
        </p:nvSpPr>
        <p:spPr>
          <a:xfrm>
            <a:off x="990599" y="2748742"/>
            <a:ext cx="5222422" cy="304698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Ανθεκτικό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– κα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τάλληλο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γι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τη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συγκεκριμένη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χρήση</a:t>
            </a:r>
            <a:endParaRPr lang="en-US" dirty="0" err="1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Εύκολο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στη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χρήση</a:t>
            </a:r>
            <a:endParaRPr lang="en-US" dirty="0" err="1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Διάρκει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ζωής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– θα 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ντέξει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;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err="1">
                <a:solidFill>
                  <a:srgbClr val="004A6C"/>
                </a:solidFill>
                <a:latin typeface="Century Gothic"/>
              </a:rPr>
              <a:t>Αειφόρο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(</a:t>
            </a:r>
            <a:r>
              <a:rPr lang="en-US" sz="2400" err="1">
                <a:solidFill>
                  <a:srgbClr val="004A6C"/>
                </a:solidFill>
                <a:latin typeface="Century Gothic"/>
              </a:rPr>
              <a:t>φιλικό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π</a:t>
            </a:r>
            <a:r>
              <a:rPr lang="en-US" sz="2400" err="1">
                <a:solidFill>
                  <a:srgbClr val="004A6C"/>
                </a:solidFill>
                <a:latin typeface="Century Gothic"/>
              </a:rPr>
              <a:t>ρος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err="1">
                <a:solidFill>
                  <a:srgbClr val="004A6C"/>
                </a:solidFill>
                <a:latin typeface="Century Gothic"/>
              </a:rPr>
              <a:t>το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π</a:t>
            </a:r>
            <a:r>
              <a:rPr lang="en-US" sz="2400" err="1">
                <a:solidFill>
                  <a:srgbClr val="004A6C"/>
                </a:solidFill>
                <a:latin typeface="Century Gothic"/>
              </a:rPr>
              <a:t>ερι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β</a:t>
            </a:r>
            <a:r>
              <a:rPr lang="en-US" sz="2400" err="1">
                <a:solidFill>
                  <a:srgbClr val="004A6C"/>
                </a:solidFill>
                <a:latin typeface="Century Gothic"/>
              </a:rPr>
              <a:t>άλλον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)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Ελκυστικό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 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4A6C"/>
              </a:solidFill>
              <a:latin typeface="Century Gothic"/>
            </a:endParaRPr>
          </a:p>
        </p:txBody>
      </p:sp>
      <p:pic>
        <p:nvPicPr>
          <p:cNvPr id="7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4A95843C-765E-574E-8DCB-04C9D69869C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389" y="528423"/>
            <a:ext cx="1817631" cy="16646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68E49BB-F321-B443-8DF1-65F19836341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50816">
            <a:off x="4863416" y="1669915"/>
            <a:ext cx="1534497" cy="151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618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C70DD-2B32-394F-B19D-EDCCD545D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Icon&#10;&#10;Description automatically generated">
            <a:extLst>
              <a:ext uri="{FF2B5EF4-FFF2-40B4-BE49-F238E27FC236}">
                <a16:creationId xmlns:a16="http://schemas.microsoft.com/office/drawing/2014/main" id="{5585CD7F-A26C-CD48-BBCB-005C0D9210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F19215-1CF3-A845-96E0-71690B0C9CF1}"/>
              </a:ext>
            </a:extLst>
          </p:cNvPr>
          <p:cNvSpPr txBox="1"/>
          <p:nvPr/>
        </p:nvSpPr>
        <p:spPr>
          <a:xfrm>
            <a:off x="574554" y="973933"/>
            <a:ext cx="4373366" cy="4586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Επ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οικοδομιτικά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Σχόλι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α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DC4288-179F-5D41-A35B-C2F2A653ADCC}"/>
              </a:ext>
            </a:extLst>
          </p:cNvPr>
          <p:cNvSpPr/>
          <p:nvPr/>
        </p:nvSpPr>
        <p:spPr>
          <a:xfrm>
            <a:off x="838200" y="7496539"/>
            <a:ext cx="5755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2400">
              <a:solidFill>
                <a:srgbClr val="004A6C"/>
              </a:solidFill>
              <a:latin typeface="Gilroy Medium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8F91F06-3D1D-3E4F-8A0A-E93F3882EB40}"/>
              </a:ext>
            </a:extLst>
          </p:cNvPr>
          <p:cNvSpPr/>
          <p:nvPr/>
        </p:nvSpPr>
        <p:spPr>
          <a:xfrm>
            <a:off x="5360475" y="751427"/>
            <a:ext cx="6155707" cy="1501376"/>
          </a:xfrm>
          <a:prstGeom prst="rect">
            <a:avLst/>
          </a:prstGeom>
          <a:solidFill>
            <a:srgbClr val="F9F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3F55371-8DC0-5545-BE73-6BAE241332AF}"/>
              </a:ext>
            </a:extLst>
          </p:cNvPr>
          <p:cNvSpPr/>
          <p:nvPr/>
        </p:nvSpPr>
        <p:spPr>
          <a:xfrm>
            <a:off x="5581089" y="928341"/>
            <a:ext cx="3960261" cy="132343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000" dirty="0">
                <a:solidFill>
                  <a:srgbClr val="004A6C"/>
                </a:solidFill>
                <a:latin typeface="Century Gothic"/>
              </a:rPr>
              <a:t>Μπ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ορούμε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 να π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ροσφέρουμε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 τα 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σχόλι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α μας ο 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έν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ας 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στον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άλλο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χωρίς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 να 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γίνουμε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 α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γενείς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, 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μη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 β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οηθητικοί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 ή επ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ικριτικοί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; 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68E49BB-F321-B443-8DF1-65F19836341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50816">
            <a:off x="15543900" y="2122376"/>
            <a:ext cx="1534497" cy="15128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4D7136-97E7-634F-857D-0095B6348AE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42" y="2882442"/>
            <a:ext cx="4231146" cy="316312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E57B09C-77D7-1D41-81C9-B430185A6C92}"/>
              </a:ext>
            </a:extLst>
          </p:cNvPr>
          <p:cNvSpPr/>
          <p:nvPr/>
        </p:nvSpPr>
        <p:spPr>
          <a:xfrm>
            <a:off x="490493" y="3546851"/>
            <a:ext cx="3481969" cy="221599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2400" dirty="0" err="1">
                <a:solidFill>
                  <a:srgbClr val="004A6C"/>
                </a:solidFill>
                <a:latin typeface="Century Gothic"/>
              </a:rPr>
              <a:t>Το</a:t>
            </a:r>
            <a:r>
              <a:rPr lang="en-GB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GB" sz="2400" dirty="0" err="1">
                <a:solidFill>
                  <a:srgbClr val="004A6C"/>
                </a:solidFill>
                <a:latin typeface="Century Gothic"/>
              </a:rPr>
              <a:t>σχόλιο</a:t>
            </a:r>
            <a:r>
              <a:rPr lang="en-GB" sz="2400" dirty="0">
                <a:solidFill>
                  <a:srgbClr val="004A6C"/>
                </a:solidFill>
                <a:latin typeface="Century Gothic"/>
              </a:rPr>
              <a:t> θα π</a:t>
            </a:r>
            <a:r>
              <a:rPr lang="en-GB" sz="2400" dirty="0" err="1">
                <a:solidFill>
                  <a:srgbClr val="004A6C"/>
                </a:solidFill>
                <a:latin typeface="Century Gothic"/>
              </a:rPr>
              <a:t>ρέ</a:t>
            </a:r>
            <a:r>
              <a:rPr lang="en-GB" sz="2400" dirty="0">
                <a:solidFill>
                  <a:srgbClr val="004A6C"/>
                </a:solidFill>
                <a:latin typeface="Century Gothic"/>
              </a:rPr>
              <a:t>π</a:t>
            </a:r>
            <a:r>
              <a:rPr lang="en-GB" sz="2400" dirty="0" err="1">
                <a:solidFill>
                  <a:srgbClr val="004A6C"/>
                </a:solidFill>
                <a:latin typeface="Century Gothic"/>
              </a:rPr>
              <a:t>ει</a:t>
            </a:r>
            <a:r>
              <a:rPr lang="en-GB" sz="2400" dirty="0">
                <a:solidFill>
                  <a:srgbClr val="004A6C"/>
                </a:solidFill>
                <a:latin typeface="Century Gothic"/>
              </a:rPr>
              <a:t> να </a:t>
            </a:r>
            <a:r>
              <a:rPr lang="en-GB" sz="2400" dirty="0" err="1">
                <a:solidFill>
                  <a:srgbClr val="004A6C"/>
                </a:solidFill>
                <a:latin typeface="Century Gothic"/>
              </a:rPr>
              <a:t>εστιάζει</a:t>
            </a:r>
            <a:r>
              <a:rPr lang="en-GB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GB" sz="2400" dirty="0" err="1">
                <a:solidFill>
                  <a:srgbClr val="004A6C"/>
                </a:solidFill>
                <a:latin typeface="Century Gothic"/>
              </a:rPr>
              <a:t>σε</a:t>
            </a:r>
            <a:r>
              <a:rPr lang="en-GB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GB" sz="2400" dirty="0" err="1">
                <a:solidFill>
                  <a:srgbClr val="004A6C"/>
                </a:solidFill>
                <a:latin typeface="Century Gothic"/>
              </a:rPr>
              <a:t>συγκεκριμένες</a:t>
            </a:r>
            <a:r>
              <a:rPr lang="en-GB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GB" sz="2400" dirty="0" err="1">
                <a:solidFill>
                  <a:srgbClr val="004A6C"/>
                </a:solidFill>
                <a:latin typeface="Century Gothic"/>
              </a:rPr>
              <a:t>ενέργειες</a:t>
            </a:r>
            <a:r>
              <a:rPr lang="en-GB" sz="2400" dirty="0">
                <a:solidFill>
                  <a:srgbClr val="004A6C"/>
                </a:solidFill>
                <a:latin typeface="Century Gothic"/>
              </a:rPr>
              <a:t> ή π</a:t>
            </a:r>
            <a:r>
              <a:rPr lang="en-GB" sz="2400" dirty="0" err="1">
                <a:solidFill>
                  <a:srgbClr val="004A6C"/>
                </a:solidFill>
                <a:latin typeface="Century Gothic"/>
              </a:rPr>
              <a:t>ράγμ</a:t>
            </a:r>
            <a:r>
              <a:rPr lang="en-GB" sz="2400" dirty="0">
                <a:solidFill>
                  <a:srgbClr val="004A6C"/>
                </a:solidFill>
                <a:latin typeface="Century Gothic"/>
              </a:rPr>
              <a:t>ατα, </a:t>
            </a:r>
            <a:r>
              <a:rPr lang="en-GB" sz="2400" dirty="0" err="1">
                <a:solidFill>
                  <a:srgbClr val="004A6C"/>
                </a:solidFill>
                <a:latin typeface="Century Gothic"/>
              </a:rPr>
              <a:t>όχι</a:t>
            </a:r>
            <a:r>
              <a:rPr lang="en-GB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GB" sz="2400" dirty="0" err="1">
                <a:solidFill>
                  <a:srgbClr val="004A6C"/>
                </a:solidFill>
                <a:latin typeface="Century Gothic"/>
              </a:rPr>
              <a:t>στο</a:t>
            </a:r>
            <a:r>
              <a:rPr lang="en-GB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GB" sz="2400" dirty="0" err="1">
                <a:solidFill>
                  <a:srgbClr val="004A6C"/>
                </a:solidFill>
                <a:latin typeface="Century Gothic"/>
              </a:rPr>
              <a:t>άτομο</a:t>
            </a:r>
            <a:endParaRPr lang="en-US" dirty="0" err="1"/>
          </a:p>
          <a:p>
            <a:pPr algn="ctr"/>
            <a:endParaRPr lang="en-GB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558EC32-A78A-0F41-ABC0-35680B754DF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1417" y="2897096"/>
            <a:ext cx="4209166" cy="27748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7357CC70-E097-3947-B239-7F3CF71EE110}"/>
              </a:ext>
            </a:extLst>
          </p:cNvPr>
          <p:cNvSpPr/>
          <p:nvPr/>
        </p:nvSpPr>
        <p:spPr>
          <a:xfrm>
            <a:off x="4341225" y="3598139"/>
            <a:ext cx="3413093" cy="156966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2400" err="1">
                <a:solidFill>
                  <a:srgbClr val="004A6C"/>
                </a:solidFill>
                <a:latin typeface="Century Gothic"/>
              </a:rPr>
              <a:t>Χρησιμο</a:t>
            </a:r>
            <a:r>
              <a:rPr lang="en-GB" sz="2400">
                <a:solidFill>
                  <a:srgbClr val="004A6C"/>
                </a:solidFill>
                <a:latin typeface="Century Gothic"/>
              </a:rPr>
              <a:t>π</a:t>
            </a:r>
            <a:r>
              <a:rPr lang="en-GB" sz="2400" err="1">
                <a:solidFill>
                  <a:srgbClr val="004A6C"/>
                </a:solidFill>
                <a:latin typeface="Century Gothic"/>
              </a:rPr>
              <a:t>οιήστε</a:t>
            </a:r>
            <a:r>
              <a:rPr lang="en-GB" sz="2400">
                <a:solidFill>
                  <a:srgbClr val="004A6C"/>
                </a:solidFill>
                <a:latin typeface="Century Gothic"/>
              </a:rPr>
              <a:t> </a:t>
            </a:r>
            <a:r>
              <a:rPr lang="en-GB" sz="2400" err="1">
                <a:solidFill>
                  <a:srgbClr val="004A6C"/>
                </a:solidFill>
                <a:latin typeface="Century Gothic"/>
              </a:rPr>
              <a:t>ενθ</a:t>
            </a:r>
            <a:r>
              <a:rPr lang="en-GB" sz="240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GB" sz="2400" err="1">
                <a:solidFill>
                  <a:srgbClr val="004A6C"/>
                </a:solidFill>
                <a:latin typeface="Century Gothic"/>
              </a:rPr>
              <a:t>ρρυντικές</a:t>
            </a:r>
            <a:r>
              <a:rPr lang="en-GB" sz="2400">
                <a:solidFill>
                  <a:srgbClr val="004A6C"/>
                </a:solidFill>
                <a:latin typeface="Century Gothic"/>
              </a:rPr>
              <a:t>, </a:t>
            </a:r>
            <a:r>
              <a:rPr lang="en-GB" sz="2400" err="1">
                <a:solidFill>
                  <a:srgbClr val="004A6C"/>
                </a:solidFill>
                <a:latin typeface="Century Gothic"/>
              </a:rPr>
              <a:t>θετικές</a:t>
            </a:r>
            <a:r>
              <a:rPr lang="en-GB" sz="2400">
                <a:solidFill>
                  <a:srgbClr val="004A6C"/>
                </a:solidFill>
                <a:latin typeface="Century Gothic"/>
              </a:rPr>
              <a:t> λέξεις</a:t>
            </a:r>
            <a:endParaRPr lang="en-US"/>
          </a:p>
          <a:p>
            <a:pPr algn="ctr"/>
            <a:endParaRPr lang="en-GB" sz="2400" dirty="0">
              <a:solidFill>
                <a:srgbClr val="004A6C"/>
              </a:solidFill>
              <a:latin typeface="Century Gothic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7BE66E1-D820-6E41-90E5-C03A2558ACD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3226" y="2897096"/>
            <a:ext cx="4209166" cy="27748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FEC67FA0-CEAE-C745-A4AA-BC877B73992C}"/>
              </a:ext>
            </a:extLst>
          </p:cNvPr>
          <p:cNvSpPr/>
          <p:nvPr/>
        </p:nvSpPr>
        <p:spPr>
          <a:xfrm>
            <a:off x="8474944" y="3546851"/>
            <a:ext cx="2496240" cy="156966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2400" err="1">
                <a:solidFill>
                  <a:srgbClr val="004A6C"/>
                </a:solidFill>
                <a:latin typeface="Century Gothic"/>
              </a:rPr>
              <a:t>Προσ</a:t>
            </a:r>
            <a:r>
              <a:rPr lang="en-GB" sz="2400">
                <a:solidFill>
                  <a:srgbClr val="004A6C"/>
                </a:solidFill>
                <a:latin typeface="Century Gothic"/>
              </a:rPr>
              <a:t>πα</a:t>
            </a:r>
            <a:r>
              <a:rPr lang="en-GB" sz="2400" err="1">
                <a:solidFill>
                  <a:srgbClr val="004A6C"/>
                </a:solidFill>
                <a:latin typeface="Century Gothic"/>
              </a:rPr>
              <a:t>θήστε</a:t>
            </a:r>
            <a:r>
              <a:rPr lang="en-GB" sz="2400">
                <a:solidFill>
                  <a:srgbClr val="004A6C"/>
                </a:solidFill>
                <a:latin typeface="Century Gothic"/>
              </a:rPr>
              <a:t> να π</a:t>
            </a:r>
            <a:r>
              <a:rPr lang="en-GB" sz="2400" err="1">
                <a:solidFill>
                  <a:srgbClr val="004A6C"/>
                </a:solidFill>
                <a:latin typeface="Century Gothic"/>
              </a:rPr>
              <a:t>ροτείνετε</a:t>
            </a:r>
            <a:r>
              <a:rPr lang="en-GB" sz="2400">
                <a:solidFill>
                  <a:srgbClr val="004A6C"/>
                </a:solidFill>
                <a:latin typeface="Century Gothic"/>
              </a:rPr>
              <a:t> μια λύση</a:t>
            </a:r>
            <a:endParaRPr lang="en-US"/>
          </a:p>
          <a:p>
            <a:pPr algn="ctr"/>
            <a:endParaRPr lang="en-GB" sz="2400" dirty="0">
              <a:solidFill>
                <a:srgbClr val="004A6C"/>
              </a:solidFill>
              <a:latin typeface="Century Gothic"/>
            </a:endParaRPr>
          </a:p>
        </p:txBody>
      </p:sp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95F3CAA4-2BDD-D247-BE2E-CFD10E32BBA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0354" y="242387"/>
            <a:ext cx="2357092" cy="2276802"/>
          </a:xfrm>
          <a:prstGeom prst="rect">
            <a:avLst/>
          </a:prstGeom>
        </p:spPr>
      </p:pic>
      <p:pic>
        <p:nvPicPr>
          <p:cNvPr id="32" name="Picture 31" descr="Icon&#10;&#10;Description automatically generated">
            <a:extLst>
              <a:ext uri="{FF2B5EF4-FFF2-40B4-BE49-F238E27FC236}">
                <a16:creationId xmlns:a16="http://schemas.microsoft.com/office/drawing/2014/main" id="{587C42F2-D741-644B-8E5E-6EFFF3D1E2E8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618" y="5545569"/>
            <a:ext cx="1785598" cy="1105174"/>
          </a:xfrm>
          <a:prstGeom prst="rect">
            <a:avLst/>
          </a:prstGeom>
        </p:spPr>
      </p:pic>
      <p:pic>
        <p:nvPicPr>
          <p:cNvPr id="33" name="Picture 32" descr="Icon&#10;&#10;Description automatically generated">
            <a:extLst>
              <a:ext uri="{FF2B5EF4-FFF2-40B4-BE49-F238E27FC236}">
                <a16:creationId xmlns:a16="http://schemas.microsoft.com/office/drawing/2014/main" id="{A89F1076-9E09-594E-B926-8FF3E999E21C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126097">
            <a:off x="4166976" y="5431884"/>
            <a:ext cx="753392" cy="646331"/>
          </a:xfrm>
          <a:prstGeom prst="rect">
            <a:avLst/>
          </a:prstGeom>
        </p:spPr>
      </p:pic>
      <p:pic>
        <p:nvPicPr>
          <p:cNvPr id="34" name="Picture 33" descr="Icon&#10;&#10;Description automatically generated">
            <a:extLst>
              <a:ext uri="{FF2B5EF4-FFF2-40B4-BE49-F238E27FC236}">
                <a16:creationId xmlns:a16="http://schemas.microsoft.com/office/drawing/2014/main" id="{A45B3106-D6D3-D148-B9CD-FA9B9E4FE14B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5981" y="5561293"/>
            <a:ext cx="1452800" cy="1046641"/>
          </a:xfrm>
          <a:prstGeom prst="rect">
            <a:avLst/>
          </a:prstGeom>
        </p:spPr>
      </p:pic>
      <p:pic>
        <p:nvPicPr>
          <p:cNvPr id="35" name="Picture 34" descr="Icon&#10;&#10;Description automatically generated">
            <a:extLst>
              <a:ext uri="{FF2B5EF4-FFF2-40B4-BE49-F238E27FC236}">
                <a16:creationId xmlns:a16="http://schemas.microsoft.com/office/drawing/2014/main" id="{F91388A0-A634-A142-8044-30E9B5DD0ED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126097">
            <a:off x="9335643" y="5870844"/>
            <a:ext cx="753392" cy="64633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05BA564-F74B-F74B-B279-28BAE319E0C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8737780">
            <a:off x="4468516" y="2123192"/>
            <a:ext cx="368300" cy="241300"/>
          </a:xfrm>
          <a:prstGeom prst="rect">
            <a:avLst/>
          </a:prstGeom>
        </p:spPr>
      </p:pic>
      <p:pic>
        <p:nvPicPr>
          <p:cNvPr id="37" name="Picture 36" descr="Shape, icon, arrow&#10;&#10;Description automatically generated">
            <a:extLst>
              <a:ext uri="{FF2B5EF4-FFF2-40B4-BE49-F238E27FC236}">
                <a16:creationId xmlns:a16="http://schemas.microsoft.com/office/drawing/2014/main" id="{F57F5A87-BBA8-F049-9827-4083C826CE14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86" y="1654291"/>
            <a:ext cx="1518918" cy="162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780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D726843-4DC3-D646-807A-3DDFED840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2A1B6AA-F978-7C48-94C1-352D6A5A3D5F}"/>
              </a:ext>
            </a:extLst>
          </p:cNvPr>
          <p:cNvSpPr txBox="1"/>
          <p:nvPr/>
        </p:nvSpPr>
        <p:spPr>
          <a:xfrm>
            <a:off x="574554" y="902812"/>
            <a:ext cx="4400026" cy="6062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Μάθηση</a:t>
            </a:r>
            <a:r>
              <a:rPr lang="en-US" sz="3200" b="1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στο</a:t>
            </a:r>
            <a:r>
              <a:rPr lang="en-US" sz="3200" b="1" dirty="0">
                <a:solidFill>
                  <a:srgbClr val="004A6C"/>
                </a:solidFill>
                <a:latin typeface="Century Gothic"/>
              </a:rPr>
              <a:t> σπ</a:t>
            </a:r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ίτι</a:t>
            </a:r>
            <a:endParaRPr lang="en-US" dirty="0" err="1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FEB6C64-7C22-314C-8233-4F5060DD96F0}"/>
              </a:ext>
            </a:extLst>
          </p:cNvPr>
          <p:cNvSpPr/>
          <p:nvPr/>
        </p:nvSpPr>
        <p:spPr>
          <a:xfrm>
            <a:off x="252169" y="3143449"/>
            <a:ext cx="6596690" cy="34778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Πλ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στικά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κατα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σκευ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σμέν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 από 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ετρέλ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ιο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(π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ετρέλ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ιο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και 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έριο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) μπ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ορεί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να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χρει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στούν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εκ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τοντάδες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χρόνι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γι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 να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δι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ασπα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στούν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στο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ερι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β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άλλον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.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Εκτός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από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τη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μείωση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της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οσότητ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ας πλα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στικού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ου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χρησιμο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οιείτ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αι, μπ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ορούμε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επ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ίσης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να 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ντικ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ατα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στήσουμε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ορισμέν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 πλα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στικά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με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άλλ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υλικά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ου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δι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ασπ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ώντ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αι 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ιο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εύκολ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α.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Σε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υτή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τη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δρ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στηριότητ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 θα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φτιάξετε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το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δικό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σας β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ιο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πλα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στικό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και θα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σκεφτείτε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τον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ρόλο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ου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μπ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ορεί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να πα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ίξει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το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β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ιο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πλα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στικό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ως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εν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λλ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κτική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στ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 παρα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δοσι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κά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πλα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στικά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.</a:t>
            </a:r>
            <a:endParaRPr lang="en-US" dirty="0"/>
          </a:p>
        </p:txBody>
      </p:sp>
      <p:pic>
        <p:nvPicPr>
          <p:cNvPr id="7" name="Picture 6" descr="A picture containing text, person, indoor&#10;&#10;Description automatically generated">
            <a:extLst>
              <a:ext uri="{FF2B5EF4-FFF2-40B4-BE49-F238E27FC236}">
                <a16:creationId xmlns:a16="http://schemas.microsoft.com/office/drawing/2014/main" id="{881DE674-3E18-7547-976C-0DC2E2F9328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69452">
            <a:off x="6938070" y="1962716"/>
            <a:ext cx="4200445" cy="2362750"/>
          </a:xfrm>
          <a:prstGeom prst="rect">
            <a:avLst/>
          </a:prstGeom>
          <a:ln w="57150">
            <a:solidFill>
              <a:srgbClr val="F9F6ED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87DA474-BC29-A947-9CDA-F352C1773F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7720762" y="4430595"/>
            <a:ext cx="659737" cy="77112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6F75588-A431-5A46-86D9-BFA9427EDBCA}"/>
              </a:ext>
            </a:extLst>
          </p:cNvPr>
          <p:cNvSpPr/>
          <p:nvPr/>
        </p:nvSpPr>
        <p:spPr>
          <a:xfrm>
            <a:off x="222862" y="2464045"/>
            <a:ext cx="6627135" cy="58477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sz="3200" b="1" dirty="0" err="1">
                <a:solidFill>
                  <a:srgbClr val="F9F6ED"/>
                </a:solidFill>
                <a:latin typeface="Century Gothic"/>
              </a:rPr>
              <a:t>Βιο</a:t>
            </a:r>
            <a:r>
              <a:rPr lang="en-US" sz="3200" b="1" dirty="0">
                <a:solidFill>
                  <a:srgbClr val="F9F6ED"/>
                </a:solidFill>
                <a:latin typeface="Century Gothic"/>
              </a:rPr>
              <a:t>πλα</a:t>
            </a:r>
            <a:r>
              <a:rPr lang="en-US" sz="3200" b="1" dirty="0" err="1">
                <a:solidFill>
                  <a:srgbClr val="F9F6ED"/>
                </a:solidFill>
                <a:latin typeface="Century Gothic"/>
              </a:rPr>
              <a:t>στικές</a:t>
            </a:r>
            <a:r>
              <a:rPr lang="en-US" sz="3200" b="1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US" sz="3200" b="1" dirty="0" err="1">
                <a:solidFill>
                  <a:srgbClr val="F9F6ED"/>
                </a:solidFill>
                <a:latin typeface="Century Gothic"/>
              </a:rPr>
              <a:t>Δι</a:t>
            </a:r>
            <a:r>
              <a:rPr lang="en-US" sz="3200" b="1" dirty="0">
                <a:solidFill>
                  <a:srgbClr val="F9F6ED"/>
                </a:solidFill>
                <a:latin typeface="Century Gothic"/>
              </a:rPr>
              <a:t>α</a:t>
            </a:r>
            <a:r>
              <a:rPr lang="en-US" sz="3200" b="1" dirty="0" err="1">
                <a:solidFill>
                  <a:srgbClr val="F9F6ED"/>
                </a:solidFill>
                <a:latin typeface="Century Gothic"/>
              </a:rPr>
              <a:t>κοσμήσεις</a:t>
            </a:r>
            <a:r>
              <a:rPr lang="en-US" sz="3200" b="1" dirty="0">
                <a:solidFill>
                  <a:srgbClr val="F9F6ED"/>
                </a:solidFill>
                <a:latin typeface="Century Gothic"/>
              </a:rPr>
              <a:t> (ΕΝ)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0250F9E-D39F-7948-B3A7-034D2E47BF8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18079">
            <a:off x="10646592" y="1219544"/>
            <a:ext cx="1534497" cy="151280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FFE7BD7-493A-BC4A-BA50-B403AD33D067}"/>
              </a:ext>
            </a:extLst>
          </p:cNvPr>
          <p:cNvSpPr/>
          <p:nvPr/>
        </p:nvSpPr>
        <p:spPr>
          <a:xfrm>
            <a:off x="8760458" y="4302243"/>
            <a:ext cx="2549729" cy="864693"/>
          </a:xfrm>
          <a:prstGeom prst="rect">
            <a:avLst/>
          </a:prstGeom>
          <a:solidFill>
            <a:srgbClr val="F9F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1BF5F4F-97E5-E24D-9672-7EF439DE5E1A}"/>
              </a:ext>
            </a:extLst>
          </p:cNvPr>
          <p:cNvSpPr/>
          <p:nvPr/>
        </p:nvSpPr>
        <p:spPr>
          <a:xfrm>
            <a:off x="8883045" y="4333520"/>
            <a:ext cx="2427142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000" b="1" err="1">
                <a:solidFill>
                  <a:srgbClr val="004A6C"/>
                </a:solidFill>
                <a:latin typeface="Century Gothic"/>
              </a:rPr>
              <a:t>Περισσότερ</a:t>
            </a:r>
            <a:r>
              <a:rPr lang="en-US" sz="2000" b="1">
                <a:solidFill>
                  <a:srgbClr val="004A6C"/>
                </a:solidFill>
                <a:latin typeface="Century Gothic"/>
              </a:rPr>
              <a:t>α </a:t>
            </a:r>
            <a:r>
              <a:rPr lang="en-US" sz="2000" b="1" err="1">
                <a:solidFill>
                  <a:srgbClr val="004A6C"/>
                </a:solidFill>
                <a:latin typeface="Century Gothic"/>
              </a:rPr>
              <a:t>στον</a:t>
            </a:r>
            <a:r>
              <a:rPr lang="en-US" sz="2000" b="1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000" b="1" dirty="0">
                <a:solidFill>
                  <a:srgbClr val="004A6C"/>
                </a:solidFill>
                <a:latin typeface="Century Gothic"/>
                <a:hlinkClick r:id="rId7"/>
              </a:rPr>
              <a:t>σύνδεσμο</a:t>
            </a:r>
            <a:endParaRPr lang="en-US" sz="2000" b="1">
              <a:solidFill>
                <a:srgbClr val="004A6C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12837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27B68-9A89-9D4E-8957-F4B0417A7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99CBA1-8C41-794A-83BB-30E50E6622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A picture containing night sky, ocean floor&#10;&#10;Description automatically generated">
            <a:extLst>
              <a:ext uri="{FF2B5EF4-FFF2-40B4-BE49-F238E27FC236}">
                <a16:creationId xmlns:a16="http://schemas.microsoft.com/office/drawing/2014/main" id="{4C14B167-D446-DB44-85DF-467A960D20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143" y="1"/>
            <a:ext cx="12195143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D6119E-8705-D646-9BE7-851A412F30C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43" y="-1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44115E-1E96-604F-B8A8-CDB21191E16E}"/>
              </a:ext>
            </a:extLst>
          </p:cNvPr>
          <p:cNvSpPr txBox="1"/>
          <p:nvPr/>
        </p:nvSpPr>
        <p:spPr>
          <a:xfrm>
            <a:off x="574554" y="869419"/>
            <a:ext cx="4413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4A6C"/>
                </a:solidFill>
                <a:latin typeface="Gilroy Black" pitchFamily="2" charset="77"/>
              </a:rPr>
              <a:t>Image credits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458D12-6D45-A848-8B25-584051FC03F7}"/>
              </a:ext>
            </a:extLst>
          </p:cNvPr>
          <p:cNvSpPr txBox="1"/>
          <p:nvPr/>
        </p:nvSpPr>
        <p:spPr>
          <a:xfrm>
            <a:off x="665137" y="6078960"/>
            <a:ext cx="4010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Gilroy Medium" pitchFamily="2" charset="77"/>
              </a:rPr>
              <a:t>All other images are courtesy of Encounter Edu</a:t>
            </a:r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9FB9253F-53CC-3F41-8816-C5A1A501BCF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6185" y="4915833"/>
            <a:ext cx="1452800" cy="1046641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53E86030-A522-6B42-8351-5BDA8591B5F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7617" y="5564280"/>
            <a:ext cx="753392" cy="6463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4056FA-CA47-614A-AFF7-60911DEA341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964606">
            <a:off x="6051591" y="549652"/>
            <a:ext cx="1431971" cy="1530445"/>
          </a:xfrm>
          <a:prstGeom prst="rect">
            <a:avLst/>
          </a:prstGeom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80A2F5BE-EE9F-1244-BDC2-7AA1E6A0420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1295" y="1454194"/>
            <a:ext cx="753392" cy="6463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7468165-9271-0145-9F71-80D29D212A9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77251">
            <a:off x="7921360" y="2817250"/>
            <a:ext cx="1421755" cy="1515452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7BF831BF-F6D5-834E-89DF-5395A8BA01D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315553">
            <a:off x="7409076" y="3207865"/>
            <a:ext cx="753392" cy="646331"/>
          </a:xfrm>
          <a:prstGeom prst="rect">
            <a:avLst/>
          </a:prstGeom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CCE14CC7-C6D0-AF40-A5EB-C3E234CD9C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519387"/>
              </p:ext>
            </p:extLst>
          </p:nvPr>
        </p:nvGraphicFramePr>
        <p:xfrm>
          <a:off x="566363" y="1980432"/>
          <a:ext cx="8428117" cy="13868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3585">
                  <a:extLst>
                    <a:ext uri="{9D8B030D-6E8A-4147-A177-3AD203B41FA5}">
                      <a16:colId xmlns:a16="http://schemas.microsoft.com/office/drawing/2014/main" val="3102759746"/>
                    </a:ext>
                  </a:extLst>
                </a:gridCol>
                <a:gridCol w="2192941">
                  <a:extLst>
                    <a:ext uri="{9D8B030D-6E8A-4147-A177-3AD203B41FA5}">
                      <a16:colId xmlns:a16="http://schemas.microsoft.com/office/drawing/2014/main" val="3567352732"/>
                    </a:ext>
                  </a:extLst>
                </a:gridCol>
                <a:gridCol w="5221591">
                  <a:extLst>
                    <a:ext uri="{9D8B030D-6E8A-4147-A177-3AD203B41FA5}">
                      <a16:colId xmlns:a16="http://schemas.microsoft.com/office/drawing/2014/main" val="2729377534"/>
                    </a:ext>
                  </a:extLst>
                </a:gridCol>
              </a:tblGrid>
              <a:tr h="28113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300" b="1" i="0" kern="1200">
                          <a:solidFill>
                            <a:schemeClr val="bg1"/>
                          </a:solidFill>
                          <a:latin typeface="Gilroy SemiBold" pitchFamily="2" charset="77"/>
                          <a:ea typeface="+mn-ea"/>
                          <a:cs typeface="+mn-cs"/>
                        </a:rPr>
                        <a:t>Slide</a:t>
                      </a: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300" b="1" i="0" kern="1200">
                          <a:solidFill>
                            <a:schemeClr val="bg1"/>
                          </a:solidFill>
                          <a:latin typeface="Gilroy SemiBold" pitchFamily="2" charset="77"/>
                          <a:ea typeface="+mn-ea"/>
                          <a:cs typeface="+mn-cs"/>
                        </a:rPr>
                        <a:t>Title</a:t>
                      </a: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1" i="0" kern="1200">
                          <a:solidFill>
                            <a:schemeClr val="bg1"/>
                          </a:solidFill>
                          <a:latin typeface="Gilroy SemiBold" pitchFamily="2" charset="77"/>
                          <a:ea typeface="+mn-ea"/>
                          <a:cs typeface="+mn-cs"/>
                        </a:rPr>
                        <a:t>Attribution</a:t>
                      </a: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9418510"/>
                  </a:ext>
                </a:extLst>
              </a:tr>
              <a:tr h="2555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i="0" kern="1200" dirty="0">
                          <a:solidFill>
                            <a:schemeClr val="bg1"/>
                          </a:solidFill>
                          <a:latin typeface="Gilroy SemiBold" pitchFamily="2" charset="77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i="0" kern="1200" dirty="0">
                          <a:solidFill>
                            <a:schemeClr val="bg1"/>
                          </a:solidFill>
                          <a:latin typeface="Gilroy SemiBold" pitchFamily="2" charset="77"/>
                          <a:ea typeface="+mn-ea"/>
                          <a:cs typeface="+mn-cs"/>
                        </a:rPr>
                        <a:t>Discussion</a:t>
                      </a: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kern="1200" dirty="0">
                          <a:solidFill>
                            <a:schemeClr val="bg1"/>
                          </a:solidFill>
                          <a:latin typeface="Gilroy SemiBold" pitchFamily="2" charset="77"/>
                          <a:ea typeface="+mn-ea"/>
                          <a:cs typeface="+mn-cs"/>
                        </a:rPr>
                        <a:t>By Edvin Johansson via </a:t>
                      </a:r>
                      <a:r>
                        <a:rPr lang="en-US" sz="1200" b="1" i="0" kern="1200" dirty="0" err="1">
                          <a:solidFill>
                            <a:schemeClr val="bg1"/>
                          </a:solidFill>
                          <a:latin typeface="Gilroy SemiBold" pitchFamily="2" charset="77"/>
                          <a:ea typeface="+mn-ea"/>
                          <a:cs typeface="+mn-cs"/>
                        </a:rPr>
                        <a:t>Unsplash</a:t>
                      </a:r>
                      <a:endParaRPr lang="en-US" sz="1200" b="1" i="0" kern="1200" dirty="0">
                        <a:solidFill>
                          <a:schemeClr val="bg1"/>
                        </a:solidFill>
                        <a:latin typeface="Gilroy SemiBold" pitchFamily="2" charset="77"/>
                        <a:ea typeface="+mn-ea"/>
                        <a:cs typeface="+mn-cs"/>
                      </a:endParaRP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32467474"/>
                  </a:ext>
                </a:extLst>
              </a:tr>
              <a:tr h="277091">
                <a:tc>
                  <a:txBody>
                    <a:bodyPr/>
                    <a:lstStyle/>
                    <a:p>
                      <a:pPr algn="l"/>
                      <a:endParaRPr lang="en-US" sz="1200" b="1" i="0" kern="1200" dirty="0">
                        <a:solidFill>
                          <a:schemeClr val="bg1"/>
                        </a:solidFill>
                        <a:latin typeface="Gilroy SemiBold" pitchFamily="2" charset="77"/>
                        <a:ea typeface="+mn-ea"/>
                        <a:cs typeface="+mn-cs"/>
                      </a:endParaRP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i="0" kern="1200" dirty="0">
                        <a:solidFill>
                          <a:schemeClr val="bg1"/>
                        </a:solidFill>
                        <a:latin typeface="Gilroy SemiBold" pitchFamily="2" charset="77"/>
                        <a:ea typeface="+mn-ea"/>
                        <a:cs typeface="+mn-cs"/>
                      </a:endParaRP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i="0" kern="1200" dirty="0">
                        <a:solidFill>
                          <a:schemeClr val="bg1"/>
                        </a:solidFill>
                        <a:latin typeface="Gilroy SemiBold" pitchFamily="2" charset="77"/>
                        <a:ea typeface="+mn-ea"/>
                        <a:cs typeface="+mn-cs"/>
                      </a:endParaRP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4534049"/>
                  </a:ext>
                </a:extLst>
              </a:tr>
              <a:tr h="277091">
                <a:tc>
                  <a:txBody>
                    <a:bodyPr/>
                    <a:lstStyle/>
                    <a:p>
                      <a:pPr algn="l"/>
                      <a:endParaRPr lang="en-US" sz="1300" dirty="0">
                        <a:solidFill>
                          <a:schemeClr val="bg1"/>
                        </a:solidFill>
                      </a:endParaRP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dirty="0">
                        <a:solidFill>
                          <a:schemeClr val="bg1"/>
                        </a:solidFill>
                      </a:endParaRP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72757673"/>
                  </a:ext>
                </a:extLst>
              </a:tr>
              <a:tr h="277091">
                <a:tc>
                  <a:txBody>
                    <a:bodyPr/>
                    <a:lstStyle/>
                    <a:p>
                      <a:pPr algn="l"/>
                      <a:endParaRPr lang="en-US" sz="1300">
                        <a:solidFill>
                          <a:schemeClr val="bg1"/>
                        </a:solidFill>
                      </a:endParaRP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>
                        <a:solidFill>
                          <a:schemeClr val="bg1"/>
                        </a:solidFill>
                      </a:endParaRP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11132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8958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764ce334-4dea-4cda-96fd-5a46cc3154a2" xsi:nil="true"/>
    <TaxCatchAll xmlns="edf7c51f-8958-4cb5-b692-975806f17f35" xsi:nil="true"/>
    <lcf76f155ced4ddcb4097134ff3c332f xmlns="764ce334-4dea-4cda-96fd-5a46cc3154a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9" ma:contentTypeDescription="Create a new document." ma:contentTypeScope="" ma:versionID="ca89567eb3d7597ff4dafff1cc2834f2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6036ee9a4dfbea1b2f42013792becada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9affbd4-4267-4163-968f-31649eba30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12c46cc1-e504-45ce-b475-70eb2bc32c3b}" ma:internalName="TaxCatchAll" ma:showField="CatchAllData" ma:web="edf7c51f-8958-4cb5-b692-975806f17f3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7FB9D79-E3BA-4F63-80CE-63BAD07BAA45}">
  <ds:schemaRefs>
    <ds:schemaRef ds:uri="http://schemas.microsoft.com/office/2006/metadata/properties"/>
    <ds:schemaRef ds:uri="764ce334-4dea-4cda-96fd-5a46cc3154a2"/>
    <ds:schemaRef ds:uri="http://purl.org/dc/elements/1.1/"/>
    <ds:schemaRef ds:uri="http://purl.org/dc/terms/"/>
    <ds:schemaRef ds:uri="edf7c51f-8958-4cb5-b692-975806f17f35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40C6264-D9B2-4627-A979-5FE1A9F1261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223A77-7634-4648-80F0-2ABFF7BAA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4ce334-4dea-4cda-96fd-5a46cc3154a2"/>
    <ds:schemaRef ds:uri="edf7c51f-8958-4cb5-b692-975806f17f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296</Words>
  <Application>Microsoft Office PowerPoint</Application>
  <PresentationFormat>Widescreen</PresentationFormat>
  <Paragraphs>71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Gilroy Black</vt:lpstr>
      <vt:lpstr>Gilroy Bold</vt:lpstr>
      <vt:lpstr>Gilroy Medium</vt:lpstr>
      <vt:lpstr>Gilroy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Marina Grissin</cp:lastModifiedBy>
  <cp:revision>125</cp:revision>
  <dcterms:created xsi:type="dcterms:W3CDTF">2021-08-19T08:20:23Z</dcterms:created>
  <dcterms:modified xsi:type="dcterms:W3CDTF">2024-07-16T14:29:52Z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  <property fmtid="{D5CDD505-2E9C-101B-9397-08002B2CF9AE}" pid="3" name="MediaServiceImageTags">
    <vt:lpwstr/>
  </property>
</Properties>
</file>