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311" r:id="rId5"/>
    <p:sldId id="257" r:id="rId6"/>
    <p:sldId id="307" r:id="rId7"/>
    <p:sldId id="308" r:id="rId8"/>
    <p:sldId id="309" r:id="rId9"/>
    <p:sldId id="310" r:id="rId10"/>
    <p:sldId id="273" r:id="rId11"/>
    <p:sldId id="262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Duffy" initials="SD" lastIdx="17" clrIdx="0">
    <p:extLst>
      <p:ext uri="{19B8F6BF-5375-455C-9EA6-DF929625EA0E}">
        <p15:presenceInfo xmlns:p15="http://schemas.microsoft.com/office/powerpoint/2012/main" userId="S::sarah@commonseas.com::ca92ddb4-4620-4127-97b1-8232d187080b" providerId="AD"/>
      </p:ext>
    </p:extLst>
  </p:cmAuthor>
  <p:cmAuthor id="2" name="Becky Root" initials="BR" lastIdx="4" clrIdx="1">
    <p:extLst>
      <p:ext uri="{19B8F6BF-5375-455C-9EA6-DF929625EA0E}">
        <p15:presenceInfo xmlns:p15="http://schemas.microsoft.com/office/powerpoint/2012/main" userId="S::becky@commonseas.com::aae79a8e-4f34-44f0-938a-d9bdbc43ff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6C"/>
    <a:srgbClr val="0090D4"/>
    <a:srgbClr val="FAB546"/>
    <a:srgbClr val="F9F6ED"/>
    <a:srgbClr val="44BDA9"/>
    <a:srgbClr val="EA5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0"/>
    <p:restoredTop sz="71563" autoAdjust="0"/>
  </p:normalViewPr>
  <p:slideViewPr>
    <p:cSldViewPr snapToGrid="0" snapToObjects="1">
      <p:cViewPr varScale="1">
        <p:scale>
          <a:sx n="63" d="100"/>
          <a:sy n="63" d="100"/>
        </p:scale>
        <p:origin x="1341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BE03B-1F2B-2A4E-85D5-4A94C00D221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B4481-7055-C944-BF5F-CDA050E8C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6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counteredu.com/take-action/plastic-degradation-test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566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" dirty="0">
                <a:solidFill>
                  <a:srgbClr val="4B6776"/>
                </a:solidFill>
              </a:rPr>
              <a:t>Μόλις φτάσετε ως εδώ</a:t>
            </a:r>
            <a:r>
              <a:rPr lang="el" i="0" dirty="0">
                <a:solidFill>
                  <a:srgbClr val="4B6776"/>
                </a:solidFill>
                <a:effectLst/>
              </a:rPr>
              <a:t>, </a:t>
            </a:r>
            <a:r>
              <a:rPr lang="el" dirty="0">
                <a:solidFill>
                  <a:srgbClr val="4B6776"/>
                </a:solidFill>
              </a:rPr>
              <a:t>οι μαθητές σας έχουν κάνει ό,τι πρέπει για να τους απονεμηθεί η ιδιότητα του "Έξυπνο Σχολείο χωρίς Πλαστικά".</a:t>
            </a:r>
            <a:r>
              <a:rPr lang="el" i="0" dirty="0">
                <a:solidFill>
                  <a:srgbClr val="4B6776"/>
                </a:solidFill>
                <a:effectLst/>
              </a:rPr>
              <a:t> </a:t>
            </a:r>
            <a:r>
              <a:rPr lang="el" dirty="0">
                <a:solidFill>
                  <a:srgbClr val="4B6776"/>
                </a:solidFill>
              </a:rPr>
              <a:t>Θυμηθείτε να εγγράψετε το σχολείο σας και να μοιραστείτε τα στοιχεία σας</a:t>
            </a:r>
            <a:r>
              <a:rPr lang="el" i="0" dirty="0">
                <a:solidFill>
                  <a:srgbClr val="4B6776"/>
                </a:solidFill>
                <a:effectLst/>
              </a:rPr>
              <a:t>! Plasticcleverschools.co.uk</a:t>
            </a:r>
            <a:endParaRPr lang="el" dirty="0"/>
          </a:p>
          <a:p>
            <a:pPr algn="l"/>
            <a:endParaRPr lang="en-US" sz="1200" b="1" i="0" dirty="0">
              <a:solidFill>
                <a:srgbClr val="4B6776"/>
              </a:solidFill>
              <a:effectLst/>
              <a:latin typeface="gilroy" panose="00000500000000000000" pitchFamily="50" charset="0"/>
            </a:endParaRPr>
          </a:p>
          <a:p>
            <a:pPr algn="l"/>
            <a:endParaRPr lang="en-US" sz="1200" b="0" i="0" dirty="0">
              <a:solidFill>
                <a:srgbClr val="4B6776"/>
              </a:solidFill>
              <a:effectLst/>
              <a:latin typeface="gilroy" panose="00000500000000000000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7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64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91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37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/>
            </a:br>
            <a:br>
              <a:rPr lang="en-US"/>
            </a:b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67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baseline="0" dirty="0">
                <a:solidFill>
                  <a:srgbClr val="13123A"/>
                </a:solidFill>
                <a:hlinkClick r:id="rId3"/>
              </a:rPr>
              <a:t>https://encounteredu.com/</a:t>
            </a:r>
            <a:r>
              <a:rPr lang="en-GB" dirty="0">
                <a:solidFill>
                  <a:srgbClr val="13123A"/>
                </a:solidFill>
                <a:hlinkClick r:id="rId3"/>
              </a:rPr>
              <a:t>take-action</a:t>
            </a:r>
            <a:r>
              <a:rPr lang="en-GB" b="0" i="0" u="none" strike="noStrike" baseline="0" dirty="0">
                <a:solidFill>
                  <a:srgbClr val="13123A"/>
                </a:solidFill>
                <a:hlinkClick r:id="rId3"/>
              </a:rPr>
              <a:t>/plastic-degradation-test</a:t>
            </a:r>
            <a:r>
              <a:rPr lang="en-GB" dirty="0">
                <a:solidFill>
                  <a:srgbClr val="13123A"/>
                </a:solidFill>
              </a:rPr>
              <a:t>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78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B4481-7055-C944-BF5F-CDA050E8C9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21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84070-4140-1A4E-B9F5-BD9454BD8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0D4B0F-109A-C840-901B-C37378237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9FA954-AEA9-B14E-AF6D-B75B25712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A6355-7E9B-0B4B-9F7F-B27982AA3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0FAB5-44ED-A94B-BF2C-BB1187E1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0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2CD0-96A9-104D-AF3A-6AEDDB65E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8BB7C5-7E14-0848-8C15-56CE0ABF1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2EE3F-F79D-B344-9B42-2A848CBC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670DD-1469-3342-AEF7-9B76985BA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8536E-00AC-7C44-8B51-53317CA0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6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27D87B-B11B-714D-A3B5-E855D7ED5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6766A-292A-7D45-8B5B-6DFADE17A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B0034-A1B7-9A45-8D47-7B47CC762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C26C-5AE0-5E44-94F5-57F1ED31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5ADDA-CA80-7C43-8CCB-CD5CD94E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0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ECDF-0EEC-5742-A8C0-38CF4368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1678D-A0DE-9F4F-9AE7-14EC25C8D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420A1-A459-EF45-883D-EB7C4C38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C253B-A35A-A448-A570-928C26BB6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781DA-990B-2F4B-9605-EEE9F2C10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FD2FE-CAD0-F04D-A461-131421450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93729-9CA6-614D-9776-CFD8438B0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64095-1336-C241-8491-FC048F501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FB0B4-CF10-3E49-A0F2-C7797125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AF445-D4E4-CA46-A8C1-38AD3B165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6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6EE9-DE65-8248-BE64-F75B5E90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5B853-3C22-4544-A961-45382EE8DF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697B0C-493F-3941-88D6-024D2E3D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6AE39-C0D6-3644-AECF-FF8ABEDE7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829EE-1261-2B4C-9AD0-3B66D880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6DC16-91E2-054E-A857-6C3855934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1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98117-6187-9F4F-868A-605A6E561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5496F-E7E8-3941-B07A-5D2DAB4C2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9F1A0-1895-284A-B98F-9A8BB2B5B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F74487-A560-A448-8D24-EB0D62AD5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883039-BEE5-E24A-93CA-142CA6080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3FD70B-7766-254E-BEDB-9F35D003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3CF061-D733-3943-9062-68C005B9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11711E-C5E7-E24C-A849-DC3A4EF62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1CF18-5B1F-E347-9D4E-2007EF0C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4183D-05B8-8F44-A9E4-5EEAF7E7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1C9D7-FB5D-6540-967B-37714EAFD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ECC3E-533E-EE42-9098-2809BE6A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61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78CDE-7361-E349-A458-472DCF6CB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D96CA-2ADA-FF4D-AEA8-2FCC1B37E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8F37E-E278-C640-A8F4-22631B2F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8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7A5D3-FB85-264C-8E16-E2A094A01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2F808-2F08-9446-B366-01C48E79A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68618-AE4C-1149-A196-7BD9F1CFC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98F20-F401-404C-931B-374732C65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D4897-544F-6145-9E87-8C51B2590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D8076F-C643-2E40-9FC1-77C622C71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8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CE2B-8B9B-2347-AAE8-5E05F85E0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968DC-5904-1542-88E8-89E856932E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2202C5-E330-DD47-B0CD-F5ED59556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9055D-50A3-4249-8805-47A532B31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6BCE9-4D96-154A-B470-15455C707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D3174-7061-BC43-977A-96300E8D7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7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09CEE6-F7BB-AD45-B0F8-DE081385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DBC69-E607-9F4D-A291-3919159B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BBC24-78F7-0840-87C9-9E4FC683D7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5437E-0F0A-4645-A0B8-CC1476C0C3C0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D9436-E850-B548-B8CA-06EECD16F9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1035D-198C-EC47-B257-A3F847027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17936-E1CA-C644-828F-4F90970B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lasticcleverschools.co.uk/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6.jpeg"/><Relationship Id="rId7" Type="http://schemas.openxmlformats.org/officeDocument/2006/relationships/hyperlink" Target="https://encounteredu.com/steam-activities/plastic-degradation-tes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9.png"/><Relationship Id="rId4" Type="http://schemas.openxmlformats.org/officeDocument/2006/relationships/image" Target="../media/image7.emf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group of people jumping in the air&#10;&#10;Description automatically generated">
            <a:extLst>
              <a:ext uri="{FF2B5EF4-FFF2-40B4-BE49-F238E27FC236}">
                <a16:creationId xmlns:a16="http://schemas.microsoft.com/office/drawing/2014/main" id="{BCDBF954-EA33-32A1-9593-693549F0EC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66290"/>
          </a:xfrm>
          <a:prstGeom prst="rect">
            <a:avLst/>
          </a:prstGeom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04715FE6-5B40-C30A-5D9C-6CC690114CF1}"/>
              </a:ext>
            </a:extLst>
          </p:cNvPr>
          <p:cNvSpPr txBox="1"/>
          <p:nvPr/>
        </p:nvSpPr>
        <p:spPr>
          <a:xfrm>
            <a:off x="608421" y="1326146"/>
            <a:ext cx="5685093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Τι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 μπ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ορώ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 να </a:t>
            </a:r>
            <a:r>
              <a:rPr lang="en-US" sz="5400" b="1" dirty="0" err="1">
                <a:solidFill>
                  <a:srgbClr val="FFFFFF"/>
                </a:solidFill>
                <a:latin typeface="Century Gothic"/>
                <a:cs typeface="Calibri"/>
              </a:rPr>
              <a:t>κάνω</a:t>
            </a:r>
            <a:r>
              <a:rPr lang="en-US" sz="5400" b="1" dirty="0">
                <a:solidFill>
                  <a:srgbClr val="FFFFFF"/>
                </a:solidFill>
                <a:latin typeface="Century Gothic"/>
                <a:cs typeface="Calibri"/>
              </a:rPr>
              <a:t>;</a:t>
            </a:r>
            <a:endParaRPr lang="en-US" sz="5400">
              <a:ea typeface="Calibri"/>
              <a:cs typeface="Calibri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27C1207A-A88E-0C94-877E-43AD17224971}"/>
              </a:ext>
            </a:extLst>
          </p:cNvPr>
          <p:cNvSpPr txBox="1"/>
          <p:nvPr/>
        </p:nvSpPr>
        <p:spPr>
          <a:xfrm>
            <a:off x="608421" y="695594"/>
            <a:ext cx="273209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err="1">
                <a:solidFill>
                  <a:srgbClr val="0090D4"/>
                </a:solidFill>
                <a:latin typeface="Century Gothic"/>
                <a:ea typeface="Calibri"/>
                <a:cs typeface="Calibri"/>
              </a:rPr>
              <a:t>Μάθημ</a:t>
            </a:r>
            <a:r>
              <a:rPr lang="en-US" sz="3600" b="1" dirty="0">
                <a:solidFill>
                  <a:srgbClr val="0090D4"/>
                </a:solidFill>
                <a:latin typeface="Century Gothic"/>
                <a:ea typeface="Calibri"/>
                <a:cs typeface="Calibri"/>
              </a:rPr>
              <a:t>α 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146DF8-6D6E-4CC2-0D1C-01744F27EAC5}"/>
              </a:ext>
            </a:extLst>
          </p:cNvPr>
          <p:cNvSpPr/>
          <p:nvPr/>
        </p:nvSpPr>
        <p:spPr>
          <a:xfrm>
            <a:off x="1561128" y="3169808"/>
            <a:ext cx="1777999" cy="516466"/>
          </a:xfrm>
          <a:prstGeom prst="rect">
            <a:avLst/>
          </a:prstGeom>
          <a:solidFill>
            <a:srgbClr val="0090D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err="1">
                <a:latin typeface="Century Gothic"/>
                <a:ea typeface="Calibri"/>
                <a:cs typeface="Calibri"/>
              </a:rPr>
              <a:t>Μέρος</a:t>
            </a:r>
            <a:r>
              <a:rPr lang="en-US" sz="2400" b="1" dirty="0">
                <a:latin typeface="Century Gothic"/>
                <a:ea typeface="Calibri"/>
                <a:cs typeface="Calibri"/>
              </a:rPr>
              <a:t> 2</a:t>
            </a:r>
            <a:endParaRPr lang="en-US" sz="2400" b="1" dirty="0">
              <a:latin typeface="Century Gothic"/>
            </a:endParaRPr>
          </a:p>
        </p:txBody>
      </p:sp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17DFB7CF-12E6-8D9A-74D6-547D62520A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7" y="5679016"/>
            <a:ext cx="4076700" cy="1181100"/>
          </a:xfrm>
          <a:prstGeom prst="rect">
            <a:avLst/>
          </a:prstGeom>
        </p:spPr>
      </p:pic>
      <p:pic>
        <p:nvPicPr>
          <p:cNvPr id="15" name="Picture 14" descr="A white drops on a black background&#10;&#10;Description automatically generated">
            <a:extLst>
              <a:ext uri="{FF2B5EF4-FFF2-40B4-BE49-F238E27FC236}">
                <a16:creationId xmlns:a16="http://schemas.microsoft.com/office/drawing/2014/main" id="{3F1E8AEC-103C-19B3-201A-9ED5F9CC35B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0000">
            <a:off x="4252141" y="678331"/>
            <a:ext cx="1534497" cy="1512808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BA9C3287-58A9-E470-4098-2921BF07053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0">
            <a:off x="5869294" y="1788133"/>
            <a:ext cx="1364497" cy="865968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4D8E229-06EC-B852-373D-F1EF06BA9E3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6926767" y="1598381"/>
            <a:ext cx="753392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0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940FE044-1572-5946-A2CE-C04B6F4F062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7FD6437-51D1-FA46-AF2C-C7FD6E5081B0}"/>
              </a:ext>
            </a:extLst>
          </p:cNvPr>
          <p:cNvSpPr/>
          <p:nvPr/>
        </p:nvSpPr>
        <p:spPr>
          <a:xfrm>
            <a:off x="1427492" y="2268076"/>
            <a:ext cx="3543670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Αξιολογούμε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τα απ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οτελέσμ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ατα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της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εκστρ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τεί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ας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7CE0DC-081F-7A4A-BDD2-B8076F82B942}"/>
              </a:ext>
            </a:extLst>
          </p:cNvPr>
          <p:cNvSpPr/>
          <p:nvPr/>
        </p:nvSpPr>
        <p:spPr>
          <a:xfrm>
            <a:off x="6486429" y="2304397"/>
            <a:ext cx="3983783" cy="646331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err="1">
                <a:solidFill>
                  <a:schemeClr val="bg1"/>
                </a:solidFill>
                <a:latin typeface="Century Gothic"/>
              </a:rPr>
              <a:t>Συζητάμε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τι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μπ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ορούμε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να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κάνουμε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>
                <a:solidFill>
                  <a:schemeClr val="bg1"/>
                </a:solidFill>
                <a:latin typeface="Century Gothic"/>
              </a:rPr>
              <a:t>απο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δώ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και 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έρ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A6D8A67-7835-6347-8684-807561328A0B}"/>
              </a:ext>
            </a:extLst>
          </p:cNvPr>
          <p:cNvSpPr/>
          <p:nvPr/>
        </p:nvSpPr>
        <p:spPr>
          <a:xfrm>
            <a:off x="644404" y="3488035"/>
            <a:ext cx="578110" cy="570451"/>
          </a:xfrm>
          <a:prstGeom prst="rect">
            <a:avLst/>
          </a:prstGeom>
          <a:solidFill>
            <a:srgbClr val="009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0A55B9-A2AE-604B-8460-BDD4765F9856}"/>
              </a:ext>
            </a:extLst>
          </p:cNvPr>
          <p:cNvSpPr/>
          <p:nvPr/>
        </p:nvSpPr>
        <p:spPr>
          <a:xfrm>
            <a:off x="644404" y="4889452"/>
            <a:ext cx="578110" cy="570451"/>
          </a:xfrm>
          <a:prstGeom prst="rect">
            <a:avLst/>
          </a:prstGeom>
          <a:solidFill>
            <a:srgbClr val="009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7C0994B-3F98-3445-A5B9-9F08364DB173}"/>
              </a:ext>
            </a:extLst>
          </p:cNvPr>
          <p:cNvSpPr txBox="1"/>
          <p:nvPr/>
        </p:nvSpPr>
        <p:spPr>
          <a:xfrm>
            <a:off x="12740" y="883440"/>
            <a:ext cx="4729365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Στόχοι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του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μα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θήμ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τος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9F50FBB-0269-4543-AC0F-554217A64100}"/>
              </a:ext>
            </a:extLst>
          </p:cNvPr>
          <p:cNvSpPr/>
          <p:nvPr/>
        </p:nvSpPr>
        <p:spPr>
          <a:xfrm>
            <a:off x="678351" y="2335400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485E06-AD02-5F4E-B8CF-E686B1A41200}"/>
              </a:ext>
            </a:extLst>
          </p:cNvPr>
          <p:cNvSpPr/>
          <p:nvPr/>
        </p:nvSpPr>
        <p:spPr>
          <a:xfrm>
            <a:off x="757540" y="2325038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1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B2ABC9F-74D1-5D48-B9DD-7A6919B19C07}"/>
              </a:ext>
            </a:extLst>
          </p:cNvPr>
          <p:cNvSpPr/>
          <p:nvPr/>
        </p:nvSpPr>
        <p:spPr>
          <a:xfrm>
            <a:off x="5733882" y="2321519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0C5B1FB-DFF3-0D49-814E-E1669CD484D9}"/>
              </a:ext>
            </a:extLst>
          </p:cNvPr>
          <p:cNvSpPr/>
          <p:nvPr/>
        </p:nvSpPr>
        <p:spPr>
          <a:xfrm>
            <a:off x="5807555" y="2311157"/>
            <a:ext cx="201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3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44FC11-76D0-A249-8E35-44758408CAD0}"/>
              </a:ext>
            </a:extLst>
          </p:cNvPr>
          <p:cNvSpPr/>
          <p:nvPr/>
        </p:nvSpPr>
        <p:spPr>
          <a:xfrm>
            <a:off x="1425622" y="3667302"/>
            <a:ext cx="3772186" cy="646331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err="1">
                <a:solidFill>
                  <a:schemeClr val="bg1"/>
                </a:solidFill>
                <a:latin typeface="Century Gothic"/>
              </a:rPr>
              <a:t>Αν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λογιζόμ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στε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τα επ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ιτεύγμ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ατα </a:t>
            </a:r>
            <a:endParaRPr lang="en-US" dirty="0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>
                <a:solidFill>
                  <a:schemeClr val="bg1"/>
                </a:solidFill>
                <a:latin typeface="Century Gothic"/>
              </a:rPr>
              <a:t>και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τις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π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ροκλήσεις</a:t>
            </a:r>
            <a:endParaRPr lang="en-US" dirty="0" err="1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F36E10-1CC6-F644-8215-29B5F7874191}"/>
              </a:ext>
            </a:extLst>
          </p:cNvPr>
          <p:cNvSpPr/>
          <p:nvPr/>
        </p:nvSpPr>
        <p:spPr>
          <a:xfrm>
            <a:off x="678351" y="3750429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41AA9E7-AA0E-D342-A809-3583BED2504F}"/>
              </a:ext>
            </a:extLst>
          </p:cNvPr>
          <p:cNvSpPr/>
          <p:nvPr/>
        </p:nvSpPr>
        <p:spPr>
          <a:xfrm>
            <a:off x="757540" y="3740067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2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E2EA91F-00D3-E340-8484-1EC50EAC21EC}"/>
              </a:ext>
            </a:extLst>
          </p:cNvPr>
          <p:cNvSpPr/>
          <p:nvPr/>
        </p:nvSpPr>
        <p:spPr>
          <a:xfrm>
            <a:off x="6591772" y="3589811"/>
            <a:ext cx="3315331" cy="92333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Μοιρ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ζόμ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στε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τα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ευρήμ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ατα </a:t>
            </a:r>
            <a:endParaRPr lang="en-US">
              <a:solidFill>
                <a:schemeClr val="bg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b="1" dirty="0">
                <a:solidFill>
                  <a:schemeClr val="bg1"/>
                </a:solidFill>
                <a:latin typeface="Century Gothic"/>
              </a:rPr>
              <a:t>και τα απ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οτελέσμ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ατα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με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err="1">
                <a:solidFill>
                  <a:schemeClr val="bg1"/>
                </a:solidFill>
                <a:latin typeface="Century Gothic"/>
              </a:rPr>
              <a:t>έν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α </a:t>
            </a:r>
            <a:endParaRPr lang="en-US" dirty="0" err="1">
              <a:solidFill>
                <a:schemeClr val="bg1"/>
              </a:solidFill>
              <a:latin typeface="Calibri" panose="020F0502020204030204"/>
              <a:ea typeface="Calibri"/>
              <a:cs typeface="Calibri"/>
            </a:endParaRPr>
          </a:p>
          <a:p>
            <a:r>
              <a:rPr lang="en-US" b="1" dirty="0" err="1">
                <a:solidFill>
                  <a:schemeClr val="bg1"/>
                </a:solidFill>
                <a:latin typeface="Century Gothic"/>
              </a:rPr>
              <a:t>ευρύτερο</a:t>
            </a:r>
            <a:r>
              <a:rPr lang="en-US" b="1" dirty="0">
                <a:solidFill>
                  <a:schemeClr val="bg1"/>
                </a:solidFill>
                <a:latin typeface="Century Gothic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Century Gothic"/>
              </a:rPr>
              <a:t>κοινό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735544C-6E6A-144B-98AB-DF3D40774A78}"/>
              </a:ext>
            </a:extLst>
          </p:cNvPr>
          <p:cNvSpPr/>
          <p:nvPr/>
        </p:nvSpPr>
        <p:spPr>
          <a:xfrm>
            <a:off x="5733882" y="3803378"/>
            <a:ext cx="510215" cy="510215"/>
          </a:xfrm>
          <a:prstGeom prst="ellipse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A17FE0C-5330-774D-A4DA-223B41C2854D}"/>
              </a:ext>
            </a:extLst>
          </p:cNvPr>
          <p:cNvSpPr/>
          <p:nvPr/>
        </p:nvSpPr>
        <p:spPr>
          <a:xfrm>
            <a:off x="5813071" y="3793016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4</a:t>
            </a:r>
            <a:endParaRPr lang="en-US" sz="2800">
              <a:solidFill>
                <a:srgbClr val="004A6C"/>
              </a:solidFill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6570C4D-09B4-4446-AE3F-30C145622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737780">
            <a:off x="10414546" y="5078308"/>
            <a:ext cx="368300" cy="2413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97351D80-99AE-4D45-B694-F91CAC65C00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299" y="4609407"/>
            <a:ext cx="1452800" cy="1046641"/>
          </a:xfrm>
          <a:prstGeom prst="rect">
            <a:avLst/>
          </a:prstGeom>
        </p:spPr>
      </p:pic>
      <p:pic>
        <p:nvPicPr>
          <p:cNvPr id="15" name="Picture 14" descr="Shape, icon, arrow&#10;&#10;Description automatically generated">
            <a:extLst>
              <a:ext uri="{FF2B5EF4-FFF2-40B4-BE49-F238E27FC236}">
                <a16:creationId xmlns:a16="http://schemas.microsoft.com/office/drawing/2014/main" id="{758FAF19-C01B-0946-8DEE-9A9A39EB666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916" y="4609407"/>
            <a:ext cx="1518918" cy="1623371"/>
          </a:xfrm>
          <a:prstGeom prst="rect">
            <a:avLst/>
          </a:prstGeom>
        </p:spPr>
      </p:pic>
      <p:pic>
        <p:nvPicPr>
          <p:cNvPr id="53" name="Picture 52" descr="Icon&#10;&#10;Description automatically generated">
            <a:extLst>
              <a:ext uri="{FF2B5EF4-FFF2-40B4-BE49-F238E27FC236}">
                <a16:creationId xmlns:a16="http://schemas.microsoft.com/office/drawing/2014/main" id="{32161610-4C27-764A-BD99-3124FF05F8A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4359961" y="4918958"/>
            <a:ext cx="753392" cy="646331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80A95D6-A20A-B24E-BE7F-4FC59B25F058}"/>
              </a:ext>
            </a:extLst>
          </p:cNvPr>
          <p:cNvGrpSpPr/>
          <p:nvPr/>
        </p:nvGrpSpPr>
        <p:grpSpPr>
          <a:xfrm>
            <a:off x="351151" y="1843461"/>
            <a:ext cx="1187355" cy="1490503"/>
            <a:chOff x="351151" y="1843461"/>
            <a:chExt cx="1187355" cy="1490503"/>
          </a:xfrm>
        </p:grpSpPr>
        <p:pic>
          <p:nvPicPr>
            <p:cNvPr id="25" name="Picture 24" descr="Icon&#10;&#10;Description automatically generated">
              <a:extLst>
                <a:ext uri="{FF2B5EF4-FFF2-40B4-BE49-F238E27FC236}">
                  <a16:creationId xmlns:a16="http://schemas.microsoft.com/office/drawing/2014/main" id="{FF55D3B8-EC0A-CE44-B034-288206154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73" name="Picture 72" descr="Icon&#10;&#10;Description automatically generated">
              <a:extLst>
                <a:ext uri="{FF2B5EF4-FFF2-40B4-BE49-F238E27FC236}">
                  <a16:creationId xmlns:a16="http://schemas.microsoft.com/office/drawing/2014/main" id="{B8D78793-BF67-4F4A-B8DF-EBC9965D5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773FDD1-BA1E-E946-967D-CEF7A65A5577}"/>
              </a:ext>
            </a:extLst>
          </p:cNvPr>
          <p:cNvGrpSpPr/>
          <p:nvPr/>
        </p:nvGrpSpPr>
        <p:grpSpPr>
          <a:xfrm>
            <a:off x="351151" y="3260781"/>
            <a:ext cx="1187355" cy="1490503"/>
            <a:chOff x="351151" y="1843461"/>
            <a:chExt cx="1187355" cy="1490503"/>
          </a:xfrm>
        </p:grpSpPr>
        <p:pic>
          <p:nvPicPr>
            <p:cNvPr id="75" name="Picture 74" descr="Icon&#10;&#10;Description automatically generated">
              <a:extLst>
                <a:ext uri="{FF2B5EF4-FFF2-40B4-BE49-F238E27FC236}">
                  <a16:creationId xmlns:a16="http://schemas.microsoft.com/office/drawing/2014/main" id="{74017E07-CA4B-EC4F-8CFA-BA8374A33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76" name="Picture 75" descr="Icon&#10;&#10;Description automatically generated">
              <a:extLst>
                <a:ext uri="{FF2B5EF4-FFF2-40B4-BE49-F238E27FC236}">
                  <a16:creationId xmlns:a16="http://schemas.microsoft.com/office/drawing/2014/main" id="{6B222664-0BD0-CC4A-861C-27BC52A5BE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95F652-F9DE-CC45-B7EE-510A3735A7F0}"/>
              </a:ext>
            </a:extLst>
          </p:cNvPr>
          <p:cNvGrpSpPr/>
          <p:nvPr/>
        </p:nvGrpSpPr>
        <p:grpSpPr>
          <a:xfrm>
            <a:off x="5366310" y="3333880"/>
            <a:ext cx="1187355" cy="1490503"/>
            <a:chOff x="351151" y="1843461"/>
            <a:chExt cx="1187355" cy="1490503"/>
          </a:xfrm>
        </p:grpSpPr>
        <p:pic>
          <p:nvPicPr>
            <p:cNvPr id="87" name="Picture 86" descr="Icon&#10;&#10;Description automatically generated">
              <a:extLst>
                <a:ext uri="{FF2B5EF4-FFF2-40B4-BE49-F238E27FC236}">
                  <a16:creationId xmlns:a16="http://schemas.microsoft.com/office/drawing/2014/main" id="{169A4C91-22D6-3846-9B7B-BC2447470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88" name="Picture 87" descr="Icon&#10;&#10;Description automatically generated">
              <a:extLst>
                <a:ext uri="{FF2B5EF4-FFF2-40B4-BE49-F238E27FC236}">
                  <a16:creationId xmlns:a16="http://schemas.microsoft.com/office/drawing/2014/main" id="{D93D4AD9-F02C-1D44-825D-8249902F2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8EB63AD-A7BF-054F-AF10-969A5DC20C06}"/>
              </a:ext>
            </a:extLst>
          </p:cNvPr>
          <p:cNvGrpSpPr/>
          <p:nvPr/>
        </p:nvGrpSpPr>
        <p:grpSpPr>
          <a:xfrm>
            <a:off x="5360898" y="1819373"/>
            <a:ext cx="1187355" cy="1490503"/>
            <a:chOff x="351151" y="1843461"/>
            <a:chExt cx="1187355" cy="1490503"/>
          </a:xfrm>
        </p:grpSpPr>
        <p:pic>
          <p:nvPicPr>
            <p:cNvPr id="102" name="Picture 101" descr="Icon&#10;&#10;Description automatically generated">
              <a:extLst>
                <a:ext uri="{FF2B5EF4-FFF2-40B4-BE49-F238E27FC236}">
                  <a16:creationId xmlns:a16="http://schemas.microsoft.com/office/drawing/2014/main" id="{DC5FE2D6-A3F2-9049-8C60-0B9767A33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76" y="1843461"/>
              <a:ext cx="1176530" cy="735936"/>
            </a:xfrm>
            <a:prstGeom prst="rect">
              <a:avLst/>
            </a:prstGeom>
          </p:spPr>
        </p:pic>
        <p:pic>
          <p:nvPicPr>
            <p:cNvPr id="103" name="Picture 102" descr="Icon&#10;&#10;Description automatically generated">
              <a:extLst>
                <a:ext uri="{FF2B5EF4-FFF2-40B4-BE49-F238E27FC236}">
                  <a16:creationId xmlns:a16="http://schemas.microsoft.com/office/drawing/2014/main" id="{8844823B-A316-3440-A9CC-DF7736686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51151" y="2598028"/>
              <a:ext cx="1176530" cy="735936"/>
            </a:xfrm>
            <a:prstGeom prst="rect">
              <a:avLst/>
            </a:prstGeom>
          </p:spPr>
        </p:pic>
      </p:grpSp>
      <p:pic>
        <p:nvPicPr>
          <p:cNvPr id="67" name="Picture 66" descr="Icon&#10;&#10;Description automatically generated">
            <a:extLst>
              <a:ext uri="{FF2B5EF4-FFF2-40B4-BE49-F238E27FC236}">
                <a16:creationId xmlns:a16="http://schemas.microsoft.com/office/drawing/2014/main" id="{D9EC51B7-972D-E14F-97BF-A1FFC294302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7731" y="885490"/>
            <a:ext cx="1785598" cy="1105174"/>
          </a:xfrm>
          <a:prstGeom prst="rect">
            <a:avLst/>
          </a:prstGeom>
        </p:spPr>
      </p:pic>
      <p:pic>
        <p:nvPicPr>
          <p:cNvPr id="68" name="Picture 67" descr="Icon&#10;&#10;Description automatically generated">
            <a:extLst>
              <a:ext uri="{FF2B5EF4-FFF2-40B4-BE49-F238E27FC236}">
                <a16:creationId xmlns:a16="http://schemas.microsoft.com/office/drawing/2014/main" id="{1CE9FF43-EC8B-1E45-AA9A-ADA2BE57273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9316089" y="771805"/>
            <a:ext cx="753392" cy="6463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95768B-6754-A23E-FF8B-D93BD32B7F7C}"/>
              </a:ext>
            </a:extLst>
          </p:cNvPr>
          <p:cNvSpPr txBox="1"/>
          <p:nvPr/>
        </p:nvSpPr>
        <p:spPr>
          <a:xfrm>
            <a:off x="755541" y="3790628"/>
            <a:ext cx="43137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004A6C"/>
                </a:solidFill>
                <a:latin typeface="Gilroy Medium"/>
                <a:ea typeface="Calibri"/>
                <a:cs typeface="Calibri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4846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C70DD-2B32-394F-B19D-EDCCD545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5585CD7F-A26C-CD48-BBCB-005C0D921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19215-1CF3-A845-96E0-71690B0C9CF1}"/>
              </a:ext>
            </a:extLst>
          </p:cNvPr>
          <p:cNvSpPr txBox="1"/>
          <p:nvPr/>
        </p:nvSpPr>
        <p:spPr>
          <a:xfrm>
            <a:off x="-174" y="973932"/>
            <a:ext cx="494163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Αξιολόγησε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την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εκστρ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τεί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σου</a:t>
            </a:r>
            <a:endParaRPr lang="en-US" dirty="0" err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DC4288-179F-5D41-A35B-C2F2A653ADCC}"/>
              </a:ext>
            </a:extLst>
          </p:cNvPr>
          <p:cNvSpPr/>
          <p:nvPr/>
        </p:nvSpPr>
        <p:spPr>
          <a:xfrm>
            <a:off x="838200" y="7496539"/>
            <a:ext cx="5755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400">
              <a:solidFill>
                <a:srgbClr val="004A6C"/>
              </a:solidFill>
              <a:latin typeface="Gilroy Medium" pitchFamily="2" charset="77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038CF6-DF09-F74A-8F43-74F1BE4DF5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286" y="1932397"/>
            <a:ext cx="4890903" cy="23083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A20FFD-C5AD-6946-9CDB-3322737A41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286" y="3401452"/>
            <a:ext cx="4890903" cy="2308324"/>
          </a:xfrm>
          <a:prstGeom prst="rect">
            <a:avLst/>
          </a:prstGeom>
        </p:spPr>
      </p:pic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80ECF75-ACE7-AB47-A0DA-1B1E11C30C7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474" y="973933"/>
            <a:ext cx="7825226" cy="553026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8F91F06-3D1D-3E4F-8A0A-E93F3882EB40}"/>
              </a:ext>
            </a:extLst>
          </p:cNvPr>
          <p:cNvSpPr/>
          <p:nvPr/>
        </p:nvSpPr>
        <p:spPr>
          <a:xfrm>
            <a:off x="676203" y="2406494"/>
            <a:ext cx="6029398" cy="2825906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F55371-8DC0-5545-BE73-6BAE241332AF}"/>
              </a:ext>
            </a:extLst>
          </p:cNvPr>
          <p:cNvSpPr/>
          <p:nvPr/>
        </p:nvSpPr>
        <p:spPr>
          <a:xfrm>
            <a:off x="990599" y="2626811"/>
            <a:ext cx="6350000" cy="23083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 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έγινε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ήγε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λά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 σας 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ροκάλεσε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έκ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ληξη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>
              <a:solidFill>
                <a:srgbClr val="000000"/>
              </a:solidFill>
              <a:latin typeface="Calibri" panose="020F0502020204030204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κατα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φέρ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ροκλήσεις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ντιμετω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ίσ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εμ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όδι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συν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ντήσ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GB" sz="2400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EC85846-0DD9-A64E-88F7-4FB74421561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96980">
            <a:off x="5938353" y="4656345"/>
            <a:ext cx="1534497" cy="1512808"/>
          </a:xfrm>
          <a:prstGeom prst="rect">
            <a:avLst/>
          </a:prstGeom>
        </p:spPr>
      </p:pic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5B5F30F8-2595-4993-B27C-0C933EB82A2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262" y="5763371"/>
            <a:ext cx="858568" cy="858568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74F2ED04-4AF1-4092-A0A0-2D36EBF10F7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31"/>
          <a:stretch/>
        </p:blipFill>
        <p:spPr>
          <a:xfrm>
            <a:off x="0" y="5411262"/>
            <a:ext cx="3887506" cy="143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61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C70DD-2B32-394F-B19D-EDCCD545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5585CD7F-A26C-CD48-BBCB-005C0D921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19215-1CF3-A845-96E0-71690B0C9CF1}"/>
              </a:ext>
            </a:extLst>
          </p:cNvPr>
          <p:cNvSpPr txBox="1"/>
          <p:nvPr/>
        </p:nvSpPr>
        <p:spPr>
          <a:xfrm>
            <a:off x="160897" y="952162"/>
            <a:ext cx="672468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Σκέψεις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γι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την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εκστρ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τεί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F0B97E-4B97-9B4E-A7FF-08BE5FF53498}"/>
              </a:ext>
            </a:extLst>
          </p:cNvPr>
          <p:cNvSpPr/>
          <p:nvPr/>
        </p:nvSpPr>
        <p:spPr>
          <a:xfrm>
            <a:off x="574554" y="2077820"/>
            <a:ext cx="6664397" cy="3563422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DC4288-179F-5D41-A35B-C2F2A653ADCC}"/>
              </a:ext>
            </a:extLst>
          </p:cNvPr>
          <p:cNvSpPr/>
          <p:nvPr/>
        </p:nvSpPr>
        <p:spPr>
          <a:xfrm>
            <a:off x="832915" y="2220017"/>
            <a:ext cx="6350000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γκρου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 σας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φτιάξτε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μικρή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ρουσί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 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ου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 να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συνοψίζει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: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σχεδιάζ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να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κάνετε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έγινε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τά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διάρκει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της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εκστρ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τεί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ας;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σας 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ροκάλεσε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έκ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ληξη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 err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ροκλήσεις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ντιμετω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ίσ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 err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κατα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φέρ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GB" dirty="0" err="1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σκο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εύετε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να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κάνετε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τώρ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443F13-5A2D-8649-A4EE-DC1AD463DF8E}"/>
              </a:ext>
            </a:extLst>
          </p:cNvPr>
          <p:cNvSpPr/>
          <p:nvPr/>
        </p:nvSpPr>
        <p:spPr>
          <a:xfrm>
            <a:off x="7654996" y="2828835"/>
            <a:ext cx="3860802" cy="2928809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5B849F-51DC-9342-B9E5-54713FE67C6F}"/>
              </a:ext>
            </a:extLst>
          </p:cNvPr>
          <p:cNvSpPr/>
          <p:nvPr/>
        </p:nvSpPr>
        <p:spPr>
          <a:xfrm>
            <a:off x="7904378" y="2994776"/>
            <a:ext cx="3449422" cy="30469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457200"/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Σημείωση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δα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σκάλου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: π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ροσθέστε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μερικές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εικόνες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της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δουλειάς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π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ου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έκ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α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νε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κάθε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ομάδ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α κα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τά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τη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διάρκει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α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της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εκστρ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α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τεί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ας </a:t>
            </a:r>
            <a:r>
              <a:rPr lang="en-US" sz="2400" b="1" dirty="0" err="1">
                <a:solidFill>
                  <a:srgbClr val="FF0000"/>
                </a:solidFill>
                <a:latin typeface="Century Gothic"/>
                <a:sym typeface="Calibri"/>
              </a:rPr>
              <a:t>της</a:t>
            </a:r>
            <a:r>
              <a:rPr lang="en-US" sz="2400" b="1" dirty="0">
                <a:solidFill>
                  <a:srgbClr val="FF0000"/>
                </a:solidFill>
                <a:latin typeface="Century Gothic"/>
                <a:sym typeface="Calibri"/>
              </a:rPr>
              <a:t>.​</a:t>
            </a:r>
            <a:endParaRPr lang="en-US" dirty="0"/>
          </a:p>
          <a:p>
            <a:endParaRPr lang="en-GB" sz="2400" b="1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7E2509-2B58-F04A-9948-E497884587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50816">
            <a:off x="6615840" y="1226643"/>
            <a:ext cx="1534497" cy="1512808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527DEFA-6ABC-C440-89E0-82C9B0A159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4324" y="1273645"/>
            <a:ext cx="1452800" cy="1046641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927A08F0-84A3-C148-8807-D005D269657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26097">
            <a:off x="9603986" y="1583196"/>
            <a:ext cx="753392" cy="646331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1DD44734-E51A-4EB6-9A1D-0DC59FC273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6"/>
          <a:stretch/>
        </p:blipFill>
        <p:spPr>
          <a:xfrm>
            <a:off x="0" y="5773119"/>
            <a:ext cx="4178357" cy="109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8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erson&#10;&#10;Description automatically generated">
            <a:extLst>
              <a:ext uri="{FF2B5EF4-FFF2-40B4-BE49-F238E27FC236}">
                <a16:creationId xmlns:a16="http://schemas.microsoft.com/office/drawing/2014/main" id="{201533AF-E391-4D43-A006-6D350CF303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DF0B97E-4B97-9B4E-A7FF-08BE5FF53498}"/>
              </a:ext>
            </a:extLst>
          </p:cNvPr>
          <p:cNvSpPr/>
          <p:nvPr/>
        </p:nvSpPr>
        <p:spPr>
          <a:xfrm>
            <a:off x="523802" y="2188780"/>
            <a:ext cx="7976126" cy="2976491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DC4288-179F-5D41-A35B-C2F2A653ADCC}"/>
              </a:ext>
            </a:extLst>
          </p:cNvPr>
          <p:cNvSpPr/>
          <p:nvPr/>
        </p:nvSpPr>
        <p:spPr>
          <a:xfrm>
            <a:off x="653141" y="2332897"/>
            <a:ext cx="7734302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Πώς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θα μπ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ορούσ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να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συνεχίσετε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το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έργο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σας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μέλλον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sz="2400" dirty="0">
              <a:solidFill>
                <a:srgbClr val="004A6C"/>
              </a:solidFill>
              <a:latin typeface="Century Gothic"/>
            </a:endParaRPr>
          </a:p>
          <a:p>
            <a:pPr marL="342900" indent="-342900">
              <a:buFont typeface="Arial"/>
              <a:buChar char="•"/>
            </a:pPr>
            <a:r>
              <a:rPr lang="en-US" sz="240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μάθ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σ’ α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υτή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την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ενότητ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α;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sz="2400" dirty="0">
              <a:solidFill>
                <a:srgbClr val="004A6C"/>
              </a:solidFill>
              <a:latin typeface="Century Gothic"/>
            </a:endParaRPr>
          </a:p>
          <a:p>
            <a:pPr marL="342900" indent="-342900">
              <a:buFont typeface="Arial"/>
              <a:buChar char="•"/>
            </a:pPr>
            <a:r>
              <a:rPr lang="en-US" sz="2400" err="1">
                <a:solidFill>
                  <a:srgbClr val="004A6C"/>
                </a:solidFill>
                <a:latin typeface="Century Gothic"/>
              </a:rPr>
              <a:t>Άλλ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αξαν ο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τρό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ος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σκέψης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σας ή/και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οι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err="1">
                <a:solidFill>
                  <a:srgbClr val="004A6C"/>
                </a:solidFill>
                <a:latin typeface="Century Gothic"/>
              </a:rPr>
              <a:t>συνήθειές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σας;</a:t>
            </a:r>
            <a:endParaRPr lang="en-GB" dirty="0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278C6C-1E1B-CE40-9A0D-B2B6D5BA0D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/>
          <a:stretch/>
        </p:blipFill>
        <p:spPr>
          <a:xfrm>
            <a:off x="-174171" y="-1"/>
            <a:ext cx="5878300" cy="211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19215-1CF3-A845-96E0-71690B0C9CF1}"/>
              </a:ext>
            </a:extLst>
          </p:cNvPr>
          <p:cNvSpPr txBox="1"/>
          <p:nvPr/>
        </p:nvSpPr>
        <p:spPr>
          <a:xfrm>
            <a:off x="258868" y="821533"/>
            <a:ext cx="4373366" cy="4586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Σκέψεις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γι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την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εκστρ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2400" b="1" dirty="0" err="1">
                <a:solidFill>
                  <a:srgbClr val="004A6C"/>
                </a:solidFill>
                <a:latin typeface="Century Gothic"/>
              </a:rPr>
              <a:t>τεί</a:t>
            </a:r>
            <a:r>
              <a:rPr lang="en-US" sz="2400" b="1" dirty="0">
                <a:solidFill>
                  <a:srgbClr val="004A6C"/>
                </a:solidFill>
                <a:latin typeface="Century Gothic"/>
              </a:rPr>
              <a:t>α</a:t>
            </a:r>
            <a:endParaRPr lang="en-US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3EB0BCD-5EB2-B863-C4AA-7EA8FC5CFA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6"/>
          <a:stretch/>
        </p:blipFill>
        <p:spPr>
          <a:xfrm>
            <a:off x="0" y="5773119"/>
            <a:ext cx="4178357" cy="109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44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408E-6C2C-7F49-8189-A4E687D0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8" descr="A picture containing icon&#10;&#10;Description automatically generated">
            <a:extLst>
              <a:ext uri="{FF2B5EF4-FFF2-40B4-BE49-F238E27FC236}">
                <a16:creationId xmlns:a16="http://schemas.microsoft.com/office/drawing/2014/main" id="{2B715E05-D6F4-C74A-ABBF-6A10F4832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518"/>
            <a:ext cx="12216032" cy="68715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5FB5B5-701C-1C4B-9AFC-4E046A57EF90}"/>
              </a:ext>
            </a:extLst>
          </p:cNvPr>
          <p:cNvSpPr txBox="1"/>
          <p:nvPr/>
        </p:nvSpPr>
        <p:spPr>
          <a:xfrm>
            <a:off x="582062" y="911428"/>
            <a:ext cx="4956685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Συζήτηση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BDA119-B6DE-4240-AA3C-A90DAFC6852B}"/>
              </a:ext>
            </a:extLst>
          </p:cNvPr>
          <p:cNvSpPr/>
          <p:nvPr/>
        </p:nvSpPr>
        <p:spPr>
          <a:xfrm>
            <a:off x="666042" y="2645902"/>
            <a:ext cx="7932525" cy="2112751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21EDB9-585E-3A47-8268-5539E08C1786}"/>
              </a:ext>
            </a:extLst>
          </p:cNvPr>
          <p:cNvSpPr/>
          <p:nvPr/>
        </p:nvSpPr>
        <p:spPr>
          <a:xfrm>
            <a:off x="838201" y="2650911"/>
            <a:ext cx="3733800" cy="25545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200" b="1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π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ιστεύετε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ότι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επ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ιφυλάσσει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το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μέλλον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στις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θάλ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α</a:t>
            </a:r>
            <a:r>
              <a:rPr lang="en-US" sz="3200" b="1" err="1">
                <a:solidFill>
                  <a:srgbClr val="004A6C"/>
                </a:solidFill>
                <a:latin typeface="Century Gothic"/>
              </a:rPr>
              <a:t>σσές</a:t>
            </a:r>
            <a:r>
              <a:rPr lang="en-US" sz="3200" b="1">
                <a:solidFill>
                  <a:srgbClr val="004A6C"/>
                </a:solidFill>
                <a:latin typeface="Century Gothic"/>
              </a:rPr>
              <a:t> μας;</a:t>
            </a:r>
            <a:endParaRPr lang="en-US">
              <a:latin typeface="Century Gothic"/>
            </a:endParaRPr>
          </a:p>
          <a:p>
            <a:endParaRPr lang="en-US" sz="3200" b="1" dirty="0">
              <a:solidFill>
                <a:srgbClr val="004A6C"/>
              </a:solidFill>
              <a:latin typeface="Century Gothic"/>
            </a:endParaRPr>
          </a:p>
        </p:txBody>
      </p:sp>
      <p:pic>
        <p:nvPicPr>
          <p:cNvPr id="15" name="Content Placeholder 14" descr="A view of the earth from space&#10;&#10;Description automatically generated with medium confidence">
            <a:extLst>
              <a:ext uri="{FF2B5EF4-FFF2-40B4-BE49-F238E27FC236}">
                <a16:creationId xmlns:a16="http://schemas.microsoft.com/office/drawing/2014/main" id="{78074EC6-9478-3A4D-9FF7-A3D05FB106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3677" y="-13518"/>
            <a:ext cx="7232355" cy="6885037"/>
          </a:xfrm>
        </p:spPr>
      </p:pic>
    </p:spTree>
    <p:extLst>
      <p:ext uri="{BB962C8B-B14F-4D97-AF65-F5344CB8AC3E}">
        <p14:creationId xmlns:p14="http://schemas.microsoft.com/office/powerpoint/2010/main" val="1559863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1C83AC-CFC4-7F49-9556-62C15F5CFC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70672C19-53D3-2D4F-8A69-F4CAE2D6A520}"/>
              </a:ext>
            </a:extLst>
          </p:cNvPr>
          <p:cNvSpPr/>
          <p:nvPr/>
        </p:nvSpPr>
        <p:spPr>
          <a:xfrm>
            <a:off x="574554" y="5349717"/>
            <a:ext cx="1440513" cy="1018914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BFBCD1-26BB-9843-8288-E5860311B094}"/>
              </a:ext>
            </a:extLst>
          </p:cNvPr>
          <p:cNvSpPr/>
          <p:nvPr/>
        </p:nvSpPr>
        <p:spPr>
          <a:xfrm>
            <a:off x="2331483" y="5347695"/>
            <a:ext cx="1383778" cy="1018914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51A341-3818-AF47-9804-57F19F2CAEE7}"/>
              </a:ext>
            </a:extLst>
          </p:cNvPr>
          <p:cNvSpPr/>
          <p:nvPr/>
        </p:nvSpPr>
        <p:spPr>
          <a:xfrm>
            <a:off x="4012193" y="5347695"/>
            <a:ext cx="1397341" cy="1020936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0DD6BC8-D695-DE48-8A13-4F3FDC6D0659}"/>
              </a:ext>
            </a:extLst>
          </p:cNvPr>
          <p:cNvSpPr/>
          <p:nvPr/>
        </p:nvSpPr>
        <p:spPr>
          <a:xfrm>
            <a:off x="5671639" y="5347695"/>
            <a:ext cx="1397341" cy="1020936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06D5E18-21D5-C142-9AB2-3CE22022BD03}"/>
              </a:ext>
            </a:extLst>
          </p:cNvPr>
          <p:cNvSpPr/>
          <p:nvPr/>
        </p:nvSpPr>
        <p:spPr>
          <a:xfrm>
            <a:off x="7345421" y="5347695"/>
            <a:ext cx="1302565" cy="1020936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38EEC88-E82E-AB47-BD6A-AEEF8FCA2441}"/>
              </a:ext>
            </a:extLst>
          </p:cNvPr>
          <p:cNvSpPr/>
          <p:nvPr/>
        </p:nvSpPr>
        <p:spPr>
          <a:xfrm>
            <a:off x="8857886" y="5347695"/>
            <a:ext cx="1302565" cy="1020936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AD19B49-2637-AC4F-B2AC-DD41AEDA0158}"/>
              </a:ext>
            </a:extLst>
          </p:cNvPr>
          <p:cNvSpPr/>
          <p:nvPr/>
        </p:nvSpPr>
        <p:spPr>
          <a:xfrm>
            <a:off x="10450015" y="5349718"/>
            <a:ext cx="1302565" cy="1020936"/>
          </a:xfrm>
          <a:prstGeom prst="rect">
            <a:avLst/>
          </a:prstGeom>
          <a:solidFill>
            <a:srgbClr val="004A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B76DD5-9C1A-2448-89BE-0487DF6B5AD3}"/>
              </a:ext>
            </a:extLst>
          </p:cNvPr>
          <p:cNvSpPr/>
          <p:nvPr/>
        </p:nvSpPr>
        <p:spPr>
          <a:xfrm>
            <a:off x="574554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1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184D2F4-2181-9D47-BC51-0C91040CCDCD}"/>
              </a:ext>
            </a:extLst>
          </p:cNvPr>
          <p:cNvSpPr/>
          <p:nvPr/>
        </p:nvSpPr>
        <p:spPr>
          <a:xfrm>
            <a:off x="2243565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2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8A4256F-0848-F742-A616-3E00BF12F990}"/>
              </a:ext>
            </a:extLst>
          </p:cNvPr>
          <p:cNvSpPr/>
          <p:nvPr/>
        </p:nvSpPr>
        <p:spPr>
          <a:xfrm>
            <a:off x="3900775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3 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7754B7D-5167-2D43-8D9C-781EEDEC5414}"/>
              </a:ext>
            </a:extLst>
          </p:cNvPr>
          <p:cNvSpPr/>
          <p:nvPr/>
        </p:nvSpPr>
        <p:spPr>
          <a:xfrm>
            <a:off x="5667549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4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FD3055F-75F7-E44D-A16C-6FEE66C41281}"/>
              </a:ext>
            </a:extLst>
          </p:cNvPr>
          <p:cNvSpPr/>
          <p:nvPr/>
        </p:nvSpPr>
        <p:spPr>
          <a:xfrm>
            <a:off x="7304963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5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66D1F13-D002-7E4B-94ED-5C864747F841}"/>
              </a:ext>
            </a:extLst>
          </p:cNvPr>
          <p:cNvSpPr/>
          <p:nvPr/>
        </p:nvSpPr>
        <p:spPr>
          <a:xfrm>
            <a:off x="8872269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6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75849AA-A3CE-1F4D-8994-60CA771CE48A}"/>
              </a:ext>
            </a:extLst>
          </p:cNvPr>
          <p:cNvSpPr/>
          <p:nvPr/>
        </p:nvSpPr>
        <p:spPr>
          <a:xfrm>
            <a:off x="10424622" y="4792150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7</a:t>
            </a:r>
            <a:endParaRPr lang="en-US" sz="2800">
              <a:solidFill>
                <a:srgbClr val="004A6C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8564381-AAAD-0849-8CB9-9A4B643A8DD1}"/>
              </a:ext>
            </a:extLst>
          </p:cNvPr>
          <p:cNvSpPr txBox="1"/>
          <p:nvPr/>
        </p:nvSpPr>
        <p:spPr>
          <a:xfrm>
            <a:off x="-2388" y="902811"/>
            <a:ext cx="5597453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000" b="1" dirty="0" err="1">
                <a:solidFill>
                  <a:srgbClr val="004A6C"/>
                </a:solidFill>
                <a:latin typeface="Century Gothic"/>
              </a:rPr>
              <a:t>Ημερολόγιο</a:t>
            </a:r>
            <a:r>
              <a:rPr lang="en-US" sz="3000" b="1" dirty="0">
                <a:solidFill>
                  <a:srgbClr val="004A6C"/>
                </a:solidFill>
                <a:latin typeface="Century Gothic"/>
              </a:rPr>
              <a:t> Κα</a:t>
            </a:r>
            <a:r>
              <a:rPr lang="en-US" sz="3000" b="1" dirty="0" err="1">
                <a:solidFill>
                  <a:srgbClr val="004A6C"/>
                </a:solidFill>
                <a:latin typeface="Century Gothic"/>
              </a:rPr>
              <a:t>ινοτομί</a:t>
            </a:r>
            <a:r>
              <a:rPr lang="en-US" sz="3000" b="1" dirty="0">
                <a:solidFill>
                  <a:srgbClr val="004A6C"/>
                </a:solidFill>
                <a:latin typeface="Century Gothic"/>
              </a:rPr>
              <a:t>ας</a:t>
            </a:r>
            <a:endParaRPr lang="en-US" sz="30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E0B8F87-16A2-604F-B502-0C06B0F976D6}"/>
              </a:ext>
            </a:extLst>
          </p:cNvPr>
          <p:cNvSpPr/>
          <p:nvPr/>
        </p:nvSpPr>
        <p:spPr>
          <a:xfrm>
            <a:off x="762329" y="4598754"/>
            <a:ext cx="273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004A6C"/>
                </a:solidFill>
                <a:latin typeface="Gilroy Bold" pitchFamily="2" charset="77"/>
              </a:rPr>
              <a:t> </a:t>
            </a:r>
            <a:endParaRPr lang="en-US" sz="2800">
              <a:solidFill>
                <a:srgbClr val="004A6C"/>
              </a:solidFill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18A2C905-06CA-3946-9A02-0505462F44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7980" y="266700"/>
            <a:ext cx="6324600" cy="632460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F0DA2BD3-3BF5-C949-BD9A-0628373E8078}"/>
              </a:ext>
            </a:extLst>
          </p:cNvPr>
          <p:cNvSpPr/>
          <p:nvPr/>
        </p:nvSpPr>
        <p:spPr>
          <a:xfrm>
            <a:off x="492282" y="1889723"/>
            <a:ext cx="5367766" cy="3898233"/>
          </a:xfrm>
          <a:prstGeom prst="rect">
            <a:avLst/>
          </a:prstGeom>
          <a:solidFill>
            <a:srgbClr val="F9F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 descr="Icon&#10;&#10;Description automatically generated">
            <a:extLst>
              <a:ext uri="{FF2B5EF4-FFF2-40B4-BE49-F238E27FC236}">
                <a16:creationId xmlns:a16="http://schemas.microsoft.com/office/drawing/2014/main" id="{E622B296-BD72-104B-AE7A-714F082371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3817" y="5332753"/>
            <a:ext cx="1785598" cy="1105174"/>
          </a:xfrm>
          <a:prstGeom prst="rect">
            <a:avLst/>
          </a:prstGeom>
        </p:spPr>
      </p:pic>
      <p:pic>
        <p:nvPicPr>
          <p:cNvPr id="69" name="Picture 68" descr="Icon&#10;&#10;Description automatically generated">
            <a:extLst>
              <a:ext uri="{FF2B5EF4-FFF2-40B4-BE49-F238E27FC236}">
                <a16:creationId xmlns:a16="http://schemas.microsoft.com/office/drawing/2014/main" id="{6444CAAA-97C3-1D49-90F7-E8BB783B55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96113">
            <a:off x="9854683" y="5689630"/>
            <a:ext cx="753392" cy="646331"/>
          </a:xfrm>
          <a:prstGeom prst="rect">
            <a:avLst/>
          </a:prstGeom>
        </p:spPr>
      </p:pic>
      <p:pic>
        <p:nvPicPr>
          <p:cNvPr id="70" name="Picture 69" descr="Icon&#10;&#10;Description automatically generated">
            <a:extLst>
              <a:ext uri="{FF2B5EF4-FFF2-40B4-BE49-F238E27FC236}">
                <a16:creationId xmlns:a16="http://schemas.microsoft.com/office/drawing/2014/main" id="{474D311C-AFFB-C04A-BADC-C53DF79F316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88226">
            <a:off x="5559232" y="666257"/>
            <a:ext cx="753392" cy="646331"/>
          </a:xfrm>
          <a:prstGeom prst="rect">
            <a:avLst/>
          </a:prstGeom>
        </p:spPr>
      </p:pic>
      <p:pic>
        <p:nvPicPr>
          <p:cNvPr id="71" name="Picture 70" descr="Icon&#10;&#10;Description automatically generated">
            <a:extLst>
              <a:ext uri="{FF2B5EF4-FFF2-40B4-BE49-F238E27FC236}">
                <a16:creationId xmlns:a16="http://schemas.microsoft.com/office/drawing/2014/main" id="{BB3428D6-F852-F24F-B737-23CFDBE8E13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4398">
            <a:off x="4878706" y="847376"/>
            <a:ext cx="1011475" cy="11012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280B6DA-596C-3F45-8EF2-241C51A62D1C}"/>
              </a:ext>
            </a:extLst>
          </p:cNvPr>
          <p:cNvSpPr/>
          <p:nvPr/>
        </p:nvSpPr>
        <p:spPr>
          <a:xfrm>
            <a:off x="548222" y="2035629"/>
            <a:ext cx="4952409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Γράψτε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μι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σύντομη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κατα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χώρηση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Ημερολόγιο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ινοτομί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ας σας,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συνοψίζοντ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ας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όσ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α 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έχετε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 κατα</a:t>
            </a:r>
            <a:r>
              <a:rPr lang="en-US" sz="2400" dirty="0" err="1">
                <a:solidFill>
                  <a:srgbClr val="004A6C"/>
                </a:solidFill>
                <a:latin typeface="Century Gothic"/>
              </a:rPr>
              <a:t>φέρει</a:t>
            </a:r>
            <a:r>
              <a:rPr lang="en-US" sz="2400" dirty="0">
                <a:solidFill>
                  <a:srgbClr val="004A6C"/>
                </a:solidFill>
                <a:latin typeface="Century Gothic"/>
              </a:rPr>
              <a:t>.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15BBB6-2F45-BC4B-9990-DA5488B09CA0}"/>
              </a:ext>
            </a:extLst>
          </p:cNvPr>
          <p:cNvSpPr/>
          <p:nvPr/>
        </p:nvSpPr>
        <p:spPr>
          <a:xfrm>
            <a:off x="728256" y="3662136"/>
            <a:ext cx="4867875" cy="193899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A6C"/>
                </a:solidFill>
                <a:latin typeface="Century Gothic"/>
              </a:rPr>
              <a:t>Πώς θα μπορούσες να συνεχίσεις
</a:t>
            </a:r>
            <a:r>
              <a:rPr lang="en-US" sz="2000" err="1">
                <a:solidFill>
                  <a:srgbClr val="004A6C"/>
                </a:solidFill>
                <a:latin typeface="Century Gothic"/>
              </a:rPr>
              <a:t>τη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err="1">
                <a:solidFill>
                  <a:srgbClr val="004A6C"/>
                </a:solidFill>
                <a:latin typeface="Century Gothic"/>
              </a:rPr>
              <a:t>δουλειά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err="1">
                <a:solidFill>
                  <a:srgbClr val="004A6C"/>
                </a:solidFill>
                <a:latin typeface="Century Gothic"/>
              </a:rPr>
              <a:t>σου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err="1">
                <a:solidFill>
                  <a:srgbClr val="004A6C"/>
                </a:solidFill>
                <a:latin typeface="Century Gothic"/>
              </a:rPr>
              <a:t>μέλλον</a:t>
            </a:r>
            <a:r>
              <a:rPr lang="en-US" sz="2000">
                <a:solidFill>
                  <a:srgbClr val="004A6C"/>
                </a:solidFill>
                <a:latin typeface="Century Gothic"/>
              </a:rPr>
              <a:t>;</a:t>
            </a:r>
            <a:endParaRPr lang="en-US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Τι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έχετε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μάθει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 κα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τά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τη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διάρκει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α α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υτής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της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μονάδ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ας;</a:t>
            </a:r>
            <a:endParaRPr lang="en-US" dirty="0">
              <a:solidFill>
                <a:srgbClr val="000000"/>
              </a:solidFill>
              <a:latin typeface="Calibri" panose="020F0502020204030204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Έχετε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α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λλάξει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στάση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 ή/και 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συμ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π</a:t>
            </a:r>
            <a:r>
              <a:rPr lang="en-US" sz="2000" dirty="0" err="1">
                <a:solidFill>
                  <a:srgbClr val="004A6C"/>
                </a:solidFill>
                <a:latin typeface="Century Gothic"/>
              </a:rPr>
              <a:t>εριφορά</a:t>
            </a:r>
            <a:r>
              <a:rPr lang="en-US" sz="2000" dirty="0">
                <a:solidFill>
                  <a:srgbClr val="004A6C"/>
                </a:solidFill>
                <a:latin typeface="Century Gothic"/>
              </a:rPr>
              <a:t>;</a:t>
            </a:r>
            <a:endParaRPr lang="en-US">
              <a:ea typeface="Calibri"/>
              <a:cs typeface="Calibri"/>
            </a:endParaRPr>
          </a:p>
        </p:txBody>
      </p:sp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186AFF7D-FC41-87A9-7339-D5B65229395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1" y="5679621"/>
            <a:ext cx="40767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15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5112E6-7DC0-1C46-B505-CFBF432A9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A1B6AA-F978-7C48-94C1-352D6A5A3D5F}"/>
              </a:ext>
            </a:extLst>
          </p:cNvPr>
          <p:cNvSpPr txBox="1"/>
          <p:nvPr/>
        </p:nvSpPr>
        <p:spPr>
          <a:xfrm>
            <a:off x="574554" y="902812"/>
            <a:ext cx="4400026" cy="6062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Μάθηση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στο</a:t>
            </a:r>
            <a:r>
              <a:rPr lang="en-US" sz="3200" b="1" dirty="0">
                <a:solidFill>
                  <a:srgbClr val="004A6C"/>
                </a:solidFill>
                <a:latin typeface="Century Gothic"/>
              </a:rPr>
              <a:t> σπ</a:t>
            </a:r>
            <a:r>
              <a:rPr lang="en-US" sz="3200" b="1" dirty="0" err="1">
                <a:solidFill>
                  <a:srgbClr val="004A6C"/>
                </a:solidFill>
                <a:latin typeface="Century Gothic"/>
              </a:rPr>
              <a:t>ίτι</a:t>
            </a:r>
            <a:endParaRPr lang="en-US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FE36DF-ACCF-704A-A823-1B2BA501799E}"/>
              </a:ext>
            </a:extLst>
          </p:cNvPr>
          <p:cNvSpPr/>
          <p:nvPr/>
        </p:nvSpPr>
        <p:spPr>
          <a:xfrm>
            <a:off x="782372" y="3044024"/>
            <a:ext cx="38113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>
                <a:solidFill>
                  <a:srgbClr val="004A6C"/>
                </a:solidFill>
                <a:latin typeface="Gilroy SemiBold" pitchFamily="2" charset="77"/>
              </a:rPr>
              <a:t>Plastic in the ocean is having a devastating effect on marine life. In this activity, you will learn about some of the impacts of marine plastic pollution and create a diorama, or poster, to use as an inspiration to reduce plastic use at home.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5F0BAB-7ECD-4847-8C94-2C9B8BD9B165}"/>
              </a:ext>
            </a:extLst>
          </p:cNvPr>
          <p:cNvSpPr txBox="1"/>
          <p:nvPr/>
        </p:nvSpPr>
        <p:spPr>
          <a:xfrm>
            <a:off x="574553" y="2062507"/>
            <a:ext cx="5009625" cy="47089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 dirty="0" err="1">
                <a:solidFill>
                  <a:srgbClr val="F9F6ED"/>
                </a:solidFill>
                <a:latin typeface="Century Gothic"/>
              </a:rPr>
              <a:t>Δοκιμή</a:t>
            </a:r>
            <a:r>
              <a:rPr lang="en-GB" sz="2400" b="1" dirty="0">
                <a:solidFill>
                  <a:srgbClr val="F9F6ED"/>
                </a:solidFill>
                <a:latin typeface="Century Gothic"/>
              </a:rPr>
              <a:t> πλα</a:t>
            </a:r>
            <a:r>
              <a:rPr lang="en-GB" sz="2400" b="1" dirty="0" err="1">
                <a:solidFill>
                  <a:srgbClr val="F9F6ED"/>
                </a:solidFill>
                <a:latin typeface="Century Gothic"/>
              </a:rPr>
              <a:t>στικής</a:t>
            </a:r>
            <a:r>
              <a:rPr lang="en-GB" sz="2400" b="1" dirty="0">
                <a:solidFill>
                  <a:srgbClr val="F9F6ED"/>
                </a:solidFill>
                <a:latin typeface="Century Gothic"/>
              </a:rPr>
              <a:t> απ</a:t>
            </a:r>
            <a:r>
              <a:rPr lang="en-GB" sz="2400" b="1" dirty="0" err="1">
                <a:solidFill>
                  <a:srgbClr val="F9F6ED"/>
                </a:solidFill>
                <a:latin typeface="Century Gothic"/>
              </a:rPr>
              <a:t>οικοδόμησης</a:t>
            </a:r>
            <a:r>
              <a:rPr lang="en-GB" sz="2400" b="1" dirty="0">
                <a:solidFill>
                  <a:srgbClr val="F9F6ED"/>
                </a:solidFill>
                <a:latin typeface="Century Gothic"/>
              </a:rPr>
              <a:t> (EN):​</a:t>
            </a:r>
            <a:r>
              <a:rPr lang="en-GB" sz="2800" dirty="0">
                <a:solidFill>
                  <a:srgbClr val="F9F6ED"/>
                </a:solidFill>
                <a:latin typeface="Century Gothic"/>
              </a:rPr>
              <a:t>
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στικές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σα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κούλες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,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συχνά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κατα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σκευάζοντ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αι από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ολυμερή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με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β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άση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λάδι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,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δεν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ανα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κυκλώνοντ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αι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ευρέως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.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Αυτό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ώθησε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τους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μηχ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νικούς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υλικών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να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εφεύρουν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εμ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ορικά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δι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θέσιμ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β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πλα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στικά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, κατα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σκευ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σμέν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από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φυσικά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ολυμερή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υλικά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όπ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ως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άμυλο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, τα οπ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οί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είν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αι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κομ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οστο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οιήσιμ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 και απ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οικοδομήσιμ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α,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λλά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υτοί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οι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ισχυρισμοί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 α</a:t>
            </a:r>
            <a:r>
              <a:rPr lang="en-GB" sz="2000" dirty="0" err="1">
                <a:solidFill>
                  <a:srgbClr val="F9F6ED"/>
                </a:solidFill>
                <a:latin typeface="Century Gothic"/>
              </a:rPr>
              <a:t>ληθής</a:t>
            </a:r>
            <a:r>
              <a:rPr lang="en-GB" sz="2000" dirty="0">
                <a:solidFill>
                  <a:srgbClr val="F9F6ED"/>
                </a:solidFill>
                <a:latin typeface="Century Gothic"/>
              </a:rPr>
              <a:t>;​​</a:t>
            </a:r>
            <a:endParaRPr lang="en-US" sz="2000" dirty="0">
              <a:ea typeface="Calibri"/>
              <a:cs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74D033-4D72-FD44-9CD7-C521D1C0FD40}"/>
              </a:ext>
            </a:extLst>
          </p:cNvPr>
          <p:cNvSpPr/>
          <p:nvPr/>
        </p:nvSpPr>
        <p:spPr>
          <a:xfrm>
            <a:off x="6205311" y="4448596"/>
            <a:ext cx="4375150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Αυτή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η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δρ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στηριότητ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α θα αναπ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τύξει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τις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γνώσεις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σας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σχετικά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με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τα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υλικά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και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την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απ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οσύνθεση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. Θα β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οηθήσει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επ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ίσης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να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χτίσετε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τις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δεξιότητες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ενός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επ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ιστήμον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α, παρα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τηρώντ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ας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τις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α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λλ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α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γές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με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την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π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άροδο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του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 </a:t>
            </a:r>
            <a:r>
              <a:rPr lang="en-GB" b="1" dirty="0" err="1">
                <a:solidFill>
                  <a:srgbClr val="F9F6ED"/>
                </a:solidFill>
                <a:latin typeface="Century Gothic"/>
              </a:rPr>
              <a:t>χρόνου</a:t>
            </a:r>
            <a:r>
              <a:rPr lang="en-GB" b="1" dirty="0">
                <a:solidFill>
                  <a:srgbClr val="F9F6ED"/>
                </a:solidFill>
                <a:latin typeface="Century Gothic"/>
              </a:rPr>
              <a:t>.​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F1258D-AE52-9B40-AE28-62C901A4E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737780">
            <a:off x="11196276" y="4844140"/>
            <a:ext cx="368300" cy="241300"/>
          </a:xfrm>
          <a:prstGeom prst="rect">
            <a:avLst/>
          </a:prstGeom>
        </p:spPr>
      </p:pic>
      <p:pic>
        <p:nvPicPr>
          <p:cNvPr id="13" name="Picture 12" descr="Shape, icon, arrow&#10;&#10;Description automatically generated">
            <a:extLst>
              <a:ext uri="{FF2B5EF4-FFF2-40B4-BE49-F238E27FC236}">
                <a16:creationId xmlns:a16="http://schemas.microsoft.com/office/drawing/2014/main" id="{DCF462E4-9B1B-4C4C-8B02-3691FC2ECE2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0711" y="4761245"/>
            <a:ext cx="1518918" cy="16233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05B1E2-4724-5B42-BEDB-D9803BE2D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697451" flipH="1">
            <a:off x="5511241" y="3875486"/>
            <a:ext cx="659737" cy="850764"/>
          </a:xfrm>
          <a:prstGeom prst="rect">
            <a:avLst/>
          </a:prstGeom>
        </p:spPr>
      </p:pic>
      <p:pic>
        <p:nvPicPr>
          <p:cNvPr id="7" name="Picture 6" descr="A picture containing text, perso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D5ECA284-5CDD-234C-AD49-8E64097A3FE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6302">
            <a:off x="6482723" y="1422835"/>
            <a:ext cx="4665552" cy="2624373"/>
          </a:xfrm>
          <a:prstGeom prst="rect">
            <a:avLst/>
          </a:prstGeom>
          <a:ln w="57150">
            <a:solidFill>
              <a:srgbClr val="F9F6ED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CE8704-576D-A749-8C80-B4981E00DF9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63761">
            <a:off x="5646988" y="265043"/>
            <a:ext cx="1534497" cy="15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37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night sky, ocean floor&#10;&#10;Description automatically generated">
            <a:extLst>
              <a:ext uri="{FF2B5EF4-FFF2-40B4-BE49-F238E27FC236}">
                <a16:creationId xmlns:a16="http://schemas.microsoft.com/office/drawing/2014/main" id="{9BA78B48-F89E-0B4E-B627-307593E071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43" y="1"/>
            <a:ext cx="12195143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A4EB42-237E-5947-A159-3E54259800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3" y="-1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C0A2D1-11C3-7441-B8E9-1A6C22EE17B6}"/>
              </a:ext>
            </a:extLst>
          </p:cNvPr>
          <p:cNvSpPr txBox="1"/>
          <p:nvPr/>
        </p:nvSpPr>
        <p:spPr>
          <a:xfrm>
            <a:off x="574554" y="869419"/>
            <a:ext cx="4413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4A6C"/>
                </a:solidFill>
                <a:latin typeface="Gilroy Black" pitchFamily="2" charset="77"/>
              </a:rPr>
              <a:t>Image credits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11A11B-B2DC-1C40-9A41-7D46D28D1AF4}"/>
              </a:ext>
            </a:extLst>
          </p:cNvPr>
          <p:cNvSpPr txBox="1"/>
          <p:nvPr/>
        </p:nvSpPr>
        <p:spPr>
          <a:xfrm>
            <a:off x="665137" y="6078960"/>
            <a:ext cx="401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Gilroy Medium" pitchFamily="2" charset="77"/>
              </a:rPr>
              <a:t>All other images are courtesy of Encounter Edu</a:t>
            </a: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5A8049A9-CC55-1D4B-80C3-95B50B43A6E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6185" y="4915833"/>
            <a:ext cx="1452800" cy="1046641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BAF801EF-7DF3-F048-8469-309A71A2DC4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617" y="5564280"/>
            <a:ext cx="753392" cy="6463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257456-A0B5-6442-B7A5-1CD19902DD8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64606">
            <a:off x="6051591" y="549652"/>
            <a:ext cx="1431971" cy="1530445"/>
          </a:xfrm>
          <a:prstGeom prst="rect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ACD18851-2063-AF45-A663-E3570E46DBB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1295" y="1454194"/>
            <a:ext cx="753392" cy="6463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0A3AE3-4C80-3A47-810B-D33620C7AE2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77251">
            <a:off x="7921360" y="2817250"/>
            <a:ext cx="1421755" cy="1515452"/>
          </a:xfrm>
          <a:prstGeom prst="rect">
            <a:avLst/>
          </a:prstGeom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8269EB8F-062B-1644-A570-290DEC1A30B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15553">
            <a:off x="7409076" y="3207865"/>
            <a:ext cx="753392" cy="646331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27F4239-ADEC-414F-8532-7FDA22CB1F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724655"/>
              </p:ext>
            </p:extLst>
          </p:nvPr>
        </p:nvGraphicFramePr>
        <p:xfrm>
          <a:off x="566363" y="1980432"/>
          <a:ext cx="8428117" cy="13868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3102759746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356735273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729377534"/>
                    </a:ext>
                  </a:extLst>
                </a:gridCol>
              </a:tblGrid>
              <a:tr h="2811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Slide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i="0" kern="120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Attribution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9418510"/>
                  </a:ext>
                </a:extLst>
              </a:tr>
              <a:tr h="2555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Group jump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By Belle Co via </a:t>
                      </a:r>
                      <a:r>
                        <a:rPr lang="en-US" sz="1200" b="1" i="0" kern="1200" dirty="0" err="1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Pexels</a:t>
                      </a:r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2467474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School of fish</a:t>
                      </a: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By </a:t>
                      </a:r>
                      <a:r>
                        <a:rPr lang="en-US" sz="1200" b="1" i="0" kern="1200" dirty="0" err="1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RobpSF</a:t>
                      </a:r>
                      <a:r>
                        <a:rPr lang="en-US" sz="1200" b="1" i="0" kern="1200" dirty="0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 via </a:t>
                      </a:r>
                      <a:r>
                        <a:rPr lang="en-US" sz="1200" b="1" i="0" kern="1200" dirty="0" err="1">
                          <a:solidFill>
                            <a:schemeClr val="bg1"/>
                          </a:solidFill>
                          <a:latin typeface="Gilroy SemiBold" pitchFamily="2" charset="77"/>
                          <a:ea typeface="+mn-ea"/>
                          <a:cs typeface="+mn-cs"/>
                        </a:rPr>
                        <a:t>Pixabay</a:t>
                      </a:r>
                      <a:endParaRPr lang="en-US" sz="1200" b="1" i="0" kern="1200" dirty="0">
                        <a:solidFill>
                          <a:schemeClr val="bg1"/>
                        </a:solidFill>
                        <a:latin typeface="Gilroy SemiBold" pitchFamily="2" charset="77"/>
                        <a:ea typeface="+mn-ea"/>
                        <a:cs typeface="+mn-cs"/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4534049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2757673"/>
                  </a:ext>
                </a:extLst>
              </a:tr>
              <a:tr h="277091">
                <a:tc>
                  <a:txBody>
                    <a:bodyPr/>
                    <a:lstStyle/>
                    <a:p>
                      <a:pPr algn="l"/>
                      <a:endParaRPr lang="en-US" sz="130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0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marT="41564" marB="41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1132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19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E32E86-DC6D-451D-9775-9F1C2E8B0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FB9D79-E3BA-4F63-80CE-63BAD07BAA45}">
  <ds:schemaRefs>
    <ds:schemaRef ds:uri="http://purl.org/dc/elements/1.1/"/>
    <ds:schemaRef ds:uri="764ce334-4dea-4cda-96fd-5a46cc3154a2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edf7c51f-8958-4cb5-b692-975806f17f35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40C6264-D9B2-4627-A979-5FE1A9F126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483</Words>
  <Application>Microsoft Office PowerPoint</Application>
  <PresentationFormat>Widescreen</PresentationFormat>
  <Paragraphs>80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gilroy</vt:lpstr>
      <vt:lpstr>Gilroy Black</vt:lpstr>
      <vt:lpstr>Gilroy Bold</vt:lpstr>
      <vt:lpstr>Gilroy Medium</vt:lpstr>
      <vt:lpstr>Gilroy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Marina Grissin</cp:lastModifiedBy>
  <cp:revision>167</cp:revision>
  <dcterms:created xsi:type="dcterms:W3CDTF">2021-08-19T08:20:23Z</dcterms:created>
  <dcterms:modified xsi:type="dcterms:W3CDTF">2024-07-16T14:26:55Z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