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heme/themeOverride1.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heme/themeOverride2.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5"/>
  </p:notesMasterIdLst>
  <p:sldIdLst>
    <p:sldId id="298" r:id="rId5"/>
    <p:sldId id="257" r:id="rId6"/>
    <p:sldId id="258" r:id="rId7"/>
    <p:sldId id="271" r:id="rId8"/>
    <p:sldId id="287" r:id="rId9"/>
    <p:sldId id="289" r:id="rId10"/>
    <p:sldId id="290" r:id="rId11"/>
    <p:sldId id="279" r:id="rId12"/>
    <p:sldId id="291" r:id="rId13"/>
    <p:sldId id="292" r:id="rId14"/>
    <p:sldId id="293" r:id="rId15"/>
    <p:sldId id="281" r:id="rId16"/>
    <p:sldId id="294" r:id="rId17"/>
    <p:sldId id="282" r:id="rId18"/>
    <p:sldId id="295" r:id="rId19"/>
    <p:sldId id="260" r:id="rId20"/>
    <p:sldId id="296" r:id="rId21"/>
    <p:sldId id="273" r:id="rId22"/>
    <p:sldId id="262" r:id="rId23"/>
    <p:sldId id="27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Duffy" initials="SD" lastIdx="19" clrIdx="0">
    <p:extLst>
      <p:ext uri="{19B8F6BF-5375-455C-9EA6-DF929625EA0E}">
        <p15:presenceInfo xmlns:p15="http://schemas.microsoft.com/office/powerpoint/2012/main" userId="S::sarah@commonseas.com::ca92ddb4-4620-4127-97b1-8232d187080b" providerId="AD"/>
      </p:ext>
    </p:extLst>
  </p:cmAuthor>
  <p:cmAuthor id="2" name="Becky Root" initials="BR" lastIdx="5" clrIdx="1">
    <p:extLst>
      <p:ext uri="{19B8F6BF-5375-455C-9EA6-DF929625EA0E}">
        <p15:presenceInfo xmlns:p15="http://schemas.microsoft.com/office/powerpoint/2012/main" userId="S::becky@commonseas.com::aae79a8e-4f34-44f0-938a-d9bdbc43ff7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0D4"/>
    <a:srgbClr val="004A6C"/>
    <a:srgbClr val="F9F6ED"/>
    <a:srgbClr val="FAB546"/>
    <a:srgbClr val="44BDA9"/>
    <a:srgbClr val="EA50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900"/>
    <p:restoredTop sz="85569"/>
  </p:normalViewPr>
  <p:slideViewPr>
    <p:cSldViewPr snapToGrid="0" snapToObjects="1">
      <p:cViewPr varScale="1">
        <p:scale>
          <a:sx n="76" d="100"/>
          <a:sy n="76" d="100"/>
        </p:scale>
        <p:origin x="75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6BE03B-1F2B-2A4E-85D5-4A94C00D2210}" type="datetimeFigureOut">
              <a:rPr lang="en-US" smtClean="0"/>
              <a:t>7/16/2024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DB4481-7055-C944-BF5F-CDA050E8C921}" type="slidenum">
              <a:rPr lang="en-US" smtClean="0"/>
              <a:t>‹#›</a:t>
            </a:fld>
            <a:endParaRPr lang="en-US"/>
          </a:p>
        </p:txBody>
      </p:sp>
    </p:spTree>
    <p:extLst>
      <p:ext uri="{BB962C8B-B14F-4D97-AF65-F5344CB8AC3E}">
        <p14:creationId xmlns:p14="http://schemas.microsoft.com/office/powerpoint/2010/main" val="41594602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l" dirty="0"/>
              <a:t>Πείτε στους μαθητές ότι είναι ιδιαίτερα σημαντικό να κάνουν σημειώσεις κατά τη διάρκεια του σημερινού μαθήματος, καθώς αυτές θα τους βοηθήσουν αργότερα στην ανεξάρτητη εργασία τους.​</a:t>
            </a:r>
            <a:endParaRPr lang="en-US" dirty="0"/>
          </a:p>
          <a:p>
            <a:endParaRPr lang="en-US"/>
          </a:p>
        </p:txBody>
      </p:sp>
      <p:sp>
        <p:nvSpPr>
          <p:cNvPr id="4" name="Slide Number Placeholder 3"/>
          <p:cNvSpPr>
            <a:spLocks noGrp="1"/>
          </p:cNvSpPr>
          <p:nvPr>
            <p:ph type="sldNum" sz="quarter" idx="5"/>
          </p:nvPr>
        </p:nvSpPr>
        <p:spPr/>
        <p:txBody>
          <a:bodyPr/>
          <a:lstStyle/>
          <a:p>
            <a:fld id="{C9DB4481-7055-C944-BF5F-CDA050E8C921}" type="slidenum">
              <a:rPr lang="en-US" smtClean="0"/>
              <a:t>2</a:t>
            </a:fld>
            <a:endParaRPr lang="en-US"/>
          </a:p>
        </p:txBody>
      </p:sp>
    </p:spTree>
    <p:extLst>
      <p:ext uri="{BB962C8B-B14F-4D97-AF65-F5344CB8AC3E}">
        <p14:creationId xmlns:p14="http://schemas.microsoft.com/office/powerpoint/2010/main" val="34644685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034">
              <a:defRPr/>
            </a:pPr>
            <a:r>
              <a:rPr lang="el" dirty="0"/>
              <a:t>Εξηγήστε στους μαθητές ότι το καθήκον τους είναι να αξιολογήσουν το επίπεδο της πλαστικής ρύπανσης και πώς αυτή επηρεάζει την περιβαλλοντική ποιότητα των χώρων του σχολείου μας.​
Ενθαρρύνετε τους μαθητές να σκεφτούν λογικά τα σημεία στο χώρο του σχολείου που θα χρησιμοποιήσουν για την εργασία πεδίου τους.</a:t>
            </a:r>
          </a:p>
        </p:txBody>
      </p:sp>
      <p:sp>
        <p:nvSpPr>
          <p:cNvPr id="4" name="Slide Number Placeholder 3"/>
          <p:cNvSpPr>
            <a:spLocks noGrp="1"/>
          </p:cNvSpPr>
          <p:nvPr>
            <p:ph type="sldNum" sz="quarter" idx="5"/>
          </p:nvPr>
        </p:nvSpPr>
        <p:spPr/>
        <p:txBody>
          <a:bodyPr/>
          <a:lstStyle/>
          <a:p>
            <a:fld id="{C9DB4481-7055-C944-BF5F-CDA050E8C921}" type="slidenum">
              <a:rPr lang="en-US" smtClean="0"/>
              <a:t>11</a:t>
            </a:fld>
            <a:endParaRPr lang="en-US"/>
          </a:p>
        </p:txBody>
      </p:sp>
    </p:spTree>
    <p:extLst>
      <p:ext uri="{BB962C8B-B14F-4D97-AF65-F5344CB8AC3E}">
        <p14:creationId xmlns:p14="http://schemas.microsoft.com/office/powerpoint/2010/main" val="10589440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Βάλτε τους μαθητές να σκεφτούν πώς θα καταγράψουν το πλαστικό που βρίσκουν γύρω από τον χώρο του σχολείου. Τι θα χρειαστεί να πάρουν μαζί τους; Πώς θα εξασφαλίσουν ότι το καταγράφουν με ακρίβεια; Τι είδη πλαστικών απορριμμάτων αναμένουν να βρουν;​
Ως συμπληρωματική εργασία, θα μπορούσε να ζητηθεί από τους μαθητές να συγκρίνουν δύο ή περισσότερες περιοχές στο σχολείο για τα επίπεδα πλαστικής ρύπανσης τους.</a:t>
            </a:r>
          </a:p>
        </p:txBody>
      </p:sp>
      <p:sp>
        <p:nvSpPr>
          <p:cNvPr id="4" name="Slide Number Placeholder 3"/>
          <p:cNvSpPr>
            <a:spLocks noGrp="1"/>
          </p:cNvSpPr>
          <p:nvPr>
            <p:ph type="sldNum" sz="quarter" idx="5"/>
          </p:nvPr>
        </p:nvSpPr>
        <p:spPr/>
        <p:txBody>
          <a:bodyPr/>
          <a:lstStyle/>
          <a:p>
            <a:fld id="{C9DB4481-7055-C944-BF5F-CDA050E8C921}" type="slidenum">
              <a:rPr lang="en-US" smtClean="0"/>
              <a:t>12</a:t>
            </a:fld>
            <a:endParaRPr lang="en-US"/>
          </a:p>
        </p:txBody>
      </p:sp>
    </p:spTree>
    <p:extLst>
      <p:ext uri="{BB962C8B-B14F-4D97-AF65-F5344CB8AC3E}">
        <p14:creationId xmlns:p14="http://schemas.microsoft.com/office/powerpoint/2010/main" val="2652080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Μπορεί να θέλετε να αντικαταστήσετε την εικόνα με μια εικόνα της επιλεγμένης τοποθεσίας σας στο σχολείο.​
</a:t>
            </a:r>
            <a:endParaRPr lang="el" dirty="0">
              <a:ea typeface="Calibri"/>
              <a:cs typeface="Calibri"/>
            </a:endParaRPr>
          </a:p>
        </p:txBody>
      </p:sp>
      <p:sp>
        <p:nvSpPr>
          <p:cNvPr id="4" name="Slide Number Placeholder 3"/>
          <p:cNvSpPr>
            <a:spLocks noGrp="1"/>
          </p:cNvSpPr>
          <p:nvPr>
            <p:ph type="sldNum" sz="quarter" idx="5"/>
          </p:nvPr>
        </p:nvSpPr>
        <p:spPr/>
        <p:txBody>
          <a:bodyPr/>
          <a:lstStyle/>
          <a:p>
            <a:fld id="{C9DB4481-7055-C944-BF5F-CDA050E8C921}" type="slidenum">
              <a:rPr lang="en-US" smtClean="0"/>
              <a:t>13</a:t>
            </a:fld>
            <a:endParaRPr lang="en-US"/>
          </a:p>
        </p:txBody>
      </p:sp>
    </p:spTree>
    <p:extLst>
      <p:ext uri="{BB962C8B-B14F-4D97-AF65-F5344CB8AC3E}">
        <p14:creationId xmlns:p14="http://schemas.microsoft.com/office/powerpoint/2010/main" val="29497453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Βεβαιωθείτε ότι διαθέτετε τον σωστό εξοπλισμό για να πραγματοποιήσετε μια ασφαλή συλλογή απορριμμάτων, όπως συλλέκτες απορριμμάτων, γάντια και σακούλες απορριμμάτων. Ξεκαθαρίστε στους μαθητές ότι δεν πρέπει να μαζεύουν με τα χέρια τους τα σκουπίδια που βρίσκουν γύρω από τον χώρο του σχολείου. Εάν ο εξοπλισμός δεν είναι διαθέσιμος, θα πρέπει απλώς να σημειώσουν τι βλέπουν. </a:t>
            </a:r>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14</a:t>
            </a:fld>
            <a:endParaRPr lang="en-US"/>
          </a:p>
        </p:txBody>
      </p:sp>
    </p:spTree>
    <p:extLst>
      <p:ext uri="{BB962C8B-B14F-4D97-AF65-F5344CB8AC3E}">
        <p14:creationId xmlns:p14="http://schemas.microsoft.com/office/powerpoint/2010/main" val="5838802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15</a:t>
            </a:fld>
            <a:endParaRPr lang="en-US"/>
          </a:p>
        </p:txBody>
      </p:sp>
    </p:spTree>
    <p:extLst>
      <p:ext uri="{BB962C8B-B14F-4D97-AF65-F5344CB8AC3E}">
        <p14:creationId xmlns:p14="http://schemas.microsoft.com/office/powerpoint/2010/main" val="23460313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Ως συμπληρωματική εργασία, οι μαθητές θα μπορούσαν να γράψουν μια παράγραφο που να εξηγεί πώς διεξήγαγαν την εργασία πεδίου τους και τι ανακάλυψαν. Πώς νιώθουν για το επίπεδο της πλαστικής ρύπανσης στο σχολείο τους και τι πιστεύουν ότι θα μπορούσε να γίνει για αυτό;​</a:t>
            </a:r>
            <a:endParaRPr lang="en-US" dirty="0"/>
          </a:p>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16</a:t>
            </a:fld>
            <a:endParaRPr lang="en-US"/>
          </a:p>
        </p:txBody>
      </p:sp>
    </p:spTree>
    <p:extLst>
      <p:ext uri="{BB962C8B-B14F-4D97-AF65-F5344CB8AC3E}">
        <p14:creationId xmlns:p14="http://schemas.microsoft.com/office/powerpoint/2010/main" val="20514201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Αν δεν το έχετε κάνει ήδη, τώρα θα ήταν η κατάλληλη στιγμή να παρουσιάσετε στους μαθητές σας το βραβείο "Έξυπνο Σχολείο χωρίς Πλαστικά". Η ολοκλήρωση μιας συλλογής απορριμμάτων είναι μία από τις πρώτες ενέργειες που μπορούν να κάνουν για την επίτευξή της. Εγγραφείτε εδώ: www.plasticcleverschools.co.uk​/</a:t>
            </a:r>
            <a:r>
              <a:rPr lang="el" dirty="0" err="1"/>
              <a:t>join</a:t>
            </a:r>
            <a:endParaRPr lang="en-US" dirty="0" err="1"/>
          </a:p>
        </p:txBody>
      </p:sp>
      <p:sp>
        <p:nvSpPr>
          <p:cNvPr id="4" name="Slide Number Placeholder 3"/>
          <p:cNvSpPr>
            <a:spLocks noGrp="1"/>
          </p:cNvSpPr>
          <p:nvPr>
            <p:ph type="sldNum" sz="quarter" idx="5"/>
          </p:nvPr>
        </p:nvSpPr>
        <p:spPr/>
        <p:txBody>
          <a:bodyPr/>
          <a:lstStyle/>
          <a:p>
            <a:fld id="{C9DB4481-7055-C944-BF5F-CDA050E8C921}" type="slidenum">
              <a:rPr lang="en-US" smtClean="0"/>
              <a:t>17</a:t>
            </a:fld>
            <a:endParaRPr lang="en-US"/>
          </a:p>
        </p:txBody>
      </p:sp>
    </p:spTree>
    <p:extLst>
      <p:ext uri="{BB962C8B-B14F-4D97-AF65-F5344CB8AC3E}">
        <p14:creationId xmlns:p14="http://schemas.microsoft.com/office/powerpoint/2010/main" val="6464753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br>
            <a:br>
              <a:rPr lang="en-US"/>
            </a:br>
            <a:endParaRPr lang="en-US"/>
          </a:p>
          <a:p>
            <a:endParaRPr lang="en-US"/>
          </a:p>
        </p:txBody>
      </p:sp>
      <p:sp>
        <p:nvSpPr>
          <p:cNvPr id="4" name="Slide Number Placeholder 3"/>
          <p:cNvSpPr>
            <a:spLocks noGrp="1"/>
          </p:cNvSpPr>
          <p:nvPr>
            <p:ph type="sldNum" sz="quarter" idx="5"/>
          </p:nvPr>
        </p:nvSpPr>
        <p:spPr/>
        <p:txBody>
          <a:bodyPr/>
          <a:lstStyle/>
          <a:p>
            <a:fld id="{C9DB4481-7055-C944-BF5F-CDA050E8C921}" type="slidenum">
              <a:rPr lang="en-US" smtClean="0"/>
              <a:t>18</a:t>
            </a:fld>
            <a:endParaRPr lang="en-US"/>
          </a:p>
        </p:txBody>
      </p:sp>
    </p:spTree>
    <p:extLst>
      <p:ext uri="{BB962C8B-B14F-4D97-AF65-F5344CB8AC3E}">
        <p14:creationId xmlns:p14="http://schemas.microsoft.com/office/powerpoint/2010/main" val="30024670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https://encounteredu.com/steam-activities/plastic-investigator</a:t>
            </a:r>
          </a:p>
        </p:txBody>
      </p:sp>
      <p:sp>
        <p:nvSpPr>
          <p:cNvPr id="4" name="Slide Number Placeholder 3"/>
          <p:cNvSpPr>
            <a:spLocks noGrp="1"/>
          </p:cNvSpPr>
          <p:nvPr>
            <p:ph type="sldNum" sz="quarter" idx="5"/>
          </p:nvPr>
        </p:nvSpPr>
        <p:spPr/>
        <p:txBody>
          <a:bodyPr/>
          <a:lstStyle/>
          <a:p>
            <a:fld id="{C9DB4481-7055-C944-BF5F-CDA050E8C921}" type="slidenum">
              <a:rPr lang="en-US" smtClean="0"/>
              <a:t>19</a:t>
            </a:fld>
            <a:endParaRPr lang="en-US"/>
          </a:p>
        </p:txBody>
      </p:sp>
    </p:spTree>
    <p:extLst>
      <p:ext uri="{BB962C8B-B14F-4D97-AF65-F5344CB8AC3E}">
        <p14:creationId xmlns:p14="http://schemas.microsoft.com/office/powerpoint/2010/main" val="20638780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20</a:t>
            </a:fld>
            <a:endParaRPr lang="en-US"/>
          </a:p>
        </p:txBody>
      </p:sp>
    </p:spTree>
    <p:extLst>
      <p:ext uri="{BB962C8B-B14F-4D97-AF65-F5344CB8AC3E}">
        <p14:creationId xmlns:p14="http://schemas.microsoft.com/office/powerpoint/2010/main" val="2857733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Θα μπορούσατε είτε να δώσετε στους μαθητές τη σημασία αυτών των λέξεων ή θα μπορούσατε να κάνετε μια σύντομη δραστηριότητα μαζί τους στην/πριν από την έναρξη του μαθήματος, αν έχετε χρόνο. 
</a:t>
            </a:r>
            <a:r>
              <a:rPr lang="el" dirty="0">
                <a:sym typeface="Calibri"/>
              </a:rPr>
              <a:t>Ωκεάνιος Στρόβιλος-</a:t>
            </a:r>
            <a:r>
              <a:rPr lang="el" b="0" i="0" kern="1200" dirty="0">
                <a:effectLst/>
                <a:sym typeface="Calibri"/>
              </a:rPr>
              <a:t> </a:t>
            </a:r>
            <a:r>
              <a:rPr lang="el" dirty="0">
                <a:sym typeface="Calibri"/>
              </a:rPr>
              <a:t>ένα μεγάλο σύστημα περιστρεφόμενων ωκεάνιων ρευμάτων</a:t>
            </a:r>
            <a:r>
              <a:rPr lang="el" b="0" i="0" kern="1200" dirty="0">
                <a:effectLst/>
                <a:sym typeface="Calibri"/>
              </a:rPr>
              <a:t>.</a:t>
            </a:r>
            <a:r>
              <a:rPr lang="el" dirty="0"/>
              <a:t> </a:t>
            </a:r>
            <a:endParaRPr lang="en-US" dirty="0"/>
          </a:p>
          <a:p>
            <a:r>
              <a:rPr lang="el" dirty="0"/>
              <a:t>Τοξίνες - μια επιβλαβής ή δηλητηριώδης ουσία​
Ανάλυση - να διερευνήσει ή να εξετάσει κάτι λεπτομερώς για να το εξηγήσει ή να το ερμηνεύσει
Ρύπανση – μια ουσία στο περιβάλλον που είναι επιβλαβής ή δηλητηριώδης
Τοξίνη - μια επιβλαβής ή δηλητηριώδης ουσία σε έναν ζωντανό οργανισμό
Ιδιότητες - ένα χαρακτηριστικό ή χαρακτηριστικό που μπορείτε να χρησιμοποιήσετε για να περιγράψετε την ύλη με παρατήρηση, μέτρηση ή συνδυασμό.​
</a:t>
            </a:r>
            <a:endParaRPr lang="el" dirty="0">
              <a:ea typeface="Calibri"/>
              <a:cs typeface="Calibri"/>
            </a:endParaRPr>
          </a:p>
        </p:txBody>
      </p:sp>
      <p:sp>
        <p:nvSpPr>
          <p:cNvPr id="4" name="Slide Number Placeholder 3"/>
          <p:cNvSpPr>
            <a:spLocks noGrp="1"/>
          </p:cNvSpPr>
          <p:nvPr>
            <p:ph type="sldNum" sz="quarter" idx="5"/>
          </p:nvPr>
        </p:nvSpPr>
        <p:spPr/>
        <p:txBody>
          <a:bodyPr/>
          <a:lstStyle/>
          <a:p>
            <a:fld id="{C9DB4481-7055-C944-BF5F-CDA050E8C921}" type="slidenum">
              <a:rPr lang="en-US" smtClean="0"/>
              <a:t>3</a:t>
            </a:fld>
            <a:endParaRPr lang="en-US"/>
          </a:p>
        </p:txBody>
      </p:sp>
    </p:spTree>
    <p:extLst>
      <p:ext uri="{BB962C8B-B14F-4D97-AF65-F5344CB8AC3E}">
        <p14:creationId xmlns:p14="http://schemas.microsoft.com/office/powerpoint/2010/main" val="2618502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Υπενθυμίστε στους μαθητές τη διαδικασία ανακύκλωσης για μπουκάλια PET. Ρωτήστε τους αν πιστεύουν ότι όλα τα πλαστικά είναι </a:t>
            </a:r>
            <a:r>
              <a:rPr lang="el" dirty="0" err="1"/>
              <a:t>ανακυκλωνένα</a:t>
            </a:r>
            <a:r>
              <a:rPr lang="el" dirty="0"/>
              <a:t> ή μπορούν να ανακυκλωθούν;</a:t>
            </a:r>
            <a:endParaRPr lang="en-US" dirty="0"/>
          </a:p>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4</a:t>
            </a:fld>
            <a:endParaRPr lang="en-US"/>
          </a:p>
        </p:txBody>
      </p:sp>
    </p:spTree>
    <p:extLst>
      <p:ext uri="{BB962C8B-B14F-4D97-AF65-F5344CB8AC3E}">
        <p14:creationId xmlns:p14="http://schemas.microsoft.com/office/powerpoint/2010/main" val="4145780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l" dirty="0"/>
              <a:t>Ρωτήστε τους μαθητές τι πιστεύουν για αυτό. Τι αντίκτυπο πιστεύουν ότι μπορεί να έχει αυτό στον πλανήτη; Πιστεύουν ότι είναι κάτι που πρέπει ή μπορεί να αλλάξει;</a:t>
            </a:r>
            <a:endParaRPr lang="en-US" dirty="0"/>
          </a:p>
          <a:p>
            <a:endParaRPr lang="en-US"/>
          </a:p>
        </p:txBody>
      </p:sp>
      <p:sp>
        <p:nvSpPr>
          <p:cNvPr id="4" name="Slide Number Placeholder 3"/>
          <p:cNvSpPr>
            <a:spLocks noGrp="1"/>
          </p:cNvSpPr>
          <p:nvPr>
            <p:ph type="sldNum" sz="quarter" idx="5"/>
          </p:nvPr>
        </p:nvSpPr>
        <p:spPr/>
        <p:txBody>
          <a:bodyPr/>
          <a:lstStyle/>
          <a:p>
            <a:fld id="{C9DB4481-7055-C944-BF5F-CDA050E8C921}" type="slidenum">
              <a:rPr lang="en-US" smtClean="0"/>
              <a:t>5</a:t>
            </a:fld>
            <a:endParaRPr lang="en-US"/>
          </a:p>
        </p:txBody>
      </p:sp>
    </p:spTree>
    <p:extLst>
      <p:ext uri="{BB962C8B-B14F-4D97-AF65-F5344CB8AC3E}">
        <p14:creationId xmlns:p14="http://schemas.microsoft.com/office/powerpoint/2010/main" val="6963007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l" dirty="0">
                <a:sym typeface="Calibri"/>
              </a:rPr>
              <a:t>Ο στρόβιλος είναι ένα μεγάλο σύστημα περιστρεφόμενων </a:t>
            </a:r>
            <a:r>
              <a:rPr lang="el" dirty="0"/>
              <a:t>ωκεάνιων ρευμάτων</a:t>
            </a:r>
            <a:r>
              <a:rPr lang="el" b="0" i="0" kern="1200" dirty="0">
                <a:effectLst/>
                <a:sym typeface="Calibri"/>
              </a:rPr>
              <a:t>.</a:t>
            </a:r>
            <a:r>
              <a:rPr lang="el" dirty="0"/>
              <a:t>​
Χρησιμοποιήστε τη διαφάνεια </a:t>
            </a:r>
            <a:r>
              <a:rPr lang="el" b="0" i="0" u="none" strike="noStrike" baseline="0" dirty="0"/>
              <a:t>6 </a:t>
            </a:r>
            <a:r>
              <a:rPr lang="el" dirty="0"/>
              <a:t>για να εξηγήσετε τι συμβαίνει με το πλαστικό καταλήγει στους ωκεανούς</a:t>
            </a:r>
            <a:r>
              <a:rPr lang="el" b="0" i="0" u="none" strike="noStrike" baseline="0" dirty="0"/>
              <a:t>, </a:t>
            </a:r>
            <a:r>
              <a:rPr lang="el" dirty="0"/>
              <a:t>πώς το κινούν τα ρεύματα και​ πώς μπορεί να μαζευτεί σε στρόβιλο</a:t>
            </a:r>
            <a:r>
              <a:rPr lang="el" b="0" i="0" u="none" strike="noStrike" baseline="0" dirty="0"/>
              <a:t>.</a:t>
            </a:r>
            <a:r>
              <a:rPr lang="el" dirty="0"/>
              <a:t>​
Μάθετε περισσότερα στο βιβλίο εργασίας του μαθητή </a:t>
            </a:r>
            <a:r>
              <a:rPr lang="el" b="0" i="0" u="none" strike="noStrike" baseline="0" dirty="0" err="1"/>
              <a:t>Plastic</a:t>
            </a:r>
            <a:r>
              <a:rPr lang="el" b="0" i="0" u="none" strike="noStrike" baseline="0" dirty="0"/>
              <a:t> </a:t>
            </a:r>
            <a:r>
              <a:rPr lang="el" b="0" i="0" u="none" strike="noStrike" baseline="0" dirty="0" err="1"/>
              <a:t>Clever</a:t>
            </a:r>
            <a:r>
              <a:rPr lang="el" b="0" i="0" u="none" strike="noStrike" baseline="0" dirty="0"/>
              <a:t> </a:t>
            </a:r>
            <a:r>
              <a:rPr lang="el" dirty="0" err="1"/>
              <a:t>Schools</a:t>
            </a:r>
            <a:endParaRPr lang="el" dirty="0" err="1">
              <a:cs typeface="Calibri"/>
            </a:endParaRPr>
          </a:p>
        </p:txBody>
      </p:sp>
      <p:sp>
        <p:nvSpPr>
          <p:cNvPr id="4" name="Slide Number Placeholder 3"/>
          <p:cNvSpPr>
            <a:spLocks noGrp="1"/>
          </p:cNvSpPr>
          <p:nvPr>
            <p:ph type="sldNum" sz="quarter" idx="5"/>
          </p:nvPr>
        </p:nvSpPr>
        <p:spPr/>
        <p:txBody>
          <a:bodyPr/>
          <a:lstStyle/>
          <a:p>
            <a:fld id="{C9DB4481-7055-C944-BF5F-CDA050E8C921}" type="slidenum">
              <a:rPr lang="en-US" smtClean="0"/>
              <a:t>6</a:t>
            </a:fld>
            <a:endParaRPr lang="en-US"/>
          </a:p>
        </p:txBody>
      </p:sp>
    </p:spTree>
    <p:extLst>
      <p:ext uri="{BB962C8B-B14F-4D97-AF65-F5344CB8AC3E}">
        <p14:creationId xmlns:p14="http://schemas.microsoft.com/office/powerpoint/2010/main" val="3636051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l" dirty="0"/>
              <a:t>Θα μπορούσατε να χρησιμοποιήσετε έναν φυσικό ή ψηφιακό χάρτη για να δείξετε πόσο απομονωμένη είναι η Νήσος Χέντερσον. Δεν μένεις κανείς εκεί, ούτε καν κοντά.</a:t>
            </a:r>
          </a:p>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7</a:t>
            </a:fld>
            <a:endParaRPr lang="en-US"/>
          </a:p>
        </p:txBody>
      </p:sp>
    </p:spTree>
    <p:extLst>
      <p:ext uri="{BB962C8B-B14F-4D97-AF65-F5344CB8AC3E}">
        <p14:creationId xmlns:p14="http://schemas.microsoft.com/office/powerpoint/2010/main" val="3010776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Ρωτήστε τους μαθητές τι πιστεύουν για αυτό. Πώς θα μπορούσε τόσο πολύ πλαστικό να καταλήξει στην Νήσο Χέντερσον όταν δεν ζουν άνθρωποι εκεί; 
Βάλτε τους μαθητές να προβλέψουν τα στοιχεία των πλαστικών </a:t>
            </a:r>
            <a:r>
              <a:rPr lang="el" dirty="0" err="1"/>
              <a:t>απορριμάτων</a:t>
            </a:r>
            <a:r>
              <a:rPr lang="el" dirty="0"/>
              <a:t> που βρέθηκαν. Ποια είδη πιστεύουν ότι ήταν τα πιο διαδεδομένα και γιατί;​</a:t>
            </a:r>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8</a:t>
            </a:fld>
            <a:endParaRPr lang="en-US"/>
          </a:p>
        </p:txBody>
      </p:sp>
    </p:spTree>
    <p:extLst>
      <p:ext uri="{BB962C8B-B14F-4D97-AF65-F5344CB8AC3E}">
        <p14:creationId xmlns:p14="http://schemas.microsoft.com/office/powerpoint/2010/main" val="688203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Δείτε τα δεδομένα που συλλέχθηκαν το 2017.​
Συζητήστε πώς κάποια από τα σκουπίδια θα μπορούσαν να φτάσουν εκεί. Ρωτήστε τους μαθητές τι πιστεύουν για αυτά τα δεδομένα. Τι μας λένε; Πώς τους κάνει να νιώθουν; Υπάρχουν αντικείμενα που τους εκπλήσσουν περισσότερο;</a:t>
            </a:r>
            <a:endParaRPr lang="en-US" dirty="0"/>
          </a:p>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9</a:t>
            </a:fld>
            <a:endParaRPr lang="en-US"/>
          </a:p>
        </p:txBody>
      </p:sp>
    </p:spTree>
    <p:extLst>
      <p:ext uri="{BB962C8B-B14F-4D97-AF65-F5344CB8AC3E}">
        <p14:creationId xmlns:p14="http://schemas.microsoft.com/office/powerpoint/2010/main" val="12727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 dirty="0"/>
              <a:t>Αυτό θα μπορούσε να γίνει ως δραστηριότητα ολόκληρης της τάξης ή ως μια γρήγορη εργασία σε δυάδες χρησιμοποιώντας το Σελίδα Μαθητή 4α – Έρευνα απορριμμάτων στην Νήσο Χέντερσον. Ρωτήστε πώς θα μπορούσαν να μάθουν για τα πλαστικά σκουπίδια στο δικό τους τοπικό περιβάλλον.​</a:t>
            </a:r>
            <a:endParaRPr lang="en-US" dirty="0"/>
          </a:p>
          <a:p>
            <a:endParaRPr lang="en-US" dirty="0"/>
          </a:p>
        </p:txBody>
      </p:sp>
      <p:sp>
        <p:nvSpPr>
          <p:cNvPr id="4" name="Slide Number Placeholder 3"/>
          <p:cNvSpPr>
            <a:spLocks noGrp="1"/>
          </p:cNvSpPr>
          <p:nvPr>
            <p:ph type="sldNum" sz="quarter" idx="5"/>
          </p:nvPr>
        </p:nvSpPr>
        <p:spPr/>
        <p:txBody>
          <a:bodyPr/>
          <a:lstStyle/>
          <a:p>
            <a:fld id="{C9DB4481-7055-C944-BF5F-CDA050E8C921}" type="slidenum">
              <a:rPr lang="en-US" smtClean="0"/>
              <a:t>10</a:t>
            </a:fld>
            <a:endParaRPr lang="en-US"/>
          </a:p>
        </p:txBody>
      </p:sp>
    </p:spTree>
    <p:extLst>
      <p:ext uri="{BB962C8B-B14F-4D97-AF65-F5344CB8AC3E}">
        <p14:creationId xmlns:p14="http://schemas.microsoft.com/office/powerpoint/2010/main" val="2672952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84070-4140-1A4E-B9F5-BD9454BD87C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80D4B0F-109A-C840-901B-C373782375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F9FA954-AEA9-B14E-AF6D-B75B25712409}"/>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5B1A6355-7E9B-0B4B-9F7F-B27982AA3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A0FAB5-44ED-A94B-BF2C-BB1187E187AF}"/>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820609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62CD0-96A9-104D-AF3A-6AEDDB65ED7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D8BB7C5-7E14-0848-8C15-56CE0ABF13C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BB2EE3F-F79D-B344-9B42-2A848CBCC768}"/>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E45670DD-1469-3342-AEF7-9B76985BA6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38536E-00AC-7C44-8B51-53317CA04B88}"/>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907669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A27D87B-B11B-714D-A3B5-E855D7ED50F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276766A-292A-7D45-8B5B-6DFADE17A24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41B0034-A1B7-9A45-8D47-7B47CC762DB8}"/>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DCC8C26C-5AE0-5E44-94F5-57F1ED31D1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75ADDA-CA80-7C43-8CCB-CD5CD94E49C6}"/>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219505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2ECDF-0EEC-5742-A8C0-38CF4368FC6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4C1678D-A0DE-9F4F-9AE7-14EC25C8DAB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7A420A1-A459-EF45-883D-EB7C4C38B438}"/>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C3BC253B-A35A-A448-A570-928C26BB63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D781DA-990B-2F4B-9605-EEE9F2C104DB}"/>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455204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FD2FE-CAD0-F04D-A461-131421450D2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3193729-9CA6-614D-9776-CFD8438B0B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9A64095-1336-C241-8491-FC048F5019EA}"/>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C15FB0B4-CF10-3E49-A0F2-C779712546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3AF445-D4E4-CA46-A8C1-38AD3B165F57}"/>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537162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76EE9-DE65-8248-BE64-F75B5E90144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A75B853-3C22-4544-A961-45382EE8DF9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C697B0C-493F-3941-88D6-024D2E3D76D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D86AE39-C0D6-3644-AECF-FF8ABEDE7A0A}"/>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6" name="Footer Placeholder 5">
            <a:extLst>
              <a:ext uri="{FF2B5EF4-FFF2-40B4-BE49-F238E27FC236}">
                <a16:creationId xmlns:a16="http://schemas.microsoft.com/office/drawing/2014/main" id="{DA1829EE-1261-2B4C-9AD0-3B66D88087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86DC16-91E2-054E-A857-6C3855934FEF}"/>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282319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8117-6187-9F4F-868A-605A6E5619F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775496F-E7E8-3941-B07A-5D2DAB4C26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A39F1A0-1895-284A-B98F-9A8BB2B5B72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5F74487-A560-A448-8D24-EB0D62AD57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F883039-BEE5-E24A-93CA-142CA608057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A3FD70B-7766-254E-BEDB-9F35D003D029}"/>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8" name="Footer Placeholder 7">
            <a:extLst>
              <a:ext uri="{FF2B5EF4-FFF2-40B4-BE49-F238E27FC236}">
                <a16:creationId xmlns:a16="http://schemas.microsoft.com/office/drawing/2014/main" id="{733CF061-D733-3943-9062-68C005B9AB0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11711E-C5E7-E24C-A849-DC3A4EF626EE}"/>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539511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1CF18-5B1F-E347-9D4E-2007EF0CD3C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0F4183D-05B8-8F44-A9E4-5EEAF7E7D49E}"/>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4" name="Footer Placeholder 3">
            <a:extLst>
              <a:ext uri="{FF2B5EF4-FFF2-40B4-BE49-F238E27FC236}">
                <a16:creationId xmlns:a16="http://schemas.microsoft.com/office/drawing/2014/main" id="{DEB1C9D7-FB5D-6540-967B-37714EAFDA6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07ECC3E-533E-EE42-9098-2809BE6A0FA0}"/>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3368161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078CDE-7361-E349-A458-472DCF6CB4F5}"/>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3" name="Footer Placeholder 2">
            <a:extLst>
              <a:ext uri="{FF2B5EF4-FFF2-40B4-BE49-F238E27FC236}">
                <a16:creationId xmlns:a16="http://schemas.microsoft.com/office/drawing/2014/main" id="{559D96CA-2ADA-FF4D-AEA8-2FCC1B37E46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EC8F37E-E278-C640-A8F4-22631B2F4EC1}"/>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224780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7A5D3-FB85-264C-8E16-E2A094A011B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CA2F808-2F08-9446-B366-01C48E79A1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3CD68618-AE4C-1149-A196-7BD9F1CFC4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0C98F20-F401-404C-931B-374732C6597C}"/>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6" name="Footer Placeholder 5">
            <a:extLst>
              <a:ext uri="{FF2B5EF4-FFF2-40B4-BE49-F238E27FC236}">
                <a16:creationId xmlns:a16="http://schemas.microsoft.com/office/drawing/2014/main" id="{413D4897-544F-6145-9E87-8C51B2590F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D8076F-C643-2E40-9FC1-77C622C71A72}"/>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187428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BCE2B-8B9B-2347-AAE8-5E05F85E08D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DA968DC-5904-1542-88E8-89E856932E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72202C5-E330-DD47-B0CD-F5ED59556E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3B9055D-50A3-4249-8805-47A532B31DD7}"/>
              </a:ext>
            </a:extLst>
          </p:cNvPr>
          <p:cNvSpPr>
            <a:spLocks noGrp="1"/>
          </p:cNvSpPr>
          <p:nvPr>
            <p:ph type="dt" sz="half" idx="10"/>
          </p:nvPr>
        </p:nvSpPr>
        <p:spPr/>
        <p:txBody>
          <a:bodyPr/>
          <a:lstStyle/>
          <a:p>
            <a:fld id="{7D55437E-0F0A-4645-A0B8-CC1476C0C3C0}" type="datetimeFigureOut">
              <a:rPr lang="en-US" smtClean="0"/>
              <a:t>7/16/2024</a:t>
            </a:fld>
            <a:endParaRPr lang="en-US"/>
          </a:p>
        </p:txBody>
      </p:sp>
      <p:sp>
        <p:nvSpPr>
          <p:cNvPr id="6" name="Footer Placeholder 5">
            <a:extLst>
              <a:ext uri="{FF2B5EF4-FFF2-40B4-BE49-F238E27FC236}">
                <a16:creationId xmlns:a16="http://schemas.microsoft.com/office/drawing/2014/main" id="{D6C6BCE9-4D96-154A-B470-15455C707F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7D3174-7061-BC43-977A-96300E8D76DA}"/>
              </a:ext>
            </a:extLst>
          </p:cNvPr>
          <p:cNvSpPr>
            <a:spLocks noGrp="1"/>
          </p:cNvSpPr>
          <p:nvPr>
            <p:ph type="sldNum" sz="quarter" idx="12"/>
          </p:nvPr>
        </p:nvSpPr>
        <p:spPr/>
        <p:txBody>
          <a:bodyPr/>
          <a:lstStyle/>
          <a:p>
            <a:fld id="{A6917936-E1CA-C644-828F-4F90970B9803}" type="slidenum">
              <a:rPr lang="en-US" smtClean="0"/>
              <a:t>‹#›</a:t>
            </a:fld>
            <a:endParaRPr lang="en-US"/>
          </a:p>
        </p:txBody>
      </p:sp>
    </p:spTree>
    <p:extLst>
      <p:ext uri="{BB962C8B-B14F-4D97-AF65-F5344CB8AC3E}">
        <p14:creationId xmlns:p14="http://schemas.microsoft.com/office/powerpoint/2010/main" val="2602372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09CEE6-F7BB-AD45-B0F8-DE0813858C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2BDBC69-E607-9F4D-A291-3919159B44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0ABBC24-78F7-0840-87C9-9E4FC683D7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55437E-0F0A-4645-A0B8-CC1476C0C3C0}" type="datetimeFigureOut">
              <a:rPr lang="en-US" smtClean="0"/>
              <a:t>7/16/2024</a:t>
            </a:fld>
            <a:endParaRPr lang="en-US"/>
          </a:p>
        </p:txBody>
      </p:sp>
      <p:sp>
        <p:nvSpPr>
          <p:cNvPr id="5" name="Footer Placeholder 4">
            <a:extLst>
              <a:ext uri="{FF2B5EF4-FFF2-40B4-BE49-F238E27FC236}">
                <a16:creationId xmlns:a16="http://schemas.microsoft.com/office/drawing/2014/main" id="{593D9436-E850-B548-B8CA-06EECD16F9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9E1035D-198C-EC47-B257-A3F8470273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917936-E1CA-C644-828F-4F90970B9803}" type="slidenum">
              <a:rPr lang="en-US" smtClean="0"/>
              <a:t>‹#›</a:t>
            </a:fld>
            <a:endParaRPr lang="en-US"/>
          </a:p>
        </p:txBody>
      </p:sp>
    </p:spTree>
    <p:extLst>
      <p:ext uri="{BB962C8B-B14F-4D97-AF65-F5344CB8AC3E}">
        <p14:creationId xmlns:p14="http://schemas.microsoft.com/office/powerpoint/2010/main" val="66156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24.emf"/></Relationships>
</file>

<file path=ppt/slides/_rels/slide1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34.png"/><Relationship Id="rId5" Type="http://schemas.openxmlformats.org/officeDocument/2006/relationships/image" Target="../media/image37.png"/><Relationship Id="rId4" Type="http://schemas.openxmlformats.org/officeDocument/2006/relationships/image" Target="../media/image36.jpeg"/></Relationships>
</file>

<file path=ppt/slides/_rels/slide1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hemeOverride" Target="../theme/themeOverride2.xml"/><Relationship Id="rId5" Type="http://schemas.openxmlformats.org/officeDocument/2006/relationships/image" Target="../media/image34.png"/><Relationship Id="rId4" Type="http://schemas.openxmlformats.org/officeDocument/2006/relationships/image" Target="../media/image35.jpeg"/></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4.emf"/><Relationship Id="rId5" Type="http://schemas.openxmlformats.org/officeDocument/2006/relationships/image" Target="../media/image5.png"/><Relationship Id="rId4" Type="http://schemas.openxmlformats.org/officeDocument/2006/relationships/image" Target="../media/image41.png"/></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1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44.jpeg"/><Relationship Id="rId7" Type="http://schemas.openxmlformats.org/officeDocument/2006/relationships/image" Target="../media/image4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47.jpeg"/><Relationship Id="rId7"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encounteredu.com/steam-activities/plastic-investigator" TargetMode="External"/><Relationship Id="rId5" Type="http://schemas.openxmlformats.org/officeDocument/2006/relationships/image" Target="../media/image48.png"/><Relationship Id="rId4" Type="http://schemas.openxmlformats.org/officeDocument/2006/relationships/image" Target="../media/image24.emf"/></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6.jpe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emf"/><Relationship Id="rId9" Type="http://schemas.openxmlformats.org/officeDocument/2006/relationships/image" Target="../media/image10.png"/></Relationships>
</file>

<file path=ppt/slides/_rels/slide20.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9.jpeg"/><Relationship Id="rId7" Type="http://schemas.openxmlformats.org/officeDocument/2006/relationships/image" Target="../media/image50.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6.jpeg"/><Relationship Id="rId7"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4.png"/><Relationship Id="rId10" Type="http://schemas.openxmlformats.org/officeDocument/2006/relationships/image" Target="../media/image21.png"/><Relationship Id="rId4" Type="http://schemas.openxmlformats.org/officeDocument/2006/relationships/image" Target="../media/image8.png"/><Relationship Id="rId9"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emf"/><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7.png"/><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8.jpeg"/><Relationship Id="rId7"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31.png"/><Relationship Id="rId5" Type="http://schemas.openxmlformats.org/officeDocument/2006/relationships/image" Target="../media/image8.png"/><Relationship Id="rId10"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Content Placeholder 3" descr="A close up of a body of water with a plastic object in it&#10;&#10;Description automatically generated">
            <a:extLst>
              <a:ext uri="{FF2B5EF4-FFF2-40B4-BE49-F238E27FC236}">
                <a16:creationId xmlns:a16="http://schemas.microsoft.com/office/drawing/2014/main" id="{519405B2-E99F-676F-177B-F5DCA74AF6F6}"/>
              </a:ext>
            </a:extLst>
          </p:cNvPr>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a:stretch/>
        </p:blipFill>
        <p:spPr>
          <a:xfrm>
            <a:off x="20" y="1282"/>
            <a:ext cx="12191980" cy="6856718"/>
          </a:xfrm>
          <a:prstGeom prst="rect">
            <a:avLst/>
          </a:prstGeom>
        </p:spPr>
      </p:pic>
      <p:pic>
        <p:nvPicPr>
          <p:cNvPr id="6" name="Picture 5" descr="Text&#10;&#10;Description automatically generated with low confidence">
            <a:extLst>
              <a:ext uri="{FF2B5EF4-FFF2-40B4-BE49-F238E27FC236}">
                <a16:creationId xmlns:a16="http://schemas.microsoft.com/office/drawing/2014/main" id="{B7701C12-6A4F-FE6A-F76B-B69E6E9EA26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282"/>
          <a:stretch/>
        </p:blipFill>
        <p:spPr>
          <a:xfrm>
            <a:off x="-11430" y="5682712"/>
            <a:ext cx="4078004" cy="1175290"/>
          </a:xfrm>
          <a:prstGeom prst="rect">
            <a:avLst/>
          </a:prstGeom>
        </p:spPr>
      </p:pic>
      <p:sp>
        <p:nvSpPr>
          <p:cNvPr id="8" name="TextBox 6">
            <a:extLst>
              <a:ext uri="{FF2B5EF4-FFF2-40B4-BE49-F238E27FC236}">
                <a16:creationId xmlns:a16="http://schemas.microsoft.com/office/drawing/2014/main" id="{04715FE6-5B40-C30A-5D9C-6CC690114CF1}"/>
              </a:ext>
            </a:extLst>
          </p:cNvPr>
          <p:cNvSpPr txBox="1"/>
          <p:nvPr/>
        </p:nvSpPr>
        <p:spPr>
          <a:xfrm>
            <a:off x="608421" y="1326146"/>
            <a:ext cx="5213687" cy="2123658"/>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6600" b="1" dirty="0" err="1">
                <a:solidFill>
                  <a:srgbClr val="FFFFFF"/>
                </a:solidFill>
                <a:latin typeface="Century Gothic"/>
                <a:ea typeface="Calibri" panose="020F0502020204030204"/>
                <a:cs typeface="Calibri" panose="020F0502020204030204"/>
              </a:rPr>
              <a:t>Πού</a:t>
            </a:r>
            <a:r>
              <a:rPr lang="en-US" sz="6600" b="1" dirty="0">
                <a:solidFill>
                  <a:srgbClr val="FFFFFF"/>
                </a:solidFill>
                <a:latin typeface="Century Gothic"/>
                <a:ea typeface="Calibri" panose="020F0502020204030204"/>
                <a:cs typeface="Calibri" panose="020F0502020204030204"/>
              </a:rPr>
              <a:t> π</a:t>
            </a:r>
            <a:r>
              <a:rPr lang="en-US" sz="6600" b="1" dirty="0" err="1">
                <a:solidFill>
                  <a:srgbClr val="FFFFFF"/>
                </a:solidFill>
                <a:latin typeface="Century Gothic"/>
                <a:ea typeface="Calibri" panose="020F0502020204030204"/>
                <a:cs typeface="Calibri" panose="020F0502020204030204"/>
              </a:rPr>
              <a:t>άνε</a:t>
            </a:r>
            <a:r>
              <a:rPr lang="en-US" sz="6600" b="1" dirty="0">
                <a:solidFill>
                  <a:srgbClr val="FFFFFF"/>
                </a:solidFill>
                <a:latin typeface="Century Gothic"/>
                <a:ea typeface="Calibri" panose="020F0502020204030204"/>
                <a:cs typeface="Calibri" panose="020F0502020204030204"/>
              </a:rPr>
              <a:t> τα πλα</a:t>
            </a:r>
            <a:r>
              <a:rPr lang="en-US" sz="6600" b="1" dirty="0" err="1">
                <a:solidFill>
                  <a:srgbClr val="FFFFFF"/>
                </a:solidFill>
                <a:latin typeface="Century Gothic"/>
                <a:ea typeface="Calibri" panose="020F0502020204030204"/>
                <a:cs typeface="Calibri" panose="020F0502020204030204"/>
              </a:rPr>
              <a:t>στικά</a:t>
            </a:r>
            <a:r>
              <a:rPr lang="en-US" sz="6600" b="1" dirty="0">
                <a:solidFill>
                  <a:srgbClr val="FFFFFF"/>
                </a:solidFill>
                <a:latin typeface="Century Gothic"/>
                <a:ea typeface="Calibri" panose="020F0502020204030204"/>
                <a:cs typeface="Calibri" panose="020F0502020204030204"/>
              </a:rPr>
              <a:t>;</a:t>
            </a:r>
          </a:p>
        </p:txBody>
      </p:sp>
      <p:sp>
        <p:nvSpPr>
          <p:cNvPr id="17" name="TextBox 13">
            <a:extLst>
              <a:ext uri="{FF2B5EF4-FFF2-40B4-BE49-F238E27FC236}">
                <a16:creationId xmlns:a16="http://schemas.microsoft.com/office/drawing/2014/main" id="{27C1207A-A88E-0C94-877E-43AD17224971}"/>
              </a:ext>
            </a:extLst>
          </p:cNvPr>
          <p:cNvSpPr txBox="1"/>
          <p:nvPr/>
        </p:nvSpPr>
        <p:spPr>
          <a:xfrm>
            <a:off x="608421" y="682679"/>
            <a:ext cx="2732093" cy="646331"/>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err="1">
                <a:solidFill>
                  <a:srgbClr val="0090D4"/>
                </a:solidFill>
                <a:latin typeface="Century Gothic"/>
                <a:ea typeface="Calibri"/>
                <a:cs typeface="Calibri"/>
              </a:rPr>
              <a:t>Μάθημ</a:t>
            </a:r>
            <a:r>
              <a:rPr lang="en-US" sz="3600" b="1" dirty="0">
                <a:solidFill>
                  <a:srgbClr val="0090D4"/>
                </a:solidFill>
                <a:latin typeface="Century Gothic"/>
                <a:ea typeface="Calibri"/>
                <a:cs typeface="Calibri"/>
              </a:rPr>
              <a:t>α 4</a:t>
            </a:r>
          </a:p>
        </p:txBody>
      </p:sp>
      <p:sp>
        <p:nvSpPr>
          <p:cNvPr id="19" name="Rectangle 18">
            <a:extLst>
              <a:ext uri="{FF2B5EF4-FFF2-40B4-BE49-F238E27FC236}">
                <a16:creationId xmlns:a16="http://schemas.microsoft.com/office/drawing/2014/main" id="{2E146DF8-6D6E-4CC2-0D1C-01744F27EAC5}"/>
              </a:ext>
            </a:extLst>
          </p:cNvPr>
          <p:cNvSpPr/>
          <p:nvPr/>
        </p:nvSpPr>
        <p:spPr>
          <a:xfrm>
            <a:off x="605399" y="3453943"/>
            <a:ext cx="1777999" cy="516466"/>
          </a:xfrm>
          <a:prstGeom prst="rect">
            <a:avLst/>
          </a:prstGeom>
          <a:solidFill>
            <a:srgbClr val="0090D4"/>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dirty="0" err="1">
                <a:latin typeface="Century Gothic"/>
                <a:ea typeface="Calibri"/>
                <a:cs typeface="Calibri"/>
              </a:rPr>
              <a:t>Μέρος</a:t>
            </a:r>
            <a:r>
              <a:rPr lang="en-US" sz="2400" b="1" dirty="0">
                <a:latin typeface="Century Gothic"/>
                <a:ea typeface="Calibri"/>
                <a:cs typeface="Calibri"/>
              </a:rPr>
              <a:t> 2</a:t>
            </a:r>
            <a:endParaRPr lang="en-US" sz="2400" b="1" dirty="0">
              <a:latin typeface="Century Gothic"/>
            </a:endParaRPr>
          </a:p>
        </p:txBody>
      </p:sp>
      <p:pic>
        <p:nvPicPr>
          <p:cNvPr id="21" name="Picture 20" descr="Icon&#10;&#10;Description automatically generated">
            <a:extLst>
              <a:ext uri="{FF2B5EF4-FFF2-40B4-BE49-F238E27FC236}">
                <a16:creationId xmlns:a16="http://schemas.microsoft.com/office/drawing/2014/main" id="{4210A953-BB37-E042-8BAC-010C233C5E0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0980000">
            <a:off x="6365949" y="1374443"/>
            <a:ext cx="1785598" cy="1105174"/>
          </a:xfrm>
          <a:prstGeom prst="rect">
            <a:avLst/>
          </a:prstGeom>
        </p:spPr>
      </p:pic>
      <p:pic>
        <p:nvPicPr>
          <p:cNvPr id="23" name="Picture 22" descr="Icon&#10;&#10;Description automatically generated">
            <a:extLst>
              <a:ext uri="{FF2B5EF4-FFF2-40B4-BE49-F238E27FC236}">
                <a16:creationId xmlns:a16="http://schemas.microsoft.com/office/drawing/2014/main" id="{85F17D45-4984-A950-C471-D2D054190BC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2600000">
            <a:off x="6446289" y="828097"/>
            <a:ext cx="753392" cy="646331"/>
          </a:xfrm>
          <a:prstGeom prst="rect">
            <a:avLst/>
          </a:prstGeom>
        </p:spPr>
      </p:pic>
      <p:pic>
        <p:nvPicPr>
          <p:cNvPr id="25" name="Picture 24" descr="A white drops on a black background&#10;&#10;Description automatically generated">
            <a:extLst>
              <a:ext uri="{FF2B5EF4-FFF2-40B4-BE49-F238E27FC236}">
                <a16:creationId xmlns:a16="http://schemas.microsoft.com/office/drawing/2014/main" id="{40C1BE25-CB46-A69D-16C5-60EC2749D6F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2160000">
            <a:off x="2325131" y="-73210"/>
            <a:ext cx="1534497" cy="1512808"/>
          </a:xfrm>
          <a:prstGeom prst="rect">
            <a:avLst/>
          </a:prstGeom>
        </p:spPr>
      </p:pic>
    </p:spTree>
    <p:extLst>
      <p:ext uri="{BB962C8B-B14F-4D97-AF65-F5344CB8AC3E}">
        <p14:creationId xmlns:p14="http://schemas.microsoft.com/office/powerpoint/2010/main" val="2475465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9131B-ABF5-894E-9B67-EFF496F9CB89}"/>
              </a:ext>
            </a:extLst>
          </p:cNvPr>
          <p:cNvSpPr>
            <a:spLocks noGrp="1"/>
          </p:cNvSpPr>
          <p:nvPr>
            <p:ph type="title"/>
          </p:nvPr>
        </p:nvSpPr>
        <p:spPr/>
        <p:txBody>
          <a:bodyPr/>
          <a:lstStyle/>
          <a:p>
            <a:endParaRPr lang="en-US"/>
          </a:p>
        </p:txBody>
      </p:sp>
      <p:pic>
        <p:nvPicPr>
          <p:cNvPr id="5" name="Content Placeholder 4" descr="A picture containing icon&#10;&#10;Description automatically generated">
            <a:extLst>
              <a:ext uri="{FF2B5EF4-FFF2-40B4-BE49-F238E27FC236}">
                <a16:creationId xmlns:a16="http://schemas.microsoft.com/office/drawing/2014/main" id="{FABFAF64-82B3-6E4C-9666-540C2B9DE639}"/>
              </a:ext>
            </a:extLst>
          </p:cNvPr>
          <p:cNvPicPr>
            <a:picLocks noGrp="1" noChangeAspect="1"/>
          </p:cNvPicPr>
          <p:nvPr>
            <p:ph idx="1"/>
          </p:nvPr>
        </p:nvPicPr>
        <p:blipFill>
          <a:blip r:embed="rId3"/>
          <a:stretch>
            <a:fillRect/>
          </a:stretch>
        </p:blipFill>
        <p:spPr>
          <a:xfrm>
            <a:off x="0" y="0"/>
            <a:ext cx="12192000" cy="6858000"/>
          </a:xfrm>
        </p:spPr>
      </p:pic>
      <p:sp>
        <p:nvSpPr>
          <p:cNvPr id="15" name="Rectangle 14">
            <a:extLst>
              <a:ext uri="{FF2B5EF4-FFF2-40B4-BE49-F238E27FC236}">
                <a16:creationId xmlns:a16="http://schemas.microsoft.com/office/drawing/2014/main" id="{E38FBE07-EEFD-5E4F-A12C-2CB55DEE1E84}"/>
              </a:ext>
            </a:extLst>
          </p:cNvPr>
          <p:cNvSpPr/>
          <p:nvPr/>
        </p:nvSpPr>
        <p:spPr>
          <a:xfrm>
            <a:off x="456078" y="2366887"/>
            <a:ext cx="3763705" cy="4062651"/>
          </a:xfrm>
          <a:prstGeom prst="rect">
            <a:avLst/>
          </a:prstGeom>
        </p:spPr>
        <p:txBody>
          <a:bodyPr wrap="square" lIns="91440" tIns="45720" rIns="91440" bIns="45720" anchor="t">
            <a:spAutoFit/>
          </a:bodyPr>
          <a:lstStyle/>
          <a:p>
            <a:r>
              <a:rPr lang="en-US" dirty="0" err="1">
                <a:solidFill>
                  <a:srgbClr val="F9F6ED"/>
                </a:solidFill>
                <a:latin typeface="Century Gothic"/>
              </a:rPr>
              <a:t>Κοιτάξτε</a:t>
            </a:r>
            <a:r>
              <a:rPr lang="en-US" dirty="0">
                <a:solidFill>
                  <a:srgbClr val="F9F6ED"/>
                </a:solidFill>
                <a:latin typeface="Century Gothic"/>
              </a:rPr>
              <a:t> τα </a:t>
            </a:r>
            <a:r>
              <a:rPr lang="en-US" dirty="0" err="1">
                <a:solidFill>
                  <a:srgbClr val="F9F6ED"/>
                </a:solidFill>
                <a:latin typeface="Century Gothic"/>
              </a:rPr>
              <a:t>δεδομέν</a:t>
            </a:r>
            <a:r>
              <a:rPr lang="en-US" dirty="0">
                <a:solidFill>
                  <a:srgbClr val="F9F6ED"/>
                </a:solidFill>
                <a:latin typeface="Century Gothic"/>
              </a:rPr>
              <a:t>α π</a:t>
            </a:r>
            <a:r>
              <a:rPr lang="en-US" dirty="0" err="1">
                <a:solidFill>
                  <a:srgbClr val="F9F6ED"/>
                </a:solidFill>
                <a:latin typeface="Century Gothic"/>
              </a:rPr>
              <a:t>ου</a:t>
            </a:r>
            <a:r>
              <a:rPr lang="en-US" dirty="0">
                <a:solidFill>
                  <a:srgbClr val="F9F6ED"/>
                </a:solidFill>
                <a:latin typeface="Century Gothic"/>
              </a:rPr>
              <a:t> </a:t>
            </a:r>
            <a:r>
              <a:rPr lang="en-US" dirty="0" err="1">
                <a:solidFill>
                  <a:srgbClr val="F9F6ED"/>
                </a:solidFill>
                <a:latin typeface="Century Gothic"/>
              </a:rPr>
              <a:t>συλλέχθηκ</a:t>
            </a:r>
            <a:r>
              <a:rPr lang="en-US" dirty="0">
                <a:solidFill>
                  <a:srgbClr val="F9F6ED"/>
                </a:solidFill>
                <a:latin typeface="Century Gothic"/>
              </a:rPr>
              <a:t>αν </a:t>
            </a:r>
            <a:r>
              <a:rPr lang="en-US" dirty="0" err="1">
                <a:solidFill>
                  <a:srgbClr val="F9F6ED"/>
                </a:solidFill>
                <a:latin typeface="Century Gothic"/>
              </a:rPr>
              <a:t>στο</a:t>
            </a:r>
            <a:r>
              <a:rPr lang="en-US" dirty="0">
                <a:solidFill>
                  <a:srgbClr val="F9F6ED"/>
                </a:solidFill>
                <a:latin typeface="Century Gothic"/>
              </a:rPr>
              <a:t> </a:t>
            </a:r>
            <a:r>
              <a:rPr lang="en-US" dirty="0" err="1">
                <a:solidFill>
                  <a:srgbClr val="F9F6ED"/>
                </a:solidFill>
                <a:latin typeface="Century Gothic"/>
              </a:rPr>
              <a:t>νησί</a:t>
            </a:r>
            <a:r>
              <a:rPr lang="en-US" dirty="0">
                <a:solidFill>
                  <a:srgbClr val="F9F6ED"/>
                </a:solidFill>
                <a:latin typeface="Century Gothic"/>
              </a:rPr>
              <a:t> Henderson ​
</a:t>
            </a:r>
            <a:r>
              <a:rPr lang="en-US" dirty="0" err="1">
                <a:solidFill>
                  <a:srgbClr val="F9F6ED"/>
                </a:solidFill>
                <a:latin typeface="Century Gothic"/>
              </a:rPr>
              <a:t>το</a:t>
            </a:r>
            <a:r>
              <a:rPr lang="en-US" dirty="0">
                <a:solidFill>
                  <a:srgbClr val="F9F6ED"/>
                </a:solidFill>
                <a:latin typeface="Century Gothic"/>
              </a:rPr>
              <a:t> 2017. </a:t>
            </a:r>
            <a:endParaRPr lang="en-US" dirty="0">
              <a:solidFill>
                <a:srgbClr val="000000"/>
              </a:solidFill>
              <a:latin typeface="Century Gothic"/>
            </a:endParaRPr>
          </a:p>
          <a:p>
            <a:endParaRPr lang="en-US" dirty="0">
              <a:solidFill>
                <a:srgbClr val="F9F6ED"/>
              </a:solidFill>
              <a:latin typeface="Century Gothic"/>
            </a:endParaRPr>
          </a:p>
          <a:p>
            <a:r>
              <a:rPr lang="en-US" sz="2400" b="1" dirty="0">
                <a:solidFill>
                  <a:srgbClr val="F9F6ED"/>
                </a:solidFill>
                <a:latin typeface="Century Gothic"/>
              </a:rPr>
              <a:t>Επ</a:t>
            </a:r>
            <a:r>
              <a:rPr lang="en-US" sz="2400" b="1" dirty="0" err="1">
                <a:solidFill>
                  <a:srgbClr val="F9F6ED"/>
                </a:solidFill>
                <a:latin typeface="Century Gothic"/>
              </a:rPr>
              <a:t>ιλέξτε</a:t>
            </a:r>
            <a:r>
              <a:rPr lang="en-US" sz="2400" b="1" dirty="0">
                <a:solidFill>
                  <a:srgbClr val="F9F6ED"/>
                </a:solidFill>
                <a:latin typeface="Century Gothic"/>
              </a:rPr>
              <a:t>
</a:t>
            </a:r>
            <a:r>
              <a:rPr lang="en-US" sz="2400" b="1" dirty="0" err="1">
                <a:solidFill>
                  <a:srgbClr val="F9F6ED"/>
                </a:solidFill>
                <a:latin typeface="Century Gothic"/>
              </a:rPr>
              <a:t>δέκ</a:t>
            </a:r>
            <a:r>
              <a:rPr lang="en-US" sz="2400" b="1" dirty="0">
                <a:solidFill>
                  <a:srgbClr val="F9F6ED"/>
                </a:solidFill>
                <a:latin typeface="Century Gothic"/>
              </a:rPr>
              <a:t>α </a:t>
            </a:r>
            <a:r>
              <a:rPr lang="en-US" sz="2400" b="1" dirty="0" err="1">
                <a:solidFill>
                  <a:srgbClr val="F9F6ED"/>
                </a:solidFill>
                <a:latin typeface="Century Gothic"/>
              </a:rPr>
              <a:t>δεδομέν</a:t>
            </a:r>
            <a:r>
              <a:rPr lang="en-US" sz="2400" b="1" dirty="0">
                <a:solidFill>
                  <a:srgbClr val="F9F6ED"/>
                </a:solidFill>
                <a:latin typeface="Century Gothic"/>
              </a:rPr>
              <a:t>α από </a:t>
            </a:r>
            <a:r>
              <a:rPr lang="en-US" sz="2400" b="1" dirty="0" err="1">
                <a:solidFill>
                  <a:srgbClr val="F9F6ED"/>
                </a:solidFill>
                <a:latin typeface="Century Gothic"/>
              </a:rPr>
              <a:t>τον</a:t>
            </a:r>
            <a:r>
              <a:rPr lang="en-US" sz="2400" b="1" dirty="0">
                <a:solidFill>
                  <a:srgbClr val="F9F6ED"/>
                </a:solidFill>
                <a:latin typeface="Century Gothic"/>
              </a:rPr>
              <a:t> π</a:t>
            </a:r>
            <a:r>
              <a:rPr lang="en-US" sz="2400" b="1" dirty="0" err="1">
                <a:solidFill>
                  <a:srgbClr val="F9F6ED"/>
                </a:solidFill>
                <a:latin typeface="Century Gothic"/>
              </a:rPr>
              <a:t>ίν</a:t>
            </a:r>
            <a:r>
              <a:rPr lang="en-US" sz="2400" b="1" dirty="0">
                <a:solidFill>
                  <a:srgbClr val="F9F6ED"/>
                </a:solidFill>
                <a:latin typeface="Century Gothic"/>
              </a:rPr>
              <a:t>ακα και </a:t>
            </a:r>
            <a:r>
              <a:rPr lang="en-US" sz="2400" b="1" dirty="0" err="1">
                <a:solidFill>
                  <a:srgbClr val="F9F6ED"/>
                </a:solidFill>
                <a:latin typeface="Century Gothic"/>
              </a:rPr>
              <a:t>δημιουργήστε</a:t>
            </a:r>
            <a:r>
              <a:rPr lang="en-US" sz="2400" b="1" dirty="0">
                <a:solidFill>
                  <a:srgbClr val="F9F6ED"/>
                </a:solidFill>
                <a:latin typeface="Century Gothic"/>
              </a:rPr>
              <a:t>
</a:t>
            </a:r>
            <a:r>
              <a:rPr lang="en-US" sz="2400" b="1" dirty="0" err="1">
                <a:solidFill>
                  <a:srgbClr val="F9F6ED"/>
                </a:solidFill>
                <a:latin typeface="Century Gothic"/>
              </a:rPr>
              <a:t>έν</a:t>
            </a:r>
            <a:r>
              <a:rPr lang="en-US" sz="2400" b="1" dirty="0">
                <a:solidFill>
                  <a:srgbClr val="F9F6ED"/>
                </a:solidFill>
                <a:latin typeface="Century Gothic"/>
              </a:rPr>
              <a:t>α </a:t>
            </a:r>
            <a:r>
              <a:rPr lang="en-US" sz="2400" b="1" dirty="0" err="1">
                <a:solidFill>
                  <a:srgbClr val="F9F6ED"/>
                </a:solidFill>
                <a:latin typeface="Century Gothic"/>
              </a:rPr>
              <a:t>γράφημ</a:t>
            </a:r>
            <a:r>
              <a:rPr lang="en-US" sz="2400" b="1" dirty="0">
                <a:solidFill>
                  <a:srgbClr val="F9F6ED"/>
                </a:solidFill>
                <a:latin typeface="Century Gothic"/>
              </a:rPr>
              <a:t>α </a:t>
            </a:r>
            <a:r>
              <a:rPr lang="en-US" sz="2400" b="1" dirty="0" err="1">
                <a:solidFill>
                  <a:srgbClr val="F9F6ED"/>
                </a:solidFill>
                <a:latin typeface="Century Gothic"/>
              </a:rPr>
              <a:t>ρά</a:t>
            </a:r>
            <a:r>
              <a:rPr lang="en-US" sz="2400" b="1" dirty="0">
                <a:solidFill>
                  <a:srgbClr val="F9F6ED"/>
                </a:solidFill>
                <a:latin typeface="Century Gothic"/>
              </a:rPr>
              <a:t>β</a:t>
            </a:r>
            <a:r>
              <a:rPr lang="en-US" sz="2400" b="1" dirty="0" err="1">
                <a:solidFill>
                  <a:srgbClr val="F9F6ED"/>
                </a:solidFill>
                <a:latin typeface="Century Gothic"/>
              </a:rPr>
              <a:t>δων</a:t>
            </a:r>
            <a:r>
              <a:rPr lang="en-US" sz="2400" b="1" dirty="0">
                <a:solidFill>
                  <a:srgbClr val="F9F6ED"/>
                </a:solidFill>
                <a:latin typeface="Century Gothic"/>
              </a:rPr>
              <a:t> π</a:t>
            </a:r>
            <a:r>
              <a:rPr lang="en-US" sz="2400" b="1" dirty="0" err="1">
                <a:solidFill>
                  <a:srgbClr val="F9F6ED"/>
                </a:solidFill>
                <a:latin typeface="Century Gothic"/>
              </a:rPr>
              <a:t>ου</a:t>
            </a:r>
            <a:r>
              <a:rPr lang="en-US" sz="2400" b="1" dirty="0">
                <a:solidFill>
                  <a:srgbClr val="F9F6ED"/>
                </a:solidFill>
                <a:latin typeface="Century Gothic"/>
              </a:rPr>
              <a:t> α</a:t>
            </a:r>
            <a:r>
              <a:rPr lang="en-US" sz="2400" b="1" dirty="0" err="1">
                <a:solidFill>
                  <a:srgbClr val="F9F6ED"/>
                </a:solidFill>
                <a:latin typeface="Century Gothic"/>
              </a:rPr>
              <a:t>ντι</a:t>
            </a:r>
            <a:r>
              <a:rPr lang="en-US" sz="2400" b="1" dirty="0">
                <a:solidFill>
                  <a:srgbClr val="F9F6ED"/>
                </a:solidFill>
                <a:latin typeface="Century Gothic"/>
              </a:rPr>
              <a:t>π</a:t>
            </a:r>
            <a:r>
              <a:rPr lang="en-US" sz="2400" b="1" dirty="0" err="1">
                <a:solidFill>
                  <a:srgbClr val="F9F6ED"/>
                </a:solidFill>
                <a:latin typeface="Century Gothic"/>
              </a:rPr>
              <a:t>ροσω</a:t>
            </a:r>
            <a:r>
              <a:rPr lang="en-US" sz="2400" b="1" dirty="0">
                <a:solidFill>
                  <a:srgbClr val="F9F6ED"/>
                </a:solidFill>
                <a:latin typeface="Century Gothic"/>
              </a:rPr>
              <a:t>π</a:t>
            </a:r>
            <a:r>
              <a:rPr lang="en-US" sz="2400" b="1" dirty="0" err="1">
                <a:solidFill>
                  <a:srgbClr val="F9F6ED"/>
                </a:solidFill>
                <a:latin typeface="Century Gothic"/>
              </a:rPr>
              <a:t>εύει</a:t>
            </a:r>
            <a:r>
              <a:rPr lang="en-US" sz="2400" b="1" dirty="0">
                <a:solidFill>
                  <a:srgbClr val="F9F6ED"/>
                </a:solidFill>
                <a:latin typeface="Century Gothic"/>
              </a:rPr>
              <a:t> τα </a:t>
            </a:r>
            <a:r>
              <a:rPr lang="en-US" sz="2400" b="1" dirty="0" err="1">
                <a:solidFill>
                  <a:srgbClr val="F9F6ED"/>
                </a:solidFill>
                <a:latin typeface="Century Gothic"/>
              </a:rPr>
              <a:t>δεδομέν</a:t>
            </a:r>
            <a:r>
              <a:rPr lang="en-US" sz="2400" b="1" dirty="0">
                <a:solidFill>
                  <a:srgbClr val="F9F6ED"/>
                </a:solidFill>
                <a:latin typeface="Century Gothic"/>
              </a:rPr>
              <a:t>α.</a:t>
            </a:r>
            <a:endParaRPr lang="en-US">
              <a:latin typeface="Century Gothic"/>
            </a:endParaRPr>
          </a:p>
        </p:txBody>
      </p:sp>
      <p:pic>
        <p:nvPicPr>
          <p:cNvPr id="20" name="Picture 19">
            <a:extLst>
              <a:ext uri="{FF2B5EF4-FFF2-40B4-BE49-F238E27FC236}">
                <a16:creationId xmlns:a16="http://schemas.microsoft.com/office/drawing/2014/main" id="{924D5A95-3E28-AA44-8557-A6265168000A}"/>
              </a:ext>
            </a:extLst>
          </p:cNvPr>
          <p:cNvPicPr>
            <a:picLocks noChangeAspect="1"/>
          </p:cNvPicPr>
          <p:nvPr/>
        </p:nvPicPr>
        <p:blipFill>
          <a:blip r:embed="rId4"/>
          <a:stretch>
            <a:fillRect/>
          </a:stretch>
        </p:blipFill>
        <p:spPr>
          <a:xfrm rot="4081343">
            <a:off x="3196719" y="3039650"/>
            <a:ext cx="659737" cy="771121"/>
          </a:xfrm>
          <a:prstGeom prst="rect">
            <a:avLst/>
          </a:prstGeom>
        </p:spPr>
      </p:pic>
      <p:sp>
        <p:nvSpPr>
          <p:cNvPr id="4" name="TextBox 3">
            <a:extLst>
              <a:ext uri="{FF2B5EF4-FFF2-40B4-BE49-F238E27FC236}">
                <a16:creationId xmlns:a16="http://schemas.microsoft.com/office/drawing/2014/main" id="{999DCC43-5066-81D3-3AB9-9B88EF8BEE4F}"/>
              </a:ext>
            </a:extLst>
          </p:cNvPr>
          <p:cNvSpPr txBox="1"/>
          <p:nvPr/>
        </p:nvSpPr>
        <p:spPr>
          <a:xfrm>
            <a:off x="263759" y="842795"/>
            <a:ext cx="4666967"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Νήσος</a:t>
            </a:r>
            <a:r>
              <a:rPr lang="en-US" sz="3200" b="1" dirty="0">
                <a:solidFill>
                  <a:srgbClr val="004A6C"/>
                </a:solidFill>
                <a:latin typeface="Century Gothic"/>
              </a:rPr>
              <a:t> </a:t>
            </a:r>
            <a:r>
              <a:rPr lang="en-US" sz="3200" b="1" dirty="0" err="1">
                <a:solidFill>
                  <a:srgbClr val="004A6C"/>
                </a:solidFill>
                <a:latin typeface="Century Gothic"/>
              </a:rPr>
              <a:t>Χέντερσον</a:t>
            </a:r>
            <a:endParaRPr lang="en-US" dirty="0" err="1"/>
          </a:p>
        </p:txBody>
      </p:sp>
      <p:pic>
        <p:nvPicPr>
          <p:cNvPr id="8" name="Picture 7" descr="A table with numbers and letters&#10;&#10;Description automatically generated">
            <a:extLst>
              <a:ext uri="{FF2B5EF4-FFF2-40B4-BE49-F238E27FC236}">
                <a16:creationId xmlns:a16="http://schemas.microsoft.com/office/drawing/2014/main" id="{AA6AA1D8-59DC-EE4D-5510-EC7469B76FA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216620" y="1873590"/>
            <a:ext cx="7472303" cy="4779501"/>
          </a:xfrm>
          <a:prstGeom prst="rect">
            <a:avLst/>
          </a:prstGeom>
        </p:spPr>
      </p:pic>
    </p:spTree>
    <p:extLst>
      <p:ext uri="{BB962C8B-B14F-4D97-AF65-F5344CB8AC3E}">
        <p14:creationId xmlns:p14="http://schemas.microsoft.com/office/powerpoint/2010/main" val="2024310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con&#10;&#10;Description automatically generated">
            <a:extLst>
              <a:ext uri="{FF2B5EF4-FFF2-40B4-BE49-F238E27FC236}">
                <a16:creationId xmlns:a16="http://schemas.microsoft.com/office/drawing/2014/main" id="{4A92DBBC-8522-434F-9377-A95F7F135FD9}"/>
              </a:ext>
            </a:extLst>
          </p:cNvPr>
          <p:cNvPicPr>
            <a:picLocks noChangeAspect="1"/>
          </p:cNvPicPr>
          <p:nvPr/>
        </p:nvPicPr>
        <p:blipFill>
          <a:blip r:embed="rId3"/>
          <a:stretch>
            <a:fillRect/>
          </a:stretch>
        </p:blipFill>
        <p:spPr>
          <a:xfrm>
            <a:off x="0" y="0"/>
            <a:ext cx="12192000" cy="6858000"/>
          </a:xfrm>
          <a:prstGeom prst="rect">
            <a:avLst/>
          </a:prstGeom>
        </p:spPr>
      </p:pic>
      <p:sp>
        <p:nvSpPr>
          <p:cNvPr id="14" name="Rectangle 13">
            <a:extLst>
              <a:ext uri="{FF2B5EF4-FFF2-40B4-BE49-F238E27FC236}">
                <a16:creationId xmlns:a16="http://schemas.microsoft.com/office/drawing/2014/main" id="{89313611-7D86-FB41-A33C-CFC9658F909C}"/>
              </a:ext>
            </a:extLst>
          </p:cNvPr>
          <p:cNvSpPr/>
          <p:nvPr/>
        </p:nvSpPr>
        <p:spPr>
          <a:xfrm>
            <a:off x="550297" y="2701886"/>
            <a:ext cx="5985970" cy="267765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4A07A304-FD93-1142-991A-394DFEA7AF3B}"/>
              </a:ext>
            </a:extLst>
          </p:cNvPr>
          <p:cNvSpPr/>
          <p:nvPr/>
        </p:nvSpPr>
        <p:spPr>
          <a:xfrm>
            <a:off x="719380" y="2894940"/>
            <a:ext cx="4186557" cy="2246769"/>
          </a:xfrm>
          <a:prstGeom prst="rect">
            <a:avLst/>
          </a:prstGeom>
        </p:spPr>
        <p:txBody>
          <a:bodyPr wrap="square" lIns="91440" tIns="45720" rIns="91440" bIns="45720" anchor="t">
            <a:spAutoFit/>
          </a:bodyPr>
          <a:lstStyle/>
          <a:p>
            <a:r>
              <a:rPr lang="en-GB" sz="2800" b="1" dirty="0" err="1">
                <a:solidFill>
                  <a:srgbClr val="004A6C"/>
                </a:solidFill>
                <a:latin typeface="Century Gothic"/>
              </a:rPr>
              <a:t>Ποιος</a:t>
            </a:r>
            <a:r>
              <a:rPr lang="en-GB" sz="2800" b="1" dirty="0">
                <a:solidFill>
                  <a:srgbClr val="004A6C"/>
                </a:solidFill>
                <a:latin typeface="Century Gothic"/>
              </a:rPr>
              <a:t> </a:t>
            </a:r>
            <a:r>
              <a:rPr lang="en-GB" sz="2800" b="1" dirty="0" err="1">
                <a:solidFill>
                  <a:srgbClr val="004A6C"/>
                </a:solidFill>
                <a:latin typeface="Century Gothic"/>
              </a:rPr>
              <a:t>εξωτερικός</a:t>
            </a:r>
            <a:r>
              <a:rPr lang="en-GB" sz="2800" b="1" dirty="0">
                <a:solidFill>
                  <a:srgbClr val="004A6C"/>
                </a:solidFill>
                <a:latin typeface="Century Gothic"/>
              </a:rPr>
              <a:t> </a:t>
            </a:r>
            <a:r>
              <a:rPr lang="en-GB" sz="2800" b="1" dirty="0" err="1">
                <a:solidFill>
                  <a:srgbClr val="004A6C"/>
                </a:solidFill>
                <a:latin typeface="Century Gothic"/>
              </a:rPr>
              <a:t>χώρος</a:t>
            </a:r>
            <a:r>
              <a:rPr lang="en-GB" sz="2800" b="1" dirty="0">
                <a:solidFill>
                  <a:srgbClr val="004A6C"/>
                </a:solidFill>
                <a:latin typeface="Century Gothic"/>
              </a:rPr>
              <a:t> </a:t>
            </a:r>
            <a:r>
              <a:rPr lang="en-GB" sz="2800" b="1" dirty="0" err="1">
                <a:solidFill>
                  <a:srgbClr val="004A6C"/>
                </a:solidFill>
                <a:latin typeface="Century Gothic"/>
              </a:rPr>
              <a:t>του</a:t>
            </a:r>
            <a:r>
              <a:rPr lang="en-GB" sz="2800" b="1" dirty="0">
                <a:solidFill>
                  <a:srgbClr val="004A6C"/>
                </a:solidFill>
                <a:latin typeface="Century Gothic"/>
              </a:rPr>
              <a:t> </a:t>
            </a:r>
            <a:r>
              <a:rPr lang="en-GB" sz="2800" b="1" dirty="0" err="1">
                <a:solidFill>
                  <a:srgbClr val="004A6C"/>
                </a:solidFill>
                <a:latin typeface="Century Gothic"/>
              </a:rPr>
              <a:t>σχολείου</a:t>
            </a:r>
            <a:r>
              <a:rPr lang="en-GB" sz="2800" b="1" dirty="0">
                <a:solidFill>
                  <a:srgbClr val="004A6C"/>
                </a:solidFill>
                <a:latin typeface="Century Gothic"/>
              </a:rPr>
              <a:t> </a:t>
            </a:r>
            <a:r>
              <a:rPr lang="en-GB" sz="2800" b="1" dirty="0" err="1">
                <a:solidFill>
                  <a:srgbClr val="004A6C"/>
                </a:solidFill>
                <a:latin typeface="Century Gothic"/>
              </a:rPr>
              <a:t>θεωρείτε</a:t>
            </a:r>
            <a:r>
              <a:rPr lang="en-GB" sz="2800" b="1" dirty="0">
                <a:solidFill>
                  <a:srgbClr val="004A6C"/>
                </a:solidFill>
                <a:latin typeface="Century Gothic"/>
              </a:rPr>
              <a:t> π</a:t>
            </a:r>
            <a:r>
              <a:rPr lang="en-GB" sz="2800" b="1" dirty="0" err="1">
                <a:solidFill>
                  <a:srgbClr val="004A6C"/>
                </a:solidFill>
                <a:latin typeface="Century Gothic"/>
              </a:rPr>
              <a:t>ως</a:t>
            </a:r>
            <a:r>
              <a:rPr lang="en-GB" sz="2800" b="1" dirty="0">
                <a:solidFill>
                  <a:srgbClr val="004A6C"/>
                </a:solidFill>
                <a:latin typeface="Century Gothic"/>
              </a:rPr>
              <a:t> </a:t>
            </a:r>
            <a:r>
              <a:rPr lang="en-GB" sz="2800" b="1" dirty="0" err="1">
                <a:solidFill>
                  <a:srgbClr val="004A6C"/>
                </a:solidFill>
                <a:latin typeface="Century Gothic"/>
              </a:rPr>
              <a:t>είν</a:t>
            </a:r>
            <a:r>
              <a:rPr lang="en-GB" sz="2800" b="1" dirty="0">
                <a:solidFill>
                  <a:srgbClr val="004A6C"/>
                </a:solidFill>
                <a:latin typeface="Century Gothic"/>
              </a:rPr>
              <a:t>αι κα</a:t>
            </a:r>
            <a:r>
              <a:rPr lang="en-GB" sz="2800" b="1" dirty="0" err="1">
                <a:solidFill>
                  <a:srgbClr val="004A6C"/>
                </a:solidFill>
                <a:latin typeface="Century Gothic"/>
              </a:rPr>
              <a:t>λύτερος</a:t>
            </a:r>
            <a:r>
              <a:rPr lang="en-GB" sz="2800" b="1" dirty="0">
                <a:solidFill>
                  <a:srgbClr val="004A6C"/>
                </a:solidFill>
                <a:latin typeface="Century Gothic"/>
              </a:rPr>
              <a:t> να </a:t>
            </a:r>
            <a:r>
              <a:rPr lang="en-GB" sz="2800" b="1" dirty="0" err="1">
                <a:solidFill>
                  <a:srgbClr val="004A6C"/>
                </a:solidFill>
                <a:latin typeface="Century Gothic"/>
              </a:rPr>
              <a:t>διερευνήσετε</a:t>
            </a:r>
            <a:r>
              <a:rPr lang="en-GB" sz="2800" b="1" dirty="0">
                <a:solidFill>
                  <a:srgbClr val="004A6C"/>
                </a:solidFill>
                <a:latin typeface="Century Gothic"/>
              </a:rPr>
              <a:t> και </a:t>
            </a:r>
            <a:r>
              <a:rPr lang="en-GB" sz="2800" b="1" dirty="0" err="1">
                <a:solidFill>
                  <a:srgbClr val="004A6C"/>
                </a:solidFill>
                <a:latin typeface="Century Gothic"/>
              </a:rPr>
              <a:t>γι</a:t>
            </a:r>
            <a:r>
              <a:rPr lang="en-GB" sz="2800" b="1" dirty="0">
                <a:solidFill>
                  <a:srgbClr val="004A6C"/>
                </a:solidFill>
                <a:latin typeface="Century Gothic"/>
              </a:rPr>
              <a:t>α</a:t>
            </a:r>
            <a:r>
              <a:rPr lang="en-GB" sz="2800" b="1" dirty="0" err="1">
                <a:solidFill>
                  <a:srgbClr val="004A6C"/>
                </a:solidFill>
                <a:latin typeface="Century Gothic"/>
              </a:rPr>
              <a:t>τί</a:t>
            </a:r>
            <a:r>
              <a:rPr lang="en-GB" sz="2800" b="1" dirty="0">
                <a:solidFill>
                  <a:srgbClr val="004A6C"/>
                </a:solidFill>
                <a:latin typeface="Century Gothic"/>
              </a:rPr>
              <a:t>; </a:t>
            </a:r>
          </a:p>
        </p:txBody>
      </p:sp>
      <p:sp>
        <p:nvSpPr>
          <p:cNvPr id="9" name="TextBox 8">
            <a:extLst>
              <a:ext uri="{FF2B5EF4-FFF2-40B4-BE49-F238E27FC236}">
                <a16:creationId xmlns:a16="http://schemas.microsoft.com/office/drawing/2014/main" id="{6B5EA9C4-A0A8-0F47-BFA3-16D338F70C64}"/>
              </a:ext>
            </a:extLst>
          </p:cNvPr>
          <p:cNvSpPr txBox="1"/>
          <p:nvPr/>
        </p:nvSpPr>
        <p:spPr>
          <a:xfrm>
            <a:off x="582063" y="929604"/>
            <a:ext cx="3490208"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Εργ</a:t>
            </a:r>
            <a:r>
              <a:rPr lang="en-US" sz="3200" b="1" dirty="0">
                <a:solidFill>
                  <a:srgbClr val="004A6C"/>
                </a:solidFill>
                <a:latin typeface="Century Gothic"/>
              </a:rPr>
              <a:t>α</a:t>
            </a:r>
            <a:r>
              <a:rPr lang="en-US" sz="3200" b="1" dirty="0" err="1">
                <a:solidFill>
                  <a:srgbClr val="004A6C"/>
                </a:solidFill>
                <a:latin typeface="Century Gothic"/>
              </a:rPr>
              <a:t>σί</a:t>
            </a:r>
            <a:r>
              <a:rPr lang="en-US" sz="3200" b="1" dirty="0">
                <a:solidFill>
                  <a:srgbClr val="004A6C"/>
                </a:solidFill>
                <a:latin typeface="Century Gothic"/>
              </a:rPr>
              <a:t>α </a:t>
            </a:r>
            <a:r>
              <a:rPr lang="en-US" sz="3200" b="1" dirty="0" err="1">
                <a:solidFill>
                  <a:srgbClr val="004A6C"/>
                </a:solidFill>
                <a:latin typeface="Century Gothic"/>
              </a:rPr>
              <a:t>Πεδίου</a:t>
            </a:r>
            <a:endParaRPr lang="en-US" dirty="0" err="1"/>
          </a:p>
        </p:txBody>
      </p:sp>
      <p:pic>
        <p:nvPicPr>
          <p:cNvPr id="10" name="Picture 9">
            <a:extLst>
              <a:ext uri="{FF2B5EF4-FFF2-40B4-BE49-F238E27FC236}">
                <a16:creationId xmlns:a16="http://schemas.microsoft.com/office/drawing/2014/main" id="{0AD562FF-B79D-0549-B8E9-485C7D42937B}"/>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004767" y="1"/>
            <a:ext cx="7244193" cy="6858000"/>
          </a:xfrm>
          <a:prstGeom prst="rect">
            <a:avLst/>
          </a:prstGeom>
        </p:spPr>
      </p:pic>
      <p:pic>
        <p:nvPicPr>
          <p:cNvPr id="5" name="Picture 4" descr="A picture containing text&#10;&#10;Description automatically generated">
            <a:extLst>
              <a:ext uri="{FF2B5EF4-FFF2-40B4-BE49-F238E27FC236}">
                <a16:creationId xmlns:a16="http://schemas.microsoft.com/office/drawing/2014/main" id="{B2D220A9-C271-2AC5-50E9-E9AA8A8E3FE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0" y="5575139"/>
            <a:ext cx="4033516" cy="1282865"/>
          </a:xfrm>
          <a:prstGeom prst="rect">
            <a:avLst/>
          </a:prstGeom>
        </p:spPr>
      </p:pic>
    </p:spTree>
    <p:extLst>
      <p:ext uri="{BB962C8B-B14F-4D97-AF65-F5344CB8AC3E}">
        <p14:creationId xmlns:p14="http://schemas.microsoft.com/office/powerpoint/2010/main" val="1739192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A3B8603-8D9C-C949-ACA0-06D4B539FBC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Rectangle 8">
            <a:extLst>
              <a:ext uri="{FF2B5EF4-FFF2-40B4-BE49-F238E27FC236}">
                <a16:creationId xmlns:a16="http://schemas.microsoft.com/office/drawing/2014/main" id="{D5B5F019-5AFD-F04E-8C01-75DDC9073756}"/>
              </a:ext>
            </a:extLst>
          </p:cNvPr>
          <p:cNvSpPr/>
          <p:nvPr/>
        </p:nvSpPr>
        <p:spPr>
          <a:xfrm>
            <a:off x="5044311" y="705953"/>
            <a:ext cx="6546335" cy="1280323"/>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a:endParaRPr>
          </a:p>
        </p:txBody>
      </p:sp>
      <p:sp>
        <p:nvSpPr>
          <p:cNvPr id="10" name="Rectangle 9">
            <a:extLst>
              <a:ext uri="{FF2B5EF4-FFF2-40B4-BE49-F238E27FC236}">
                <a16:creationId xmlns:a16="http://schemas.microsoft.com/office/drawing/2014/main" id="{47D3F714-4DCD-5C4E-9A5B-580AEA1B305E}"/>
              </a:ext>
            </a:extLst>
          </p:cNvPr>
          <p:cNvSpPr/>
          <p:nvPr/>
        </p:nvSpPr>
        <p:spPr>
          <a:xfrm>
            <a:off x="5293693" y="756146"/>
            <a:ext cx="6292260" cy="1200329"/>
          </a:xfrm>
          <a:prstGeom prst="rect">
            <a:avLst/>
          </a:prstGeom>
        </p:spPr>
        <p:txBody>
          <a:bodyPr wrap="square" lIns="91440" tIns="45720" rIns="91440" bIns="45720" anchor="t">
            <a:spAutoFit/>
          </a:bodyPr>
          <a:lstStyle/>
          <a:p>
            <a:r>
              <a:rPr lang="en-GB" sz="2400" b="1" dirty="0" err="1">
                <a:solidFill>
                  <a:srgbClr val="004A6C"/>
                </a:solidFill>
                <a:latin typeface="Century Gothic"/>
              </a:rPr>
              <a:t>Πώς</a:t>
            </a:r>
            <a:r>
              <a:rPr lang="en-GB" sz="2400" b="1" dirty="0">
                <a:solidFill>
                  <a:srgbClr val="004A6C"/>
                </a:solidFill>
                <a:latin typeface="Century Gothic"/>
              </a:rPr>
              <a:t> π</a:t>
            </a:r>
            <a:r>
              <a:rPr lang="en-GB" sz="2400" b="1" dirty="0" err="1">
                <a:solidFill>
                  <a:srgbClr val="004A6C"/>
                </a:solidFill>
                <a:latin typeface="Century Gothic"/>
              </a:rPr>
              <a:t>ιστεύετε</a:t>
            </a:r>
            <a:r>
              <a:rPr lang="en-GB" sz="2400" b="1" dirty="0">
                <a:solidFill>
                  <a:srgbClr val="004A6C"/>
                </a:solidFill>
                <a:latin typeface="Century Gothic"/>
              </a:rPr>
              <a:t> </a:t>
            </a:r>
            <a:r>
              <a:rPr lang="en-GB" sz="2400" b="1" dirty="0" err="1">
                <a:solidFill>
                  <a:srgbClr val="004A6C"/>
                </a:solidFill>
                <a:latin typeface="Century Gothic"/>
              </a:rPr>
              <a:t>ότι</a:t>
            </a:r>
            <a:r>
              <a:rPr lang="en-GB" sz="2400" b="1" dirty="0">
                <a:solidFill>
                  <a:srgbClr val="004A6C"/>
                </a:solidFill>
                <a:latin typeface="Century Gothic"/>
              </a:rPr>
              <a:t> θα μπ</a:t>
            </a:r>
            <a:r>
              <a:rPr lang="en-GB" sz="2400" b="1" dirty="0" err="1">
                <a:solidFill>
                  <a:srgbClr val="004A6C"/>
                </a:solidFill>
                <a:latin typeface="Century Gothic"/>
              </a:rPr>
              <a:t>ορούσ</a:t>
            </a:r>
            <a:r>
              <a:rPr lang="en-GB" sz="2400" b="1" dirty="0">
                <a:solidFill>
                  <a:srgbClr val="004A6C"/>
                </a:solidFill>
                <a:latin typeface="Century Gothic"/>
              </a:rPr>
              <a:t>α</a:t>
            </a:r>
            <a:r>
              <a:rPr lang="en-GB" sz="2400" b="1" dirty="0" err="1">
                <a:solidFill>
                  <a:srgbClr val="004A6C"/>
                </a:solidFill>
                <a:latin typeface="Century Gothic"/>
              </a:rPr>
              <a:t>τε</a:t>
            </a:r>
            <a:r>
              <a:rPr lang="en-GB" sz="2400" b="1" dirty="0">
                <a:solidFill>
                  <a:srgbClr val="004A6C"/>
                </a:solidFill>
                <a:latin typeface="Century Gothic"/>
              </a:rPr>
              <a:t> να </a:t>
            </a:r>
            <a:r>
              <a:rPr lang="en-GB" sz="2400" b="1" dirty="0" err="1">
                <a:solidFill>
                  <a:srgbClr val="004A6C"/>
                </a:solidFill>
                <a:latin typeface="Century Gothic"/>
              </a:rPr>
              <a:t>μάθουμε</a:t>
            </a:r>
            <a:r>
              <a:rPr lang="en-GB" sz="2400" b="1" dirty="0">
                <a:solidFill>
                  <a:srgbClr val="004A6C"/>
                </a:solidFill>
                <a:latin typeface="Century Gothic"/>
              </a:rPr>
              <a:t> </a:t>
            </a:r>
            <a:r>
              <a:rPr lang="en-GB" sz="2400" b="1" dirty="0" err="1">
                <a:solidFill>
                  <a:srgbClr val="004A6C"/>
                </a:solidFill>
                <a:latin typeface="Century Gothic"/>
              </a:rPr>
              <a:t>γι</a:t>
            </a:r>
            <a:r>
              <a:rPr lang="en-GB" sz="2400" b="1" dirty="0">
                <a:solidFill>
                  <a:srgbClr val="004A6C"/>
                </a:solidFill>
                <a:latin typeface="Century Gothic"/>
              </a:rPr>
              <a:t>α </a:t>
            </a:r>
            <a:r>
              <a:rPr lang="en-GB" sz="2400" b="1" dirty="0" err="1">
                <a:solidFill>
                  <a:srgbClr val="004A6C"/>
                </a:solidFill>
                <a:latin typeface="Century Gothic"/>
              </a:rPr>
              <a:t>την</a:t>
            </a:r>
            <a:r>
              <a:rPr lang="en-GB" sz="2400" b="1" dirty="0">
                <a:solidFill>
                  <a:srgbClr val="004A6C"/>
                </a:solidFill>
                <a:latin typeface="Century Gothic"/>
              </a:rPr>
              <a:t> πλα</a:t>
            </a:r>
            <a:r>
              <a:rPr lang="en-GB" sz="2400" b="1" dirty="0" err="1">
                <a:solidFill>
                  <a:srgbClr val="004A6C"/>
                </a:solidFill>
                <a:latin typeface="Century Gothic"/>
              </a:rPr>
              <a:t>στική</a:t>
            </a:r>
            <a:r>
              <a:rPr lang="en-GB" sz="2400" b="1" dirty="0">
                <a:solidFill>
                  <a:srgbClr val="004A6C"/>
                </a:solidFill>
                <a:latin typeface="Century Gothic"/>
              </a:rPr>
              <a:t> </a:t>
            </a:r>
            <a:r>
              <a:rPr lang="en-GB" sz="2400" b="1" dirty="0" err="1">
                <a:solidFill>
                  <a:srgbClr val="004A6C"/>
                </a:solidFill>
                <a:latin typeface="Century Gothic"/>
              </a:rPr>
              <a:t>ρύ</a:t>
            </a:r>
            <a:r>
              <a:rPr lang="en-GB" sz="2400" b="1" dirty="0">
                <a:solidFill>
                  <a:srgbClr val="004A6C"/>
                </a:solidFill>
                <a:latin typeface="Century Gothic"/>
              </a:rPr>
              <a:t>πα</a:t>
            </a:r>
            <a:r>
              <a:rPr lang="en-GB" sz="2400" b="1" dirty="0" err="1">
                <a:solidFill>
                  <a:srgbClr val="004A6C"/>
                </a:solidFill>
                <a:latin typeface="Century Gothic"/>
              </a:rPr>
              <a:t>νση</a:t>
            </a:r>
            <a:r>
              <a:rPr lang="en-GB" sz="2400" b="1" dirty="0">
                <a:solidFill>
                  <a:srgbClr val="004A6C"/>
                </a:solidFill>
                <a:latin typeface="Century Gothic"/>
              </a:rPr>
              <a:t> </a:t>
            </a:r>
            <a:r>
              <a:rPr lang="en-GB" sz="2400" b="1" dirty="0" err="1">
                <a:solidFill>
                  <a:srgbClr val="004A6C"/>
                </a:solidFill>
                <a:latin typeface="Century Gothic"/>
              </a:rPr>
              <a:t>στους</a:t>
            </a:r>
            <a:r>
              <a:rPr lang="en-GB" sz="2400" b="1" dirty="0">
                <a:solidFill>
                  <a:srgbClr val="004A6C"/>
                </a:solidFill>
                <a:latin typeface="Century Gothic"/>
              </a:rPr>
              <a:t> </a:t>
            </a:r>
            <a:r>
              <a:rPr lang="en-GB" sz="2400" b="1" dirty="0" err="1">
                <a:solidFill>
                  <a:srgbClr val="004A6C"/>
                </a:solidFill>
                <a:latin typeface="Century Gothic"/>
              </a:rPr>
              <a:t>χώρους</a:t>
            </a:r>
            <a:r>
              <a:rPr lang="en-GB" sz="2400" b="1" dirty="0">
                <a:solidFill>
                  <a:srgbClr val="004A6C"/>
                </a:solidFill>
                <a:latin typeface="Century Gothic"/>
              </a:rPr>
              <a:t> </a:t>
            </a:r>
            <a:r>
              <a:rPr lang="en-GB" sz="2400" b="1" dirty="0" err="1">
                <a:solidFill>
                  <a:srgbClr val="004A6C"/>
                </a:solidFill>
                <a:latin typeface="Century Gothic"/>
              </a:rPr>
              <a:t>του</a:t>
            </a:r>
            <a:r>
              <a:rPr lang="en-GB" sz="2400" b="1" dirty="0">
                <a:solidFill>
                  <a:srgbClr val="004A6C"/>
                </a:solidFill>
                <a:latin typeface="Century Gothic"/>
              </a:rPr>
              <a:t> </a:t>
            </a:r>
            <a:r>
              <a:rPr lang="en-GB" sz="2400" b="1" dirty="0" err="1">
                <a:solidFill>
                  <a:srgbClr val="004A6C"/>
                </a:solidFill>
                <a:latin typeface="Century Gothic"/>
              </a:rPr>
              <a:t>σχολείου</a:t>
            </a:r>
            <a:r>
              <a:rPr lang="en-GB" sz="2400" b="1" dirty="0">
                <a:solidFill>
                  <a:srgbClr val="004A6C"/>
                </a:solidFill>
                <a:latin typeface="Century Gothic"/>
              </a:rPr>
              <a:t> μας;​</a:t>
            </a:r>
            <a:endParaRPr lang="en-US" dirty="0"/>
          </a:p>
        </p:txBody>
      </p:sp>
      <p:sp>
        <p:nvSpPr>
          <p:cNvPr id="24" name="Rectangle 23">
            <a:extLst>
              <a:ext uri="{FF2B5EF4-FFF2-40B4-BE49-F238E27FC236}">
                <a16:creationId xmlns:a16="http://schemas.microsoft.com/office/drawing/2014/main" id="{5EAC0320-D9BB-7F4D-991C-CD4DDC1C8EAB}"/>
              </a:ext>
            </a:extLst>
          </p:cNvPr>
          <p:cNvSpPr/>
          <p:nvPr/>
        </p:nvSpPr>
        <p:spPr>
          <a:xfrm>
            <a:off x="2814459" y="3333610"/>
            <a:ext cx="7355423" cy="1200329"/>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CBC81A49-E410-5A42-9A94-B4A99E70A465}"/>
              </a:ext>
            </a:extLst>
          </p:cNvPr>
          <p:cNvSpPr/>
          <p:nvPr/>
        </p:nvSpPr>
        <p:spPr>
          <a:xfrm>
            <a:off x="3044550" y="3364516"/>
            <a:ext cx="6766111" cy="1200329"/>
          </a:xfrm>
          <a:prstGeom prst="rect">
            <a:avLst/>
          </a:prstGeom>
        </p:spPr>
        <p:txBody>
          <a:bodyPr wrap="square" lIns="91440" tIns="45720" rIns="91440" bIns="45720" anchor="t">
            <a:spAutoFit/>
          </a:bodyPr>
          <a:lstStyle/>
          <a:p>
            <a:r>
              <a:rPr lang="en-US" sz="2400" b="1" dirty="0" err="1">
                <a:solidFill>
                  <a:srgbClr val="FF0000"/>
                </a:solidFill>
                <a:latin typeface="Century Gothic"/>
              </a:rPr>
              <a:t>Σημείωση</a:t>
            </a:r>
            <a:r>
              <a:rPr lang="en-US" sz="2400" b="1" dirty="0">
                <a:solidFill>
                  <a:srgbClr val="FF0000"/>
                </a:solidFill>
                <a:latin typeface="Century Gothic"/>
              </a:rPr>
              <a:t> δα</a:t>
            </a:r>
            <a:r>
              <a:rPr lang="en-US" sz="2400" b="1" dirty="0" err="1">
                <a:solidFill>
                  <a:srgbClr val="FF0000"/>
                </a:solidFill>
                <a:latin typeface="Century Gothic"/>
              </a:rPr>
              <a:t>σκάλου</a:t>
            </a:r>
            <a:r>
              <a:rPr lang="en-US" sz="2400" b="1" dirty="0">
                <a:solidFill>
                  <a:srgbClr val="FF0000"/>
                </a:solidFill>
                <a:latin typeface="Century Gothic"/>
              </a:rPr>
              <a:t>: π</a:t>
            </a:r>
            <a:r>
              <a:rPr lang="en-US" sz="2400" b="1" dirty="0" err="1">
                <a:solidFill>
                  <a:srgbClr val="FF0000"/>
                </a:solidFill>
                <a:latin typeface="Century Gothic"/>
              </a:rPr>
              <a:t>ροσθέστε</a:t>
            </a:r>
            <a:r>
              <a:rPr lang="en-US" sz="2400" b="1" dirty="0">
                <a:solidFill>
                  <a:srgbClr val="FF0000"/>
                </a:solidFill>
                <a:latin typeface="Century Gothic"/>
              </a:rPr>
              <a:t> </a:t>
            </a:r>
            <a:r>
              <a:rPr lang="en-US" sz="2400" b="1" dirty="0" err="1">
                <a:solidFill>
                  <a:srgbClr val="FF0000"/>
                </a:solidFill>
                <a:latin typeface="Century Gothic"/>
              </a:rPr>
              <a:t>έν</a:t>
            </a:r>
            <a:r>
              <a:rPr lang="en-US" sz="2400" b="1" dirty="0">
                <a:solidFill>
                  <a:srgbClr val="FF0000"/>
                </a:solidFill>
                <a:latin typeface="Century Gothic"/>
              </a:rPr>
              <a:t>αν </a:t>
            </a:r>
            <a:r>
              <a:rPr lang="en-US" sz="2400" b="1" dirty="0" err="1">
                <a:solidFill>
                  <a:srgbClr val="FF0000"/>
                </a:solidFill>
                <a:latin typeface="Century Gothic"/>
              </a:rPr>
              <a:t>χάρτη</a:t>
            </a:r>
            <a:r>
              <a:rPr lang="en-US" sz="2400" b="1" dirty="0">
                <a:solidFill>
                  <a:srgbClr val="FF0000"/>
                </a:solidFill>
                <a:latin typeface="Century Gothic"/>
              </a:rPr>
              <a:t> </a:t>
            </a:r>
            <a:r>
              <a:rPr lang="en-US" sz="2400" b="1" dirty="0" err="1">
                <a:solidFill>
                  <a:srgbClr val="FF0000"/>
                </a:solidFill>
                <a:latin typeface="Century Gothic"/>
              </a:rPr>
              <a:t>της</a:t>
            </a:r>
            <a:r>
              <a:rPr lang="en-US" sz="2400" b="1" dirty="0">
                <a:solidFill>
                  <a:srgbClr val="FF0000"/>
                </a:solidFill>
                <a:latin typeface="Century Gothic"/>
              </a:rPr>
              <a:t> π</a:t>
            </a:r>
            <a:r>
              <a:rPr lang="en-US" sz="2400" b="1" dirty="0" err="1">
                <a:solidFill>
                  <a:srgbClr val="FF0000"/>
                </a:solidFill>
                <a:latin typeface="Century Gothic"/>
              </a:rPr>
              <a:t>εριοχής</a:t>
            </a:r>
            <a:r>
              <a:rPr lang="en-US" sz="2400" b="1" dirty="0">
                <a:solidFill>
                  <a:srgbClr val="FF0000"/>
                </a:solidFill>
                <a:latin typeface="Century Gothic"/>
              </a:rPr>
              <a:t>/</a:t>
            </a:r>
            <a:r>
              <a:rPr lang="en-US" sz="2400" b="1" dirty="0" err="1">
                <a:solidFill>
                  <a:srgbClr val="FF0000"/>
                </a:solidFill>
                <a:latin typeface="Century Gothic"/>
              </a:rPr>
              <a:t>σχολείου</a:t>
            </a:r>
            <a:r>
              <a:rPr lang="en-US" sz="2400" b="1" dirty="0">
                <a:solidFill>
                  <a:srgbClr val="FF0000"/>
                </a:solidFill>
                <a:latin typeface="Century Gothic"/>
              </a:rPr>
              <a:t> </a:t>
            </a:r>
            <a:r>
              <a:rPr lang="en-US" sz="2400" b="1" dirty="0" err="1">
                <a:solidFill>
                  <a:srgbClr val="FF0000"/>
                </a:solidFill>
                <a:latin typeface="Century Gothic"/>
              </a:rPr>
              <a:t>με</a:t>
            </a:r>
            <a:r>
              <a:rPr lang="en-US" sz="2400" b="1" dirty="0">
                <a:solidFill>
                  <a:srgbClr val="FF0000"/>
                </a:solidFill>
                <a:latin typeface="Century Gothic"/>
              </a:rPr>
              <a:t> </a:t>
            </a:r>
            <a:r>
              <a:rPr lang="en-US" sz="2400" b="1" dirty="0" err="1">
                <a:solidFill>
                  <a:srgbClr val="FF0000"/>
                </a:solidFill>
                <a:latin typeface="Century Gothic"/>
              </a:rPr>
              <a:t>σημειωμέν</a:t>
            </a:r>
            <a:r>
              <a:rPr lang="en-US" sz="2400" b="1" dirty="0">
                <a:solidFill>
                  <a:srgbClr val="FF0000"/>
                </a:solidFill>
                <a:latin typeface="Century Gothic"/>
              </a:rPr>
              <a:t>α </a:t>
            </a:r>
            <a:r>
              <a:rPr lang="en-US" sz="2400" b="1" dirty="0" err="1">
                <a:solidFill>
                  <a:srgbClr val="FF0000"/>
                </a:solidFill>
                <a:latin typeface="Century Gothic"/>
              </a:rPr>
              <a:t>δείγμ</a:t>
            </a:r>
            <a:r>
              <a:rPr lang="en-US" sz="2400" b="1" dirty="0">
                <a:solidFill>
                  <a:srgbClr val="FF0000"/>
                </a:solidFill>
                <a:latin typeface="Century Gothic"/>
              </a:rPr>
              <a:t>ατα </a:t>
            </a:r>
            <a:r>
              <a:rPr lang="en-US" sz="2400" b="1" dirty="0" err="1">
                <a:solidFill>
                  <a:srgbClr val="FF0000"/>
                </a:solidFill>
                <a:latin typeface="Century Gothic"/>
              </a:rPr>
              <a:t>το</a:t>
            </a:r>
            <a:r>
              <a:rPr lang="en-US" sz="2400" b="1" dirty="0">
                <a:solidFill>
                  <a:srgbClr val="FF0000"/>
                </a:solidFill>
                <a:latin typeface="Century Gothic"/>
              </a:rPr>
              <a:t>π</a:t>
            </a:r>
            <a:r>
              <a:rPr lang="en-US" sz="2400" b="1" dirty="0" err="1">
                <a:solidFill>
                  <a:srgbClr val="FF0000"/>
                </a:solidFill>
                <a:latin typeface="Century Gothic"/>
              </a:rPr>
              <a:t>οθεσιών</a:t>
            </a:r>
            <a:r>
              <a:rPr lang="en-US" sz="2400" b="1" dirty="0">
                <a:solidFill>
                  <a:srgbClr val="FF0000"/>
                </a:solidFill>
                <a:latin typeface="Century Gothic"/>
              </a:rPr>
              <a:t> </a:t>
            </a:r>
          </a:p>
        </p:txBody>
      </p:sp>
      <p:pic>
        <p:nvPicPr>
          <p:cNvPr id="3" name="Picture 2" descr="A picture containing text&#10;&#10;Description automatically generated">
            <a:extLst>
              <a:ext uri="{FF2B5EF4-FFF2-40B4-BE49-F238E27FC236}">
                <a16:creationId xmlns:a16="http://schemas.microsoft.com/office/drawing/2014/main" id="{D3097CCA-4F93-4D47-872A-0234336AD64C}"/>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0" y="5575139"/>
            <a:ext cx="4033516" cy="1282865"/>
          </a:xfrm>
          <a:prstGeom prst="rect">
            <a:avLst/>
          </a:prstGeom>
        </p:spPr>
      </p:pic>
      <p:sp>
        <p:nvSpPr>
          <p:cNvPr id="4" name="TextBox 3">
            <a:extLst>
              <a:ext uri="{FF2B5EF4-FFF2-40B4-BE49-F238E27FC236}">
                <a16:creationId xmlns:a16="http://schemas.microsoft.com/office/drawing/2014/main" id="{1C75E9EC-439B-B816-68B1-3778AF1CF095}"/>
              </a:ext>
            </a:extLst>
          </p:cNvPr>
          <p:cNvSpPr txBox="1"/>
          <p:nvPr/>
        </p:nvSpPr>
        <p:spPr>
          <a:xfrm>
            <a:off x="582063" y="929604"/>
            <a:ext cx="3490208"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Εργ</a:t>
            </a:r>
            <a:r>
              <a:rPr lang="en-US" sz="3200" b="1" dirty="0">
                <a:solidFill>
                  <a:srgbClr val="004A6C"/>
                </a:solidFill>
                <a:latin typeface="Century Gothic"/>
              </a:rPr>
              <a:t>α</a:t>
            </a:r>
            <a:r>
              <a:rPr lang="en-US" sz="3200" b="1" dirty="0" err="1">
                <a:solidFill>
                  <a:srgbClr val="004A6C"/>
                </a:solidFill>
                <a:latin typeface="Century Gothic"/>
              </a:rPr>
              <a:t>σί</a:t>
            </a:r>
            <a:r>
              <a:rPr lang="en-US" sz="3200" b="1" dirty="0">
                <a:solidFill>
                  <a:srgbClr val="004A6C"/>
                </a:solidFill>
                <a:latin typeface="Century Gothic"/>
              </a:rPr>
              <a:t>α </a:t>
            </a:r>
            <a:r>
              <a:rPr lang="en-US" sz="3200" b="1" dirty="0" err="1">
                <a:solidFill>
                  <a:srgbClr val="004A6C"/>
                </a:solidFill>
                <a:latin typeface="Century Gothic"/>
              </a:rPr>
              <a:t>Πεδίου</a:t>
            </a:r>
            <a:endParaRPr lang="en-US" dirty="0" err="1"/>
          </a:p>
        </p:txBody>
      </p:sp>
    </p:spTree>
    <p:extLst>
      <p:ext uri="{BB962C8B-B14F-4D97-AF65-F5344CB8AC3E}">
        <p14:creationId xmlns:p14="http://schemas.microsoft.com/office/powerpoint/2010/main" val="1439733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A3B8603-8D9C-C949-ACA0-06D4B539FBC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0" y="0"/>
            <a:ext cx="12192000" cy="6857999"/>
          </a:xfrm>
          <a:prstGeom prst="rect">
            <a:avLst/>
          </a:prstGeom>
        </p:spPr>
      </p:pic>
      <p:sp>
        <p:nvSpPr>
          <p:cNvPr id="9" name="Rectangle 8">
            <a:extLst>
              <a:ext uri="{FF2B5EF4-FFF2-40B4-BE49-F238E27FC236}">
                <a16:creationId xmlns:a16="http://schemas.microsoft.com/office/drawing/2014/main" id="{D5B5F019-5AFD-F04E-8C01-75DDC9073756}"/>
              </a:ext>
            </a:extLst>
          </p:cNvPr>
          <p:cNvSpPr/>
          <p:nvPr/>
        </p:nvSpPr>
        <p:spPr>
          <a:xfrm>
            <a:off x="5964250" y="482269"/>
            <a:ext cx="5850715" cy="834218"/>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7D3F714-4DCD-5C4E-9A5B-580AEA1B305E}"/>
              </a:ext>
            </a:extLst>
          </p:cNvPr>
          <p:cNvSpPr/>
          <p:nvPr/>
        </p:nvSpPr>
        <p:spPr>
          <a:xfrm>
            <a:off x="6133320" y="482269"/>
            <a:ext cx="6424658" cy="830997"/>
          </a:xfrm>
          <a:prstGeom prst="rect">
            <a:avLst/>
          </a:prstGeom>
        </p:spPr>
        <p:txBody>
          <a:bodyPr wrap="square" lIns="91440" tIns="45720" rIns="91440" bIns="45720" anchor="t">
            <a:spAutoFit/>
          </a:bodyPr>
          <a:lstStyle/>
          <a:p>
            <a:r>
              <a:rPr lang="en-GB" sz="2400" b="1" dirty="0" err="1">
                <a:solidFill>
                  <a:srgbClr val="004A6C"/>
                </a:solidFill>
                <a:latin typeface="Century Gothic"/>
              </a:rPr>
              <a:t>Ολοκληρώστε</a:t>
            </a:r>
            <a:r>
              <a:rPr lang="en-GB" sz="2400" b="1" dirty="0">
                <a:solidFill>
                  <a:srgbClr val="004A6C"/>
                </a:solidFill>
                <a:latin typeface="Century Gothic"/>
              </a:rPr>
              <a:t> </a:t>
            </a:r>
            <a:r>
              <a:rPr lang="en-GB" sz="2400" b="1" dirty="0" err="1">
                <a:solidFill>
                  <a:srgbClr val="004A6C"/>
                </a:solidFill>
                <a:latin typeface="Century Gothic"/>
              </a:rPr>
              <a:t>μι</a:t>
            </a:r>
            <a:r>
              <a:rPr lang="en-GB" sz="2400" b="1" dirty="0">
                <a:solidFill>
                  <a:srgbClr val="004A6C"/>
                </a:solidFill>
                <a:latin typeface="Century Gothic"/>
              </a:rPr>
              <a:t>α </a:t>
            </a:r>
            <a:r>
              <a:rPr lang="en-GB" sz="2400" b="1" dirty="0" err="1">
                <a:solidFill>
                  <a:srgbClr val="004A6C"/>
                </a:solidFill>
                <a:latin typeface="Century Gothic"/>
              </a:rPr>
              <a:t>εκτίμηση</a:t>
            </a:r>
            <a:r>
              <a:rPr lang="en-GB" sz="2400" b="1" dirty="0">
                <a:solidFill>
                  <a:srgbClr val="004A6C"/>
                </a:solidFill>
                <a:latin typeface="Century Gothic"/>
              </a:rPr>
              <a:t> </a:t>
            </a:r>
            <a:r>
              <a:rPr lang="en-GB" sz="2400" b="1" dirty="0" err="1">
                <a:solidFill>
                  <a:srgbClr val="004A6C"/>
                </a:solidFill>
                <a:latin typeface="Century Gothic"/>
              </a:rPr>
              <a:t>κινδύνου</a:t>
            </a:r>
            <a:r>
              <a:rPr lang="en-GB" sz="2400" b="1" dirty="0">
                <a:solidFill>
                  <a:srgbClr val="004A6C"/>
                </a:solidFill>
                <a:latin typeface="Century Gothic"/>
              </a:rPr>
              <a:t>
</a:t>
            </a:r>
            <a:r>
              <a:rPr lang="en-GB" sz="2400" b="1" dirty="0" err="1">
                <a:solidFill>
                  <a:srgbClr val="004A6C"/>
                </a:solidFill>
                <a:latin typeface="Century Gothic"/>
              </a:rPr>
              <a:t>γι</a:t>
            </a:r>
            <a:r>
              <a:rPr lang="en-GB" sz="2400" b="1" dirty="0">
                <a:solidFill>
                  <a:srgbClr val="004A6C"/>
                </a:solidFill>
                <a:latin typeface="Century Gothic"/>
              </a:rPr>
              <a:t>α </a:t>
            </a:r>
            <a:r>
              <a:rPr lang="en-GB" sz="2400" b="1" dirty="0" err="1">
                <a:solidFill>
                  <a:srgbClr val="004A6C"/>
                </a:solidFill>
                <a:latin typeface="Century Gothic"/>
              </a:rPr>
              <a:t>την</a:t>
            </a:r>
            <a:r>
              <a:rPr lang="en-GB" sz="2400" b="1" dirty="0">
                <a:solidFill>
                  <a:srgbClr val="004A6C"/>
                </a:solidFill>
                <a:latin typeface="Century Gothic"/>
              </a:rPr>
              <a:t> </a:t>
            </a:r>
            <a:r>
              <a:rPr lang="en-GB" sz="2400" b="1" dirty="0" err="1">
                <a:solidFill>
                  <a:srgbClr val="004A6C"/>
                </a:solidFill>
                <a:latin typeface="Century Gothic"/>
              </a:rPr>
              <a:t>εργ</a:t>
            </a:r>
            <a:r>
              <a:rPr lang="en-GB" sz="2400" b="1" dirty="0">
                <a:solidFill>
                  <a:srgbClr val="004A6C"/>
                </a:solidFill>
                <a:latin typeface="Century Gothic"/>
              </a:rPr>
              <a:t>α</a:t>
            </a:r>
            <a:r>
              <a:rPr lang="en-GB" sz="2400" b="1" dirty="0" err="1">
                <a:solidFill>
                  <a:srgbClr val="004A6C"/>
                </a:solidFill>
                <a:latin typeface="Century Gothic"/>
              </a:rPr>
              <a:t>σί</a:t>
            </a:r>
            <a:r>
              <a:rPr lang="en-GB" sz="2400" b="1" dirty="0">
                <a:solidFill>
                  <a:srgbClr val="004A6C"/>
                </a:solidFill>
                <a:latin typeface="Century Gothic"/>
              </a:rPr>
              <a:t>α π</a:t>
            </a:r>
            <a:r>
              <a:rPr lang="en-GB" sz="2400" b="1" dirty="0" err="1">
                <a:solidFill>
                  <a:srgbClr val="004A6C"/>
                </a:solidFill>
                <a:latin typeface="Century Gothic"/>
              </a:rPr>
              <a:t>εδίου</a:t>
            </a:r>
            <a:r>
              <a:rPr lang="en-GB" sz="2400" b="1" dirty="0">
                <a:solidFill>
                  <a:srgbClr val="004A6C"/>
                </a:solidFill>
                <a:latin typeface="Century Gothic"/>
              </a:rPr>
              <a:t> σας:​</a:t>
            </a:r>
            <a:endParaRPr lang="en-US" dirty="0"/>
          </a:p>
        </p:txBody>
      </p:sp>
      <p:pic>
        <p:nvPicPr>
          <p:cNvPr id="4" name="Picture 3" descr="A picture containing sky, outdoor, grass, parked&#10;&#10;Description automatically generated">
            <a:extLst>
              <a:ext uri="{FF2B5EF4-FFF2-40B4-BE49-F238E27FC236}">
                <a16:creationId xmlns:a16="http://schemas.microsoft.com/office/drawing/2014/main" id="{A7583DA4-212C-2E48-9E97-3A6684BD3B52}"/>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t="14081"/>
          <a:stretch/>
        </p:blipFill>
        <p:spPr>
          <a:xfrm>
            <a:off x="4299103" y="1789111"/>
            <a:ext cx="7017474" cy="3988000"/>
          </a:xfrm>
          <a:prstGeom prst="rect">
            <a:avLst/>
          </a:prstGeom>
        </p:spPr>
      </p:pic>
      <p:sp>
        <p:nvSpPr>
          <p:cNvPr id="24" name="Rectangle 23">
            <a:extLst>
              <a:ext uri="{FF2B5EF4-FFF2-40B4-BE49-F238E27FC236}">
                <a16:creationId xmlns:a16="http://schemas.microsoft.com/office/drawing/2014/main" id="{5EAC0320-D9BB-7F4D-991C-CD4DDC1C8EAB}"/>
              </a:ext>
            </a:extLst>
          </p:cNvPr>
          <p:cNvSpPr/>
          <p:nvPr/>
        </p:nvSpPr>
        <p:spPr>
          <a:xfrm>
            <a:off x="362456" y="1789657"/>
            <a:ext cx="4462062" cy="3987454"/>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CBC81A49-E410-5A42-9A94-B4A99E70A465}"/>
              </a:ext>
            </a:extLst>
          </p:cNvPr>
          <p:cNvSpPr/>
          <p:nvPr/>
        </p:nvSpPr>
        <p:spPr>
          <a:xfrm>
            <a:off x="592873" y="1812034"/>
            <a:ext cx="4163742" cy="3970318"/>
          </a:xfrm>
          <a:prstGeom prst="rect">
            <a:avLst/>
          </a:prstGeom>
        </p:spPr>
        <p:txBody>
          <a:bodyPr wrap="square" lIns="91440" tIns="45720" rIns="91440" bIns="45720" anchor="t">
            <a:spAutoFit/>
          </a:bodyPr>
          <a:lstStyle/>
          <a:p>
            <a:pPr defTabSz="457200"/>
            <a:r>
              <a:rPr lang="en-GB" b="1" dirty="0" err="1">
                <a:solidFill>
                  <a:srgbClr val="004A6C"/>
                </a:solidFill>
                <a:latin typeface="Century Gothic"/>
                <a:sym typeface="Calibri"/>
              </a:rPr>
              <a:t>Κίνδυνος</a:t>
            </a:r>
            <a:r>
              <a:rPr lang="en-GB" b="1" dirty="0">
                <a:solidFill>
                  <a:srgbClr val="004A6C"/>
                </a:solidFill>
                <a:latin typeface="Century Gothic"/>
                <a:sym typeface="Calibri"/>
              </a:rPr>
              <a:t>: π</a:t>
            </a:r>
            <a:r>
              <a:rPr lang="en-GB" b="1" dirty="0" err="1">
                <a:solidFill>
                  <a:srgbClr val="004A6C"/>
                </a:solidFill>
                <a:latin typeface="Century Gothic"/>
                <a:sym typeface="Calibri"/>
              </a:rPr>
              <a:t>τώση</a:t>
            </a:r>
            <a:r>
              <a:rPr lang="en-GB" b="1" dirty="0">
                <a:solidFill>
                  <a:srgbClr val="004A6C"/>
                </a:solidFill>
                <a:latin typeface="Century Gothic"/>
                <a:sym typeface="Calibri"/>
              </a:rPr>
              <a:t> </a:t>
            </a:r>
            <a:r>
              <a:rPr lang="en-GB" b="1" dirty="0" err="1">
                <a:solidFill>
                  <a:srgbClr val="004A6C"/>
                </a:solidFill>
                <a:latin typeface="Century Gothic"/>
                <a:sym typeface="Calibri"/>
              </a:rPr>
              <a:t>σε</a:t>
            </a:r>
            <a:r>
              <a:rPr lang="en-GB" b="1" dirty="0">
                <a:solidFill>
                  <a:srgbClr val="004A6C"/>
                </a:solidFill>
                <a:latin typeface="Century Gothic"/>
                <a:sym typeface="Calibri"/>
              </a:rPr>
              <a:t> α</a:t>
            </a:r>
            <a:r>
              <a:rPr lang="en-GB" b="1" dirty="0" err="1">
                <a:solidFill>
                  <a:srgbClr val="004A6C"/>
                </a:solidFill>
                <a:latin typeface="Century Gothic"/>
                <a:sym typeface="Calibri"/>
              </a:rPr>
              <a:t>νώμ</a:t>
            </a:r>
            <a:r>
              <a:rPr lang="en-GB" b="1" dirty="0">
                <a:solidFill>
                  <a:srgbClr val="004A6C"/>
                </a:solidFill>
                <a:latin typeface="Century Gothic"/>
                <a:sym typeface="Calibri"/>
              </a:rPr>
              <a:t>α</a:t>
            </a:r>
            <a:r>
              <a:rPr lang="en-GB" b="1" dirty="0" err="1">
                <a:solidFill>
                  <a:srgbClr val="004A6C"/>
                </a:solidFill>
                <a:latin typeface="Century Gothic"/>
                <a:sym typeface="Calibri"/>
              </a:rPr>
              <a:t>λο</a:t>
            </a:r>
            <a:r>
              <a:rPr lang="en-GB" b="1" dirty="0">
                <a:solidFill>
                  <a:srgbClr val="004A6C"/>
                </a:solidFill>
                <a:latin typeface="Century Gothic"/>
                <a:sym typeface="Calibri"/>
              </a:rPr>
              <a:t> </a:t>
            </a:r>
            <a:r>
              <a:rPr lang="en-GB" b="1" dirty="0" err="1">
                <a:solidFill>
                  <a:srgbClr val="004A6C"/>
                </a:solidFill>
                <a:latin typeface="Century Gothic"/>
                <a:sym typeface="Calibri"/>
              </a:rPr>
              <a:t>έδ</a:t>
            </a:r>
            <a:r>
              <a:rPr lang="en-GB" b="1" dirty="0">
                <a:solidFill>
                  <a:srgbClr val="004A6C"/>
                </a:solidFill>
                <a:latin typeface="Century Gothic"/>
                <a:sym typeface="Calibri"/>
              </a:rPr>
              <a:t>α</a:t>
            </a:r>
            <a:r>
              <a:rPr lang="en-GB" b="1" dirty="0" err="1">
                <a:solidFill>
                  <a:srgbClr val="004A6C"/>
                </a:solidFill>
                <a:latin typeface="Century Gothic"/>
                <a:sym typeface="Calibri"/>
              </a:rPr>
              <a:t>φος</a:t>
            </a:r>
            <a:r>
              <a:rPr lang="en-GB" b="1" dirty="0">
                <a:solidFill>
                  <a:srgbClr val="004A6C"/>
                </a:solidFill>
                <a:latin typeface="Century Gothic"/>
                <a:sym typeface="Calibri"/>
              </a:rPr>
              <a:t> </a:t>
            </a:r>
            <a:r>
              <a:rPr lang="en-GB" b="1" dirty="0" err="1">
                <a:solidFill>
                  <a:srgbClr val="0090D4"/>
                </a:solidFill>
                <a:latin typeface="Century Gothic"/>
                <a:sym typeface="Calibri"/>
              </a:rPr>
              <a:t>Δράση</a:t>
            </a:r>
            <a:r>
              <a:rPr lang="en-GB" b="1" dirty="0">
                <a:solidFill>
                  <a:srgbClr val="0090D4"/>
                </a:solidFill>
                <a:latin typeface="Century Gothic"/>
                <a:sym typeface="Calibri"/>
              </a:rPr>
              <a:t>: π</a:t>
            </a:r>
            <a:r>
              <a:rPr lang="en-GB" b="1" dirty="0" err="1">
                <a:solidFill>
                  <a:srgbClr val="0090D4"/>
                </a:solidFill>
                <a:latin typeface="Century Gothic"/>
                <a:sym typeface="Calibri"/>
              </a:rPr>
              <a:t>ερ</a:t>
            </a:r>
            <a:r>
              <a:rPr lang="en-GB" b="1" dirty="0">
                <a:solidFill>
                  <a:srgbClr val="0090D4"/>
                </a:solidFill>
                <a:latin typeface="Century Gothic"/>
                <a:sym typeface="Calibri"/>
              </a:rPr>
              <a:t>πα</a:t>
            </a:r>
            <a:r>
              <a:rPr lang="en-GB" b="1" dirty="0" err="1">
                <a:solidFill>
                  <a:srgbClr val="0090D4"/>
                </a:solidFill>
                <a:latin typeface="Century Gothic"/>
                <a:sym typeface="Calibri"/>
              </a:rPr>
              <a:t>τήστε</a:t>
            </a:r>
            <a:r>
              <a:rPr lang="en-GB" b="1" dirty="0">
                <a:solidFill>
                  <a:srgbClr val="0090D4"/>
                </a:solidFill>
                <a:latin typeface="Century Gothic"/>
                <a:sym typeface="Calibri"/>
              </a:rPr>
              <a:t> α</a:t>
            </a:r>
            <a:r>
              <a:rPr lang="en-GB" b="1" dirty="0" err="1">
                <a:solidFill>
                  <a:srgbClr val="0090D4"/>
                </a:solidFill>
                <a:latin typeface="Century Gothic"/>
                <a:sym typeface="Calibri"/>
              </a:rPr>
              <a:t>ντί</a:t>
            </a:r>
            <a:r>
              <a:rPr lang="en-GB" b="1" dirty="0">
                <a:solidFill>
                  <a:srgbClr val="0090D4"/>
                </a:solidFill>
                <a:latin typeface="Century Gothic"/>
                <a:sym typeface="Calibri"/>
              </a:rPr>
              <a:t> να </a:t>
            </a:r>
            <a:r>
              <a:rPr lang="en-GB" b="1" dirty="0" err="1">
                <a:solidFill>
                  <a:srgbClr val="0090D4"/>
                </a:solidFill>
                <a:latin typeface="Century Gothic"/>
                <a:sym typeface="Calibri"/>
              </a:rPr>
              <a:t>τρέχετε</a:t>
            </a:r>
            <a:r>
              <a:rPr lang="en-GB" b="1" dirty="0">
                <a:solidFill>
                  <a:srgbClr val="0090D4"/>
                </a:solidFill>
                <a:latin typeface="Century Gothic"/>
                <a:sym typeface="Calibri"/>
              </a:rPr>
              <a:t>. </a:t>
            </a:r>
            <a:r>
              <a:rPr lang="en-GB" b="1" dirty="0" err="1">
                <a:solidFill>
                  <a:srgbClr val="0090D4"/>
                </a:solidFill>
                <a:latin typeface="Century Gothic"/>
                <a:sym typeface="Calibri"/>
              </a:rPr>
              <a:t>Κοιτάξτε</a:t>
            </a:r>
            <a:r>
              <a:rPr lang="en-GB" b="1" dirty="0">
                <a:solidFill>
                  <a:srgbClr val="0090D4"/>
                </a:solidFill>
                <a:latin typeface="Century Gothic"/>
                <a:sym typeface="Calibri"/>
              </a:rPr>
              <a:t> π</a:t>
            </a:r>
            <a:r>
              <a:rPr lang="en-GB" b="1" dirty="0" err="1">
                <a:solidFill>
                  <a:srgbClr val="0090D4"/>
                </a:solidFill>
                <a:latin typeface="Century Gothic"/>
                <a:sym typeface="Calibri"/>
              </a:rPr>
              <a:t>ροσεκτικά</a:t>
            </a:r>
            <a:r>
              <a:rPr lang="en-GB" b="1" dirty="0">
                <a:solidFill>
                  <a:srgbClr val="004A6C"/>
                </a:solidFill>
                <a:latin typeface="Century Gothic"/>
                <a:sym typeface="Calibri"/>
              </a:rPr>
              <a:t>
</a:t>
            </a:r>
            <a:r>
              <a:rPr lang="en-GB" b="1" dirty="0" err="1">
                <a:solidFill>
                  <a:srgbClr val="004A6C"/>
                </a:solidFill>
                <a:latin typeface="Century Gothic"/>
                <a:sym typeface="Calibri"/>
              </a:rPr>
              <a:t>Κίνδυνος</a:t>
            </a:r>
            <a:r>
              <a:rPr lang="en-GB" b="1" dirty="0">
                <a:solidFill>
                  <a:srgbClr val="004A6C"/>
                </a:solidFill>
                <a:latin typeface="Century Gothic"/>
                <a:sym typeface="Calibri"/>
              </a:rPr>
              <a:t>: </a:t>
            </a:r>
            <a:r>
              <a:rPr lang="en-GB" b="1" dirty="0" err="1">
                <a:solidFill>
                  <a:srgbClr val="004A6C"/>
                </a:solidFill>
                <a:latin typeface="Century Gothic"/>
                <a:sym typeface="Calibri"/>
              </a:rPr>
              <a:t>κινούμεν</a:t>
            </a:r>
            <a:r>
              <a:rPr lang="en-GB" b="1" dirty="0">
                <a:solidFill>
                  <a:srgbClr val="004A6C"/>
                </a:solidFill>
                <a:latin typeface="Century Gothic"/>
                <a:sym typeface="Calibri"/>
              </a:rPr>
              <a:t>α α</a:t>
            </a:r>
            <a:r>
              <a:rPr lang="en-GB" b="1" dirty="0" err="1">
                <a:solidFill>
                  <a:srgbClr val="004A6C"/>
                </a:solidFill>
                <a:latin typeface="Century Gothic"/>
                <a:sym typeface="Calibri"/>
              </a:rPr>
              <a:t>υτοκίνητ</a:t>
            </a:r>
            <a:r>
              <a:rPr lang="en-GB" b="1" dirty="0">
                <a:solidFill>
                  <a:srgbClr val="004A6C"/>
                </a:solidFill>
                <a:latin typeface="Century Gothic"/>
                <a:sym typeface="Calibri"/>
              </a:rPr>
              <a:t>α </a:t>
            </a:r>
            <a:r>
              <a:rPr lang="en-GB" b="1" dirty="0" err="1">
                <a:solidFill>
                  <a:srgbClr val="0090D4"/>
                </a:solidFill>
                <a:latin typeface="Century Gothic"/>
                <a:sym typeface="Calibri"/>
              </a:rPr>
              <a:t>Δράση</a:t>
            </a:r>
            <a:r>
              <a:rPr lang="en-GB" b="1" dirty="0">
                <a:solidFill>
                  <a:srgbClr val="0090D4"/>
                </a:solidFill>
                <a:latin typeface="Century Gothic"/>
                <a:sym typeface="Calibri"/>
              </a:rPr>
              <a:t>: </a:t>
            </a:r>
            <a:r>
              <a:rPr lang="en-GB" b="1" dirty="0" err="1">
                <a:solidFill>
                  <a:srgbClr val="0090D4"/>
                </a:solidFill>
                <a:latin typeface="Century Gothic"/>
                <a:sym typeface="Calibri"/>
              </a:rPr>
              <a:t>κοιτάξτε</a:t>
            </a:r>
            <a:r>
              <a:rPr lang="en-GB" b="1" dirty="0">
                <a:solidFill>
                  <a:srgbClr val="0090D4"/>
                </a:solidFill>
                <a:latin typeface="Century Gothic"/>
                <a:sym typeface="Calibri"/>
              </a:rPr>
              <a:t>, α</a:t>
            </a:r>
            <a:r>
              <a:rPr lang="en-GB" b="1" dirty="0" err="1">
                <a:solidFill>
                  <a:srgbClr val="0090D4"/>
                </a:solidFill>
                <a:latin typeface="Century Gothic"/>
                <a:sym typeface="Calibri"/>
              </a:rPr>
              <a:t>κούστε</a:t>
            </a:r>
            <a:r>
              <a:rPr lang="en-GB" b="1" dirty="0">
                <a:solidFill>
                  <a:srgbClr val="0090D4"/>
                </a:solidFill>
                <a:latin typeface="Century Gothic"/>
                <a:sym typeface="Calibri"/>
              </a:rPr>
              <a:t> και </a:t>
            </a:r>
            <a:r>
              <a:rPr lang="en-GB" b="1" dirty="0" err="1">
                <a:solidFill>
                  <a:srgbClr val="0090D4"/>
                </a:solidFill>
                <a:latin typeface="Century Gothic"/>
                <a:sym typeface="Calibri"/>
              </a:rPr>
              <a:t>σκεφτείτε</a:t>
            </a:r>
            <a:r>
              <a:rPr lang="en-GB" b="1" dirty="0">
                <a:solidFill>
                  <a:srgbClr val="0090D4"/>
                </a:solidFill>
                <a:latin typeface="Century Gothic"/>
                <a:sym typeface="Calibri"/>
              </a:rPr>
              <a:t>. </a:t>
            </a:r>
            <a:r>
              <a:rPr lang="en-GB" b="1" dirty="0" err="1">
                <a:solidFill>
                  <a:srgbClr val="0090D4"/>
                </a:solidFill>
                <a:latin typeface="Century Gothic"/>
                <a:sym typeface="Calibri"/>
              </a:rPr>
              <a:t>Μείνετε</a:t>
            </a:r>
            <a:r>
              <a:rPr lang="en-GB" b="1" dirty="0">
                <a:solidFill>
                  <a:srgbClr val="0090D4"/>
                </a:solidFill>
                <a:latin typeface="Century Gothic"/>
                <a:sym typeface="Calibri"/>
              </a:rPr>
              <a:t> </a:t>
            </a:r>
            <a:r>
              <a:rPr lang="en-GB" b="1" dirty="0" err="1">
                <a:solidFill>
                  <a:srgbClr val="0090D4"/>
                </a:solidFill>
                <a:latin typeface="Century Gothic"/>
                <a:sym typeface="Calibri"/>
              </a:rPr>
              <a:t>κοντά</a:t>
            </a:r>
            <a:r>
              <a:rPr lang="en-GB" b="1" dirty="0">
                <a:solidFill>
                  <a:srgbClr val="0090D4"/>
                </a:solidFill>
                <a:latin typeface="Century Gothic"/>
                <a:sym typeface="Calibri"/>
              </a:rPr>
              <a:t> </a:t>
            </a:r>
            <a:r>
              <a:rPr lang="en-GB" b="1" dirty="0" err="1">
                <a:solidFill>
                  <a:srgbClr val="0090D4"/>
                </a:solidFill>
                <a:latin typeface="Century Gothic"/>
                <a:sym typeface="Calibri"/>
              </a:rPr>
              <a:t>σε</a:t>
            </a:r>
            <a:r>
              <a:rPr lang="en-GB" b="1" dirty="0">
                <a:solidFill>
                  <a:srgbClr val="0090D4"/>
                </a:solidFill>
                <a:latin typeface="Century Gothic"/>
                <a:sym typeface="Calibri"/>
              </a:rPr>
              <a:t> </a:t>
            </a:r>
            <a:r>
              <a:rPr lang="en-GB" b="1" dirty="0" err="1">
                <a:solidFill>
                  <a:srgbClr val="0090D4"/>
                </a:solidFill>
                <a:latin typeface="Century Gothic"/>
                <a:sym typeface="Calibri"/>
              </a:rPr>
              <a:t>ενήλικες</a:t>
            </a:r>
            <a:r>
              <a:rPr lang="en-GB" b="1" dirty="0">
                <a:solidFill>
                  <a:srgbClr val="004A6C"/>
                </a:solidFill>
                <a:latin typeface="Century Gothic"/>
                <a:sym typeface="Calibri"/>
              </a:rPr>
              <a:t>
</a:t>
            </a:r>
            <a:r>
              <a:rPr lang="en-GB" b="1" dirty="0" err="1">
                <a:solidFill>
                  <a:srgbClr val="004A6C"/>
                </a:solidFill>
                <a:latin typeface="Century Gothic"/>
                <a:sym typeface="Calibri"/>
              </a:rPr>
              <a:t>Κίνδυνος</a:t>
            </a:r>
            <a:r>
              <a:rPr lang="en-GB" b="1" dirty="0">
                <a:solidFill>
                  <a:srgbClr val="004A6C"/>
                </a:solidFill>
                <a:latin typeface="Century Gothic"/>
                <a:sym typeface="Calibri"/>
              </a:rPr>
              <a:t>: </a:t>
            </a:r>
            <a:r>
              <a:rPr lang="en-GB" b="1" dirty="0" err="1">
                <a:solidFill>
                  <a:srgbClr val="004A6C"/>
                </a:solidFill>
                <a:latin typeface="Century Gothic"/>
              </a:rPr>
              <a:t>σκου</a:t>
            </a:r>
            <a:r>
              <a:rPr lang="en-GB" b="1" dirty="0">
                <a:solidFill>
                  <a:srgbClr val="004A6C"/>
                </a:solidFill>
                <a:latin typeface="Century Gothic"/>
              </a:rPr>
              <a:t>π</a:t>
            </a:r>
            <a:r>
              <a:rPr lang="en-GB" b="1" dirty="0" err="1">
                <a:solidFill>
                  <a:srgbClr val="004A6C"/>
                </a:solidFill>
                <a:latin typeface="Century Gothic"/>
              </a:rPr>
              <a:t>ίδι</a:t>
            </a:r>
            <a:r>
              <a:rPr lang="en-GB" b="1" dirty="0">
                <a:solidFill>
                  <a:srgbClr val="004A6C"/>
                </a:solidFill>
                <a:latin typeface="Century Gothic"/>
              </a:rPr>
              <a:t>α </a:t>
            </a:r>
            <a:r>
              <a:rPr lang="en-GB" b="1" dirty="0" err="1">
                <a:solidFill>
                  <a:srgbClr val="0090D4"/>
                </a:solidFill>
                <a:latin typeface="Century Gothic"/>
              </a:rPr>
              <a:t>Δράση</a:t>
            </a:r>
            <a:r>
              <a:rPr lang="en-GB" b="1" dirty="0">
                <a:solidFill>
                  <a:srgbClr val="0090D4"/>
                </a:solidFill>
                <a:latin typeface="Century Gothic"/>
                <a:sym typeface="Calibri"/>
              </a:rPr>
              <a:t>: </a:t>
            </a:r>
            <a:r>
              <a:rPr lang="en-GB" b="1" dirty="0" err="1">
                <a:solidFill>
                  <a:srgbClr val="0090D4"/>
                </a:solidFill>
                <a:latin typeface="Century Gothic"/>
                <a:sym typeface="Calibri"/>
              </a:rPr>
              <a:t>χρησιμο</a:t>
            </a:r>
            <a:r>
              <a:rPr lang="en-GB" b="1" dirty="0">
                <a:solidFill>
                  <a:srgbClr val="0090D4"/>
                </a:solidFill>
                <a:latin typeface="Century Gothic"/>
                <a:sym typeface="Calibri"/>
              </a:rPr>
              <a:t>π</a:t>
            </a:r>
            <a:r>
              <a:rPr lang="en-GB" b="1" dirty="0" err="1">
                <a:solidFill>
                  <a:srgbClr val="0090D4"/>
                </a:solidFill>
                <a:latin typeface="Century Gothic"/>
                <a:sym typeface="Calibri"/>
              </a:rPr>
              <a:t>οιήστε</a:t>
            </a:r>
            <a:r>
              <a:rPr lang="en-GB" b="1" dirty="0">
                <a:solidFill>
                  <a:srgbClr val="0090D4"/>
                </a:solidFill>
                <a:latin typeface="Century Gothic"/>
                <a:sym typeface="Calibri"/>
              </a:rPr>
              <a:t> </a:t>
            </a:r>
            <a:r>
              <a:rPr lang="en-GB" b="1" dirty="0" err="1">
                <a:solidFill>
                  <a:srgbClr val="0090D4"/>
                </a:solidFill>
                <a:latin typeface="Century Gothic"/>
                <a:sym typeface="Calibri"/>
              </a:rPr>
              <a:t>συσκευή</a:t>
            </a:r>
            <a:r>
              <a:rPr lang="en-GB" b="1" dirty="0">
                <a:solidFill>
                  <a:srgbClr val="0090D4"/>
                </a:solidFill>
                <a:latin typeface="Century Gothic"/>
                <a:sym typeface="Calibri"/>
              </a:rPr>
              <a:t> </a:t>
            </a:r>
            <a:r>
              <a:rPr lang="en-GB" b="1" dirty="0" err="1">
                <a:solidFill>
                  <a:srgbClr val="0090D4"/>
                </a:solidFill>
                <a:latin typeface="Century Gothic"/>
                <a:sym typeface="Calibri"/>
              </a:rPr>
              <a:t>συλλογής</a:t>
            </a:r>
            <a:r>
              <a:rPr lang="en-GB" b="1" dirty="0">
                <a:solidFill>
                  <a:srgbClr val="0090D4"/>
                </a:solidFill>
                <a:latin typeface="Century Gothic"/>
                <a:sym typeface="Calibri"/>
              </a:rPr>
              <a:t> απ</a:t>
            </a:r>
            <a:r>
              <a:rPr lang="en-GB" b="1" dirty="0" err="1">
                <a:solidFill>
                  <a:srgbClr val="0090D4"/>
                </a:solidFill>
                <a:latin typeface="Century Gothic"/>
                <a:sym typeface="Calibri"/>
              </a:rPr>
              <a:t>ορριμμάτων</a:t>
            </a:r>
            <a:r>
              <a:rPr lang="en-GB" b="1" dirty="0">
                <a:solidFill>
                  <a:srgbClr val="0090D4"/>
                </a:solidFill>
                <a:latin typeface="Century Gothic"/>
                <a:sym typeface="Calibri"/>
              </a:rPr>
              <a:t> ή </a:t>
            </a:r>
            <a:r>
              <a:rPr lang="en-GB" b="1" dirty="0" err="1">
                <a:solidFill>
                  <a:srgbClr val="0090D4"/>
                </a:solidFill>
                <a:latin typeface="Century Gothic"/>
                <a:sym typeface="Calibri"/>
              </a:rPr>
              <a:t>γάντι</a:t>
            </a:r>
            <a:r>
              <a:rPr lang="en-GB" b="1" dirty="0">
                <a:solidFill>
                  <a:srgbClr val="0090D4"/>
                </a:solidFill>
                <a:latin typeface="Century Gothic"/>
                <a:sym typeface="Calibri"/>
              </a:rPr>
              <a:t>α</a:t>
            </a:r>
            <a:r>
              <a:rPr lang="en-GB" b="1" dirty="0">
                <a:solidFill>
                  <a:srgbClr val="004A6C"/>
                </a:solidFill>
                <a:latin typeface="Century Gothic"/>
                <a:sym typeface="Calibri"/>
              </a:rPr>
              <a:t>
</a:t>
            </a:r>
            <a:r>
              <a:rPr lang="en-GB" b="1" dirty="0" err="1">
                <a:solidFill>
                  <a:srgbClr val="004A6C"/>
                </a:solidFill>
                <a:latin typeface="Century Gothic"/>
                <a:sym typeface="Calibri"/>
              </a:rPr>
              <a:t>Κίνδυνος</a:t>
            </a:r>
            <a:r>
              <a:rPr lang="en-GB" b="1" dirty="0">
                <a:solidFill>
                  <a:srgbClr val="004A6C"/>
                </a:solidFill>
                <a:latin typeface="Century Gothic"/>
                <a:sym typeface="Calibri"/>
              </a:rPr>
              <a:t>: απ</a:t>
            </a:r>
            <a:r>
              <a:rPr lang="en-GB" b="1" dirty="0" err="1">
                <a:solidFill>
                  <a:srgbClr val="004A6C"/>
                </a:solidFill>
                <a:latin typeface="Century Gothic"/>
                <a:sym typeface="Calibri"/>
              </a:rPr>
              <a:t>ότομη</a:t>
            </a:r>
            <a:r>
              <a:rPr lang="en-GB" b="1" dirty="0">
                <a:solidFill>
                  <a:srgbClr val="004A6C"/>
                </a:solidFill>
                <a:latin typeface="Century Gothic"/>
                <a:sym typeface="Calibri"/>
              </a:rPr>
              <a:t>, </a:t>
            </a:r>
            <a:r>
              <a:rPr lang="en-GB" b="1" dirty="0" err="1">
                <a:solidFill>
                  <a:srgbClr val="004A6C"/>
                </a:solidFill>
                <a:latin typeface="Century Gothic"/>
                <a:sym typeface="Calibri"/>
              </a:rPr>
              <a:t>ολισθηρή</a:t>
            </a:r>
            <a:r>
              <a:rPr lang="en-GB" b="1" dirty="0">
                <a:solidFill>
                  <a:srgbClr val="004A6C"/>
                </a:solidFill>
                <a:latin typeface="Century Gothic"/>
                <a:sym typeface="Calibri"/>
              </a:rPr>
              <a:t> πλα</a:t>
            </a:r>
            <a:r>
              <a:rPr lang="en-GB" b="1" dirty="0" err="1">
                <a:solidFill>
                  <a:srgbClr val="004A6C"/>
                </a:solidFill>
                <a:latin typeface="Century Gothic"/>
                <a:sym typeface="Calibri"/>
              </a:rPr>
              <a:t>γιά</a:t>
            </a:r>
            <a:r>
              <a:rPr lang="en-GB" b="1" dirty="0">
                <a:solidFill>
                  <a:srgbClr val="0090D4"/>
                </a:solidFill>
                <a:latin typeface="Century Gothic"/>
                <a:sym typeface="Calibri"/>
              </a:rPr>
              <a:t> </a:t>
            </a:r>
            <a:r>
              <a:rPr lang="en-GB" b="1" dirty="0" err="1">
                <a:solidFill>
                  <a:srgbClr val="0090D4"/>
                </a:solidFill>
                <a:latin typeface="Century Gothic"/>
                <a:sym typeface="Calibri"/>
              </a:rPr>
              <a:t>Δράση</a:t>
            </a:r>
            <a:r>
              <a:rPr lang="en-GB" b="1" dirty="0">
                <a:solidFill>
                  <a:srgbClr val="0090D4"/>
                </a:solidFill>
                <a:latin typeface="Century Gothic"/>
                <a:sym typeface="Calibri"/>
              </a:rPr>
              <a:t>: </a:t>
            </a:r>
            <a:r>
              <a:rPr lang="en-GB" b="1" dirty="0" err="1">
                <a:solidFill>
                  <a:srgbClr val="0090D4"/>
                </a:solidFill>
                <a:latin typeface="Century Gothic"/>
                <a:sym typeface="Calibri"/>
              </a:rPr>
              <a:t>μείνετε</a:t>
            </a:r>
            <a:r>
              <a:rPr lang="en-GB" b="1" dirty="0">
                <a:solidFill>
                  <a:srgbClr val="0090D4"/>
                </a:solidFill>
                <a:latin typeface="Century Gothic"/>
                <a:sym typeface="Calibri"/>
              </a:rPr>
              <a:t> μα</a:t>
            </a:r>
            <a:r>
              <a:rPr lang="en-GB" b="1" dirty="0" err="1">
                <a:solidFill>
                  <a:srgbClr val="0090D4"/>
                </a:solidFill>
                <a:latin typeface="Century Gothic"/>
                <a:sym typeface="Calibri"/>
              </a:rPr>
              <a:t>κρυά</a:t>
            </a:r>
            <a:endParaRPr lang="en-GB" b="1" dirty="0" err="1">
              <a:solidFill>
                <a:srgbClr val="0090D4"/>
              </a:solidFill>
              <a:latin typeface="Century Gothic"/>
            </a:endParaRPr>
          </a:p>
        </p:txBody>
      </p:sp>
      <p:sp>
        <p:nvSpPr>
          <p:cNvPr id="21" name="Rectangle 20">
            <a:extLst>
              <a:ext uri="{FF2B5EF4-FFF2-40B4-BE49-F238E27FC236}">
                <a16:creationId xmlns:a16="http://schemas.microsoft.com/office/drawing/2014/main" id="{15CC33FF-C2AD-714D-A4C3-C4C0935B378C}"/>
              </a:ext>
            </a:extLst>
          </p:cNvPr>
          <p:cNvSpPr/>
          <p:nvPr/>
        </p:nvSpPr>
        <p:spPr>
          <a:xfrm>
            <a:off x="6042161" y="2286893"/>
            <a:ext cx="5024346" cy="850131"/>
          </a:xfrm>
          <a:prstGeom prst="rect">
            <a:avLst/>
          </a:prstGeom>
          <a:solidFill>
            <a:srgbClr val="0090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3FB8A8BF-5DBC-6143-A991-51103593F2F8}"/>
              </a:ext>
            </a:extLst>
          </p:cNvPr>
          <p:cNvSpPr/>
          <p:nvPr/>
        </p:nvSpPr>
        <p:spPr>
          <a:xfrm>
            <a:off x="6061473" y="2397077"/>
            <a:ext cx="5051383" cy="646331"/>
          </a:xfrm>
          <a:prstGeom prst="rect">
            <a:avLst/>
          </a:prstGeom>
        </p:spPr>
        <p:txBody>
          <a:bodyPr wrap="none" lIns="91440" tIns="45720" rIns="91440" bIns="45720" anchor="t">
            <a:spAutoFit/>
          </a:bodyPr>
          <a:lstStyle/>
          <a:p>
            <a:pPr marL="0" lvl="1"/>
            <a:r>
              <a:rPr lang="en-US" b="1" dirty="0">
                <a:solidFill>
                  <a:srgbClr val="F9F6ED"/>
                </a:solidFill>
                <a:latin typeface="Century Gothic"/>
              </a:rPr>
              <a:t>Υπ</a:t>
            </a:r>
            <a:r>
              <a:rPr lang="en-US" b="1" err="1">
                <a:solidFill>
                  <a:srgbClr val="F9F6ED"/>
                </a:solidFill>
                <a:latin typeface="Century Gothic"/>
              </a:rPr>
              <a:t>άρχουν</a:t>
            </a:r>
            <a:r>
              <a:rPr lang="en-US" b="1" dirty="0">
                <a:solidFill>
                  <a:srgbClr val="F9F6ED"/>
                </a:solidFill>
                <a:latin typeface="Century Gothic"/>
              </a:rPr>
              <a:t> </a:t>
            </a:r>
            <a:r>
              <a:rPr lang="en-US" b="1" err="1">
                <a:solidFill>
                  <a:srgbClr val="F9F6ED"/>
                </a:solidFill>
                <a:latin typeface="Century Gothic"/>
              </a:rPr>
              <a:t>άλλοι</a:t>
            </a:r>
            <a:r>
              <a:rPr lang="en-US" b="1" dirty="0">
                <a:solidFill>
                  <a:srgbClr val="F9F6ED"/>
                </a:solidFill>
                <a:latin typeface="Century Gothic"/>
              </a:rPr>
              <a:t> </a:t>
            </a:r>
            <a:r>
              <a:rPr lang="en-US" b="1" err="1">
                <a:solidFill>
                  <a:srgbClr val="F9F6ED"/>
                </a:solidFill>
                <a:latin typeface="Century Gothic"/>
              </a:rPr>
              <a:t>κίνδυνοι</a:t>
            </a:r>
            <a:r>
              <a:rPr lang="en-US" b="1" dirty="0">
                <a:solidFill>
                  <a:srgbClr val="F9F6ED"/>
                </a:solidFill>
                <a:latin typeface="Century Gothic"/>
              </a:rPr>
              <a:t> </a:t>
            </a:r>
            <a:r>
              <a:rPr lang="en-US" b="1" err="1">
                <a:solidFill>
                  <a:srgbClr val="F9F6ED"/>
                </a:solidFill>
                <a:latin typeface="Century Gothic"/>
              </a:rPr>
              <a:t>γι</a:t>
            </a:r>
            <a:r>
              <a:rPr lang="en-US" b="1" dirty="0">
                <a:solidFill>
                  <a:srgbClr val="F9F6ED"/>
                </a:solidFill>
                <a:latin typeface="Century Gothic"/>
              </a:rPr>
              <a:t>α </a:t>
            </a:r>
            <a:r>
              <a:rPr lang="en-US" b="1" err="1">
                <a:solidFill>
                  <a:srgbClr val="F9F6ED"/>
                </a:solidFill>
                <a:latin typeface="Century Gothic"/>
              </a:rPr>
              <a:t>τους</a:t>
            </a:r>
            <a:r>
              <a:rPr lang="en-US" b="1" dirty="0">
                <a:solidFill>
                  <a:srgbClr val="F9F6ED"/>
                </a:solidFill>
                <a:latin typeface="Century Gothic"/>
              </a:rPr>
              <a:t> οπ</a:t>
            </a:r>
            <a:r>
              <a:rPr lang="en-US" b="1" err="1">
                <a:solidFill>
                  <a:srgbClr val="F9F6ED"/>
                </a:solidFill>
                <a:latin typeface="Century Gothic"/>
              </a:rPr>
              <a:t>οίους</a:t>
            </a:r>
            <a:r>
              <a:rPr lang="en-US" b="1" dirty="0">
                <a:solidFill>
                  <a:srgbClr val="F9F6ED"/>
                </a:solidFill>
                <a:latin typeface="Century Gothic"/>
              </a:rPr>
              <a:t> </a:t>
            </a:r>
            <a:endParaRPr lang="en-US" dirty="0">
              <a:solidFill>
                <a:srgbClr val="000000"/>
              </a:solidFill>
              <a:latin typeface="Calibri" panose="020F0502020204030204"/>
              <a:ea typeface="Calibri" panose="020F0502020204030204"/>
              <a:cs typeface="Calibri" panose="020F0502020204030204"/>
            </a:endParaRPr>
          </a:p>
          <a:p>
            <a:pPr marL="0" lvl="1"/>
            <a:r>
              <a:rPr lang="en-US" b="1" dirty="0">
                <a:solidFill>
                  <a:srgbClr val="F9F6ED"/>
                </a:solidFill>
                <a:latin typeface="Century Gothic"/>
              </a:rPr>
              <a:t>π</a:t>
            </a:r>
            <a:r>
              <a:rPr lang="en-US" b="1" dirty="0" err="1">
                <a:solidFill>
                  <a:srgbClr val="F9F6ED"/>
                </a:solidFill>
                <a:latin typeface="Century Gothic"/>
              </a:rPr>
              <a:t>ρέ</a:t>
            </a:r>
            <a:r>
              <a:rPr lang="en-US" b="1" dirty="0">
                <a:solidFill>
                  <a:srgbClr val="F9F6ED"/>
                </a:solidFill>
                <a:latin typeface="Century Gothic"/>
              </a:rPr>
              <a:t>π</a:t>
            </a:r>
            <a:r>
              <a:rPr lang="en-US" b="1" dirty="0" err="1">
                <a:solidFill>
                  <a:srgbClr val="F9F6ED"/>
                </a:solidFill>
                <a:latin typeface="Century Gothic"/>
              </a:rPr>
              <a:t>ει</a:t>
            </a:r>
            <a:r>
              <a:rPr lang="en-US" b="1" dirty="0">
                <a:solidFill>
                  <a:srgbClr val="F9F6ED"/>
                </a:solidFill>
                <a:latin typeface="Century Gothic"/>
              </a:rPr>
              <a:t> να π</a:t>
            </a:r>
            <a:r>
              <a:rPr lang="en-US" b="1" dirty="0" err="1">
                <a:solidFill>
                  <a:srgbClr val="F9F6ED"/>
                </a:solidFill>
                <a:latin typeface="Century Gothic"/>
              </a:rPr>
              <a:t>ροετοιμ</a:t>
            </a:r>
            <a:r>
              <a:rPr lang="en-US" b="1" dirty="0">
                <a:solidFill>
                  <a:srgbClr val="F9F6ED"/>
                </a:solidFill>
                <a:latin typeface="Century Gothic"/>
              </a:rPr>
              <a:t>α</a:t>
            </a:r>
            <a:r>
              <a:rPr lang="en-US" b="1" dirty="0" err="1">
                <a:solidFill>
                  <a:srgbClr val="F9F6ED"/>
                </a:solidFill>
                <a:latin typeface="Century Gothic"/>
              </a:rPr>
              <a:t>στούμε</a:t>
            </a:r>
            <a:r>
              <a:rPr lang="en-US" b="1" dirty="0">
                <a:solidFill>
                  <a:srgbClr val="F9F6ED"/>
                </a:solidFill>
                <a:latin typeface="Century Gothic"/>
              </a:rPr>
              <a:t>;​</a:t>
            </a:r>
            <a:endParaRPr lang="en-US">
              <a:ea typeface="Calibri"/>
              <a:cs typeface="Calibri"/>
            </a:endParaRPr>
          </a:p>
        </p:txBody>
      </p:sp>
      <p:pic>
        <p:nvPicPr>
          <p:cNvPr id="3" name="Picture 2" descr="A picture containing text&#10;&#10;Description automatically generated">
            <a:extLst>
              <a:ext uri="{FF2B5EF4-FFF2-40B4-BE49-F238E27FC236}">
                <a16:creationId xmlns:a16="http://schemas.microsoft.com/office/drawing/2014/main" id="{08C68CB4-AC0F-E4DF-0D08-E81B5D3AC3B1}"/>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0" y="5575139"/>
            <a:ext cx="4033516" cy="1282865"/>
          </a:xfrm>
          <a:prstGeom prst="rect">
            <a:avLst/>
          </a:prstGeom>
        </p:spPr>
      </p:pic>
      <p:sp>
        <p:nvSpPr>
          <p:cNvPr id="7" name="TextBox 6">
            <a:extLst>
              <a:ext uri="{FF2B5EF4-FFF2-40B4-BE49-F238E27FC236}">
                <a16:creationId xmlns:a16="http://schemas.microsoft.com/office/drawing/2014/main" id="{4076EE4C-EF4C-58E0-3490-69E0E6E2E193}"/>
              </a:ext>
            </a:extLst>
          </p:cNvPr>
          <p:cNvSpPr txBox="1"/>
          <p:nvPr/>
        </p:nvSpPr>
        <p:spPr>
          <a:xfrm>
            <a:off x="591709" y="717402"/>
            <a:ext cx="3490208"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Εργ</a:t>
            </a:r>
            <a:r>
              <a:rPr lang="en-US" sz="3200" b="1" dirty="0">
                <a:solidFill>
                  <a:srgbClr val="004A6C"/>
                </a:solidFill>
                <a:latin typeface="Century Gothic"/>
              </a:rPr>
              <a:t>α</a:t>
            </a:r>
            <a:r>
              <a:rPr lang="en-US" sz="3200" b="1" dirty="0" err="1">
                <a:solidFill>
                  <a:srgbClr val="004A6C"/>
                </a:solidFill>
                <a:latin typeface="Century Gothic"/>
              </a:rPr>
              <a:t>σί</a:t>
            </a:r>
            <a:r>
              <a:rPr lang="en-US" sz="3200" b="1" dirty="0">
                <a:solidFill>
                  <a:srgbClr val="004A6C"/>
                </a:solidFill>
                <a:latin typeface="Century Gothic"/>
              </a:rPr>
              <a:t>α </a:t>
            </a:r>
            <a:r>
              <a:rPr lang="en-US" sz="3200" b="1" dirty="0" err="1">
                <a:solidFill>
                  <a:srgbClr val="004A6C"/>
                </a:solidFill>
                <a:latin typeface="Century Gothic"/>
              </a:rPr>
              <a:t>Πεδίου</a:t>
            </a:r>
            <a:endParaRPr lang="en-US" dirty="0" err="1"/>
          </a:p>
        </p:txBody>
      </p:sp>
    </p:spTree>
    <p:extLst>
      <p:ext uri="{BB962C8B-B14F-4D97-AF65-F5344CB8AC3E}">
        <p14:creationId xmlns:p14="http://schemas.microsoft.com/office/powerpoint/2010/main" val="1826167367"/>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sky, outdoor, yellow, container&#10;&#10;Description automatically generated">
            <a:extLst>
              <a:ext uri="{FF2B5EF4-FFF2-40B4-BE49-F238E27FC236}">
                <a16:creationId xmlns:a16="http://schemas.microsoft.com/office/drawing/2014/main" id="{FBD994C4-81B2-5A41-9472-FD30A89CE94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1"/>
            <a:ext cx="12192000" cy="6858000"/>
          </a:xfrm>
          <a:prstGeom prst="rect">
            <a:avLst/>
          </a:prstGeom>
        </p:spPr>
      </p:pic>
      <p:pic>
        <p:nvPicPr>
          <p:cNvPr id="9" name="Picture 8">
            <a:extLst>
              <a:ext uri="{FF2B5EF4-FFF2-40B4-BE49-F238E27FC236}">
                <a16:creationId xmlns:a16="http://schemas.microsoft.com/office/drawing/2014/main" id="{1353F454-D008-F746-B544-B0EB27E91EA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
            <a:ext cx="12192000" cy="6858000"/>
          </a:xfrm>
          <a:prstGeom prst="rect">
            <a:avLst/>
          </a:prstGeom>
        </p:spPr>
      </p:pic>
      <p:sp>
        <p:nvSpPr>
          <p:cNvPr id="11" name="TextBox 10">
            <a:extLst>
              <a:ext uri="{FF2B5EF4-FFF2-40B4-BE49-F238E27FC236}">
                <a16:creationId xmlns:a16="http://schemas.microsoft.com/office/drawing/2014/main" id="{06BADA5A-5E99-2F4F-A760-2D93959E2552}"/>
              </a:ext>
            </a:extLst>
          </p:cNvPr>
          <p:cNvSpPr txBox="1"/>
          <p:nvPr/>
        </p:nvSpPr>
        <p:spPr>
          <a:xfrm>
            <a:off x="157658" y="784921"/>
            <a:ext cx="4445411" cy="830997"/>
          </a:xfrm>
          <a:prstGeom prst="rect">
            <a:avLst/>
          </a:prstGeom>
          <a:noFill/>
        </p:spPr>
        <p:txBody>
          <a:bodyPr wrap="square" lIns="91440" tIns="45720" rIns="91440" bIns="45720" rtlCol="0" anchor="t">
            <a:spAutoFit/>
          </a:bodyPr>
          <a:lstStyle/>
          <a:p>
            <a:r>
              <a:rPr lang="en-US" sz="2400" b="1" dirty="0" err="1">
                <a:solidFill>
                  <a:srgbClr val="004A6C"/>
                </a:solidFill>
                <a:latin typeface="Century Gothic"/>
              </a:rPr>
              <a:t>Πρ</a:t>
            </a:r>
            <a:r>
              <a:rPr lang="en-US" sz="2400" b="1" dirty="0">
                <a:solidFill>
                  <a:srgbClr val="004A6C"/>
                </a:solidFill>
                <a:latin typeface="Century Gothic"/>
              </a:rPr>
              <a:t>α</a:t>
            </a:r>
            <a:r>
              <a:rPr lang="en-US" sz="2400" b="1" dirty="0" err="1">
                <a:solidFill>
                  <a:srgbClr val="004A6C"/>
                </a:solidFill>
                <a:latin typeface="Century Gothic"/>
              </a:rPr>
              <a:t>γμ</a:t>
            </a:r>
            <a:r>
              <a:rPr lang="en-US" sz="2400" b="1" dirty="0">
                <a:solidFill>
                  <a:srgbClr val="004A6C"/>
                </a:solidFill>
                <a:latin typeface="Century Gothic"/>
              </a:rPr>
              <a:t>α</a:t>
            </a:r>
            <a:r>
              <a:rPr lang="en-US" sz="2400" b="1" dirty="0" err="1">
                <a:solidFill>
                  <a:srgbClr val="004A6C"/>
                </a:solidFill>
                <a:latin typeface="Century Gothic"/>
              </a:rPr>
              <a:t>το</a:t>
            </a:r>
            <a:r>
              <a:rPr lang="en-US" sz="2400" b="1" dirty="0">
                <a:solidFill>
                  <a:srgbClr val="004A6C"/>
                </a:solidFill>
                <a:latin typeface="Century Gothic"/>
              </a:rPr>
              <a:t>π</a:t>
            </a:r>
            <a:r>
              <a:rPr lang="en-US" sz="2400" b="1" dirty="0" err="1">
                <a:solidFill>
                  <a:srgbClr val="004A6C"/>
                </a:solidFill>
                <a:latin typeface="Century Gothic"/>
              </a:rPr>
              <a:t>οιήστε</a:t>
            </a:r>
            <a:r>
              <a:rPr lang="en-US" sz="2400" b="1" dirty="0">
                <a:solidFill>
                  <a:srgbClr val="004A6C"/>
                </a:solidFill>
                <a:latin typeface="Century Gothic"/>
              </a:rPr>
              <a:t> </a:t>
            </a:r>
            <a:r>
              <a:rPr lang="en-US" sz="2400" b="1" dirty="0" err="1">
                <a:solidFill>
                  <a:srgbClr val="004A6C"/>
                </a:solidFill>
                <a:latin typeface="Century Gothic"/>
              </a:rPr>
              <a:t>την</a:t>
            </a:r>
            <a:r>
              <a:rPr lang="en-US" sz="2400" b="1" dirty="0">
                <a:solidFill>
                  <a:srgbClr val="004A6C"/>
                </a:solidFill>
                <a:latin typeface="Century Gothic"/>
              </a:rPr>
              <a:t> </a:t>
            </a:r>
            <a:r>
              <a:rPr lang="en-US" sz="2400" b="1" dirty="0" err="1">
                <a:solidFill>
                  <a:srgbClr val="004A6C"/>
                </a:solidFill>
                <a:latin typeface="Century Gothic"/>
              </a:rPr>
              <a:t>εργ</a:t>
            </a:r>
            <a:r>
              <a:rPr lang="en-US" sz="2400" b="1" dirty="0">
                <a:solidFill>
                  <a:srgbClr val="004A6C"/>
                </a:solidFill>
                <a:latin typeface="Century Gothic"/>
              </a:rPr>
              <a:t>α</a:t>
            </a:r>
            <a:r>
              <a:rPr lang="en-US" sz="2400" b="1" dirty="0" err="1">
                <a:solidFill>
                  <a:srgbClr val="004A6C"/>
                </a:solidFill>
                <a:latin typeface="Century Gothic"/>
              </a:rPr>
              <a:t>σί</a:t>
            </a:r>
            <a:r>
              <a:rPr lang="en-US" sz="2400" b="1" dirty="0">
                <a:solidFill>
                  <a:srgbClr val="004A6C"/>
                </a:solidFill>
                <a:latin typeface="Century Gothic"/>
              </a:rPr>
              <a:t>α π</a:t>
            </a:r>
            <a:r>
              <a:rPr lang="en-US" sz="2400" b="1" dirty="0" err="1">
                <a:solidFill>
                  <a:srgbClr val="004A6C"/>
                </a:solidFill>
                <a:latin typeface="Century Gothic"/>
              </a:rPr>
              <a:t>εδίου</a:t>
            </a:r>
            <a:endParaRPr lang="en-US" dirty="0" err="1"/>
          </a:p>
        </p:txBody>
      </p:sp>
      <p:sp>
        <p:nvSpPr>
          <p:cNvPr id="18" name="Rectangle 17">
            <a:extLst>
              <a:ext uri="{FF2B5EF4-FFF2-40B4-BE49-F238E27FC236}">
                <a16:creationId xmlns:a16="http://schemas.microsoft.com/office/drawing/2014/main" id="{9A5C9FF9-7673-0341-B4CA-99B53C6D88F3}"/>
              </a:ext>
            </a:extLst>
          </p:cNvPr>
          <p:cNvSpPr/>
          <p:nvPr/>
        </p:nvSpPr>
        <p:spPr>
          <a:xfrm>
            <a:off x="6809057" y="1205191"/>
            <a:ext cx="4800880" cy="3873867"/>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8A665B4-9C45-F942-A472-8D4EE002F590}"/>
              </a:ext>
            </a:extLst>
          </p:cNvPr>
          <p:cNvSpPr/>
          <p:nvPr/>
        </p:nvSpPr>
        <p:spPr>
          <a:xfrm>
            <a:off x="7074582" y="1371979"/>
            <a:ext cx="4256038" cy="3539430"/>
          </a:xfrm>
          <a:prstGeom prst="rect">
            <a:avLst/>
          </a:prstGeom>
        </p:spPr>
        <p:txBody>
          <a:bodyPr wrap="square" lIns="91440" tIns="45720" rIns="91440" bIns="45720" anchor="t">
            <a:spAutoFit/>
          </a:bodyPr>
          <a:lstStyle/>
          <a:p>
            <a:r>
              <a:rPr lang="en-GB" sz="2800" b="1" dirty="0" err="1">
                <a:solidFill>
                  <a:srgbClr val="004A6C"/>
                </a:solidFill>
                <a:latin typeface="Century Gothic"/>
              </a:rPr>
              <a:t>Φτιάξτε</a:t>
            </a:r>
            <a:r>
              <a:rPr lang="en-GB" sz="2800" b="1" dirty="0">
                <a:solidFill>
                  <a:srgbClr val="004A6C"/>
                </a:solidFill>
                <a:latin typeface="Century Gothic"/>
              </a:rPr>
              <a:t> </a:t>
            </a:r>
            <a:r>
              <a:rPr lang="en-GB" sz="2800" b="1" dirty="0" err="1">
                <a:solidFill>
                  <a:srgbClr val="004A6C"/>
                </a:solidFill>
                <a:latin typeface="Century Gothic"/>
              </a:rPr>
              <a:t>έν</a:t>
            </a:r>
            <a:r>
              <a:rPr lang="en-GB" sz="2800" b="1" dirty="0">
                <a:solidFill>
                  <a:srgbClr val="004A6C"/>
                </a:solidFill>
                <a:latin typeface="Century Gothic"/>
              </a:rPr>
              <a:t>αν π</a:t>
            </a:r>
            <a:r>
              <a:rPr lang="en-GB" sz="2800" b="1" dirty="0" err="1">
                <a:solidFill>
                  <a:srgbClr val="004A6C"/>
                </a:solidFill>
                <a:latin typeface="Century Gothic"/>
              </a:rPr>
              <a:t>ίν</a:t>
            </a:r>
            <a:r>
              <a:rPr lang="en-GB" sz="2800" b="1" dirty="0">
                <a:solidFill>
                  <a:srgbClr val="004A6C"/>
                </a:solidFill>
                <a:latin typeface="Century Gothic"/>
              </a:rPr>
              <a:t>ακα </a:t>
            </a:r>
            <a:r>
              <a:rPr lang="en-GB" sz="2800" b="1" dirty="0" err="1">
                <a:solidFill>
                  <a:srgbClr val="004A6C"/>
                </a:solidFill>
                <a:latin typeface="Century Gothic"/>
              </a:rPr>
              <a:t>γι</a:t>
            </a:r>
            <a:r>
              <a:rPr lang="en-GB" sz="2800" b="1" dirty="0">
                <a:solidFill>
                  <a:srgbClr val="004A6C"/>
                </a:solidFill>
                <a:latin typeface="Century Gothic"/>
              </a:rPr>
              <a:t>α να κατα</a:t>
            </a:r>
            <a:r>
              <a:rPr lang="en-GB" sz="2800" b="1" dirty="0" err="1">
                <a:solidFill>
                  <a:srgbClr val="004A6C"/>
                </a:solidFill>
                <a:latin typeface="Century Gothic"/>
              </a:rPr>
              <a:t>γράψετε</a:t>
            </a:r>
            <a:r>
              <a:rPr lang="en-GB" sz="2800" b="1" dirty="0">
                <a:solidFill>
                  <a:srgbClr val="004A6C"/>
                </a:solidFill>
                <a:latin typeface="Century Gothic"/>
              </a:rPr>
              <a:t> και να α</a:t>
            </a:r>
            <a:r>
              <a:rPr lang="en-GB" sz="2800" b="1" dirty="0" err="1">
                <a:solidFill>
                  <a:srgbClr val="004A6C"/>
                </a:solidFill>
                <a:latin typeface="Century Gothic"/>
              </a:rPr>
              <a:t>ξιολογήσετε</a:t>
            </a:r>
            <a:r>
              <a:rPr lang="en-GB" sz="2800" b="1" dirty="0">
                <a:solidFill>
                  <a:srgbClr val="004A6C"/>
                </a:solidFill>
                <a:latin typeface="Century Gothic"/>
              </a:rPr>
              <a:t> </a:t>
            </a:r>
            <a:r>
              <a:rPr lang="en-GB" sz="2800" b="1" dirty="0" err="1">
                <a:solidFill>
                  <a:srgbClr val="004A6C"/>
                </a:solidFill>
                <a:latin typeface="Century Gothic"/>
              </a:rPr>
              <a:t>την</a:t>
            </a:r>
            <a:r>
              <a:rPr lang="en-GB" sz="2800" b="1" dirty="0">
                <a:solidFill>
                  <a:srgbClr val="004A6C"/>
                </a:solidFill>
                <a:latin typeface="Century Gothic"/>
              </a:rPr>
              <a:t> π</a:t>
            </a:r>
            <a:r>
              <a:rPr lang="en-GB" sz="2800" b="1" dirty="0" err="1">
                <a:solidFill>
                  <a:srgbClr val="004A6C"/>
                </a:solidFill>
                <a:latin typeface="Century Gothic"/>
              </a:rPr>
              <a:t>οιότητ</a:t>
            </a:r>
            <a:r>
              <a:rPr lang="en-GB" sz="2800" b="1" dirty="0">
                <a:solidFill>
                  <a:srgbClr val="004A6C"/>
                </a:solidFill>
                <a:latin typeface="Century Gothic"/>
              </a:rPr>
              <a:t>α και π</a:t>
            </a:r>
            <a:r>
              <a:rPr lang="en-GB" sz="2800" b="1" dirty="0" err="1">
                <a:solidFill>
                  <a:srgbClr val="004A6C"/>
                </a:solidFill>
                <a:latin typeface="Century Gothic"/>
              </a:rPr>
              <a:t>οσότητ</a:t>
            </a:r>
            <a:r>
              <a:rPr lang="en-GB" sz="2800" b="1" dirty="0">
                <a:solidFill>
                  <a:srgbClr val="004A6C"/>
                </a:solidFill>
                <a:latin typeface="Century Gothic"/>
              </a:rPr>
              <a:t>α </a:t>
            </a:r>
            <a:r>
              <a:rPr lang="en-GB" sz="2800" b="1" dirty="0" err="1">
                <a:solidFill>
                  <a:srgbClr val="004A6C"/>
                </a:solidFill>
                <a:latin typeface="Century Gothic"/>
              </a:rPr>
              <a:t>της</a:t>
            </a:r>
            <a:r>
              <a:rPr lang="en-GB" sz="2800" b="1" dirty="0">
                <a:solidFill>
                  <a:srgbClr val="004A6C"/>
                </a:solidFill>
                <a:latin typeface="Century Gothic"/>
              </a:rPr>
              <a:t> πλα</a:t>
            </a:r>
            <a:r>
              <a:rPr lang="en-GB" sz="2800" b="1" dirty="0" err="1">
                <a:solidFill>
                  <a:srgbClr val="004A6C"/>
                </a:solidFill>
                <a:latin typeface="Century Gothic"/>
              </a:rPr>
              <a:t>στικής</a:t>
            </a:r>
            <a:r>
              <a:rPr lang="en-GB" sz="2800" b="1" dirty="0">
                <a:solidFill>
                  <a:srgbClr val="004A6C"/>
                </a:solidFill>
                <a:latin typeface="Century Gothic"/>
              </a:rPr>
              <a:t> </a:t>
            </a:r>
            <a:r>
              <a:rPr lang="en-GB" sz="2800" b="1" dirty="0" err="1">
                <a:solidFill>
                  <a:srgbClr val="004A6C"/>
                </a:solidFill>
                <a:latin typeface="Century Gothic"/>
              </a:rPr>
              <a:t>ρύ</a:t>
            </a:r>
            <a:r>
              <a:rPr lang="en-GB" sz="2800" b="1" dirty="0">
                <a:solidFill>
                  <a:srgbClr val="004A6C"/>
                </a:solidFill>
                <a:latin typeface="Century Gothic"/>
              </a:rPr>
              <a:t>πα</a:t>
            </a:r>
            <a:r>
              <a:rPr lang="en-GB" sz="2800" b="1" dirty="0" err="1">
                <a:solidFill>
                  <a:srgbClr val="004A6C"/>
                </a:solidFill>
                <a:latin typeface="Century Gothic"/>
              </a:rPr>
              <a:t>νσης</a:t>
            </a:r>
            <a:r>
              <a:rPr lang="en-GB" sz="2800" b="1" dirty="0">
                <a:solidFill>
                  <a:srgbClr val="004A6C"/>
                </a:solidFill>
                <a:latin typeface="Century Gothic"/>
              </a:rPr>
              <a:t> </a:t>
            </a:r>
            <a:r>
              <a:rPr lang="en-GB" sz="2800" b="1" dirty="0" err="1">
                <a:solidFill>
                  <a:srgbClr val="004A6C"/>
                </a:solidFill>
                <a:latin typeface="Century Gothic"/>
              </a:rPr>
              <a:t>των</a:t>
            </a:r>
            <a:r>
              <a:rPr lang="en-GB" sz="2800" b="1" dirty="0">
                <a:solidFill>
                  <a:srgbClr val="004A6C"/>
                </a:solidFill>
                <a:latin typeface="Century Gothic"/>
              </a:rPr>
              <a:t> </a:t>
            </a:r>
            <a:r>
              <a:rPr lang="en-GB" sz="2800" b="1" dirty="0" err="1">
                <a:solidFill>
                  <a:srgbClr val="004A6C"/>
                </a:solidFill>
                <a:latin typeface="Century Gothic"/>
              </a:rPr>
              <a:t>χώρων</a:t>
            </a:r>
            <a:r>
              <a:rPr lang="en-GB" sz="2800" b="1" dirty="0">
                <a:solidFill>
                  <a:srgbClr val="004A6C"/>
                </a:solidFill>
                <a:latin typeface="Century Gothic"/>
              </a:rPr>
              <a:t> </a:t>
            </a:r>
            <a:r>
              <a:rPr lang="en-GB" sz="2800" b="1" dirty="0" err="1">
                <a:solidFill>
                  <a:srgbClr val="004A6C"/>
                </a:solidFill>
                <a:latin typeface="Century Gothic"/>
              </a:rPr>
              <a:t>του</a:t>
            </a:r>
            <a:r>
              <a:rPr lang="en-GB" sz="2800" b="1" dirty="0">
                <a:solidFill>
                  <a:srgbClr val="004A6C"/>
                </a:solidFill>
                <a:latin typeface="Century Gothic"/>
              </a:rPr>
              <a:t> </a:t>
            </a:r>
            <a:r>
              <a:rPr lang="en-GB" sz="2800" b="1" dirty="0" err="1">
                <a:solidFill>
                  <a:srgbClr val="004A6C"/>
                </a:solidFill>
                <a:latin typeface="Century Gothic"/>
              </a:rPr>
              <a:t>σχολείου</a:t>
            </a:r>
            <a:r>
              <a:rPr lang="en-GB" sz="2800" b="1" dirty="0">
                <a:solidFill>
                  <a:srgbClr val="004A6C"/>
                </a:solidFill>
                <a:latin typeface="Century Gothic"/>
              </a:rPr>
              <a:t> σας.​</a:t>
            </a:r>
            <a:endParaRPr lang="en-US" sz="2800" dirty="0"/>
          </a:p>
        </p:txBody>
      </p:sp>
      <p:pic>
        <p:nvPicPr>
          <p:cNvPr id="3" name="Picture 2" descr="Text&#10;&#10;Description automatically generated with low confidence">
            <a:extLst>
              <a:ext uri="{FF2B5EF4-FFF2-40B4-BE49-F238E27FC236}">
                <a16:creationId xmlns:a16="http://schemas.microsoft.com/office/drawing/2014/main" id="{EC6B0FEC-C75F-4EE4-BAB4-40A37F5E80D4}"/>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0" y="5459392"/>
            <a:ext cx="4263348" cy="1398615"/>
          </a:xfrm>
          <a:prstGeom prst="rect">
            <a:avLst/>
          </a:prstGeom>
        </p:spPr>
      </p:pic>
    </p:spTree>
    <p:extLst>
      <p:ext uri="{BB962C8B-B14F-4D97-AF65-F5344CB8AC3E}">
        <p14:creationId xmlns:p14="http://schemas.microsoft.com/office/powerpoint/2010/main" val="40999498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A3B8603-8D9C-C949-ACA0-06D4B539FBC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4" name="Rectangle 23">
            <a:extLst>
              <a:ext uri="{FF2B5EF4-FFF2-40B4-BE49-F238E27FC236}">
                <a16:creationId xmlns:a16="http://schemas.microsoft.com/office/drawing/2014/main" id="{5EAC0320-D9BB-7F4D-991C-CD4DDC1C8EAB}"/>
              </a:ext>
            </a:extLst>
          </p:cNvPr>
          <p:cNvSpPr/>
          <p:nvPr/>
        </p:nvSpPr>
        <p:spPr>
          <a:xfrm>
            <a:off x="582063" y="2032528"/>
            <a:ext cx="5081318" cy="3487017"/>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EB16C68-2301-FD4E-A79D-AD1CE6D8FFC8}"/>
              </a:ext>
            </a:extLst>
          </p:cNvPr>
          <p:cNvSpPr txBox="1"/>
          <p:nvPr/>
        </p:nvSpPr>
        <p:spPr>
          <a:xfrm>
            <a:off x="311987" y="833150"/>
            <a:ext cx="4503284" cy="830997"/>
          </a:xfrm>
          <a:prstGeom prst="rect">
            <a:avLst/>
          </a:prstGeom>
          <a:noFill/>
        </p:spPr>
        <p:txBody>
          <a:bodyPr wrap="square" lIns="91440" tIns="45720" rIns="91440" bIns="45720" rtlCol="0" anchor="t">
            <a:spAutoFit/>
          </a:bodyPr>
          <a:lstStyle/>
          <a:p>
            <a:r>
              <a:rPr lang="en-US" sz="2400" b="1" dirty="0" err="1">
                <a:solidFill>
                  <a:srgbClr val="004A6C"/>
                </a:solidFill>
                <a:latin typeface="Century Gothic"/>
              </a:rPr>
              <a:t>Ολοκλήρωση</a:t>
            </a:r>
            <a:r>
              <a:rPr lang="en-US" sz="2400" b="1" dirty="0">
                <a:solidFill>
                  <a:srgbClr val="004A6C"/>
                </a:solidFill>
                <a:latin typeface="Century Gothic"/>
              </a:rPr>
              <a:t> </a:t>
            </a:r>
            <a:r>
              <a:rPr lang="en-US" sz="2400" b="1" dirty="0" err="1">
                <a:solidFill>
                  <a:srgbClr val="004A6C"/>
                </a:solidFill>
                <a:latin typeface="Century Gothic"/>
              </a:rPr>
              <a:t>Εργ</a:t>
            </a:r>
            <a:r>
              <a:rPr lang="en-US" sz="2400" b="1" dirty="0">
                <a:solidFill>
                  <a:srgbClr val="004A6C"/>
                </a:solidFill>
                <a:latin typeface="Century Gothic"/>
              </a:rPr>
              <a:t>α</a:t>
            </a:r>
            <a:r>
              <a:rPr lang="en-US" sz="2400" b="1" dirty="0" err="1">
                <a:solidFill>
                  <a:srgbClr val="004A6C"/>
                </a:solidFill>
                <a:latin typeface="Century Gothic"/>
              </a:rPr>
              <a:t>σί</a:t>
            </a:r>
            <a:r>
              <a:rPr lang="en-US" sz="2400" b="1" dirty="0">
                <a:solidFill>
                  <a:srgbClr val="004A6C"/>
                </a:solidFill>
                <a:latin typeface="Century Gothic"/>
              </a:rPr>
              <a:t>ας </a:t>
            </a:r>
            <a:r>
              <a:rPr lang="en-US" sz="2400" b="1" dirty="0" err="1">
                <a:solidFill>
                  <a:srgbClr val="004A6C"/>
                </a:solidFill>
                <a:latin typeface="Century Gothic"/>
              </a:rPr>
              <a:t>Πεδίου</a:t>
            </a:r>
            <a:r>
              <a:rPr lang="en-US" sz="2400" b="1" dirty="0">
                <a:solidFill>
                  <a:srgbClr val="004A6C"/>
                </a:solidFill>
                <a:latin typeface="Century Gothic"/>
              </a:rPr>
              <a:t>. </a:t>
            </a:r>
            <a:r>
              <a:rPr lang="en-US" sz="2400" b="1" dirty="0" err="1">
                <a:solidFill>
                  <a:srgbClr val="004A6C"/>
                </a:solidFill>
                <a:latin typeface="Century Gothic"/>
              </a:rPr>
              <a:t>Συγχ</a:t>
            </a:r>
            <a:r>
              <a:rPr lang="en-US" sz="2400" b="1" dirty="0">
                <a:solidFill>
                  <a:srgbClr val="004A6C"/>
                </a:solidFill>
                <a:latin typeface="Century Gothic"/>
              </a:rPr>
              <a:t>α</a:t>
            </a:r>
            <a:r>
              <a:rPr lang="en-US" sz="2400" b="1" dirty="0" err="1">
                <a:solidFill>
                  <a:srgbClr val="004A6C"/>
                </a:solidFill>
                <a:latin typeface="Century Gothic"/>
              </a:rPr>
              <a:t>ρητήρι</a:t>
            </a:r>
            <a:r>
              <a:rPr lang="en-US" sz="2400" b="1" dirty="0">
                <a:solidFill>
                  <a:srgbClr val="004A6C"/>
                </a:solidFill>
                <a:latin typeface="Century Gothic"/>
              </a:rPr>
              <a:t>α!</a:t>
            </a:r>
            <a:endParaRPr lang="en-US" dirty="0"/>
          </a:p>
        </p:txBody>
      </p:sp>
      <p:sp>
        <p:nvSpPr>
          <p:cNvPr id="2" name="Rectangle 1">
            <a:extLst>
              <a:ext uri="{FF2B5EF4-FFF2-40B4-BE49-F238E27FC236}">
                <a16:creationId xmlns:a16="http://schemas.microsoft.com/office/drawing/2014/main" id="{207408A9-C568-0641-AD56-8A6FDDD2F329}"/>
              </a:ext>
            </a:extLst>
          </p:cNvPr>
          <p:cNvSpPr/>
          <p:nvPr/>
        </p:nvSpPr>
        <p:spPr>
          <a:xfrm>
            <a:off x="721734" y="2178800"/>
            <a:ext cx="4801976" cy="3139321"/>
          </a:xfrm>
          <a:prstGeom prst="rect">
            <a:avLst/>
          </a:prstGeom>
        </p:spPr>
        <p:txBody>
          <a:bodyPr wrap="square" lIns="91440" tIns="45720" rIns="91440" bIns="45720" anchor="t">
            <a:spAutoFit/>
          </a:bodyPr>
          <a:lstStyle/>
          <a:p>
            <a:r>
              <a:rPr lang="en-GB" b="1" dirty="0" err="1">
                <a:solidFill>
                  <a:srgbClr val="004A6C"/>
                </a:solidFill>
                <a:latin typeface="Century Gothic"/>
              </a:rPr>
              <a:t>Τι</a:t>
            </a:r>
            <a:r>
              <a:rPr lang="en-GB" b="1" dirty="0">
                <a:solidFill>
                  <a:srgbClr val="004A6C"/>
                </a:solidFill>
                <a:latin typeface="Century Gothic"/>
              </a:rPr>
              <a:t> </a:t>
            </a:r>
            <a:r>
              <a:rPr lang="en-GB" b="1" dirty="0" err="1">
                <a:solidFill>
                  <a:srgbClr val="004A6C"/>
                </a:solidFill>
                <a:latin typeface="Century Gothic"/>
              </a:rPr>
              <a:t>μάθ</a:t>
            </a:r>
            <a:r>
              <a:rPr lang="en-GB" b="1" dirty="0">
                <a:solidFill>
                  <a:srgbClr val="004A6C"/>
                </a:solidFill>
                <a:latin typeface="Century Gothic"/>
              </a:rPr>
              <a:t>α</a:t>
            </a:r>
            <a:r>
              <a:rPr lang="en-GB" b="1" dirty="0" err="1">
                <a:solidFill>
                  <a:srgbClr val="004A6C"/>
                </a:solidFill>
                <a:latin typeface="Century Gothic"/>
              </a:rPr>
              <a:t>τε</a:t>
            </a:r>
            <a:r>
              <a:rPr lang="en-GB" b="1" dirty="0">
                <a:solidFill>
                  <a:srgbClr val="004A6C"/>
                </a:solidFill>
                <a:latin typeface="Century Gothic"/>
              </a:rPr>
              <a:t> </a:t>
            </a:r>
            <a:r>
              <a:rPr lang="en-GB" b="1" dirty="0" err="1">
                <a:solidFill>
                  <a:srgbClr val="004A6C"/>
                </a:solidFill>
                <a:latin typeface="Century Gothic"/>
              </a:rPr>
              <a:t>γι</a:t>
            </a:r>
            <a:r>
              <a:rPr lang="en-GB" b="1" dirty="0">
                <a:solidFill>
                  <a:srgbClr val="004A6C"/>
                </a:solidFill>
                <a:latin typeface="Century Gothic"/>
              </a:rPr>
              <a:t>α τα επίπ</a:t>
            </a:r>
            <a:r>
              <a:rPr lang="en-GB" b="1" dirty="0" err="1">
                <a:solidFill>
                  <a:srgbClr val="004A6C"/>
                </a:solidFill>
                <a:latin typeface="Century Gothic"/>
              </a:rPr>
              <a:t>εδ</a:t>
            </a:r>
            <a:r>
              <a:rPr lang="en-GB" b="1" dirty="0">
                <a:solidFill>
                  <a:srgbClr val="004A6C"/>
                </a:solidFill>
                <a:latin typeface="Century Gothic"/>
              </a:rPr>
              <a:t>α πλα</a:t>
            </a:r>
            <a:r>
              <a:rPr lang="en-GB" b="1" dirty="0" err="1">
                <a:solidFill>
                  <a:srgbClr val="004A6C"/>
                </a:solidFill>
                <a:latin typeface="Century Gothic"/>
              </a:rPr>
              <a:t>στικής</a:t>
            </a:r>
            <a:r>
              <a:rPr lang="en-GB" b="1" dirty="0">
                <a:solidFill>
                  <a:srgbClr val="004A6C"/>
                </a:solidFill>
                <a:latin typeface="Century Gothic"/>
              </a:rPr>
              <a:t> </a:t>
            </a:r>
            <a:r>
              <a:rPr lang="en-GB" b="1" dirty="0" err="1">
                <a:solidFill>
                  <a:srgbClr val="004A6C"/>
                </a:solidFill>
                <a:latin typeface="Century Gothic"/>
              </a:rPr>
              <a:t>ρύ</a:t>
            </a:r>
            <a:r>
              <a:rPr lang="en-GB" b="1" dirty="0">
                <a:solidFill>
                  <a:srgbClr val="004A6C"/>
                </a:solidFill>
                <a:latin typeface="Century Gothic"/>
              </a:rPr>
              <a:t>πα</a:t>
            </a:r>
            <a:r>
              <a:rPr lang="en-GB" b="1" dirty="0" err="1">
                <a:solidFill>
                  <a:srgbClr val="004A6C"/>
                </a:solidFill>
                <a:latin typeface="Century Gothic"/>
              </a:rPr>
              <a:t>νσης</a:t>
            </a:r>
            <a:r>
              <a:rPr lang="en-GB" b="1" dirty="0">
                <a:solidFill>
                  <a:srgbClr val="004A6C"/>
                </a:solidFill>
                <a:latin typeface="Century Gothic"/>
              </a:rPr>
              <a:t> </a:t>
            </a:r>
            <a:r>
              <a:rPr lang="en-GB" b="1" dirty="0" err="1">
                <a:solidFill>
                  <a:srgbClr val="004A6C"/>
                </a:solidFill>
                <a:latin typeface="Century Gothic"/>
              </a:rPr>
              <a:t>στους</a:t>
            </a:r>
            <a:r>
              <a:rPr lang="en-GB" b="1" dirty="0">
                <a:solidFill>
                  <a:srgbClr val="004A6C"/>
                </a:solidFill>
                <a:latin typeface="Century Gothic"/>
              </a:rPr>
              <a:t> </a:t>
            </a:r>
            <a:r>
              <a:rPr lang="en-GB" b="1" dirty="0" err="1">
                <a:solidFill>
                  <a:srgbClr val="004A6C"/>
                </a:solidFill>
                <a:latin typeface="Century Gothic"/>
              </a:rPr>
              <a:t>χώρους</a:t>
            </a:r>
            <a:r>
              <a:rPr lang="en-GB" b="1" dirty="0">
                <a:solidFill>
                  <a:srgbClr val="004A6C"/>
                </a:solidFill>
                <a:latin typeface="Century Gothic"/>
              </a:rPr>
              <a:t> </a:t>
            </a:r>
            <a:r>
              <a:rPr lang="en-GB" b="1" dirty="0" err="1">
                <a:solidFill>
                  <a:srgbClr val="004A6C"/>
                </a:solidFill>
                <a:latin typeface="Century Gothic"/>
              </a:rPr>
              <a:t>του</a:t>
            </a:r>
            <a:r>
              <a:rPr lang="en-GB" b="1" dirty="0">
                <a:solidFill>
                  <a:srgbClr val="004A6C"/>
                </a:solidFill>
                <a:latin typeface="Century Gothic"/>
              </a:rPr>
              <a:t> </a:t>
            </a:r>
            <a:r>
              <a:rPr lang="en-GB" b="1" dirty="0" err="1">
                <a:solidFill>
                  <a:srgbClr val="004A6C"/>
                </a:solidFill>
                <a:latin typeface="Century Gothic"/>
              </a:rPr>
              <a:t>σχολείου</a:t>
            </a:r>
            <a:r>
              <a:rPr lang="en-GB" b="1" dirty="0">
                <a:solidFill>
                  <a:srgbClr val="004A6C"/>
                </a:solidFill>
                <a:latin typeface="Century Gothic"/>
              </a:rPr>
              <a:t>; </a:t>
            </a:r>
            <a:endParaRPr lang="en-GB" b="1" dirty="0">
              <a:solidFill>
                <a:srgbClr val="004A6C"/>
              </a:solidFill>
              <a:latin typeface="Century Gothic"/>
              <a:ea typeface="Calibri" panose="020F0502020204030204"/>
              <a:cs typeface="Calibri" panose="020F0502020204030204"/>
            </a:endParaRPr>
          </a:p>
          <a:p>
            <a:r>
              <a:rPr lang="en-GB" b="1" dirty="0">
                <a:solidFill>
                  <a:srgbClr val="004A6C"/>
                </a:solidFill>
                <a:latin typeface="Century Gothic"/>
              </a:rPr>
              <a:t>
Υπ</a:t>
            </a:r>
            <a:r>
              <a:rPr lang="en-GB" b="1" dirty="0" err="1">
                <a:solidFill>
                  <a:srgbClr val="004A6C"/>
                </a:solidFill>
                <a:latin typeface="Century Gothic"/>
              </a:rPr>
              <a:t>ήρχ</a:t>
            </a:r>
            <a:r>
              <a:rPr lang="en-GB" b="1" dirty="0">
                <a:solidFill>
                  <a:srgbClr val="004A6C"/>
                </a:solidFill>
                <a:latin typeface="Century Gothic"/>
              </a:rPr>
              <a:t>αν π</a:t>
            </a:r>
            <a:r>
              <a:rPr lang="en-GB" b="1" dirty="0" err="1">
                <a:solidFill>
                  <a:srgbClr val="004A6C"/>
                </a:solidFill>
                <a:latin typeface="Century Gothic"/>
              </a:rPr>
              <a:t>εριοχές</a:t>
            </a:r>
            <a:r>
              <a:rPr lang="en-GB" b="1" dirty="0">
                <a:solidFill>
                  <a:srgbClr val="004A6C"/>
                </a:solidFill>
                <a:latin typeface="Century Gothic"/>
              </a:rPr>
              <a:t> π</a:t>
            </a:r>
            <a:r>
              <a:rPr lang="en-GB" b="1" dirty="0" err="1">
                <a:solidFill>
                  <a:srgbClr val="004A6C"/>
                </a:solidFill>
                <a:latin typeface="Century Gothic"/>
              </a:rPr>
              <a:t>ου</a:t>
            </a:r>
            <a:r>
              <a:rPr lang="en-GB" b="1" dirty="0">
                <a:solidFill>
                  <a:srgbClr val="004A6C"/>
                </a:solidFill>
                <a:latin typeface="Century Gothic"/>
              </a:rPr>
              <a:t> </a:t>
            </a:r>
            <a:r>
              <a:rPr lang="en-GB" b="1" dirty="0" err="1">
                <a:solidFill>
                  <a:srgbClr val="004A6C"/>
                </a:solidFill>
                <a:latin typeface="Century Gothic"/>
              </a:rPr>
              <a:t>είχ</a:t>
            </a:r>
            <a:r>
              <a:rPr lang="en-GB" b="1" dirty="0">
                <a:solidFill>
                  <a:srgbClr val="004A6C"/>
                </a:solidFill>
                <a:latin typeface="Century Gothic"/>
              </a:rPr>
              <a:t>αν π</a:t>
            </a:r>
            <a:r>
              <a:rPr lang="en-GB" b="1" dirty="0" err="1">
                <a:solidFill>
                  <a:srgbClr val="004A6C"/>
                </a:solidFill>
                <a:latin typeface="Century Gothic"/>
              </a:rPr>
              <a:t>ερισσότερ</a:t>
            </a:r>
            <a:r>
              <a:rPr lang="en-GB" b="1" dirty="0">
                <a:solidFill>
                  <a:srgbClr val="004A6C"/>
                </a:solidFill>
                <a:latin typeface="Century Gothic"/>
              </a:rPr>
              <a:t>α </a:t>
            </a:r>
            <a:r>
              <a:rPr lang="en-GB" b="1" dirty="0" err="1">
                <a:solidFill>
                  <a:srgbClr val="004A6C"/>
                </a:solidFill>
                <a:latin typeface="Century Gothic"/>
              </a:rPr>
              <a:t>σκου</a:t>
            </a:r>
            <a:r>
              <a:rPr lang="en-GB" b="1" dirty="0">
                <a:solidFill>
                  <a:srgbClr val="004A6C"/>
                </a:solidFill>
                <a:latin typeface="Century Gothic"/>
              </a:rPr>
              <a:t>π</a:t>
            </a:r>
            <a:r>
              <a:rPr lang="en-GB" b="1" dirty="0" err="1">
                <a:solidFill>
                  <a:srgbClr val="004A6C"/>
                </a:solidFill>
                <a:latin typeface="Century Gothic"/>
              </a:rPr>
              <a:t>ίδι</a:t>
            </a:r>
            <a:r>
              <a:rPr lang="en-GB" b="1" dirty="0">
                <a:solidFill>
                  <a:srgbClr val="004A6C"/>
                </a:solidFill>
                <a:latin typeface="Century Gothic"/>
              </a:rPr>
              <a:t>α από </a:t>
            </a:r>
            <a:r>
              <a:rPr lang="en-GB" b="1" dirty="0" err="1">
                <a:solidFill>
                  <a:srgbClr val="004A6C"/>
                </a:solidFill>
                <a:latin typeface="Century Gothic"/>
              </a:rPr>
              <a:t>άλλες</a:t>
            </a:r>
            <a:r>
              <a:rPr lang="en-GB" b="1" dirty="0">
                <a:solidFill>
                  <a:srgbClr val="004A6C"/>
                </a:solidFill>
                <a:latin typeface="Century Gothic"/>
              </a:rPr>
              <a:t>; 
</a:t>
            </a:r>
          </a:p>
          <a:p>
            <a:r>
              <a:rPr lang="en-GB" b="1" dirty="0" err="1">
                <a:solidFill>
                  <a:srgbClr val="004A6C"/>
                </a:solidFill>
                <a:latin typeface="Century Gothic"/>
              </a:rPr>
              <a:t>Γι</a:t>
            </a:r>
            <a:r>
              <a:rPr lang="en-GB" b="1" dirty="0">
                <a:solidFill>
                  <a:srgbClr val="004A6C"/>
                </a:solidFill>
                <a:latin typeface="Century Gothic"/>
              </a:rPr>
              <a:t>α</a:t>
            </a:r>
            <a:r>
              <a:rPr lang="en-GB" b="1" dirty="0" err="1">
                <a:solidFill>
                  <a:srgbClr val="004A6C"/>
                </a:solidFill>
                <a:latin typeface="Century Gothic"/>
              </a:rPr>
              <a:t>τί</a:t>
            </a:r>
            <a:r>
              <a:rPr lang="en-GB" b="1" dirty="0">
                <a:solidFill>
                  <a:srgbClr val="004A6C"/>
                </a:solidFill>
                <a:latin typeface="Century Gothic"/>
              </a:rPr>
              <a:t> π</a:t>
            </a:r>
            <a:r>
              <a:rPr lang="en-GB" b="1" dirty="0" err="1">
                <a:solidFill>
                  <a:srgbClr val="004A6C"/>
                </a:solidFill>
                <a:latin typeface="Century Gothic"/>
              </a:rPr>
              <a:t>ιστεύεις</a:t>
            </a:r>
            <a:r>
              <a:rPr lang="en-GB" b="1" dirty="0">
                <a:solidFill>
                  <a:srgbClr val="004A6C"/>
                </a:solidFill>
                <a:latin typeface="Century Gothic"/>
              </a:rPr>
              <a:t> </a:t>
            </a:r>
            <a:r>
              <a:rPr lang="en-GB" b="1" dirty="0" err="1">
                <a:solidFill>
                  <a:srgbClr val="004A6C"/>
                </a:solidFill>
                <a:latin typeface="Century Gothic"/>
              </a:rPr>
              <a:t>ότι</a:t>
            </a:r>
            <a:r>
              <a:rPr lang="en-GB" b="1" dirty="0">
                <a:solidFill>
                  <a:srgbClr val="004A6C"/>
                </a:solidFill>
                <a:latin typeface="Century Gothic"/>
              </a:rPr>
              <a:t> </a:t>
            </a:r>
            <a:r>
              <a:rPr lang="en-GB" b="1" dirty="0" err="1">
                <a:solidFill>
                  <a:srgbClr val="004A6C"/>
                </a:solidFill>
                <a:latin typeface="Century Gothic"/>
              </a:rPr>
              <a:t>συμ</a:t>
            </a:r>
            <a:r>
              <a:rPr lang="en-GB" b="1" dirty="0">
                <a:solidFill>
                  <a:srgbClr val="004A6C"/>
                </a:solidFill>
                <a:latin typeface="Century Gothic"/>
              </a:rPr>
              <a:t>βα</a:t>
            </a:r>
            <a:r>
              <a:rPr lang="en-GB" b="1" dirty="0" err="1">
                <a:solidFill>
                  <a:srgbClr val="004A6C"/>
                </a:solidFill>
                <a:latin typeface="Century Gothic"/>
              </a:rPr>
              <a:t>ίνει</a:t>
            </a:r>
            <a:r>
              <a:rPr lang="en-GB" b="1" dirty="0">
                <a:solidFill>
                  <a:srgbClr val="004A6C"/>
                </a:solidFill>
                <a:latin typeface="Century Gothic"/>
              </a:rPr>
              <a:t> α</a:t>
            </a:r>
            <a:r>
              <a:rPr lang="en-GB" b="1" dirty="0" err="1">
                <a:solidFill>
                  <a:srgbClr val="004A6C"/>
                </a:solidFill>
                <a:latin typeface="Century Gothic"/>
              </a:rPr>
              <a:t>υτό</a:t>
            </a:r>
            <a:r>
              <a:rPr lang="en-GB" b="1" dirty="0">
                <a:solidFill>
                  <a:srgbClr val="004A6C"/>
                </a:solidFill>
                <a:latin typeface="Century Gothic"/>
              </a:rPr>
              <a:t>; </a:t>
            </a:r>
            <a:endParaRPr lang="en-US" dirty="0">
              <a:solidFill>
                <a:srgbClr val="000000"/>
              </a:solidFill>
              <a:latin typeface="Calibri" panose="020F0502020204030204"/>
              <a:ea typeface="Calibri"/>
              <a:cs typeface="Calibri"/>
            </a:endParaRPr>
          </a:p>
          <a:p>
            <a:r>
              <a:rPr lang="en-GB" b="1" dirty="0">
                <a:solidFill>
                  <a:srgbClr val="004A6C"/>
                </a:solidFill>
                <a:latin typeface="Century Gothic"/>
              </a:rPr>
              <a:t>
</a:t>
            </a:r>
            <a:r>
              <a:rPr lang="en-GB" b="1" dirty="0" err="1">
                <a:solidFill>
                  <a:srgbClr val="004A6C"/>
                </a:solidFill>
                <a:latin typeface="Century Gothic"/>
              </a:rPr>
              <a:t>Τι</a:t>
            </a:r>
            <a:r>
              <a:rPr lang="en-GB" b="1" dirty="0">
                <a:solidFill>
                  <a:srgbClr val="004A6C"/>
                </a:solidFill>
                <a:latin typeface="Century Gothic"/>
              </a:rPr>
              <a:t> π</a:t>
            </a:r>
            <a:r>
              <a:rPr lang="en-GB" b="1" dirty="0" err="1">
                <a:solidFill>
                  <a:srgbClr val="004A6C"/>
                </a:solidFill>
                <a:latin typeface="Century Gothic"/>
              </a:rPr>
              <a:t>ιστεύετε</a:t>
            </a:r>
            <a:r>
              <a:rPr lang="en-GB" b="1" dirty="0">
                <a:solidFill>
                  <a:srgbClr val="004A6C"/>
                </a:solidFill>
                <a:latin typeface="Century Gothic"/>
              </a:rPr>
              <a:t> </a:t>
            </a:r>
            <a:r>
              <a:rPr lang="en-GB" b="1" dirty="0" err="1">
                <a:solidFill>
                  <a:srgbClr val="004A6C"/>
                </a:solidFill>
                <a:latin typeface="Century Gothic"/>
              </a:rPr>
              <a:t>ότι</a:t>
            </a:r>
            <a:r>
              <a:rPr lang="en-GB" b="1" dirty="0">
                <a:solidFill>
                  <a:srgbClr val="004A6C"/>
                </a:solidFill>
                <a:latin typeface="Century Gothic"/>
              </a:rPr>
              <a:t> θα μπ</a:t>
            </a:r>
            <a:r>
              <a:rPr lang="en-GB" b="1" dirty="0" err="1">
                <a:solidFill>
                  <a:srgbClr val="004A6C"/>
                </a:solidFill>
                <a:latin typeface="Century Gothic"/>
              </a:rPr>
              <a:t>ορούσε</a:t>
            </a:r>
            <a:r>
              <a:rPr lang="en-GB" b="1" dirty="0">
                <a:solidFill>
                  <a:srgbClr val="004A6C"/>
                </a:solidFill>
                <a:latin typeface="Century Gothic"/>
              </a:rPr>
              <a:t> να </a:t>
            </a:r>
            <a:r>
              <a:rPr lang="en-GB" b="1" dirty="0" err="1">
                <a:solidFill>
                  <a:srgbClr val="004A6C"/>
                </a:solidFill>
                <a:latin typeface="Century Gothic"/>
              </a:rPr>
              <a:t>γίνει</a:t>
            </a:r>
            <a:r>
              <a:rPr lang="en-GB" b="1" dirty="0">
                <a:solidFill>
                  <a:srgbClr val="004A6C"/>
                </a:solidFill>
                <a:latin typeface="Century Gothic"/>
              </a:rPr>
              <a:t> </a:t>
            </a:r>
            <a:r>
              <a:rPr lang="en-GB" b="1" dirty="0" err="1">
                <a:solidFill>
                  <a:srgbClr val="004A6C"/>
                </a:solidFill>
                <a:latin typeface="Century Gothic"/>
              </a:rPr>
              <a:t>γι</a:t>
            </a:r>
            <a:r>
              <a:rPr lang="en-GB" b="1" dirty="0">
                <a:solidFill>
                  <a:srgbClr val="004A6C"/>
                </a:solidFill>
                <a:latin typeface="Century Gothic"/>
              </a:rPr>
              <a:t>α να β</a:t>
            </a:r>
            <a:r>
              <a:rPr lang="en-GB" b="1" dirty="0" err="1">
                <a:solidFill>
                  <a:srgbClr val="004A6C"/>
                </a:solidFill>
                <a:latin typeface="Century Gothic"/>
              </a:rPr>
              <a:t>ελτιωθούν</a:t>
            </a:r>
            <a:r>
              <a:rPr lang="en-GB" b="1" dirty="0">
                <a:solidFill>
                  <a:srgbClr val="004A6C"/>
                </a:solidFill>
                <a:latin typeface="Century Gothic"/>
              </a:rPr>
              <a:t> τα επίπ</a:t>
            </a:r>
            <a:r>
              <a:rPr lang="en-GB" b="1" dirty="0" err="1">
                <a:solidFill>
                  <a:srgbClr val="004A6C"/>
                </a:solidFill>
                <a:latin typeface="Century Gothic"/>
              </a:rPr>
              <a:t>εδ</a:t>
            </a:r>
            <a:r>
              <a:rPr lang="en-GB" b="1" dirty="0">
                <a:solidFill>
                  <a:srgbClr val="004A6C"/>
                </a:solidFill>
                <a:latin typeface="Century Gothic"/>
              </a:rPr>
              <a:t>α πλα</a:t>
            </a:r>
            <a:r>
              <a:rPr lang="en-GB" b="1" dirty="0" err="1">
                <a:solidFill>
                  <a:srgbClr val="004A6C"/>
                </a:solidFill>
                <a:latin typeface="Century Gothic"/>
              </a:rPr>
              <a:t>στικής</a:t>
            </a:r>
            <a:r>
              <a:rPr lang="en-GB" b="1" dirty="0">
                <a:solidFill>
                  <a:srgbClr val="004A6C"/>
                </a:solidFill>
                <a:latin typeface="Century Gothic"/>
              </a:rPr>
              <a:t> </a:t>
            </a:r>
            <a:r>
              <a:rPr lang="en-GB" b="1" dirty="0" err="1">
                <a:solidFill>
                  <a:srgbClr val="004A6C"/>
                </a:solidFill>
                <a:latin typeface="Century Gothic"/>
              </a:rPr>
              <a:t>ρύ</a:t>
            </a:r>
            <a:r>
              <a:rPr lang="en-GB" b="1" dirty="0">
                <a:solidFill>
                  <a:srgbClr val="004A6C"/>
                </a:solidFill>
                <a:latin typeface="Century Gothic"/>
              </a:rPr>
              <a:t>πα</a:t>
            </a:r>
            <a:r>
              <a:rPr lang="en-GB" b="1" dirty="0" err="1">
                <a:solidFill>
                  <a:srgbClr val="004A6C"/>
                </a:solidFill>
                <a:latin typeface="Century Gothic"/>
              </a:rPr>
              <a:t>νσης</a:t>
            </a:r>
            <a:r>
              <a:rPr lang="en-GB" b="1" dirty="0">
                <a:solidFill>
                  <a:srgbClr val="004A6C"/>
                </a:solidFill>
                <a:latin typeface="Century Gothic"/>
              </a:rPr>
              <a:t> </a:t>
            </a:r>
            <a:r>
              <a:rPr lang="en-GB" b="1" dirty="0" err="1">
                <a:solidFill>
                  <a:srgbClr val="004A6C"/>
                </a:solidFill>
                <a:latin typeface="Century Gothic"/>
              </a:rPr>
              <a:t>στους</a:t>
            </a:r>
            <a:r>
              <a:rPr lang="en-GB" b="1" dirty="0">
                <a:solidFill>
                  <a:srgbClr val="004A6C"/>
                </a:solidFill>
                <a:latin typeface="Century Gothic"/>
              </a:rPr>
              <a:t> </a:t>
            </a:r>
            <a:r>
              <a:rPr lang="en-GB" b="1" dirty="0" err="1">
                <a:solidFill>
                  <a:srgbClr val="004A6C"/>
                </a:solidFill>
                <a:latin typeface="Century Gothic"/>
              </a:rPr>
              <a:t>χώρους</a:t>
            </a:r>
            <a:r>
              <a:rPr lang="en-GB" b="1" dirty="0">
                <a:solidFill>
                  <a:srgbClr val="004A6C"/>
                </a:solidFill>
                <a:latin typeface="Century Gothic"/>
              </a:rPr>
              <a:t> </a:t>
            </a:r>
            <a:r>
              <a:rPr lang="en-GB" b="1" dirty="0" err="1">
                <a:solidFill>
                  <a:srgbClr val="004A6C"/>
                </a:solidFill>
                <a:latin typeface="Century Gothic"/>
              </a:rPr>
              <a:t>του</a:t>
            </a:r>
            <a:r>
              <a:rPr lang="en-GB" b="1" dirty="0">
                <a:solidFill>
                  <a:srgbClr val="004A6C"/>
                </a:solidFill>
                <a:latin typeface="Century Gothic"/>
              </a:rPr>
              <a:t> </a:t>
            </a:r>
            <a:r>
              <a:rPr lang="en-GB" b="1" dirty="0" err="1">
                <a:solidFill>
                  <a:srgbClr val="004A6C"/>
                </a:solidFill>
                <a:latin typeface="Century Gothic"/>
              </a:rPr>
              <a:t>σχολείου</a:t>
            </a:r>
            <a:r>
              <a:rPr lang="en-GB" b="1" dirty="0">
                <a:solidFill>
                  <a:srgbClr val="004A6C"/>
                </a:solidFill>
                <a:latin typeface="Century Gothic"/>
              </a:rPr>
              <a:t>;​</a:t>
            </a:r>
            <a:endParaRPr lang="en-US">
              <a:ea typeface="Calibri"/>
              <a:cs typeface="Calibri"/>
            </a:endParaRPr>
          </a:p>
        </p:txBody>
      </p:sp>
      <p:sp>
        <p:nvSpPr>
          <p:cNvPr id="13" name="Rectangle 12">
            <a:extLst>
              <a:ext uri="{FF2B5EF4-FFF2-40B4-BE49-F238E27FC236}">
                <a16:creationId xmlns:a16="http://schemas.microsoft.com/office/drawing/2014/main" id="{8D47FAF0-71A0-9946-ABD4-80560E32F5E9}"/>
              </a:ext>
            </a:extLst>
          </p:cNvPr>
          <p:cNvSpPr/>
          <p:nvPr/>
        </p:nvSpPr>
        <p:spPr>
          <a:xfrm>
            <a:off x="5981681" y="2994518"/>
            <a:ext cx="5779408" cy="1200329"/>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1389EC4-AC9A-BD4B-9250-D172908452C8}"/>
              </a:ext>
            </a:extLst>
          </p:cNvPr>
          <p:cNvSpPr/>
          <p:nvPr/>
        </p:nvSpPr>
        <p:spPr>
          <a:xfrm>
            <a:off x="6096000" y="3151759"/>
            <a:ext cx="5550770" cy="461665"/>
          </a:xfrm>
          <a:prstGeom prst="rect">
            <a:avLst/>
          </a:prstGeom>
        </p:spPr>
        <p:txBody>
          <a:bodyPr wrap="square" lIns="91440" tIns="45720" rIns="91440" bIns="45720" anchor="t">
            <a:spAutoFit/>
          </a:bodyPr>
          <a:lstStyle/>
          <a:p>
            <a:endParaRPr lang="en-GB" sz="2400" b="1" dirty="0">
              <a:solidFill>
                <a:srgbClr val="004A6C"/>
              </a:solidFill>
              <a:latin typeface="Century Gothic"/>
            </a:endParaRPr>
          </a:p>
        </p:txBody>
      </p:sp>
      <p:pic>
        <p:nvPicPr>
          <p:cNvPr id="5" name="Picture 4" descr="A picture containing text&#10;&#10;Description automatically generated">
            <a:extLst>
              <a:ext uri="{FF2B5EF4-FFF2-40B4-BE49-F238E27FC236}">
                <a16:creationId xmlns:a16="http://schemas.microsoft.com/office/drawing/2014/main" id="{5EE15AD8-54C2-6056-171A-FA98BB2FF601}"/>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0" y="5575139"/>
            <a:ext cx="4033516" cy="1282865"/>
          </a:xfrm>
          <a:prstGeom prst="rect">
            <a:avLst/>
          </a:prstGeom>
        </p:spPr>
      </p:pic>
      <p:sp>
        <p:nvSpPr>
          <p:cNvPr id="6" name="TextBox 5">
            <a:extLst>
              <a:ext uri="{FF2B5EF4-FFF2-40B4-BE49-F238E27FC236}">
                <a16:creationId xmlns:a16="http://schemas.microsoft.com/office/drawing/2014/main" id="{9BC30911-DCB3-3DCB-1EDB-E129114BCA23}"/>
              </a:ext>
            </a:extLst>
          </p:cNvPr>
          <p:cNvSpPr txBox="1"/>
          <p:nvPr/>
        </p:nvSpPr>
        <p:spPr>
          <a:xfrm>
            <a:off x="6036197" y="3007490"/>
            <a:ext cx="5993757" cy="102530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a:solidFill>
                  <a:srgbClr val="FF0000"/>
                </a:solidFill>
                <a:latin typeface="Century Gothic"/>
              </a:rPr>
              <a:t>Σημείωση δασκάλου: προσθέστε έναν χάρτη της περιοχής/σχολείου με σημειωμένα δείγματα τοποθεσιών </a:t>
            </a:r>
            <a:r>
              <a:rPr lang="en-US" sz="2000">
                <a:latin typeface="Century Gothic"/>
              </a:rPr>
              <a:t>​</a:t>
            </a:r>
            <a:endParaRPr lang="en-US" sz="2000"/>
          </a:p>
        </p:txBody>
      </p:sp>
    </p:spTree>
    <p:extLst>
      <p:ext uri="{BB962C8B-B14F-4D97-AF65-F5344CB8AC3E}">
        <p14:creationId xmlns:p14="http://schemas.microsoft.com/office/powerpoint/2010/main" val="2964557376"/>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17DDD76-085E-FE4E-A235-ED70D841D42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8" name="TextBox 17">
            <a:extLst>
              <a:ext uri="{FF2B5EF4-FFF2-40B4-BE49-F238E27FC236}">
                <a16:creationId xmlns:a16="http://schemas.microsoft.com/office/drawing/2014/main" id="{AFE62F2D-D11B-D94D-B559-2A0FB1FCA5DF}"/>
              </a:ext>
            </a:extLst>
          </p:cNvPr>
          <p:cNvSpPr txBox="1"/>
          <p:nvPr/>
        </p:nvSpPr>
        <p:spPr>
          <a:xfrm>
            <a:off x="3329" y="980323"/>
            <a:ext cx="4723821" cy="461665"/>
          </a:xfrm>
          <a:prstGeom prst="rect">
            <a:avLst/>
          </a:prstGeom>
          <a:noFill/>
        </p:spPr>
        <p:txBody>
          <a:bodyPr wrap="square" lIns="91440" tIns="45720" rIns="91440" bIns="45720" rtlCol="0" anchor="t">
            <a:spAutoFit/>
          </a:bodyPr>
          <a:lstStyle/>
          <a:p>
            <a:r>
              <a:rPr lang="en-US" sz="2400" b="1" dirty="0" err="1">
                <a:solidFill>
                  <a:srgbClr val="004A6C"/>
                </a:solidFill>
                <a:latin typeface="Century Gothic"/>
              </a:rPr>
              <a:t>Εργ</a:t>
            </a:r>
            <a:r>
              <a:rPr lang="en-US" sz="2400" b="1" dirty="0">
                <a:solidFill>
                  <a:srgbClr val="004A6C"/>
                </a:solidFill>
                <a:latin typeface="Century Gothic"/>
              </a:rPr>
              <a:t>α</a:t>
            </a:r>
            <a:r>
              <a:rPr lang="en-US" sz="2400" b="1" dirty="0" err="1">
                <a:solidFill>
                  <a:srgbClr val="004A6C"/>
                </a:solidFill>
                <a:latin typeface="Century Gothic"/>
              </a:rPr>
              <a:t>σί</a:t>
            </a:r>
            <a:r>
              <a:rPr lang="en-US" sz="2400" b="1" dirty="0">
                <a:solidFill>
                  <a:srgbClr val="004A6C"/>
                </a:solidFill>
                <a:latin typeface="Century Gothic"/>
              </a:rPr>
              <a:t>α: </a:t>
            </a:r>
            <a:r>
              <a:rPr lang="en-US" sz="2400" b="1" dirty="0" err="1">
                <a:solidFill>
                  <a:srgbClr val="0090D4"/>
                </a:solidFill>
                <a:latin typeface="Century Gothic"/>
              </a:rPr>
              <a:t>Ανάλυση</a:t>
            </a:r>
            <a:r>
              <a:rPr lang="en-US" sz="2400" b="1" dirty="0">
                <a:solidFill>
                  <a:srgbClr val="0090D4"/>
                </a:solidFill>
                <a:latin typeface="Century Gothic"/>
              </a:rPr>
              <a:t> </a:t>
            </a:r>
            <a:r>
              <a:rPr lang="en-US" sz="2400" b="1" dirty="0" err="1">
                <a:solidFill>
                  <a:srgbClr val="0090D4"/>
                </a:solidFill>
                <a:latin typeface="Century Gothic"/>
              </a:rPr>
              <a:t>Δεδομένων</a:t>
            </a:r>
          </a:p>
        </p:txBody>
      </p:sp>
      <p:sp>
        <p:nvSpPr>
          <p:cNvPr id="31" name="Rectangle 30">
            <a:extLst>
              <a:ext uri="{FF2B5EF4-FFF2-40B4-BE49-F238E27FC236}">
                <a16:creationId xmlns:a16="http://schemas.microsoft.com/office/drawing/2014/main" id="{4EFA9503-3659-A247-AE78-7083D914D690}"/>
              </a:ext>
            </a:extLst>
          </p:cNvPr>
          <p:cNvSpPr/>
          <p:nvPr/>
        </p:nvSpPr>
        <p:spPr>
          <a:xfrm>
            <a:off x="658627" y="2031402"/>
            <a:ext cx="6528235" cy="3586483"/>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85BFB0A-3E8B-B544-9A17-12F4BFCA19DC}"/>
              </a:ext>
            </a:extLst>
          </p:cNvPr>
          <p:cNvSpPr/>
          <p:nvPr/>
        </p:nvSpPr>
        <p:spPr>
          <a:xfrm>
            <a:off x="701785" y="2221072"/>
            <a:ext cx="6495636" cy="3416320"/>
          </a:xfrm>
          <a:prstGeom prst="rect">
            <a:avLst/>
          </a:prstGeom>
        </p:spPr>
        <p:txBody>
          <a:bodyPr wrap="square" lIns="91440" tIns="45720" rIns="91440" bIns="45720" anchor="t">
            <a:spAutoFit/>
          </a:bodyPr>
          <a:lstStyle/>
          <a:p>
            <a:r>
              <a:rPr lang="en-US" sz="2400" err="1">
                <a:solidFill>
                  <a:srgbClr val="004A6C"/>
                </a:solidFill>
                <a:latin typeface="Century Gothic"/>
              </a:rPr>
              <a:t>Δείτε</a:t>
            </a:r>
            <a:r>
              <a:rPr lang="en-US" sz="2400" dirty="0">
                <a:solidFill>
                  <a:srgbClr val="004A6C"/>
                </a:solidFill>
                <a:latin typeface="Century Gothic"/>
              </a:rPr>
              <a:t> τα </a:t>
            </a:r>
            <a:r>
              <a:rPr lang="en-US" sz="2400" err="1">
                <a:solidFill>
                  <a:srgbClr val="004A6C"/>
                </a:solidFill>
                <a:latin typeface="Century Gothic"/>
              </a:rPr>
              <a:t>δεδομέν</a:t>
            </a:r>
            <a:r>
              <a:rPr lang="en-US" sz="2400" dirty="0">
                <a:solidFill>
                  <a:srgbClr val="004A6C"/>
                </a:solidFill>
                <a:latin typeface="Century Gothic"/>
              </a:rPr>
              <a:t>α π</a:t>
            </a:r>
            <a:r>
              <a:rPr lang="en-US" sz="2400" err="1">
                <a:solidFill>
                  <a:srgbClr val="004A6C"/>
                </a:solidFill>
                <a:latin typeface="Century Gothic"/>
              </a:rPr>
              <a:t>ου</a:t>
            </a:r>
            <a:r>
              <a:rPr lang="en-US" sz="2400" dirty="0">
                <a:solidFill>
                  <a:srgbClr val="004A6C"/>
                </a:solidFill>
                <a:latin typeface="Century Gothic"/>
              </a:rPr>
              <a:t> </a:t>
            </a:r>
            <a:r>
              <a:rPr lang="en-US" sz="2400" err="1">
                <a:solidFill>
                  <a:srgbClr val="004A6C"/>
                </a:solidFill>
                <a:latin typeface="Century Gothic"/>
              </a:rPr>
              <a:t>έχετε</a:t>
            </a:r>
            <a:r>
              <a:rPr lang="en-US" sz="2400" dirty="0">
                <a:solidFill>
                  <a:srgbClr val="004A6C"/>
                </a:solidFill>
                <a:latin typeface="Century Gothic"/>
              </a:rPr>
              <a:t> </a:t>
            </a:r>
            <a:r>
              <a:rPr lang="en-US" sz="2400" err="1">
                <a:solidFill>
                  <a:srgbClr val="004A6C"/>
                </a:solidFill>
                <a:latin typeface="Century Gothic"/>
              </a:rPr>
              <a:t>συλλέξει</a:t>
            </a:r>
            <a:r>
              <a:rPr lang="en-US" sz="2400" dirty="0">
                <a:solidFill>
                  <a:srgbClr val="004A6C"/>
                </a:solidFill>
                <a:latin typeface="Century Gothic"/>
              </a:rPr>
              <a:t> </a:t>
            </a:r>
            <a:r>
              <a:rPr lang="en-US" sz="2400" err="1">
                <a:solidFill>
                  <a:srgbClr val="004A6C"/>
                </a:solidFill>
                <a:latin typeface="Century Gothic"/>
              </a:rPr>
              <a:t>σχετικά</a:t>
            </a:r>
            <a:r>
              <a:rPr lang="en-US" sz="2400" dirty="0">
                <a:solidFill>
                  <a:srgbClr val="004A6C"/>
                </a:solidFill>
                <a:latin typeface="Century Gothic"/>
              </a:rPr>
              <a:t> </a:t>
            </a:r>
            <a:r>
              <a:rPr lang="en-US" sz="2400" err="1">
                <a:solidFill>
                  <a:srgbClr val="004A6C"/>
                </a:solidFill>
                <a:latin typeface="Century Gothic"/>
              </a:rPr>
              <a:t>με</a:t>
            </a:r>
            <a:r>
              <a:rPr lang="en-US" sz="2400" dirty="0">
                <a:solidFill>
                  <a:srgbClr val="004A6C"/>
                </a:solidFill>
                <a:latin typeface="Century Gothic"/>
              </a:rPr>
              <a:t> τα επίπ</a:t>
            </a:r>
            <a:r>
              <a:rPr lang="en-US" sz="2400" err="1">
                <a:solidFill>
                  <a:srgbClr val="004A6C"/>
                </a:solidFill>
                <a:latin typeface="Century Gothic"/>
              </a:rPr>
              <a:t>εδ</a:t>
            </a:r>
            <a:r>
              <a:rPr lang="en-US" sz="2400" dirty="0">
                <a:solidFill>
                  <a:srgbClr val="004A6C"/>
                </a:solidFill>
                <a:latin typeface="Century Gothic"/>
              </a:rPr>
              <a:t>α πλα</a:t>
            </a:r>
            <a:r>
              <a:rPr lang="en-US" sz="2400" err="1">
                <a:solidFill>
                  <a:srgbClr val="004A6C"/>
                </a:solidFill>
                <a:latin typeface="Century Gothic"/>
              </a:rPr>
              <a:t>στικής</a:t>
            </a:r>
            <a:r>
              <a:rPr lang="en-US" sz="2400" dirty="0">
                <a:solidFill>
                  <a:srgbClr val="004A6C"/>
                </a:solidFill>
                <a:latin typeface="Century Gothic"/>
              </a:rPr>
              <a:t> </a:t>
            </a:r>
            <a:r>
              <a:rPr lang="en-US" sz="2400" err="1">
                <a:solidFill>
                  <a:srgbClr val="004A6C"/>
                </a:solidFill>
                <a:latin typeface="Century Gothic"/>
              </a:rPr>
              <a:t>ρύ</a:t>
            </a:r>
            <a:r>
              <a:rPr lang="en-US" sz="2400" dirty="0">
                <a:solidFill>
                  <a:srgbClr val="004A6C"/>
                </a:solidFill>
                <a:latin typeface="Century Gothic"/>
              </a:rPr>
              <a:t>πα</a:t>
            </a:r>
            <a:r>
              <a:rPr lang="en-US" sz="2400" err="1">
                <a:solidFill>
                  <a:srgbClr val="004A6C"/>
                </a:solidFill>
                <a:latin typeface="Century Gothic"/>
              </a:rPr>
              <a:t>νσης</a:t>
            </a:r>
            <a:r>
              <a:rPr lang="en-US" sz="2400" dirty="0">
                <a:solidFill>
                  <a:srgbClr val="004A6C"/>
                </a:solidFill>
                <a:latin typeface="Century Gothic"/>
              </a:rPr>
              <a:t> </a:t>
            </a:r>
            <a:r>
              <a:rPr lang="en-US" sz="2400" err="1">
                <a:solidFill>
                  <a:srgbClr val="004A6C"/>
                </a:solidFill>
                <a:latin typeface="Century Gothic"/>
              </a:rPr>
              <a:t>γύρω</a:t>
            </a:r>
            <a:r>
              <a:rPr lang="en-US" sz="2400" dirty="0">
                <a:solidFill>
                  <a:srgbClr val="004A6C"/>
                </a:solidFill>
                <a:latin typeface="Century Gothic"/>
              </a:rPr>
              <a:t> από </a:t>
            </a:r>
            <a:r>
              <a:rPr lang="en-US" sz="2400" err="1">
                <a:solidFill>
                  <a:srgbClr val="004A6C"/>
                </a:solidFill>
                <a:latin typeface="Century Gothic"/>
              </a:rPr>
              <a:t>τους</a:t>
            </a:r>
            <a:r>
              <a:rPr lang="en-US" sz="2400" dirty="0">
                <a:solidFill>
                  <a:srgbClr val="004A6C"/>
                </a:solidFill>
                <a:latin typeface="Century Gothic"/>
              </a:rPr>
              <a:t> </a:t>
            </a:r>
            <a:r>
              <a:rPr lang="en-US" sz="2400" err="1">
                <a:solidFill>
                  <a:srgbClr val="004A6C"/>
                </a:solidFill>
                <a:latin typeface="Century Gothic"/>
              </a:rPr>
              <a:t>χώρους</a:t>
            </a:r>
            <a:r>
              <a:rPr lang="en-US" sz="2400" dirty="0">
                <a:solidFill>
                  <a:srgbClr val="004A6C"/>
                </a:solidFill>
                <a:latin typeface="Century Gothic"/>
              </a:rPr>
              <a:t> </a:t>
            </a:r>
            <a:r>
              <a:rPr lang="en-US" sz="2400" err="1">
                <a:solidFill>
                  <a:srgbClr val="004A6C"/>
                </a:solidFill>
                <a:latin typeface="Century Gothic"/>
              </a:rPr>
              <a:t>του</a:t>
            </a:r>
            <a:r>
              <a:rPr lang="en-US" sz="2400" dirty="0">
                <a:solidFill>
                  <a:srgbClr val="004A6C"/>
                </a:solidFill>
                <a:latin typeface="Century Gothic"/>
              </a:rPr>
              <a:t> </a:t>
            </a:r>
            <a:r>
              <a:rPr lang="en-US" sz="2400" err="1">
                <a:solidFill>
                  <a:srgbClr val="004A6C"/>
                </a:solidFill>
                <a:latin typeface="Century Gothic"/>
              </a:rPr>
              <a:t>σχολείου</a:t>
            </a:r>
            <a:r>
              <a:rPr lang="en-US" sz="2400" dirty="0">
                <a:solidFill>
                  <a:srgbClr val="004A6C"/>
                </a:solidFill>
                <a:latin typeface="Century Gothic"/>
              </a:rPr>
              <a:t> μας (</a:t>
            </a:r>
            <a:r>
              <a:rPr lang="en-US" sz="2400" err="1">
                <a:solidFill>
                  <a:srgbClr val="004A6C"/>
                </a:solidFill>
                <a:latin typeface="Century Gothic"/>
              </a:rPr>
              <a:t>την</a:t>
            </a:r>
            <a:r>
              <a:rPr lang="en-US" sz="2400" dirty="0">
                <a:solidFill>
                  <a:srgbClr val="004A6C"/>
                </a:solidFill>
                <a:latin typeface="Century Gothic"/>
              </a:rPr>
              <a:t> π</a:t>
            </a:r>
            <a:r>
              <a:rPr lang="en-US" sz="2400" err="1">
                <a:solidFill>
                  <a:srgbClr val="004A6C"/>
                </a:solidFill>
                <a:latin typeface="Century Gothic"/>
              </a:rPr>
              <a:t>οσότητ</a:t>
            </a:r>
            <a:r>
              <a:rPr lang="en-US" sz="2400" dirty="0">
                <a:solidFill>
                  <a:srgbClr val="004A6C"/>
                </a:solidFill>
                <a:latin typeface="Century Gothic"/>
              </a:rPr>
              <a:t>α </a:t>
            </a:r>
            <a:r>
              <a:rPr lang="en-US" sz="2400" err="1">
                <a:solidFill>
                  <a:srgbClr val="004A6C"/>
                </a:solidFill>
                <a:latin typeface="Century Gothic"/>
              </a:rPr>
              <a:t>των</a:t>
            </a:r>
            <a:r>
              <a:rPr lang="en-US" sz="2400" dirty="0">
                <a:solidFill>
                  <a:srgbClr val="004A6C"/>
                </a:solidFill>
                <a:latin typeface="Century Gothic"/>
              </a:rPr>
              <a:t> πλα</a:t>
            </a:r>
            <a:r>
              <a:rPr lang="en-US" sz="2400" err="1">
                <a:solidFill>
                  <a:srgbClr val="004A6C"/>
                </a:solidFill>
                <a:latin typeface="Century Gothic"/>
              </a:rPr>
              <a:t>στικών</a:t>
            </a:r>
            <a:r>
              <a:rPr lang="en-US" sz="2400" dirty="0">
                <a:solidFill>
                  <a:srgbClr val="004A6C"/>
                </a:solidFill>
                <a:latin typeface="Century Gothic"/>
              </a:rPr>
              <a:t> απ</a:t>
            </a:r>
            <a:r>
              <a:rPr lang="en-US" sz="2400" err="1">
                <a:solidFill>
                  <a:srgbClr val="004A6C"/>
                </a:solidFill>
                <a:latin typeface="Century Gothic"/>
              </a:rPr>
              <a:t>ορριμμάτων</a:t>
            </a:r>
            <a:r>
              <a:rPr lang="en-US" sz="2400" dirty="0">
                <a:solidFill>
                  <a:srgbClr val="004A6C"/>
                </a:solidFill>
                <a:latin typeface="Century Gothic"/>
              </a:rPr>
              <a:t> π</a:t>
            </a:r>
            <a:r>
              <a:rPr lang="en-US" sz="2400" err="1">
                <a:solidFill>
                  <a:srgbClr val="004A6C"/>
                </a:solidFill>
                <a:latin typeface="Century Gothic"/>
              </a:rPr>
              <a:t>ου</a:t>
            </a:r>
            <a:r>
              <a:rPr lang="en-US" sz="2400" dirty="0">
                <a:solidFill>
                  <a:srgbClr val="004A6C"/>
                </a:solidFill>
                <a:latin typeface="Century Gothic"/>
              </a:rPr>
              <a:t> β</a:t>
            </a:r>
            <a:r>
              <a:rPr lang="en-US" sz="2400" err="1">
                <a:solidFill>
                  <a:srgbClr val="004A6C"/>
                </a:solidFill>
                <a:latin typeface="Century Gothic"/>
              </a:rPr>
              <a:t>ρήκ</a:t>
            </a:r>
            <a:r>
              <a:rPr lang="en-US" sz="2400" dirty="0">
                <a:solidFill>
                  <a:srgbClr val="004A6C"/>
                </a:solidFill>
                <a:latin typeface="Century Gothic"/>
              </a:rPr>
              <a:t>α</a:t>
            </a:r>
            <a:r>
              <a:rPr lang="en-US" sz="2400" err="1">
                <a:solidFill>
                  <a:srgbClr val="004A6C"/>
                </a:solidFill>
                <a:latin typeface="Century Gothic"/>
              </a:rPr>
              <a:t>τε</a:t>
            </a:r>
            <a:r>
              <a:rPr lang="en-US" sz="2400" dirty="0">
                <a:solidFill>
                  <a:srgbClr val="004A6C"/>
                </a:solidFill>
                <a:latin typeface="Century Gothic"/>
              </a:rPr>
              <a:t>).</a:t>
            </a:r>
            <a:r>
              <a:rPr lang="en-US" sz="2400" b="1" dirty="0">
                <a:solidFill>
                  <a:srgbClr val="004A6C"/>
                </a:solidFill>
                <a:latin typeface="Century Gothic"/>
              </a:rPr>
              <a:t> </a:t>
            </a:r>
            <a:r>
              <a:rPr lang="en-US" sz="2400" b="1" err="1">
                <a:solidFill>
                  <a:srgbClr val="004A6C"/>
                </a:solidFill>
                <a:latin typeface="Century Gothic"/>
              </a:rPr>
              <a:t>Δημιουργήστε</a:t>
            </a:r>
            <a:r>
              <a:rPr lang="en-US" sz="2400" b="1" dirty="0">
                <a:solidFill>
                  <a:srgbClr val="004A6C"/>
                </a:solidFill>
                <a:latin typeface="Century Gothic"/>
              </a:rPr>
              <a:t> </a:t>
            </a:r>
            <a:r>
              <a:rPr lang="en-US" sz="2400" b="1" err="1">
                <a:solidFill>
                  <a:srgbClr val="004A6C"/>
                </a:solidFill>
                <a:latin typeface="Century Gothic"/>
              </a:rPr>
              <a:t>έν</a:t>
            </a:r>
            <a:r>
              <a:rPr lang="en-US" sz="2400" b="1" dirty="0">
                <a:solidFill>
                  <a:srgbClr val="004A6C"/>
                </a:solidFill>
                <a:latin typeface="Century Gothic"/>
              </a:rPr>
              <a:t>α </a:t>
            </a:r>
            <a:r>
              <a:rPr lang="en-US" sz="2400" b="1" err="1">
                <a:solidFill>
                  <a:srgbClr val="004A6C"/>
                </a:solidFill>
                <a:latin typeface="Century Gothic"/>
              </a:rPr>
              <a:t>γράφημ</a:t>
            </a:r>
            <a:r>
              <a:rPr lang="en-US" sz="2400" b="1" dirty="0">
                <a:solidFill>
                  <a:srgbClr val="004A6C"/>
                </a:solidFill>
                <a:latin typeface="Century Gothic"/>
              </a:rPr>
              <a:t>α </a:t>
            </a:r>
            <a:r>
              <a:rPr lang="en-US" sz="2400" b="1" err="1">
                <a:solidFill>
                  <a:srgbClr val="004A6C"/>
                </a:solidFill>
                <a:latin typeface="Century Gothic"/>
              </a:rPr>
              <a:t>ρά</a:t>
            </a:r>
            <a:r>
              <a:rPr lang="en-US" sz="2400" b="1" dirty="0">
                <a:solidFill>
                  <a:srgbClr val="004A6C"/>
                </a:solidFill>
                <a:latin typeface="Century Gothic"/>
              </a:rPr>
              <a:t>β</a:t>
            </a:r>
            <a:r>
              <a:rPr lang="en-US" sz="2400" b="1" err="1">
                <a:solidFill>
                  <a:srgbClr val="004A6C"/>
                </a:solidFill>
                <a:latin typeface="Century Gothic"/>
              </a:rPr>
              <a:t>δων</a:t>
            </a:r>
            <a:r>
              <a:rPr lang="en-US" sz="2400" b="1" dirty="0">
                <a:solidFill>
                  <a:srgbClr val="004A6C"/>
                </a:solidFill>
                <a:latin typeface="Century Gothic"/>
              </a:rPr>
              <a:t> </a:t>
            </a:r>
            <a:r>
              <a:rPr lang="en-US" sz="2400" b="1" err="1">
                <a:solidFill>
                  <a:srgbClr val="004A6C"/>
                </a:solidFill>
                <a:latin typeface="Century Gothic"/>
              </a:rPr>
              <a:t>γι</a:t>
            </a:r>
            <a:r>
              <a:rPr lang="en-US" sz="2400" b="1" dirty="0">
                <a:solidFill>
                  <a:srgbClr val="004A6C"/>
                </a:solidFill>
                <a:latin typeface="Century Gothic"/>
              </a:rPr>
              <a:t>α να αναπαρα</a:t>
            </a:r>
            <a:r>
              <a:rPr lang="en-US" sz="2400" b="1" err="1">
                <a:solidFill>
                  <a:srgbClr val="004A6C"/>
                </a:solidFill>
                <a:latin typeface="Century Gothic"/>
              </a:rPr>
              <a:t>στήσετε</a:t>
            </a:r>
            <a:r>
              <a:rPr lang="en-US" sz="2400" b="1" dirty="0">
                <a:solidFill>
                  <a:srgbClr val="004A6C"/>
                </a:solidFill>
                <a:latin typeface="Century Gothic"/>
              </a:rPr>
              <a:t> τα </a:t>
            </a:r>
            <a:r>
              <a:rPr lang="en-US" sz="2400" b="1" err="1">
                <a:solidFill>
                  <a:srgbClr val="004A6C"/>
                </a:solidFill>
                <a:latin typeface="Century Gothic"/>
              </a:rPr>
              <a:t>δεδομέν</a:t>
            </a:r>
            <a:r>
              <a:rPr lang="en-US" sz="2400" b="1" dirty="0">
                <a:solidFill>
                  <a:srgbClr val="004A6C"/>
                </a:solidFill>
                <a:latin typeface="Century Gothic"/>
              </a:rPr>
              <a:t>α σας, όπ</a:t>
            </a:r>
            <a:r>
              <a:rPr lang="en-US" sz="2400" b="1" err="1">
                <a:solidFill>
                  <a:srgbClr val="004A6C"/>
                </a:solidFill>
                <a:latin typeface="Century Gothic"/>
              </a:rPr>
              <a:t>ως</a:t>
            </a:r>
            <a:r>
              <a:rPr lang="en-US" sz="2400" b="1" dirty="0">
                <a:solidFill>
                  <a:srgbClr val="004A6C"/>
                </a:solidFill>
                <a:latin typeface="Century Gothic"/>
              </a:rPr>
              <a:t> α</a:t>
            </a:r>
            <a:r>
              <a:rPr lang="en-US" sz="2400" b="1" err="1">
                <a:solidFill>
                  <a:srgbClr val="004A6C"/>
                </a:solidFill>
                <a:latin typeface="Century Gothic"/>
              </a:rPr>
              <a:t>κρι</a:t>
            </a:r>
            <a:r>
              <a:rPr lang="en-US" sz="2400" b="1" dirty="0">
                <a:solidFill>
                  <a:srgbClr val="004A6C"/>
                </a:solidFill>
                <a:latin typeface="Century Gothic"/>
              </a:rPr>
              <a:t>β</a:t>
            </a:r>
            <a:r>
              <a:rPr lang="en-US" sz="2400" b="1" err="1">
                <a:solidFill>
                  <a:srgbClr val="004A6C"/>
                </a:solidFill>
                <a:latin typeface="Century Gothic"/>
              </a:rPr>
              <a:t>ώς</a:t>
            </a:r>
            <a:r>
              <a:rPr lang="en-US" sz="2400" b="1" dirty="0">
                <a:solidFill>
                  <a:srgbClr val="004A6C"/>
                </a:solidFill>
                <a:latin typeface="Century Gothic"/>
              </a:rPr>
              <a:t> </a:t>
            </a:r>
            <a:r>
              <a:rPr lang="en-US" sz="2400" b="1" err="1">
                <a:solidFill>
                  <a:srgbClr val="004A6C"/>
                </a:solidFill>
                <a:latin typeface="Century Gothic"/>
              </a:rPr>
              <a:t>κάν</a:t>
            </a:r>
            <a:r>
              <a:rPr lang="en-US" sz="2400" b="1" dirty="0">
                <a:solidFill>
                  <a:srgbClr val="004A6C"/>
                </a:solidFill>
                <a:latin typeface="Century Gothic"/>
              </a:rPr>
              <a:t>α</a:t>
            </a:r>
            <a:r>
              <a:rPr lang="en-US" sz="2400" b="1" err="1">
                <a:solidFill>
                  <a:srgbClr val="004A6C"/>
                </a:solidFill>
                <a:latin typeface="Century Gothic"/>
              </a:rPr>
              <a:t>με</a:t>
            </a:r>
            <a:r>
              <a:rPr lang="en-US" sz="2400" b="1" dirty="0">
                <a:solidFill>
                  <a:srgbClr val="004A6C"/>
                </a:solidFill>
                <a:latin typeface="Century Gothic"/>
              </a:rPr>
              <a:t> </a:t>
            </a:r>
            <a:r>
              <a:rPr lang="en-US" sz="2400" b="1" err="1">
                <a:solidFill>
                  <a:srgbClr val="004A6C"/>
                </a:solidFill>
                <a:latin typeface="Century Gothic"/>
              </a:rPr>
              <a:t>γι</a:t>
            </a:r>
            <a:r>
              <a:rPr lang="en-US" sz="2400" b="1" dirty="0">
                <a:solidFill>
                  <a:srgbClr val="004A6C"/>
                </a:solidFill>
                <a:latin typeface="Century Gothic"/>
              </a:rPr>
              <a:t>α τα </a:t>
            </a:r>
            <a:r>
              <a:rPr lang="en-US" sz="2400" b="1" err="1">
                <a:solidFill>
                  <a:srgbClr val="004A6C"/>
                </a:solidFill>
                <a:latin typeface="Century Gothic"/>
              </a:rPr>
              <a:t>δεδομέν</a:t>
            </a:r>
            <a:r>
              <a:rPr lang="en-US" sz="2400" b="1" dirty="0">
                <a:solidFill>
                  <a:srgbClr val="004A6C"/>
                </a:solidFill>
                <a:latin typeface="Century Gothic"/>
              </a:rPr>
              <a:t>α </a:t>
            </a:r>
            <a:r>
              <a:rPr lang="en-US" sz="2400" b="1" err="1">
                <a:solidFill>
                  <a:srgbClr val="004A6C"/>
                </a:solidFill>
                <a:latin typeface="Century Gothic"/>
              </a:rPr>
              <a:t>της</a:t>
            </a:r>
            <a:r>
              <a:rPr lang="en-US" sz="2400" b="1" dirty="0">
                <a:solidFill>
                  <a:srgbClr val="004A6C"/>
                </a:solidFill>
                <a:latin typeface="Century Gothic"/>
              </a:rPr>
              <a:t> </a:t>
            </a:r>
            <a:r>
              <a:rPr lang="en-US" sz="2400" b="1" err="1">
                <a:solidFill>
                  <a:srgbClr val="004A6C"/>
                </a:solidFill>
                <a:latin typeface="Century Gothic"/>
              </a:rPr>
              <a:t>Νησιού</a:t>
            </a:r>
            <a:r>
              <a:rPr lang="en-US" sz="2400" b="1" dirty="0">
                <a:solidFill>
                  <a:srgbClr val="004A6C"/>
                </a:solidFill>
                <a:latin typeface="Century Gothic"/>
              </a:rPr>
              <a:t> </a:t>
            </a:r>
            <a:r>
              <a:rPr lang="en-US" sz="2400" b="1" err="1">
                <a:solidFill>
                  <a:srgbClr val="004A6C"/>
                </a:solidFill>
                <a:latin typeface="Century Gothic"/>
              </a:rPr>
              <a:t>Χέντερσον</a:t>
            </a:r>
            <a:r>
              <a:rPr lang="en-US" sz="2400" b="1" dirty="0">
                <a:solidFill>
                  <a:srgbClr val="004A6C"/>
                </a:solidFill>
                <a:latin typeface="Century Gothic"/>
              </a:rPr>
              <a:t>.​</a:t>
            </a:r>
            <a:endParaRPr lang="en-US" dirty="0"/>
          </a:p>
        </p:txBody>
      </p:sp>
      <p:pic>
        <p:nvPicPr>
          <p:cNvPr id="7" name="Picture 6" descr="Logo, icon&#10;&#10;Description automatically generated">
            <a:extLst>
              <a:ext uri="{FF2B5EF4-FFF2-40B4-BE49-F238E27FC236}">
                <a16:creationId xmlns:a16="http://schemas.microsoft.com/office/drawing/2014/main" id="{3247272E-E5FB-CA47-A667-CCFA9E22C58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370648" y="1838485"/>
            <a:ext cx="4404257" cy="4339489"/>
          </a:xfrm>
          <a:prstGeom prst="rect">
            <a:avLst/>
          </a:prstGeom>
        </p:spPr>
      </p:pic>
      <p:pic>
        <p:nvPicPr>
          <p:cNvPr id="14" name="Picture 13">
            <a:extLst>
              <a:ext uri="{FF2B5EF4-FFF2-40B4-BE49-F238E27FC236}">
                <a16:creationId xmlns:a16="http://schemas.microsoft.com/office/drawing/2014/main" id="{2B7FCAA5-D145-B348-970E-62E4CB9B67E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5184152">
            <a:off x="10713589" y="4815214"/>
            <a:ext cx="1534497" cy="1512808"/>
          </a:xfrm>
          <a:prstGeom prst="rect">
            <a:avLst/>
          </a:prstGeom>
        </p:spPr>
      </p:pic>
      <p:pic>
        <p:nvPicPr>
          <p:cNvPr id="15" name="Picture 14">
            <a:extLst>
              <a:ext uri="{FF2B5EF4-FFF2-40B4-BE49-F238E27FC236}">
                <a16:creationId xmlns:a16="http://schemas.microsoft.com/office/drawing/2014/main" id="{604AA963-2151-DD4B-9903-E4D9BDA85A1D}"/>
              </a:ext>
            </a:extLst>
          </p:cNvPr>
          <p:cNvPicPr>
            <a:picLocks noChangeAspect="1"/>
          </p:cNvPicPr>
          <p:nvPr/>
        </p:nvPicPr>
        <p:blipFill>
          <a:blip r:embed="rId6"/>
          <a:stretch>
            <a:fillRect/>
          </a:stretch>
        </p:blipFill>
        <p:spPr>
          <a:xfrm rot="4081343">
            <a:off x="7341798" y="1455272"/>
            <a:ext cx="659737" cy="771121"/>
          </a:xfrm>
          <a:prstGeom prst="rect">
            <a:avLst/>
          </a:prstGeom>
        </p:spPr>
      </p:pic>
      <p:pic>
        <p:nvPicPr>
          <p:cNvPr id="3" name="Picture 2" descr="A picture containing text&#10;&#10;Description automatically generated">
            <a:extLst>
              <a:ext uri="{FF2B5EF4-FFF2-40B4-BE49-F238E27FC236}">
                <a16:creationId xmlns:a16="http://schemas.microsoft.com/office/drawing/2014/main" id="{0B2E41A3-D0C3-4215-828C-FE08A784CC25}"/>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0" y="5786034"/>
            <a:ext cx="4184551" cy="1071967"/>
          </a:xfrm>
          <a:prstGeom prst="rect">
            <a:avLst/>
          </a:prstGeom>
        </p:spPr>
      </p:pic>
    </p:spTree>
    <p:extLst>
      <p:ext uri="{BB962C8B-B14F-4D97-AF65-F5344CB8AC3E}">
        <p14:creationId xmlns:p14="http://schemas.microsoft.com/office/powerpoint/2010/main" val="20881986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B869A-20FD-7647-9D5D-FA280FDE292E}"/>
              </a:ext>
            </a:extLst>
          </p:cNvPr>
          <p:cNvSpPr>
            <a:spLocks noGrp="1"/>
          </p:cNvSpPr>
          <p:nvPr>
            <p:ph type="title"/>
          </p:nvPr>
        </p:nvSpPr>
        <p:spPr/>
        <p:txBody>
          <a:bodyPr/>
          <a:lstStyle/>
          <a:p>
            <a:endParaRPr lang="en-US" dirty="0"/>
          </a:p>
        </p:txBody>
      </p:sp>
      <p:pic>
        <p:nvPicPr>
          <p:cNvPr id="9" name="Content Placeholder 8" descr="A picture containing icon&#10;&#10;Description automatically generated">
            <a:extLst>
              <a:ext uri="{FF2B5EF4-FFF2-40B4-BE49-F238E27FC236}">
                <a16:creationId xmlns:a16="http://schemas.microsoft.com/office/drawing/2014/main" id="{DCD2F1E4-7E3B-EC40-BF6A-3D82A9A0ABFC}"/>
              </a:ext>
            </a:extLst>
          </p:cNvPr>
          <p:cNvPicPr>
            <a:picLocks noGrp="1" noChangeAspect="1"/>
          </p:cNvPicPr>
          <p:nvPr>
            <p:ph idx="1"/>
          </p:nvPr>
        </p:nvPicPr>
        <p:blipFill>
          <a:blip r:embed="rId3"/>
          <a:stretch>
            <a:fillRect/>
          </a:stretch>
        </p:blipFill>
        <p:spPr>
          <a:xfrm>
            <a:off x="0" y="-13518"/>
            <a:ext cx="12216032" cy="6871518"/>
          </a:xfrm>
        </p:spPr>
      </p:pic>
      <p:sp>
        <p:nvSpPr>
          <p:cNvPr id="4" name="TextBox 3">
            <a:extLst>
              <a:ext uri="{FF2B5EF4-FFF2-40B4-BE49-F238E27FC236}">
                <a16:creationId xmlns:a16="http://schemas.microsoft.com/office/drawing/2014/main" id="{30197889-42BC-CA4E-9318-62EF85E6CE34}"/>
              </a:ext>
            </a:extLst>
          </p:cNvPr>
          <p:cNvSpPr txBox="1"/>
          <p:nvPr/>
        </p:nvSpPr>
        <p:spPr>
          <a:xfrm>
            <a:off x="582062" y="911428"/>
            <a:ext cx="4956685"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Συζήτηση</a:t>
            </a:r>
            <a:endParaRPr lang="en-US" dirty="0" err="1">
              <a:latin typeface="Century Gothic"/>
            </a:endParaRPr>
          </a:p>
        </p:txBody>
      </p:sp>
      <p:sp>
        <p:nvSpPr>
          <p:cNvPr id="6" name="Rectangle 5">
            <a:extLst>
              <a:ext uri="{FF2B5EF4-FFF2-40B4-BE49-F238E27FC236}">
                <a16:creationId xmlns:a16="http://schemas.microsoft.com/office/drawing/2014/main" id="{148557BE-B6B3-5A4D-82D2-963D75263EF0}"/>
              </a:ext>
            </a:extLst>
          </p:cNvPr>
          <p:cNvSpPr/>
          <p:nvPr/>
        </p:nvSpPr>
        <p:spPr>
          <a:xfrm>
            <a:off x="666042" y="2421149"/>
            <a:ext cx="7932525" cy="3803188"/>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3E20D94-83C2-D84D-AF0C-0CBC6E351390}"/>
              </a:ext>
            </a:extLst>
          </p:cNvPr>
          <p:cNvSpPr/>
          <p:nvPr/>
        </p:nvSpPr>
        <p:spPr>
          <a:xfrm>
            <a:off x="838200" y="2720072"/>
            <a:ext cx="3949287" cy="3170099"/>
          </a:xfrm>
          <a:prstGeom prst="rect">
            <a:avLst/>
          </a:prstGeom>
        </p:spPr>
        <p:txBody>
          <a:bodyPr wrap="square" lIns="91440" tIns="45720" rIns="91440" bIns="45720" anchor="t">
            <a:spAutoFit/>
          </a:bodyPr>
          <a:lstStyle/>
          <a:p>
            <a:r>
              <a:rPr lang="en-GB" sz="2000" b="1" dirty="0" err="1">
                <a:solidFill>
                  <a:srgbClr val="004A6C"/>
                </a:solidFill>
                <a:latin typeface="Century Gothic"/>
              </a:rPr>
              <a:t>Τι</a:t>
            </a:r>
            <a:r>
              <a:rPr lang="en-GB" sz="2000" b="1" dirty="0">
                <a:solidFill>
                  <a:srgbClr val="004A6C"/>
                </a:solidFill>
                <a:latin typeface="Century Gothic"/>
              </a:rPr>
              <a:t> </a:t>
            </a:r>
            <a:r>
              <a:rPr lang="en-GB" sz="2000" b="1" dirty="0" err="1">
                <a:solidFill>
                  <a:srgbClr val="004A6C"/>
                </a:solidFill>
                <a:latin typeface="Century Gothic"/>
              </a:rPr>
              <a:t>μάθ</a:t>
            </a:r>
            <a:r>
              <a:rPr lang="en-GB" sz="2000" b="1" dirty="0">
                <a:solidFill>
                  <a:srgbClr val="004A6C"/>
                </a:solidFill>
                <a:latin typeface="Century Gothic"/>
              </a:rPr>
              <a:t>α</a:t>
            </a:r>
            <a:r>
              <a:rPr lang="en-GB" sz="2000" b="1" dirty="0" err="1">
                <a:solidFill>
                  <a:srgbClr val="004A6C"/>
                </a:solidFill>
                <a:latin typeface="Century Gothic"/>
              </a:rPr>
              <a:t>τε</a:t>
            </a:r>
            <a:r>
              <a:rPr lang="en-GB" sz="2000" b="1" dirty="0">
                <a:solidFill>
                  <a:srgbClr val="004A6C"/>
                </a:solidFill>
                <a:latin typeface="Century Gothic"/>
              </a:rPr>
              <a:t> από </a:t>
            </a:r>
            <a:r>
              <a:rPr lang="en-GB" sz="2000" b="1" dirty="0" err="1">
                <a:solidFill>
                  <a:srgbClr val="004A6C"/>
                </a:solidFill>
                <a:latin typeface="Century Gothic"/>
              </a:rPr>
              <a:t>την</a:t>
            </a:r>
            <a:r>
              <a:rPr lang="en-GB" sz="2000" b="1" dirty="0">
                <a:solidFill>
                  <a:srgbClr val="004A6C"/>
                </a:solidFill>
                <a:latin typeface="Century Gothic"/>
              </a:rPr>
              <a:t> </a:t>
            </a:r>
            <a:r>
              <a:rPr lang="en-GB" sz="2000" b="1" dirty="0" err="1">
                <a:solidFill>
                  <a:srgbClr val="004A6C"/>
                </a:solidFill>
                <a:latin typeface="Century Gothic"/>
              </a:rPr>
              <a:t>εργ</a:t>
            </a:r>
            <a:r>
              <a:rPr lang="en-GB" sz="2000" b="1" dirty="0">
                <a:solidFill>
                  <a:srgbClr val="004A6C"/>
                </a:solidFill>
                <a:latin typeface="Century Gothic"/>
              </a:rPr>
              <a:t>α</a:t>
            </a:r>
            <a:r>
              <a:rPr lang="en-GB" sz="2000" b="1" dirty="0" err="1">
                <a:solidFill>
                  <a:srgbClr val="004A6C"/>
                </a:solidFill>
                <a:latin typeface="Century Gothic"/>
              </a:rPr>
              <a:t>σί</a:t>
            </a:r>
            <a:r>
              <a:rPr lang="en-GB" sz="2000" b="1" dirty="0">
                <a:solidFill>
                  <a:srgbClr val="004A6C"/>
                </a:solidFill>
                <a:latin typeface="Century Gothic"/>
              </a:rPr>
              <a:t>α π</a:t>
            </a:r>
            <a:r>
              <a:rPr lang="en-GB" sz="2000" b="1" dirty="0" err="1">
                <a:solidFill>
                  <a:srgbClr val="004A6C"/>
                </a:solidFill>
                <a:latin typeface="Century Gothic"/>
              </a:rPr>
              <a:t>εδίου</a:t>
            </a:r>
            <a:r>
              <a:rPr lang="en-GB" sz="2000" b="1" dirty="0">
                <a:solidFill>
                  <a:srgbClr val="004A6C"/>
                </a:solidFill>
                <a:latin typeface="Century Gothic"/>
              </a:rPr>
              <a:t> σας;
</a:t>
            </a:r>
            <a:r>
              <a:rPr lang="en-GB" sz="2000" b="1" dirty="0" err="1">
                <a:solidFill>
                  <a:srgbClr val="004A6C"/>
                </a:solidFill>
                <a:latin typeface="Century Gothic"/>
              </a:rPr>
              <a:t>Πιστεύετε</a:t>
            </a:r>
            <a:r>
              <a:rPr lang="en-GB" sz="2000" b="1" dirty="0">
                <a:solidFill>
                  <a:srgbClr val="004A6C"/>
                </a:solidFill>
                <a:latin typeface="Century Gothic"/>
              </a:rPr>
              <a:t> </a:t>
            </a:r>
            <a:r>
              <a:rPr lang="en-GB" sz="2000" b="1" dirty="0" err="1">
                <a:solidFill>
                  <a:srgbClr val="004A6C"/>
                </a:solidFill>
                <a:latin typeface="Century Gothic"/>
              </a:rPr>
              <a:t>ότι</a:t>
            </a:r>
            <a:r>
              <a:rPr lang="en-GB" sz="2000" b="1" dirty="0">
                <a:solidFill>
                  <a:srgbClr val="004A6C"/>
                </a:solidFill>
                <a:latin typeface="Century Gothic"/>
              </a:rPr>
              <a:t> π</a:t>
            </a:r>
            <a:r>
              <a:rPr lang="en-GB" sz="2000" b="1" dirty="0" err="1">
                <a:solidFill>
                  <a:srgbClr val="004A6C"/>
                </a:solidFill>
                <a:latin typeface="Century Gothic"/>
              </a:rPr>
              <a:t>ρέ</a:t>
            </a:r>
            <a:r>
              <a:rPr lang="en-GB" sz="2000" b="1" dirty="0">
                <a:solidFill>
                  <a:srgbClr val="004A6C"/>
                </a:solidFill>
                <a:latin typeface="Century Gothic"/>
              </a:rPr>
              <a:t>π</a:t>
            </a:r>
            <a:r>
              <a:rPr lang="en-GB" sz="2000" b="1" dirty="0" err="1">
                <a:solidFill>
                  <a:srgbClr val="004A6C"/>
                </a:solidFill>
                <a:latin typeface="Century Gothic"/>
              </a:rPr>
              <a:t>ει</a:t>
            </a:r>
            <a:r>
              <a:rPr lang="en-GB" sz="2000" b="1" dirty="0">
                <a:solidFill>
                  <a:srgbClr val="004A6C"/>
                </a:solidFill>
                <a:latin typeface="Century Gothic"/>
              </a:rPr>
              <a:t> να </a:t>
            </a:r>
            <a:r>
              <a:rPr lang="en-GB" sz="2000" b="1" dirty="0" err="1">
                <a:solidFill>
                  <a:srgbClr val="004A6C"/>
                </a:solidFill>
                <a:latin typeface="Century Gothic"/>
              </a:rPr>
              <a:t>γίνουν</a:t>
            </a:r>
            <a:r>
              <a:rPr lang="en-GB" sz="2000" b="1" dirty="0">
                <a:solidFill>
                  <a:srgbClr val="004A6C"/>
                </a:solidFill>
                <a:latin typeface="Century Gothic"/>
              </a:rPr>
              <a:t> α</a:t>
            </a:r>
            <a:r>
              <a:rPr lang="en-GB" sz="2000" b="1" dirty="0" err="1">
                <a:solidFill>
                  <a:srgbClr val="004A6C"/>
                </a:solidFill>
                <a:latin typeface="Century Gothic"/>
              </a:rPr>
              <a:t>λλ</a:t>
            </a:r>
            <a:r>
              <a:rPr lang="en-GB" sz="2000" b="1" dirty="0">
                <a:solidFill>
                  <a:srgbClr val="004A6C"/>
                </a:solidFill>
                <a:latin typeface="Century Gothic"/>
              </a:rPr>
              <a:t>α</a:t>
            </a:r>
            <a:r>
              <a:rPr lang="en-GB" sz="2000" b="1" dirty="0" err="1">
                <a:solidFill>
                  <a:srgbClr val="004A6C"/>
                </a:solidFill>
                <a:latin typeface="Century Gothic"/>
              </a:rPr>
              <a:t>γές</a:t>
            </a:r>
            <a:r>
              <a:rPr lang="en-GB" sz="2000" b="1" dirty="0">
                <a:solidFill>
                  <a:srgbClr val="004A6C"/>
                </a:solidFill>
                <a:latin typeface="Century Gothic"/>
              </a:rPr>
              <a:t> </a:t>
            </a:r>
            <a:r>
              <a:rPr lang="en-GB" sz="2000" b="1" dirty="0" err="1">
                <a:solidFill>
                  <a:srgbClr val="004A6C"/>
                </a:solidFill>
                <a:latin typeface="Century Gothic"/>
              </a:rPr>
              <a:t>στο</a:t>
            </a:r>
            <a:r>
              <a:rPr lang="en-GB" sz="2000" b="1" dirty="0">
                <a:solidFill>
                  <a:srgbClr val="004A6C"/>
                </a:solidFill>
                <a:latin typeface="Century Gothic"/>
              </a:rPr>
              <a:t> </a:t>
            </a:r>
            <a:r>
              <a:rPr lang="en-GB" sz="2000" b="1" dirty="0" err="1">
                <a:solidFill>
                  <a:srgbClr val="004A6C"/>
                </a:solidFill>
                <a:latin typeface="Century Gothic"/>
              </a:rPr>
              <a:t>σχολείο</a:t>
            </a:r>
            <a:r>
              <a:rPr lang="en-GB" sz="2000" b="1" dirty="0">
                <a:solidFill>
                  <a:srgbClr val="004A6C"/>
                </a:solidFill>
                <a:latin typeface="Century Gothic"/>
              </a:rPr>
              <a:t> μας; </a:t>
            </a:r>
            <a:r>
              <a:rPr lang="en-GB" sz="2000" b="1" dirty="0" err="1">
                <a:solidFill>
                  <a:srgbClr val="004A6C"/>
                </a:solidFill>
                <a:latin typeface="Century Gothic"/>
              </a:rPr>
              <a:t>Εξηγήστε</a:t>
            </a:r>
            <a:r>
              <a:rPr lang="en-GB" sz="2000" b="1" dirty="0">
                <a:solidFill>
                  <a:srgbClr val="004A6C"/>
                </a:solidFill>
                <a:latin typeface="Century Gothic"/>
              </a:rPr>
              <a:t> </a:t>
            </a:r>
            <a:r>
              <a:rPr lang="en-GB" sz="2000" b="1" dirty="0" err="1">
                <a:solidFill>
                  <a:srgbClr val="004A6C"/>
                </a:solidFill>
                <a:latin typeface="Century Gothic"/>
              </a:rPr>
              <a:t>γι</a:t>
            </a:r>
            <a:r>
              <a:rPr lang="en-GB" sz="2000" b="1" dirty="0">
                <a:solidFill>
                  <a:srgbClr val="004A6C"/>
                </a:solidFill>
                <a:latin typeface="Century Gothic"/>
              </a:rPr>
              <a:t>α</a:t>
            </a:r>
            <a:r>
              <a:rPr lang="en-GB" sz="2000" b="1" dirty="0" err="1">
                <a:solidFill>
                  <a:srgbClr val="004A6C"/>
                </a:solidFill>
                <a:latin typeface="Century Gothic"/>
              </a:rPr>
              <a:t>τί</a:t>
            </a:r>
            <a:r>
              <a:rPr lang="en-GB" sz="2000" b="1" dirty="0">
                <a:solidFill>
                  <a:srgbClr val="004A6C"/>
                </a:solidFill>
                <a:latin typeface="Century Gothic"/>
              </a:rPr>
              <a:t>.
</a:t>
            </a:r>
            <a:r>
              <a:rPr lang="en-GB" sz="2000" b="1" dirty="0" err="1">
                <a:solidFill>
                  <a:srgbClr val="004A6C"/>
                </a:solidFill>
                <a:latin typeface="Century Gothic"/>
              </a:rPr>
              <a:t>Τι</a:t>
            </a:r>
            <a:r>
              <a:rPr lang="en-GB" sz="2000" b="1" dirty="0">
                <a:solidFill>
                  <a:srgbClr val="004A6C"/>
                </a:solidFill>
                <a:latin typeface="Century Gothic"/>
              </a:rPr>
              <a:t> θα μπ</a:t>
            </a:r>
            <a:r>
              <a:rPr lang="en-GB" sz="2000" b="1" dirty="0" err="1">
                <a:solidFill>
                  <a:srgbClr val="004A6C"/>
                </a:solidFill>
                <a:latin typeface="Century Gothic"/>
              </a:rPr>
              <a:t>ορούσ</a:t>
            </a:r>
            <a:r>
              <a:rPr lang="en-GB" sz="2000" b="1" dirty="0">
                <a:solidFill>
                  <a:srgbClr val="004A6C"/>
                </a:solidFill>
                <a:latin typeface="Century Gothic"/>
              </a:rPr>
              <a:t>α</a:t>
            </a:r>
            <a:r>
              <a:rPr lang="en-GB" sz="2000" b="1" dirty="0" err="1">
                <a:solidFill>
                  <a:srgbClr val="004A6C"/>
                </a:solidFill>
                <a:latin typeface="Century Gothic"/>
              </a:rPr>
              <a:t>τε</a:t>
            </a:r>
            <a:r>
              <a:rPr lang="en-GB" sz="2000" b="1" dirty="0">
                <a:solidFill>
                  <a:srgbClr val="004A6C"/>
                </a:solidFill>
                <a:latin typeface="Century Gothic"/>
              </a:rPr>
              <a:t> να α</a:t>
            </a:r>
            <a:r>
              <a:rPr lang="en-GB" sz="2000" b="1" dirty="0" err="1">
                <a:solidFill>
                  <a:srgbClr val="004A6C"/>
                </a:solidFill>
                <a:latin typeface="Century Gothic"/>
              </a:rPr>
              <a:t>λλάξετε</a:t>
            </a:r>
            <a:r>
              <a:rPr lang="en-GB" sz="2000" b="1" dirty="0">
                <a:solidFill>
                  <a:srgbClr val="004A6C"/>
                </a:solidFill>
                <a:latin typeface="Century Gothic"/>
              </a:rPr>
              <a:t> </a:t>
            </a:r>
            <a:r>
              <a:rPr lang="en-GB" sz="2000" b="1" dirty="0" err="1">
                <a:solidFill>
                  <a:srgbClr val="004A6C"/>
                </a:solidFill>
                <a:latin typeface="Century Gothic"/>
              </a:rPr>
              <a:t>στη</a:t>
            </a:r>
            <a:r>
              <a:rPr lang="en-GB" sz="2000" b="1" dirty="0">
                <a:solidFill>
                  <a:srgbClr val="004A6C"/>
                </a:solidFill>
                <a:latin typeface="Century Gothic"/>
              </a:rPr>
              <a:t> </a:t>
            </a:r>
            <a:r>
              <a:rPr lang="en-GB" sz="2000" b="1" dirty="0" err="1">
                <a:solidFill>
                  <a:srgbClr val="004A6C"/>
                </a:solidFill>
                <a:latin typeface="Century Gothic"/>
              </a:rPr>
              <a:t>συμ</a:t>
            </a:r>
            <a:r>
              <a:rPr lang="en-GB" sz="2000" b="1" dirty="0">
                <a:solidFill>
                  <a:srgbClr val="004A6C"/>
                </a:solidFill>
                <a:latin typeface="Century Gothic"/>
              </a:rPr>
              <a:t>π</a:t>
            </a:r>
            <a:r>
              <a:rPr lang="en-GB" sz="2000" b="1" dirty="0" err="1">
                <a:solidFill>
                  <a:srgbClr val="004A6C"/>
                </a:solidFill>
                <a:latin typeface="Century Gothic"/>
              </a:rPr>
              <a:t>εριφορά</a:t>
            </a:r>
            <a:r>
              <a:rPr lang="en-GB" sz="2000" b="1" dirty="0">
                <a:solidFill>
                  <a:srgbClr val="004A6C"/>
                </a:solidFill>
                <a:latin typeface="Century Gothic"/>
              </a:rPr>
              <a:t> και </a:t>
            </a:r>
            <a:r>
              <a:rPr lang="en-GB" sz="2000" b="1" dirty="0" err="1">
                <a:solidFill>
                  <a:srgbClr val="004A6C"/>
                </a:solidFill>
                <a:latin typeface="Century Gothic"/>
              </a:rPr>
              <a:t>τις</a:t>
            </a:r>
            <a:r>
              <a:rPr lang="en-GB" sz="2000" b="1" dirty="0">
                <a:solidFill>
                  <a:srgbClr val="004A6C"/>
                </a:solidFill>
                <a:latin typeface="Century Gothic"/>
              </a:rPr>
              <a:t> π</a:t>
            </a:r>
            <a:r>
              <a:rPr lang="en-GB" sz="2000" b="1" dirty="0" err="1">
                <a:solidFill>
                  <a:srgbClr val="004A6C"/>
                </a:solidFill>
                <a:latin typeface="Century Gothic"/>
              </a:rPr>
              <a:t>ράξεις</a:t>
            </a:r>
            <a:r>
              <a:rPr lang="en-GB" sz="2000" b="1" dirty="0">
                <a:solidFill>
                  <a:srgbClr val="004A6C"/>
                </a:solidFill>
                <a:latin typeface="Century Gothic"/>
              </a:rPr>
              <a:t> σας; </a:t>
            </a:r>
            <a:r>
              <a:rPr lang="en-GB" sz="2000" b="1" dirty="0" err="1">
                <a:solidFill>
                  <a:srgbClr val="004A6C"/>
                </a:solidFill>
                <a:latin typeface="Century Gothic"/>
              </a:rPr>
              <a:t>Εξήγησε</a:t>
            </a:r>
            <a:r>
              <a:rPr lang="en-GB" sz="2000" b="1" dirty="0">
                <a:solidFill>
                  <a:srgbClr val="004A6C"/>
                </a:solidFill>
                <a:latin typeface="Century Gothic"/>
              </a:rPr>
              <a:t> </a:t>
            </a:r>
            <a:r>
              <a:rPr lang="en-GB" sz="2000" b="1" dirty="0" err="1">
                <a:solidFill>
                  <a:srgbClr val="004A6C"/>
                </a:solidFill>
                <a:latin typeface="Century Gothic"/>
              </a:rPr>
              <a:t>γι</a:t>
            </a:r>
            <a:r>
              <a:rPr lang="en-GB" sz="2000" b="1" dirty="0">
                <a:solidFill>
                  <a:srgbClr val="004A6C"/>
                </a:solidFill>
                <a:latin typeface="Century Gothic"/>
              </a:rPr>
              <a:t>α</a:t>
            </a:r>
            <a:r>
              <a:rPr lang="en-GB" sz="2000" b="1" dirty="0" err="1">
                <a:solidFill>
                  <a:srgbClr val="004A6C"/>
                </a:solidFill>
                <a:latin typeface="Century Gothic"/>
              </a:rPr>
              <a:t>τί</a:t>
            </a:r>
            <a:r>
              <a:rPr lang="en-GB" sz="2000" b="1" dirty="0">
                <a:solidFill>
                  <a:srgbClr val="004A6C"/>
                </a:solidFill>
                <a:latin typeface="Century Gothic"/>
              </a:rPr>
              <a:t>. </a:t>
            </a:r>
            <a:endParaRPr lang="en-US"/>
          </a:p>
        </p:txBody>
      </p:sp>
      <p:pic>
        <p:nvPicPr>
          <p:cNvPr id="3" name="Picture 2" descr="A sign on a tree&#10;&#10;Description automatically generated">
            <a:extLst>
              <a:ext uri="{FF2B5EF4-FFF2-40B4-BE49-F238E27FC236}">
                <a16:creationId xmlns:a16="http://schemas.microsoft.com/office/drawing/2014/main" id="{B6D72CFC-250C-EB6C-A13F-AF516648BC0A}"/>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99"/>
          <a:stretch/>
        </p:blipFill>
        <p:spPr>
          <a:xfrm>
            <a:off x="5218254" y="-6759"/>
            <a:ext cx="9124716" cy="6862829"/>
          </a:xfrm>
          <a:prstGeom prst="flowChartOnlineStorage">
            <a:avLst/>
          </a:prstGeom>
        </p:spPr>
      </p:pic>
    </p:spTree>
    <p:extLst>
      <p:ext uri="{BB962C8B-B14F-4D97-AF65-F5344CB8AC3E}">
        <p14:creationId xmlns:p14="http://schemas.microsoft.com/office/powerpoint/2010/main" val="31712931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B1C83AC-CFC4-7F49-9556-62C15F5CFCF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2" name="Rectangle 21">
            <a:extLst>
              <a:ext uri="{FF2B5EF4-FFF2-40B4-BE49-F238E27FC236}">
                <a16:creationId xmlns:a16="http://schemas.microsoft.com/office/drawing/2014/main" id="{70672C19-53D3-2D4F-8A69-F4CAE2D6A520}"/>
              </a:ext>
            </a:extLst>
          </p:cNvPr>
          <p:cNvSpPr/>
          <p:nvPr/>
        </p:nvSpPr>
        <p:spPr>
          <a:xfrm>
            <a:off x="574554" y="5349717"/>
            <a:ext cx="1440513" cy="1018914"/>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4" name="Rectangle 23">
            <a:extLst>
              <a:ext uri="{FF2B5EF4-FFF2-40B4-BE49-F238E27FC236}">
                <a16:creationId xmlns:a16="http://schemas.microsoft.com/office/drawing/2014/main" id="{ACBFBCD1-26BB-9843-8288-E5860311B094}"/>
              </a:ext>
            </a:extLst>
          </p:cNvPr>
          <p:cNvSpPr/>
          <p:nvPr/>
        </p:nvSpPr>
        <p:spPr>
          <a:xfrm>
            <a:off x="2331483" y="5347695"/>
            <a:ext cx="1383778" cy="1018914"/>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6" name="Rectangle 25">
            <a:extLst>
              <a:ext uri="{FF2B5EF4-FFF2-40B4-BE49-F238E27FC236}">
                <a16:creationId xmlns:a16="http://schemas.microsoft.com/office/drawing/2014/main" id="{6851A341-3818-AF47-9804-57F19F2CAEE7}"/>
              </a:ext>
            </a:extLst>
          </p:cNvPr>
          <p:cNvSpPr/>
          <p:nvPr/>
        </p:nvSpPr>
        <p:spPr>
          <a:xfrm>
            <a:off x="4012193" y="5347695"/>
            <a:ext cx="1397341"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28" name="Rectangle 27">
            <a:extLst>
              <a:ext uri="{FF2B5EF4-FFF2-40B4-BE49-F238E27FC236}">
                <a16:creationId xmlns:a16="http://schemas.microsoft.com/office/drawing/2014/main" id="{D0DD6BC8-D695-DE48-8A13-4F3FDC6D0659}"/>
              </a:ext>
            </a:extLst>
          </p:cNvPr>
          <p:cNvSpPr/>
          <p:nvPr/>
        </p:nvSpPr>
        <p:spPr>
          <a:xfrm>
            <a:off x="5671639" y="5347695"/>
            <a:ext cx="1397341"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0" name="Rectangle 29">
            <a:extLst>
              <a:ext uri="{FF2B5EF4-FFF2-40B4-BE49-F238E27FC236}">
                <a16:creationId xmlns:a16="http://schemas.microsoft.com/office/drawing/2014/main" id="{206D5E18-21D5-C142-9AB2-3CE22022BD03}"/>
              </a:ext>
            </a:extLst>
          </p:cNvPr>
          <p:cNvSpPr/>
          <p:nvPr/>
        </p:nvSpPr>
        <p:spPr>
          <a:xfrm>
            <a:off x="7345421" y="5347695"/>
            <a:ext cx="1302565"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2" name="Rectangle 31">
            <a:extLst>
              <a:ext uri="{FF2B5EF4-FFF2-40B4-BE49-F238E27FC236}">
                <a16:creationId xmlns:a16="http://schemas.microsoft.com/office/drawing/2014/main" id="{338EEC88-E82E-AB47-BD6A-AEEF8FCA2441}"/>
              </a:ext>
            </a:extLst>
          </p:cNvPr>
          <p:cNvSpPr/>
          <p:nvPr/>
        </p:nvSpPr>
        <p:spPr>
          <a:xfrm>
            <a:off x="8857886" y="5347695"/>
            <a:ext cx="1302565"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4" name="Rectangle 33">
            <a:extLst>
              <a:ext uri="{FF2B5EF4-FFF2-40B4-BE49-F238E27FC236}">
                <a16:creationId xmlns:a16="http://schemas.microsoft.com/office/drawing/2014/main" id="{EAD19B49-2637-AC4F-B2AC-DD41AEDA0158}"/>
              </a:ext>
            </a:extLst>
          </p:cNvPr>
          <p:cNvSpPr/>
          <p:nvPr/>
        </p:nvSpPr>
        <p:spPr>
          <a:xfrm>
            <a:off x="10450015" y="5349718"/>
            <a:ext cx="1302565" cy="1020936"/>
          </a:xfrm>
          <a:prstGeom prst="rect">
            <a:avLst/>
          </a:prstGeom>
          <a:solidFill>
            <a:srgbClr val="004A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9" name="Rectangle 38">
            <a:extLst>
              <a:ext uri="{FF2B5EF4-FFF2-40B4-BE49-F238E27FC236}">
                <a16:creationId xmlns:a16="http://schemas.microsoft.com/office/drawing/2014/main" id="{57B76DD5-9C1A-2448-89BE-0487DF6B5AD3}"/>
              </a:ext>
            </a:extLst>
          </p:cNvPr>
          <p:cNvSpPr/>
          <p:nvPr/>
        </p:nvSpPr>
        <p:spPr>
          <a:xfrm>
            <a:off x="574554" y="4792150"/>
            <a:ext cx="273908" cy="523220"/>
          </a:xfrm>
          <a:prstGeom prst="rect">
            <a:avLst/>
          </a:prstGeom>
        </p:spPr>
        <p:txBody>
          <a:bodyPr wrap="square">
            <a:spAutoFit/>
          </a:bodyPr>
          <a:lstStyle/>
          <a:p>
            <a:r>
              <a:rPr lang="en-US" sz="2800" b="1">
                <a:solidFill>
                  <a:srgbClr val="004A6C"/>
                </a:solidFill>
                <a:latin typeface="Gilroy Bold" pitchFamily="2" charset="77"/>
              </a:rPr>
              <a:t>1 </a:t>
            </a:r>
            <a:endParaRPr lang="en-US" sz="2800">
              <a:solidFill>
                <a:srgbClr val="004A6C"/>
              </a:solidFill>
            </a:endParaRPr>
          </a:p>
        </p:txBody>
      </p:sp>
      <p:sp>
        <p:nvSpPr>
          <p:cNvPr id="40" name="Rectangle 39">
            <a:extLst>
              <a:ext uri="{FF2B5EF4-FFF2-40B4-BE49-F238E27FC236}">
                <a16:creationId xmlns:a16="http://schemas.microsoft.com/office/drawing/2014/main" id="{9184D2F4-2181-9D47-BC51-0C91040CCDCD}"/>
              </a:ext>
            </a:extLst>
          </p:cNvPr>
          <p:cNvSpPr/>
          <p:nvPr/>
        </p:nvSpPr>
        <p:spPr>
          <a:xfrm>
            <a:off x="2243565" y="4792150"/>
            <a:ext cx="273908" cy="523220"/>
          </a:xfrm>
          <a:prstGeom prst="rect">
            <a:avLst/>
          </a:prstGeom>
        </p:spPr>
        <p:txBody>
          <a:bodyPr wrap="square">
            <a:spAutoFit/>
          </a:bodyPr>
          <a:lstStyle/>
          <a:p>
            <a:r>
              <a:rPr lang="en-US" sz="2800" b="1">
                <a:solidFill>
                  <a:srgbClr val="004A6C"/>
                </a:solidFill>
                <a:latin typeface="Gilroy Bold" pitchFamily="2" charset="77"/>
              </a:rPr>
              <a:t>2 </a:t>
            </a:r>
            <a:endParaRPr lang="en-US" sz="2800">
              <a:solidFill>
                <a:srgbClr val="004A6C"/>
              </a:solidFill>
            </a:endParaRPr>
          </a:p>
        </p:txBody>
      </p:sp>
      <p:sp>
        <p:nvSpPr>
          <p:cNvPr id="41" name="Rectangle 40">
            <a:extLst>
              <a:ext uri="{FF2B5EF4-FFF2-40B4-BE49-F238E27FC236}">
                <a16:creationId xmlns:a16="http://schemas.microsoft.com/office/drawing/2014/main" id="{58A4256F-0848-F742-A616-3E00BF12F990}"/>
              </a:ext>
            </a:extLst>
          </p:cNvPr>
          <p:cNvSpPr/>
          <p:nvPr/>
        </p:nvSpPr>
        <p:spPr>
          <a:xfrm>
            <a:off x="3900775" y="4792150"/>
            <a:ext cx="273908" cy="523220"/>
          </a:xfrm>
          <a:prstGeom prst="rect">
            <a:avLst/>
          </a:prstGeom>
        </p:spPr>
        <p:txBody>
          <a:bodyPr wrap="square">
            <a:spAutoFit/>
          </a:bodyPr>
          <a:lstStyle/>
          <a:p>
            <a:r>
              <a:rPr lang="en-US" sz="2800" b="1">
                <a:solidFill>
                  <a:srgbClr val="004A6C"/>
                </a:solidFill>
                <a:latin typeface="Gilroy Bold" pitchFamily="2" charset="77"/>
              </a:rPr>
              <a:t>3 </a:t>
            </a:r>
            <a:endParaRPr lang="en-US" sz="2800">
              <a:solidFill>
                <a:srgbClr val="004A6C"/>
              </a:solidFill>
            </a:endParaRPr>
          </a:p>
        </p:txBody>
      </p:sp>
      <p:sp>
        <p:nvSpPr>
          <p:cNvPr id="42" name="Rectangle 41">
            <a:extLst>
              <a:ext uri="{FF2B5EF4-FFF2-40B4-BE49-F238E27FC236}">
                <a16:creationId xmlns:a16="http://schemas.microsoft.com/office/drawing/2014/main" id="{27754B7D-5167-2D43-8D9C-781EEDEC5414}"/>
              </a:ext>
            </a:extLst>
          </p:cNvPr>
          <p:cNvSpPr/>
          <p:nvPr/>
        </p:nvSpPr>
        <p:spPr>
          <a:xfrm>
            <a:off x="5667549" y="4792150"/>
            <a:ext cx="273908" cy="523220"/>
          </a:xfrm>
          <a:prstGeom prst="rect">
            <a:avLst/>
          </a:prstGeom>
        </p:spPr>
        <p:txBody>
          <a:bodyPr wrap="square">
            <a:spAutoFit/>
          </a:bodyPr>
          <a:lstStyle/>
          <a:p>
            <a:r>
              <a:rPr lang="en-US" sz="2800" b="1">
                <a:solidFill>
                  <a:srgbClr val="004A6C"/>
                </a:solidFill>
                <a:latin typeface="Gilroy Bold" pitchFamily="2" charset="77"/>
              </a:rPr>
              <a:t>4</a:t>
            </a:r>
            <a:endParaRPr lang="en-US" sz="2800">
              <a:solidFill>
                <a:srgbClr val="004A6C"/>
              </a:solidFill>
            </a:endParaRPr>
          </a:p>
        </p:txBody>
      </p:sp>
      <p:sp>
        <p:nvSpPr>
          <p:cNvPr id="43" name="Rectangle 42">
            <a:extLst>
              <a:ext uri="{FF2B5EF4-FFF2-40B4-BE49-F238E27FC236}">
                <a16:creationId xmlns:a16="http://schemas.microsoft.com/office/drawing/2014/main" id="{9FD3055F-75F7-E44D-A16C-6FEE66C41281}"/>
              </a:ext>
            </a:extLst>
          </p:cNvPr>
          <p:cNvSpPr/>
          <p:nvPr/>
        </p:nvSpPr>
        <p:spPr>
          <a:xfrm>
            <a:off x="7304963" y="4792150"/>
            <a:ext cx="273908" cy="523220"/>
          </a:xfrm>
          <a:prstGeom prst="rect">
            <a:avLst/>
          </a:prstGeom>
        </p:spPr>
        <p:txBody>
          <a:bodyPr wrap="square">
            <a:spAutoFit/>
          </a:bodyPr>
          <a:lstStyle/>
          <a:p>
            <a:r>
              <a:rPr lang="en-US" sz="2800" b="1">
                <a:solidFill>
                  <a:srgbClr val="004A6C"/>
                </a:solidFill>
                <a:latin typeface="Gilroy Bold" pitchFamily="2" charset="77"/>
              </a:rPr>
              <a:t>5</a:t>
            </a:r>
            <a:endParaRPr lang="en-US" sz="2800">
              <a:solidFill>
                <a:srgbClr val="004A6C"/>
              </a:solidFill>
            </a:endParaRPr>
          </a:p>
        </p:txBody>
      </p:sp>
      <p:sp>
        <p:nvSpPr>
          <p:cNvPr id="44" name="Rectangle 43">
            <a:extLst>
              <a:ext uri="{FF2B5EF4-FFF2-40B4-BE49-F238E27FC236}">
                <a16:creationId xmlns:a16="http://schemas.microsoft.com/office/drawing/2014/main" id="{866D1F13-D002-7E4B-94ED-5C864747F841}"/>
              </a:ext>
            </a:extLst>
          </p:cNvPr>
          <p:cNvSpPr/>
          <p:nvPr/>
        </p:nvSpPr>
        <p:spPr>
          <a:xfrm>
            <a:off x="8872269" y="4792150"/>
            <a:ext cx="273908" cy="523220"/>
          </a:xfrm>
          <a:prstGeom prst="rect">
            <a:avLst/>
          </a:prstGeom>
        </p:spPr>
        <p:txBody>
          <a:bodyPr wrap="square">
            <a:spAutoFit/>
          </a:bodyPr>
          <a:lstStyle/>
          <a:p>
            <a:r>
              <a:rPr lang="en-US" sz="2800" b="1">
                <a:solidFill>
                  <a:srgbClr val="004A6C"/>
                </a:solidFill>
                <a:latin typeface="Gilroy Bold" pitchFamily="2" charset="77"/>
              </a:rPr>
              <a:t>6</a:t>
            </a:r>
            <a:endParaRPr lang="en-US" sz="2800">
              <a:solidFill>
                <a:srgbClr val="004A6C"/>
              </a:solidFill>
            </a:endParaRPr>
          </a:p>
        </p:txBody>
      </p:sp>
      <p:sp>
        <p:nvSpPr>
          <p:cNvPr id="45" name="Rectangle 44">
            <a:extLst>
              <a:ext uri="{FF2B5EF4-FFF2-40B4-BE49-F238E27FC236}">
                <a16:creationId xmlns:a16="http://schemas.microsoft.com/office/drawing/2014/main" id="{B75849AA-A3CE-1F4D-8994-60CA771CE48A}"/>
              </a:ext>
            </a:extLst>
          </p:cNvPr>
          <p:cNvSpPr/>
          <p:nvPr/>
        </p:nvSpPr>
        <p:spPr>
          <a:xfrm>
            <a:off x="10424622" y="4792150"/>
            <a:ext cx="273908" cy="523220"/>
          </a:xfrm>
          <a:prstGeom prst="rect">
            <a:avLst/>
          </a:prstGeom>
        </p:spPr>
        <p:txBody>
          <a:bodyPr wrap="square">
            <a:spAutoFit/>
          </a:bodyPr>
          <a:lstStyle/>
          <a:p>
            <a:r>
              <a:rPr lang="en-US" sz="2800" b="1">
                <a:solidFill>
                  <a:srgbClr val="004A6C"/>
                </a:solidFill>
                <a:latin typeface="Gilroy Bold" pitchFamily="2" charset="77"/>
              </a:rPr>
              <a:t>7</a:t>
            </a:r>
            <a:endParaRPr lang="en-US" sz="2800">
              <a:solidFill>
                <a:srgbClr val="004A6C"/>
              </a:solidFill>
            </a:endParaRPr>
          </a:p>
        </p:txBody>
      </p:sp>
      <p:sp>
        <p:nvSpPr>
          <p:cNvPr id="36" name="TextBox 35">
            <a:extLst>
              <a:ext uri="{FF2B5EF4-FFF2-40B4-BE49-F238E27FC236}">
                <a16:creationId xmlns:a16="http://schemas.microsoft.com/office/drawing/2014/main" id="{C8564381-AAAD-0849-8CB9-9A4B643A8DD1}"/>
              </a:ext>
            </a:extLst>
          </p:cNvPr>
          <p:cNvSpPr txBox="1"/>
          <p:nvPr/>
        </p:nvSpPr>
        <p:spPr>
          <a:xfrm>
            <a:off x="3053" y="902812"/>
            <a:ext cx="5196044" cy="553998"/>
          </a:xfrm>
          <a:prstGeom prst="rect">
            <a:avLst/>
          </a:prstGeom>
          <a:noFill/>
        </p:spPr>
        <p:txBody>
          <a:bodyPr wrap="square" lIns="91440" tIns="45720" rIns="91440" bIns="45720" rtlCol="0" anchor="t">
            <a:spAutoFit/>
          </a:bodyPr>
          <a:lstStyle/>
          <a:p>
            <a:r>
              <a:rPr lang="en-US" sz="3000" b="1" dirty="0" err="1">
                <a:solidFill>
                  <a:srgbClr val="004A6C"/>
                </a:solidFill>
                <a:latin typeface="Century Gothic"/>
              </a:rPr>
              <a:t>Ημερολόγιο</a:t>
            </a:r>
            <a:r>
              <a:rPr lang="en-US" sz="3000" b="1" dirty="0">
                <a:solidFill>
                  <a:srgbClr val="004A6C"/>
                </a:solidFill>
                <a:latin typeface="Century Gothic"/>
              </a:rPr>
              <a:t> Κα</a:t>
            </a:r>
            <a:r>
              <a:rPr lang="en-US" sz="3000" b="1" dirty="0" err="1">
                <a:solidFill>
                  <a:srgbClr val="004A6C"/>
                </a:solidFill>
                <a:latin typeface="Century Gothic"/>
              </a:rPr>
              <a:t>ινοτομί</a:t>
            </a:r>
            <a:r>
              <a:rPr lang="en-US" sz="3000" b="1" dirty="0">
                <a:solidFill>
                  <a:srgbClr val="004A6C"/>
                </a:solidFill>
                <a:latin typeface="Century Gothic"/>
              </a:rPr>
              <a:t>ας</a:t>
            </a:r>
          </a:p>
        </p:txBody>
      </p:sp>
      <p:sp>
        <p:nvSpPr>
          <p:cNvPr id="46" name="Rectangle 45">
            <a:extLst>
              <a:ext uri="{FF2B5EF4-FFF2-40B4-BE49-F238E27FC236}">
                <a16:creationId xmlns:a16="http://schemas.microsoft.com/office/drawing/2014/main" id="{2E0B8F87-16A2-604F-B502-0C06B0F976D6}"/>
              </a:ext>
            </a:extLst>
          </p:cNvPr>
          <p:cNvSpPr/>
          <p:nvPr/>
        </p:nvSpPr>
        <p:spPr>
          <a:xfrm>
            <a:off x="762329" y="4598754"/>
            <a:ext cx="273908" cy="523220"/>
          </a:xfrm>
          <a:prstGeom prst="rect">
            <a:avLst/>
          </a:prstGeom>
        </p:spPr>
        <p:txBody>
          <a:bodyPr wrap="square">
            <a:spAutoFit/>
          </a:bodyPr>
          <a:lstStyle/>
          <a:p>
            <a:r>
              <a:rPr lang="en-US" sz="2800" b="1">
                <a:solidFill>
                  <a:srgbClr val="004A6C"/>
                </a:solidFill>
                <a:latin typeface="Gilroy Bold" pitchFamily="2" charset="77"/>
              </a:rPr>
              <a:t> </a:t>
            </a:r>
            <a:endParaRPr lang="en-US" sz="2800">
              <a:solidFill>
                <a:srgbClr val="004A6C"/>
              </a:solidFill>
            </a:endParaRPr>
          </a:p>
        </p:txBody>
      </p:sp>
      <p:pic>
        <p:nvPicPr>
          <p:cNvPr id="3" name="Picture 2" descr="Icon&#10;&#10;Description automatically generated">
            <a:extLst>
              <a:ext uri="{FF2B5EF4-FFF2-40B4-BE49-F238E27FC236}">
                <a16:creationId xmlns:a16="http://schemas.microsoft.com/office/drawing/2014/main" id="{18A2C905-06CA-3946-9A02-0505462F443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27980" y="266700"/>
            <a:ext cx="6324600" cy="6324600"/>
          </a:xfrm>
          <a:prstGeom prst="rect">
            <a:avLst/>
          </a:prstGeom>
        </p:spPr>
      </p:pic>
      <p:sp>
        <p:nvSpPr>
          <p:cNvPr id="62" name="Rectangle 61">
            <a:extLst>
              <a:ext uri="{FF2B5EF4-FFF2-40B4-BE49-F238E27FC236}">
                <a16:creationId xmlns:a16="http://schemas.microsoft.com/office/drawing/2014/main" id="{F0DA2BD3-3BF5-C949-BD9A-0628373E8078}"/>
              </a:ext>
            </a:extLst>
          </p:cNvPr>
          <p:cNvSpPr/>
          <p:nvPr/>
        </p:nvSpPr>
        <p:spPr>
          <a:xfrm>
            <a:off x="620046" y="2510202"/>
            <a:ext cx="4561844" cy="2367404"/>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87AA5CA5-04B6-3240-B099-1E4AE7B4E0D9}"/>
              </a:ext>
            </a:extLst>
          </p:cNvPr>
          <p:cNvSpPr txBox="1"/>
          <p:nvPr/>
        </p:nvSpPr>
        <p:spPr>
          <a:xfrm>
            <a:off x="695254" y="2698267"/>
            <a:ext cx="4486147" cy="1815882"/>
          </a:xfrm>
          <a:prstGeom prst="rect">
            <a:avLst/>
          </a:prstGeom>
          <a:noFill/>
        </p:spPr>
        <p:txBody>
          <a:bodyPr wrap="square" lIns="91440" tIns="45720" rIns="91440" bIns="45720" rtlCol="0" anchor="t">
            <a:spAutoFit/>
          </a:bodyPr>
          <a:lstStyle/>
          <a:p>
            <a:r>
              <a:rPr lang="en-US" sz="2800" dirty="0" err="1">
                <a:solidFill>
                  <a:srgbClr val="004A6C"/>
                </a:solidFill>
                <a:latin typeface="Century Gothic"/>
              </a:rPr>
              <a:t>Ποιες</a:t>
            </a:r>
            <a:r>
              <a:rPr lang="en-US" sz="2800" dirty="0">
                <a:solidFill>
                  <a:srgbClr val="004A6C"/>
                </a:solidFill>
                <a:latin typeface="Century Gothic"/>
              </a:rPr>
              <a:t> </a:t>
            </a:r>
            <a:r>
              <a:rPr lang="en-US" sz="2800" dirty="0" err="1">
                <a:solidFill>
                  <a:srgbClr val="004A6C"/>
                </a:solidFill>
                <a:latin typeface="Century Gothic"/>
              </a:rPr>
              <a:t>άλλες</a:t>
            </a:r>
            <a:r>
              <a:rPr lang="en-US" sz="2800" dirty="0">
                <a:solidFill>
                  <a:srgbClr val="004A6C"/>
                </a:solidFill>
                <a:latin typeface="Century Gothic"/>
              </a:rPr>
              <a:t> </a:t>
            </a:r>
            <a:r>
              <a:rPr lang="en-US" sz="2800" dirty="0" err="1">
                <a:solidFill>
                  <a:srgbClr val="004A6C"/>
                </a:solidFill>
                <a:latin typeface="Century Gothic"/>
              </a:rPr>
              <a:t>εν</a:t>
            </a:r>
            <a:r>
              <a:rPr lang="en-US" sz="2800" dirty="0">
                <a:solidFill>
                  <a:srgbClr val="004A6C"/>
                </a:solidFill>
                <a:latin typeface="Century Gothic"/>
              </a:rPr>
              <a:t>α</a:t>
            </a:r>
            <a:r>
              <a:rPr lang="en-US" sz="2800" dirty="0" err="1">
                <a:solidFill>
                  <a:srgbClr val="004A6C"/>
                </a:solidFill>
                <a:latin typeface="Century Gothic"/>
              </a:rPr>
              <a:t>λλ</a:t>
            </a:r>
            <a:r>
              <a:rPr lang="en-US" sz="2800" dirty="0">
                <a:solidFill>
                  <a:srgbClr val="004A6C"/>
                </a:solidFill>
                <a:latin typeface="Century Gothic"/>
              </a:rPr>
              <a:t>α</a:t>
            </a:r>
            <a:r>
              <a:rPr lang="en-US" sz="2800" dirty="0" err="1">
                <a:solidFill>
                  <a:srgbClr val="004A6C"/>
                </a:solidFill>
                <a:latin typeface="Century Gothic"/>
              </a:rPr>
              <a:t>κτικές</a:t>
            </a:r>
            <a:r>
              <a:rPr lang="en-US" sz="2800" dirty="0">
                <a:solidFill>
                  <a:srgbClr val="004A6C"/>
                </a:solidFill>
                <a:latin typeface="Century Gothic"/>
              </a:rPr>
              <a:t> </a:t>
            </a:r>
            <a:r>
              <a:rPr lang="en-US" sz="2800" dirty="0" err="1">
                <a:solidFill>
                  <a:srgbClr val="004A6C"/>
                </a:solidFill>
                <a:latin typeface="Century Gothic"/>
              </a:rPr>
              <a:t>λύσεις</a:t>
            </a:r>
            <a:r>
              <a:rPr lang="en-US" sz="2800" dirty="0">
                <a:solidFill>
                  <a:srgbClr val="004A6C"/>
                </a:solidFill>
                <a:latin typeface="Century Gothic"/>
              </a:rPr>
              <a:t> μπ</a:t>
            </a:r>
            <a:r>
              <a:rPr lang="en-US" sz="2800" dirty="0" err="1">
                <a:solidFill>
                  <a:srgbClr val="004A6C"/>
                </a:solidFill>
                <a:latin typeface="Century Gothic"/>
              </a:rPr>
              <a:t>ορείτε</a:t>
            </a:r>
            <a:r>
              <a:rPr lang="en-US" sz="2800" dirty="0">
                <a:solidFill>
                  <a:srgbClr val="004A6C"/>
                </a:solidFill>
                <a:latin typeface="Century Gothic"/>
              </a:rPr>
              <a:t> να </a:t>
            </a:r>
            <a:r>
              <a:rPr lang="en-US" sz="2800" dirty="0" err="1">
                <a:solidFill>
                  <a:srgbClr val="004A6C"/>
                </a:solidFill>
                <a:latin typeface="Century Gothic"/>
              </a:rPr>
              <a:t>σκεφτείτε</a:t>
            </a:r>
            <a:r>
              <a:rPr lang="en-US" sz="2800" dirty="0">
                <a:solidFill>
                  <a:srgbClr val="004A6C"/>
                </a:solidFill>
                <a:latin typeface="Century Gothic"/>
              </a:rPr>
              <a:t> </a:t>
            </a:r>
            <a:r>
              <a:rPr lang="en-US" sz="2800" dirty="0" err="1">
                <a:solidFill>
                  <a:srgbClr val="004A6C"/>
                </a:solidFill>
                <a:latin typeface="Century Gothic"/>
              </a:rPr>
              <a:t>γι</a:t>
            </a:r>
            <a:r>
              <a:rPr lang="en-US" sz="2800" dirty="0">
                <a:solidFill>
                  <a:srgbClr val="004A6C"/>
                </a:solidFill>
                <a:latin typeface="Century Gothic"/>
              </a:rPr>
              <a:t>α πλα</a:t>
            </a:r>
            <a:r>
              <a:rPr lang="en-US" sz="2800" dirty="0" err="1">
                <a:solidFill>
                  <a:srgbClr val="004A6C"/>
                </a:solidFill>
                <a:latin typeface="Century Gothic"/>
              </a:rPr>
              <a:t>στικά</a:t>
            </a:r>
            <a:r>
              <a:rPr lang="en-US" sz="2800" dirty="0">
                <a:solidFill>
                  <a:srgbClr val="004A6C"/>
                </a:solidFill>
                <a:latin typeface="Century Gothic"/>
              </a:rPr>
              <a:t> μπ</a:t>
            </a:r>
            <a:r>
              <a:rPr lang="en-US" sz="2800" dirty="0" err="1">
                <a:solidFill>
                  <a:srgbClr val="004A6C"/>
                </a:solidFill>
                <a:latin typeface="Century Gothic"/>
              </a:rPr>
              <a:t>ουκάλι</a:t>
            </a:r>
            <a:r>
              <a:rPr lang="en-US" sz="2800" dirty="0">
                <a:solidFill>
                  <a:srgbClr val="004A6C"/>
                </a:solidFill>
                <a:latin typeface="Century Gothic"/>
              </a:rPr>
              <a:t>α </a:t>
            </a:r>
            <a:r>
              <a:rPr lang="en-US" sz="2800" dirty="0" err="1">
                <a:solidFill>
                  <a:srgbClr val="004A6C"/>
                </a:solidFill>
                <a:latin typeface="Century Gothic"/>
              </a:rPr>
              <a:t>μι</a:t>
            </a:r>
            <a:r>
              <a:rPr lang="en-US" sz="2800" dirty="0">
                <a:solidFill>
                  <a:srgbClr val="004A6C"/>
                </a:solidFill>
                <a:latin typeface="Century Gothic"/>
              </a:rPr>
              <a:t>ας </a:t>
            </a:r>
            <a:r>
              <a:rPr lang="en-US" sz="2800" dirty="0" err="1">
                <a:solidFill>
                  <a:srgbClr val="004A6C"/>
                </a:solidFill>
                <a:latin typeface="Century Gothic"/>
              </a:rPr>
              <a:t>χρήσης</a:t>
            </a:r>
            <a:r>
              <a:rPr lang="en-US" sz="2800" dirty="0">
                <a:solidFill>
                  <a:srgbClr val="004A6C"/>
                </a:solidFill>
                <a:latin typeface="Century Gothic"/>
              </a:rPr>
              <a:t>;</a:t>
            </a:r>
            <a:endParaRPr lang="en-US" sz="2800" dirty="0"/>
          </a:p>
        </p:txBody>
      </p:sp>
      <p:pic>
        <p:nvPicPr>
          <p:cNvPr id="68" name="Picture 67" descr="Icon&#10;&#10;Description automatically generated">
            <a:extLst>
              <a:ext uri="{FF2B5EF4-FFF2-40B4-BE49-F238E27FC236}">
                <a16:creationId xmlns:a16="http://schemas.microsoft.com/office/drawing/2014/main" id="{E622B296-BD72-104B-AE7A-714F0823712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18116" y="5511413"/>
            <a:ext cx="1785598" cy="1105174"/>
          </a:xfrm>
          <a:prstGeom prst="rect">
            <a:avLst/>
          </a:prstGeom>
        </p:spPr>
      </p:pic>
      <p:pic>
        <p:nvPicPr>
          <p:cNvPr id="69" name="Picture 68" descr="Icon&#10;&#10;Description automatically generated">
            <a:extLst>
              <a:ext uri="{FF2B5EF4-FFF2-40B4-BE49-F238E27FC236}">
                <a16:creationId xmlns:a16="http://schemas.microsoft.com/office/drawing/2014/main" id="{6444CAAA-97C3-1D49-90F7-E8BB783B55A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5996113">
            <a:off x="4798982" y="5868290"/>
            <a:ext cx="753392" cy="646331"/>
          </a:xfrm>
          <a:prstGeom prst="rect">
            <a:avLst/>
          </a:prstGeom>
        </p:spPr>
      </p:pic>
      <p:pic>
        <p:nvPicPr>
          <p:cNvPr id="70" name="Picture 69" descr="Icon&#10;&#10;Description automatically generated">
            <a:extLst>
              <a:ext uri="{FF2B5EF4-FFF2-40B4-BE49-F238E27FC236}">
                <a16:creationId xmlns:a16="http://schemas.microsoft.com/office/drawing/2014/main" id="{474D311C-AFFB-C04A-BADC-C53DF79F316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8588226">
            <a:off x="5559232" y="666257"/>
            <a:ext cx="753392" cy="646331"/>
          </a:xfrm>
          <a:prstGeom prst="rect">
            <a:avLst/>
          </a:prstGeom>
        </p:spPr>
      </p:pic>
      <p:pic>
        <p:nvPicPr>
          <p:cNvPr id="71" name="Picture 70" descr="Icon&#10;&#10;Description automatically generated">
            <a:extLst>
              <a:ext uri="{FF2B5EF4-FFF2-40B4-BE49-F238E27FC236}">
                <a16:creationId xmlns:a16="http://schemas.microsoft.com/office/drawing/2014/main" id="{BB3428D6-F852-F24F-B737-23CFDBE8E13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674398">
            <a:off x="4878706" y="847376"/>
            <a:ext cx="1011475" cy="1101297"/>
          </a:xfrm>
          <a:prstGeom prst="rect">
            <a:avLst/>
          </a:prstGeom>
        </p:spPr>
      </p:pic>
      <p:pic>
        <p:nvPicPr>
          <p:cNvPr id="6" name="Picture 5" descr="Text&#10;&#10;Description automatically generated with low confidence">
            <a:extLst>
              <a:ext uri="{FF2B5EF4-FFF2-40B4-BE49-F238E27FC236}">
                <a16:creationId xmlns:a16="http://schemas.microsoft.com/office/drawing/2014/main" id="{5E6139B5-0BC4-EBA1-9139-AE23A510AC09}"/>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l="-282"/>
          <a:stretch/>
        </p:blipFill>
        <p:spPr>
          <a:xfrm>
            <a:off x="-11430" y="5682712"/>
            <a:ext cx="4078004" cy="1175290"/>
          </a:xfrm>
          <a:prstGeom prst="rect">
            <a:avLst/>
          </a:prstGeom>
        </p:spPr>
      </p:pic>
    </p:spTree>
    <p:extLst>
      <p:ext uri="{BB962C8B-B14F-4D97-AF65-F5344CB8AC3E}">
        <p14:creationId xmlns:p14="http://schemas.microsoft.com/office/powerpoint/2010/main" val="4032615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5D3C22E8-92F3-D04B-A00A-2F37418C315B}"/>
              </a:ext>
            </a:extLst>
          </p:cNvPr>
          <p:cNvPicPr>
            <a:picLocks noChangeAspect="1"/>
          </p:cNvPicPr>
          <p:nvPr/>
        </p:nvPicPr>
        <p:blipFill>
          <a:blip r:embed="rId3"/>
          <a:stretch>
            <a:fillRect/>
          </a:stretch>
        </p:blipFill>
        <p:spPr>
          <a:xfrm>
            <a:off x="0" y="0"/>
            <a:ext cx="12192000" cy="6858000"/>
          </a:xfrm>
          <a:prstGeom prst="rect">
            <a:avLst/>
          </a:prstGeom>
        </p:spPr>
      </p:pic>
      <p:sp>
        <p:nvSpPr>
          <p:cNvPr id="15" name="TextBox 14">
            <a:extLst>
              <a:ext uri="{FF2B5EF4-FFF2-40B4-BE49-F238E27FC236}">
                <a16:creationId xmlns:a16="http://schemas.microsoft.com/office/drawing/2014/main" id="{42A1B6AA-F978-7C48-94C1-352D6A5A3D5F}"/>
              </a:ext>
            </a:extLst>
          </p:cNvPr>
          <p:cNvSpPr txBox="1"/>
          <p:nvPr/>
        </p:nvSpPr>
        <p:spPr>
          <a:xfrm>
            <a:off x="574554" y="902812"/>
            <a:ext cx="4400026" cy="606287"/>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Μάθηση</a:t>
            </a:r>
            <a:r>
              <a:rPr lang="en-US" sz="3200" b="1" dirty="0">
                <a:solidFill>
                  <a:srgbClr val="004A6C"/>
                </a:solidFill>
                <a:latin typeface="Century Gothic"/>
              </a:rPr>
              <a:t> </a:t>
            </a:r>
            <a:r>
              <a:rPr lang="en-US" sz="3200" b="1" dirty="0" err="1">
                <a:solidFill>
                  <a:srgbClr val="004A6C"/>
                </a:solidFill>
                <a:latin typeface="Century Gothic"/>
              </a:rPr>
              <a:t>στο</a:t>
            </a:r>
            <a:r>
              <a:rPr lang="en-US" sz="3200" b="1" dirty="0">
                <a:solidFill>
                  <a:srgbClr val="004A6C"/>
                </a:solidFill>
                <a:latin typeface="Century Gothic"/>
              </a:rPr>
              <a:t> σπ</a:t>
            </a:r>
            <a:r>
              <a:rPr lang="en-US" sz="3200" b="1" dirty="0" err="1">
                <a:solidFill>
                  <a:srgbClr val="004A6C"/>
                </a:solidFill>
                <a:latin typeface="Century Gothic"/>
              </a:rPr>
              <a:t>ίτι</a:t>
            </a:r>
          </a:p>
        </p:txBody>
      </p:sp>
      <p:sp>
        <p:nvSpPr>
          <p:cNvPr id="14" name="Rectangle 13">
            <a:extLst>
              <a:ext uri="{FF2B5EF4-FFF2-40B4-BE49-F238E27FC236}">
                <a16:creationId xmlns:a16="http://schemas.microsoft.com/office/drawing/2014/main" id="{81FE36DF-ACCF-704A-A823-1B2BA501799E}"/>
              </a:ext>
            </a:extLst>
          </p:cNvPr>
          <p:cNvSpPr/>
          <p:nvPr/>
        </p:nvSpPr>
        <p:spPr>
          <a:xfrm>
            <a:off x="574554" y="2269113"/>
            <a:ext cx="6087288" cy="3416320"/>
          </a:xfrm>
          <a:prstGeom prst="rect">
            <a:avLst/>
          </a:prstGeom>
        </p:spPr>
        <p:txBody>
          <a:bodyPr wrap="square" lIns="91440" tIns="45720" rIns="91440" bIns="45720" anchor="t">
            <a:spAutoFit/>
          </a:bodyPr>
          <a:lstStyle/>
          <a:p>
            <a:r>
              <a:rPr lang="en-GB" sz="2800" b="1" dirty="0">
                <a:solidFill>
                  <a:srgbClr val="F9F6ED"/>
                </a:solidFill>
                <a:latin typeface="Century Gothic"/>
              </a:rPr>
              <a:t>Μπ</a:t>
            </a:r>
            <a:r>
              <a:rPr lang="en-GB" sz="2800" b="1" dirty="0" err="1">
                <a:solidFill>
                  <a:srgbClr val="F9F6ED"/>
                </a:solidFill>
                <a:latin typeface="Century Gothic"/>
              </a:rPr>
              <a:t>ορείς</a:t>
            </a:r>
            <a:r>
              <a:rPr lang="en-GB" sz="2800" b="1" dirty="0">
                <a:solidFill>
                  <a:srgbClr val="F9F6ED"/>
                </a:solidFill>
                <a:latin typeface="Century Gothic"/>
              </a:rPr>
              <a:t> να </a:t>
            </a:r>
            <a:r>
              <a:rPr lang="en-GB" sz="2800" b="1" dirty="0" err="1">
                <a:solidFill>
                  <a:srgbClr val="F9F6ED"/>
                </a:solidFill>
                <a:latin typeface="Century Gothic"/>
              </a:rPr>
              <a:t>γίνεις</a:t>
            </a:r>
            <a:r>
              <a:rPr lang="en-GB" sz="2800" b="1" dirty="0">
                <a:solidFill>
                  <a:srgbClr val="F9F6ED"/>
                </a:solidFill>
                <a:latin typeface="Century Gothic"/>
              </a:rPr>
              <a:t> π</a:t>
            </a:r>
            <a:r>
              <a:rPr lang="en-GB" sz="2800" b="1" dirty="0" err="1">
                <a:solidFill>
                  <a:srgbClr val="F9F6ED"/>
                </a:solidFill>
                <a:latin typeface="Century Gothic"/>
              </a:rPr>
              <a:t>ράκτορ</a:t>
            </a:r>
            <a:r>
              <a:rPr lang="en-GB" sz="2800" b="1" dirty="0">
                <a:solidFill>
                  <a:srgbClr val="F9F6ED"/>
                </a:solidFill>
                <a:latin typeface="Century Gothic"/>
              </a:rPr>
              <a:t>ας πλα</a:t>
            </a:r>
            <a:r>
              <a:rPr lang="en-GB" sz="2800" b="1" dirty="0" err="1">
                <a:solidFill>
                  <a:srgbClr val="F9F6ED"/>
                </a:solidFill>
                <a:latin typeface="Century Gothic"/>
              </a:rPr>
              <a:t>στικού</a:t>
            </a:r>
            <a:r>
              <a:rPr lang="en-GB" sz="2800" b="1" dirty="0">
                <a:solidFill>
                  <a:srgbClr val="F9F6ED"/>
                </a:solidFill>
                <a:latin typeface="Century Gothic"/>
              </a:rPr>
              <a:t> </a:t>
            </a:r>
            <a:r>
              <a:rPr lang="en-GB" sz="2800" b="1" dirty="0" err="1">
                <a:solidFill>
                  <a:srgbClr val="F9F6ED"/>
                </a:solidFill>
                <a:latin typeface="Century Gothic"/>
              </a:rPr>
              <a:t>στο</a:t>
            </a:r>
            <a:r>
              <a:rPr lang="en-GB" sz="2800" b="1" dirty="0">
                <a:solidFill>
                  <a:srgbClr val="F9F6ED"/>
                </a:solidFill>
                <a:latin typeface="Century Gothic"/>
              </a:rPr>
              <a:t> σπ</a:t>
            </a:r>
            <a:r>
              <a:rPr lang="en-GB" sz="2800" b="1" dirty="0" err="1">
                <a:solidFill>
                  <a:srgbClr val="F9F6ED"/>
                </a:solidFill>
                <a:latin typeface="Century Gothic"/>
              </a:rPr>
              <a:t>ίτι</a:t>
            </a:r>
            <a:r>
              <a:rPr lang="en-GB" sz="2800" b="1" dirty="0">
                <a:solidFill>
                  <a:srgbClr val="F9F6ED"/>
                </a:solidFill>
                <a:latin typeface="Century Gothic"/>
              </a:rPr>
              <a:t> </a:t>
            </a:r>
            <a:r>
              <a:rPr lang="en-GB" sz="2800" b="1" dirty="0" err="1">
                <a:solidFill>
                  <a:srgbClr val="F9F6ED"/>
                </a:solidFill>
                <a:latin typeface="Century Gothic"/>
              </a:rPr>
              <a:t>σου</a:t>
            </a:r>
            <a:r>
              <a:rPr lang="en-GB" sz="2800" b="1" dirty="0">
                <a:solidFill>
                  <a:srgbClr val="F9F6ED"/>
                </a:solidFill>
                <a:latin typeface="Century Gothic"/>
              </a:rPr>
              <a:t>; </a:t>
            </a:r>
          </a:p>
          <a:p>
            <a:endParaRPr lang="en-GB" sz="2000" b="1" dirty="0">
              <a:solidFill>
                <a:srgbClr val="F9F6ED"/>
              </a:solidFill>
              <a:latin typeface="Century Gothic"/>
            </a:endParaRPr>
          </a:p>
          <a:p>
            <a:r>
              <a:rPr lang="en-GB" sz="2000" b="1" dirty="0" err="1">
                <a:solidFill>
                  <a:srgbClr val="F9F6ED"/>
                </a:solidFill>
                <a:latin typeface="Century Gothic"/>
              </a:rPr>
              <a:t>Γνωρίζ</a:t>
            </a:r>
            <a:r>
              <a:rPr lang="en-GB" sz="2000" b="1" dirty="0">
                <a:solidFill>
                  <a:srgbClr val="F9F6ED"/>
                </a:solidFill>
                <a:latin typeface="Century Gothic"/>
              </a:rPr>
              <a:t>α</a:t>
            </a:r>
            <a:r>
              <a:rPr lang="en-GB" sz="2000" b="1" dirty="0" err="1">
                <a:solidFill>
                  <a:srgbClr val="F9F6ED"/>
                </a:solidFill>
                <a:latin typeface="Century Gothic"/>
              </a:rPr>
              <a:t>τε</a:t>
            </a:r>
            <a:r>
              <a:rPr lang="en-GB" sz="2000" b="1" dirty="0">
                <a:solidFill>
                  <a:srgbClr val="F9F6ED"/>
                </a:solidFill>
                <a:latin typeface="Century Gothic"/>
              </a:rPr>
              <a:t> </a:t>
            </a:r>
            <a:r>
              <a:rPr lang="en-GB" sz="2000" b="1" dirty="0" err="1">
                <a:solidFill>
                  <a:srgbClr val="F9F6ED"/>
                </a:solidFill>
                <a:latin typeface="Century Gothic"/>
              </a:rPr>
              <a:t>ότι</a:t>
            </a:r>
            <a:r>
              <a:rPr lang="en-GB" sz="2000" b="1" dirty="0">
                <a:solidFill>
                  <a:srgbClr val="F9F6ED"/>
                </a:solidFill>
                <a:latin typeface="Century Gothic"/>
              </a:rPr>
              <a:t> </a:t>
            </a:r>
            <a:r>
              <a:rPr lang="en-GB" sz="2000" b="1" dirty="0" err="1">
                <a:solidFill>
                  <a:srgbClr val="F9F6ED"/>
                </a:solidFill>
                <a:latin typeface="Century Gothic"/>
              </a:rPr>
              <a:t>το</a:t>
            </a:r>
            <a:r>
              <a:rPr lang="en-GB" sz="2000" b="1" dirty="0">
                <a:solidFill>
                  <a:srgbClr val="F9F6ED"/>
                </a:solidFill>
                <a:latin typeface="Century Gothic"/>
              </a:rPr>
              <a:t> πλα</a:t>
            </a:r>
            <a:r>
              <a:rPr lang="en-GB" sz="2000" b="1" dirty="0" err="1">
                <a:solidFill>
                  <a:srgbClr val="F9F6ED"/>
                </a:solidFill>
                <a:latin typeface="Century Gothic"/>
              </a:rPr>
              <a:t>στικό</a:t>
            </a:r>
            <a:r>
              <a:rPr lang="en-GB" sz="2000" b="1" dirty="0">
                <a:solidFill>
                  <a:srgbClr val="F9F6ED"/>
                </a:solidFill>
                <a:latin typeface="Century Gothic"/>
              </a:rPr>
              <a:t> </a:t>
            </a:r>
            <a:r>
              <a:rPr lang="en-GB" sz="2000" b="1" dirty="0" err="1">
                <a:solidFill>
                  <a:srgbClr val="F9F6ED"/>
                </a:solidFill>
                <a:latin typeface="Century Gothic"/>
              </a:rPr>
              <a:t>δεν</a:t>
            </a:r>
            <a:r>
              <a:rPr lang="en-GB" sz="2000" b="1" dirty="0">
                <a:solidFill>
                  <a:srgbClr val="F9F6ED"/>
                </a:solidFill>
                <a:latin typeface="Century Gothic"/>
              </a:rPr>
              <a:t> </a:t>
            </a:r>
            <a:r>
              <a:rPr lang="en-GB" sz="2000" b="1" dirty="0" err="1">
                <a:solidFill>
                  <a:srgbClr val="F9F6ED"/>
                </a:solidFill>
                <a:latin typeface="Century Gothic"/>
              </a:rPr>
              <a:t>είν</a:t>
            </a:r>
            <a:r>
              <a:rPr lang="en-GB" sz="2000" b="1" dirty="0">
                <a:solidFill>
                  <a:srgbClr val="F9F6ED"/>
                </a:solidFill>
                <a:latin typeface="Century Gothic"/>
              </a:rPr>
              <a:t>αι </a:t>
            </a:r>
            <a:r>
              <a:rPr lang="en-GB" sz="2000" b="1" dirty="0" err="1">
                <a:solidFill>
                  <a:srgbClr val="F9F6ED"/>
                </a:solidFill>
                <a:latin typeface="Century Gothic"/>
              </a:rPr>
              <a:t>ενι</a:t>
            </a:r>
            <a:r>
              <a:rPr lang="en-GB" sz="2000" b="1" dirty="0">
                <a:solidFill>
                  <a:srgbClr val="F9F6ED"/>
                </a:solidFill>
                <a:latin typeface="Century Gothic"/>
              </a:rPr>
              <a:t>α</a:t>
            </a:r>
            <a:r>
              <a:rPr lang="en-GB" sz="2000" b="1" dirty="0" err="1">
                <a:solidFill>
                  <a:srgbClr val="F9F6ED"/>
                </a:solidFill>
                <a:latin typeface="Century Gothic"/>
              </a:rPr>
              <a:t>ίο</a:t>
            </a:r>
            <a:r>
              <a:rPr lang="en-GB" sz="2000" b="1" dirty="0">
                <a:solidFill>
                  <a:srgbClr val="F9F6ED"/>
                </a:solidFill>
                <a:latin typeface="Century Gothic"/>
              </a:rPr>
              <a:t> </a:t>
            </a:r>
            <a:r>
              <a:rPr lang="en-GB" sz="2000" b="1" dirty="0" err="1">
                <a:solidFill>
                  <a:srgbClr val="F9F6ED"/>
                </a:solidFill>
                <a:latin typeface="Century Gothic"/>
              </a:rPr>
              <a:t>υλικό</a:t>
            </a:r>
            <a:r>
              <a:rPr lang="en-GB" sz="2000" b="1" dirty="0">
                <a:solidFill>
                  <a:srgbClr val="F9F6ED"/>
                </a:solidFill>
                <a:latin typeface="Century Gothic"/>
              </a:rPr>
              <a:t>, α</a:t>
            </a:r>
            <a:r>
              <a:rPr lang="en-GB" sz="2000" b="1" dirty="0" err="1">
                <a:solidFill>
                  <a:srgbClr val="F9F6ED"/>
                </a:solidFill>
                <a:latin typeface="Century Gothic"/>
              </a:rPr>
              <a:t>λλά</a:t>
            </a:r>
            <a:r>
              <a:rPr lang="en-GB" sz="2000" b="1" dirty="0">
                <a:solidFill>
                  <a:srgbClr val="F9F6ED"/>
                </a:solidFill>
                <a:latin typeface="Century Gothic"/>
              </a:rPr>
              <a:t> </a:t>
            </a:r>
            <a:r>
              <a:rPr lang="en-GB" sz="2000" b="1" dirty="0" err="1">
                <a:solidFill>
                  <a:srgbClr val="F9F6ED"/>
                </a:solidFill>
                <a:latin typeface="Century Gothic"/>
              </a:rPr>
              <a:t>μι</a:t>
            </a:r>
            <a:r>
              <a:rPr lang="en-GB" sz="2000" b="1" dirty="0">
                <a:solidFill>
                  <a:srgbClr val="F9F6ED"/>
                </a:solidFill>
                <a:latin typeface="Century Gothic"/>
              </a:rPr>
              <a:t>α </a:t>
            </a:r>
            <a:r>
              <a:rPr lang="en-GB" sz="2000" b="1" dirty="0" err="1">
                <a:solidFill>
                  <a:srgbClr val="F9F6ED"/>
                </a:solidFill>
                <a:latin typeface="Century Gothic"/>
              </a:rPr>
              <a:t>σειρά</a:t>
            </a:r>
            <a:r>
              <a:rPr lang="en-GB" sz="2000" b="1" dirty="0">
                <a:solidFill>
                  <a:srgbClr val="F9F6ED"/>
                </a:solidFill>
                <a:latin typeface="Century Gothic"/>
              </a:rPr>
              <a:t> από </a:t>
            </a:r>
            <a:r>
              <a:rPr lang="en-GB" sz="2000" b="1" dirty="0" err="1">
                <a:solidFill>
                  <a:srgbClr val="F9F6ED"/>
                </a:solidFill>
                <a:latin typeface="Century Gothic"/>
              </a:rPr>
              <a:t>δι</a:t>
            </a:r>
            <a:r>
              <a:rPr lang="en-GB" sz="2000" b="1" dirty="0">
                <a:solidFill>
                  <a:srgbClr val="F9F6ED"/>
                </a:solidFill>
                <a:latin typeface="Century Gothic"/>
              </a:rPr>
              <a:t>α</a:t>
            </a:r>
            <a:r>
              <a:rPr lang="en-GB" sz="2000" b="1" dirty="0" err="1">
                <a:solidFill>
                  <a:srgbClr val="F9F6ED"/>
                </a:solidFill>
                <a:latin typeface="Century Gothic"/>
              </a:rPr>
              <a:t>φορετικές</a:t>
            </a:r>
            <a:r>
              <a:rPr lang="en-GB" sz="2000" b="1" dirty="0">
                <a:solidFill>
                  <a:srgbClr val="F9F6ED"/>
                </a:solidFill>
                <a:latin typeface="Century Gothic"/>
              </a:rPr>
              <a:t> </a:t>
            </a:r>
            <a:r>
              <a:rPr lang="en-GB" sz="2000" b="1" dirty="0" err="1">
                <a:solidFill>
                  <a:srgbClr val="F9F6ED"/>
                </a:solidFill>
                <a:latin typeface="Century Gothic"/>
              </a:rPr>
              <a:t>χημικές</a:t>
            </a:r>
            <a:r>
              <a:rPr lang="en-GB" sz="2000" b="1" dirty="0">
                <a:solidFill>
                  <a:srgbClr val="F9F6ED"/>
                </a:solidFill>
                <a:latin typeface="Century Gothic"/>
              </a:rPr>
              <a:t> </a:t>
            </a:r>
            <a:r>
              <a:rPr lang="en-GB" sz="2000" b="1" dirty="0" err="1">
                <a:solidFill>
                  <a:srgbClr val="F9F6ED"/>
                </a:solidFill>
                <a:latin typeface="Century Gothic"/>
              </a:rPr>
              <a:t>ουσίες</a:t>
            </a:r>
            <a:r>
              <a:rPr lang="en-GB" sz="2000" b="1" dirty="0">
                <a:solidFill>
                  <a:srgbClr val="F9F6ED"/>
                </a:solidFill>
                <a:latin typeface="Century Gothic"/>
              </a:rPr>
              <a:t> π</a:t>
            </a:r>
            <a:r>
              <a:rPr lang="en-GB" sz="2000" b="1" dirty="0" err="1">
                <a:solidFill>
                  <a:srgbClr val="F9F6ED"/>
                </a:solidFill>
                <a:latin typeface="Century Gothic"/>
              </a:rPr>
              <a:t>ου</a:t>
            </a:r>
            <a:r>
              <a:rPr lang="en-GB" sz="2000" b="1" dirty="0">
                <a:solidFill>
                  <a:srgbClr val="F9F6ED"/>
                </a:solidFill>
                <a:latin typeface="Century Gothic"/>
              </a:rPr>
              <a:t> </a:t>
            </a:r>
            <a:r>
              <a:rPr lang="en-GB" sz="2000" b="1" dirty="0" err="1">
                <a:solidFill>
                  <a:srgbClr val="F9F6ED"/>
                </a:solidFill>
                <a:latin typeface="Century Gothic"/>
              </a:rPr>
              <a:t>όλ</a:t>
            </a:r>
            <a:r>
              <a:rPr lang="en-GB" sz="2000" b="1" dirty="0">
                <a:solidFill>
                  <a:srgbClr val="F9F6ED"/>
                </a:solidFill>
                <a:latin typeface="Century Gothic"/>
              </a:rPr>
              <a:t>α </a:t>
            </a:r>
            <a:r>
              <a:rPr lang="en-GB" sz="2000" b="1" dirty="0" err="1">
                <a:solidFill>
                  <a:srgbClr val="F9F6ED"/>
                </a:solidFill>
                <a:latin typeface="Century Gothic"/>
              </a:rPr>
              <a:t>έχουν</a:t>
            </a:r>
            <a:r>
              <a:rPr lang="en-GB" sz="2000" b="1" dirty="0">
                <a:solidFill>
                  <a:srgbClr val="F9F6ED"/>
                </a:solidFill>
                <a:latin typeface="Century Gothic"/>
              </a:rPr>
              <a:t> </a:t>
            </a:r>
            <a:r>
              <a:rPr lang="en-GB" sz="2000" b="1" dirty="0" err="1">
                <a:solidFill>
                  <a:srgbClr val="F9F6ED"/>
                </a:solidFill>
                <a:latin typeface="Century Gothic"/>
              </a:rPr>
              <a:t>δι</a:t>
            </a:r>
            <a:r>
              <a:rPr lang="en-GB" sz="2000" b="1" dirty="0">
                <a:solidFill>
                  <a:srgbClr val="F9F6ED"/>
                </a:solidFill>
                <a:latin typeface="Century Gothic"/>
              </a:rPr>
              <a:t>α</a:t>
            </a:r>
            <a:r>
              <a:rPr lang="en-GB" sz="2000" b="1" dirty="0" err="1">
                <a:solidFill>
                  <a:srgbClr val="F9F6ED"/>
                </a:solidFill>
                <a:latin typeface="Century Gothic"/>
              </a:rPr>
              <a:t>φορετικές</a:t>
            </a:r>
            <a:r>
              <a:rPr lang="en-GB" sz="2000" b="1" dirty="0">
                <a:solidFill>
                  <a:srgbClr val="F9F6ED"/>
                </a:solidFill>
                <a:latin typeface="Century Gothic"/>
              </a:rPr>
              <a:t> </a:t>
            </a:r>
            <a:r>
              <a:rPr lang="en-GB" sz="2000" b="1" dirty="0" err="1">
                <a:solidFill>
                  <a:srgbClr val="F9F6ED"/>
                </a:solidFill>
                <a:latin typeface="Century Gothic"/>
              </a:rPr>
              <a:t>ιδιότητες</a:t>
            </a:r>
            <a:r>
              <a:rPr lang="en-GB" sz="2000" b="1" dirty="0">
                <a:solidFill>
                  <a:srgbClr val="F9F6ED"/>
                </a:solidFill>
                <a:latin typeface="Century Gothic"/>
              </a:rPr>
              <a:t>; 
</a:t>
            </a:r>
            <a:r>
              <a:rPr lang="en-GB" sz="2000" b="1" dirty="0" err="1">
                <a:solidFill>
                  <a:srgbClr val="F9F6ED"/>
                </a:solidFill>
                <a:latin typeface="Century Gothic"/>
              </a:rPr>
              <a:t>Σε</a:t>
            </a:r>
            <a:r>
              <a:rPr lang="en-GB" sz="2000" b="1" dirty="0">
                <a:solidFill>
                  <a:srgbClr val="F9F6ED"/>
                </a:solidFill>
                <a:latin typeface="Century Gothic"/>
              </a:rPr>
              <a:t> α</a:t>
            </a:r>
            <a:r>
              <a:rPr lang="en-GB" sz="2000" b="1" dirty="0" err="1">
                <a:solidFill>
                  <a:srgbClr val="F9F6ED"/>
                </a:solidFill>
                <a:latin typeface="Century Gothic"/>
              </a:rPr>
              <a:t>υτή</a:t>
            </a:r>
            <a:r>
              <a:rPr lang="en-GB" sz="2000" b="1" dirty="0">
                <a:solidFill>
                  <a:srgbClr val="F9F6ED"/>
                </a:solidFill>
                <a:latin typeface="Century Gothic"/>
              </a:rPr>
              <a:t> </a:t>
            </a:r>
            <a:r>
              <a:rPr lang="en-GB" sz="2000" b="1" dirty="0" err="1">
                <a:solidFill>
                  <a:srgbClr val="F9F6ED"/>
                </a:solidFill>
                <a:latin typeface="Century Gothic"/>
              </a:rPr>
              <a:t>τη</a:t>
            </a:r>
            <a:r>
              <a:rPr lang="en-GB" sz="2000" b="1" dirty="0">
                <a:solidFill>
                  <a:srgbClr val="F9F6ED"/>
                </a:solidFill>
                <a:latin typeface="Century Gothic"/>
              </a:rPr>
              <a:t> </a:t>
            </a:r>
            <a:r>
              <a:rPr lang="en-GB" sz="2000" b="1" dirty="0" err="1">
                <a:solidFill>
                  <a:srgbClr val="F9F6ED"/>
                </a:solidFill>
                <a:latin typeface="Century Gothic"/>
              </a:rPr>
              <a:t>δρ</a:t>
            </a:r>
            <a:r>
              <a:rPr lang="en-GB" sz="2000" b="1" dirty="0">
                <a:solidFill>
                  <a:srgbClr val="F9F6ED"/>
                </a:solidFill>
                <a:latin typeface="Century Gothic"/>
              </a:rPr>
              <a:t>α</a:t>
            </a:r>
            <a:r>
              <a:rPr lang="en-GB" sz="2000" b="1" dirty="0" err="1">
                <a:solidFill>
                  <a:srgbClr val="F9F6ED"/>
                </a:solidFill>
                <a:latin typeface="Century Gothic"/>
              </a:rPr>
              <a:t>στηριότητ</a:t>
            </a:r>
            <a:r>
              <a:rPr lang="en-GB" sz="2000" b="1" dirty="0">
                <a:solidFill>
                  <a:srgbClr val="F9F6ED"/>
                </a:solidFill>
                <a:latin typeface="Century Gothic"/>
              </a:rPr>
              <a:t>α, θα π</a:t>
            </a:r>
            <a:r>
              <a:rPr lang="en-GB" sz="2000" b="1" dirty="0" err="1">
                <a:solidFill>
                  <a:srgbClr val="F9F6ED"/>
                </a:solidFill>
                <a:latin typeface="Century Gothic"/>
              </a:rPr>
              <a:t>ρέ</a:t>
            </a:r>
            <a:r>
              <a:rPr lang="en-GB" sz="2000" b="1" dirty="0">
                <a:solidFill>
                  <a:srgbClr val="F9F6ED"/>
                </a:solidFill>
                <a:latin typeface="Century Gothic"/>
              </a:rPr>
              <a:t>π</a:t>
            </a:r>
            <a:r>
              <a:rPr lang="en-GB" sz="2000" b="1" dirty="0" err="1">
                <a:solidFill>
                  <a:srgbClr val="F9F6ED"/>
                </a:solidFill>
                <a:latin typeface="Century Gothic"/>
              </a:rPr>
              <a:t>ει</a:t>
            </a:r>
            <a:r>
              <a:rPr lang="en-GB" sz="2000" b="1" dirty="0">
                <a:solidFill>
                  <a:srgbClr val="F9F6ED"/>
                </a:solidFill>
                <a:latin typeface="Century Gothic"/>
              </a:rPr>
              <a:t> να π</a:t>
            </a:r>
            <a:r>
              <a:rPr lang="en-GB" sz="2000" b="1" dirty="0" err="1">
                <a:solidFill>
                  <a:srgbClr val="F9F6ED"/>
                </a:solidFill>
                <a:latin typeface="Century Gothic"/>
              </a:rPr>
              <a:t>ροσ</a:t>
            </a:r>
            <a:r>
              <a:rPr lang="en-GB" sz="2000" b="1" dirty="0">
                <a:solidFill>
                  <a:srgbClr val="F9F6ED"/>
                </a:solidFill>
                <a:latin typeface="Century Gothic"/>
              </a:rPr>
              <a:t>πα</a:t>
            </a:r>
            <a:r>
              <a:rPr lang="en-GB" sz="2000" b="1" dirty="0" err="1">
                <a:solidFill>
                  <a:srgbClr val="F9F6ED"/>
                </a:solidFill>
                <a:latin typeface="Century Gothic"/>
              </a:rPr>
              <a:t>θήσετε</a:t>
            </a:r>
            <a:r>
              <a:rPr lang="en-GB" sz="2000" b="1" dirty="0">
                <a:solidFill>
                  <a:srgbClr val="F9F6ED"/>
                </a:solidFill>
                <a:latin typeface="Century Gothic"/>
              </a:rPr>
              <a:t> να β</a:t>
            </a:r>
            <a:r>
              <a:rPr lang="en-GB" sz="2000" b="1" dirty="0" err="1">
                <a:solidFill>
                  <a:srgbClr val="F9F6ED"/>
                </a:solidFill>
                <a:latin typeface="Century Gothic"/>
              </a:rPr>
              <a:t>ρείτε</a:t>
            </a:r>
            <a:r>
              <a:rPr lang="en-GB" sz="2000" b="1" dirty="0">
                <a:solidFill>
                  <a:srgbClr val="F9F6ED"/>
                </a:solidFill>
                <a:latin typeface="Century Gothic"/>
              </a:rPr>
              <a:t> </a:t>
            </a:r>
            <a:r>
              <a:rPr lang="en-GB" sz="2000" b="1" dirty="0" err="1">
                <a:solidFill>
                  <a:srgbClr val="F9F6ED"/>
                </a:solidFill>
                <a:latin typeface="Century Gothic"/>
              </a:rPr>
              <a:t>όσους</a:t>
            </a:r>
            <a:r>
              <a:rPr lang="en-GB" sz="2000" b="1" dirty="0">
                <a:solidFill>
                  <a:srgbClr val="F9F6ED"/>
                </a:solidFill>
                <a:latin typeface="Century Gothic"/>
              </a:rPr>
              <a:t> </a:t>
            </a:r>
            <a:r>
              <a:rPr lang="en-GB" sz="2000" b="1" dirty="0" err="1">
                <a:solidFill>
                  <a:srgbClr val="F9F6ED"/>
                </a:solidFill>
                <a:latin typeface="Century Gothic"/>
              </a:rPr>
              <a:t>δι</a:t>
            </a:r>
            <a:r>
              <a:rPr lang="en-GB" sz="2000" b="1" dirty="0">
                <a:solidFill>
                  <a:srgbClr val="F9F6ED"/>
                </a:solidFill>
                <a:latin typeface="Century Gothic"/>
              </a:rPr>
              <a:t>α</a:t>
            </a:r>
            <a:r>
              <a:rPr lang="en-GB" sz="2000" b="1" dirty="0" err="1">
                <a:solidFill>
                  <a:srgbClr val="F9F6ED"/>
                </a:solidFill>
                <a:latin typeface="Century Gothic"/>
              </a:rPr>
              <a:t>φορετικούς</a:t>
            </a:r>
            <a:r>
              <a:rPr lang="en-GB" sz="2000" b="1" dirty="0">
                <a:solidFill>
                  <a:srgbClr val="F9F6ED"/>
                </a:solidFill>
                <a:latin typeface="Century Gothic"/>
              </a:rPr>
              <a:t> </a:t>
            </a:r>
            <a:r>
              <a:rPr lang="en-GB" sz="2000" b="1" dirty="0" err="1">
                <a:solidFill>
                  <a:srgbClr val="F9F6ED"/>
                </a:solidFill>
                <a:latin typeface="Century Gothic"/>
              </a:rPr>
              <a:t>τύ</a:t>
            </a:r>
            <a:r>
              <a:rPr lang="en-GB" sz="2000" b="1" dirty="0">
                <a:solidFill>
                  <a:srgbClr val="F9F6ED"/>
                </a:solidFill>
                <a:latin typeface="Century Gothic"/>
              </a:rPr>
              <a:t>π</a:t>
            </a:r>
            <a:r>
              <a:rPr lang="en-GB" sz="2000" b="1" dirty="0" err="1">
                <a:solidFill>
                  <a:srgbClr val="F9F6ED"/>
                </a:solidFill>
                <a:latin typeface="Century Gothic"/>
              </a:rPr>
              <a:t>ους</a:t>
            </a:r>
            <a:r>
              <a:rPr lang="en-GB" sz="2000" b="1" dirty="0">
                <a:solidFill>
                  <a:srgbClr val="F9F6ED"/>
                </a:solidFill>
                <a:latin typeface="Century Gothic"/>
              </a:rPr>
              <a:t> ​ πλα</a:t>
            </a:r>
            <a:r>
              <a:rPr lang="en-GB" sz="2000" b="1" dirty="0" err="1">
                <a:solidFill>
                  <a:srgbClr val="F9F6ED"/>
                </a:solidFill>
                <a:latin typeface="Century Gothic"/>
              </a:rPr>
              <a:t>στικό</a:t>
            </a:r>
            <a:r>
              <a:rPr lang="en-GB" sz="2000" b="1" dirty="0">
                <a:solidFill>
                  <a:srgbClr val="F9F6ED"/>
                </a:solidFill>
                <a:latin typeface="Century Gothic"/>
              </a:rPr>
              <a:t> </a:t>
            </a:r>
            <a:r>
              <a:rPr lang="en-GB" sz="2000" b="1" dirty="0" err="1">
                <a:solidFill>
                  <a:srgbClr val="F9F6ED"/>
                </a:solidFill>
                <a:latin typeface="Century Gothic"/>
              </a:rPr>
              <a:t>όσο</a:t>
            </a:r>
            <a:r>
              <a:rPr lang="en-GB" sz="2000" b="1" dirty="0">
                <a:solidFill>
                  <a:srgbClr val="F9F6ED"/>
                </a:solidFill>
                <a:latin typeface="Century Gothic"/>
              </a:rPr>
              <a:t> </a:t>
            </a:r>
            <a:r>
              <a:rPr lang="en-GB" sz="2000" b="1" dirty="0" err="1">
                <a:solidFill>
                  <a:srgbClr val="F9F6ED"/>
                </a:solidFill>
                <a:latin typeface="Century Gothic"/>
              </a:rPr>
              <a:t>γίνετ</a:t>
            </a:r>
            <a:r>
              <a:rPr lang="en-GB" sz="2000" b="1" dirty="0">
                <a:solidFill>
                  <a:srgbClr val="F9F6ED"/>
                </a:solidFill>
                <a:latin typeface="Century Gothic"/>
              </a:rPr>
              <a:t>αι.</a:t>
            </a:r>
            <a:endParaRPr lang="en-US" dirty="0"/>
          </a:p>
        </p:txBody>
      </p:sp>
      <p:pic>
        <p:nvPicPr>
          <p:cNvPr id="26" name="Picture 25">
            <a:extLst>
              <a:ext uri="{FF2B5EF4-FFF2-40B4-BE49-F238E27FC236}">
                <a16:creationId xmlns:a16="http://schemas.microsoft.com/office/drawing/2014/main" id="{C7632135-CC24-D749-9574-5108D8A33083}"/>
              </a:ext>
            </a:extLst>
          </p:cNvPr>
          <p:cNvPicPr>
            <a:picLocks noChangeAspect="1"/>
          </p:cNvPicPr>
          <p:nvPr/>
        </p:nvPicPr>
        <p:blipFill>
          <a:blip r:embed="rId4"/>
          <a:stretch>
            <a:fillRect/>
          </a:stretch>
        </p:blipFill>
        <p:spPr>
          <a:xfrm rot="5400000">
            <a:off x="9335232" y="2260683"/>
            <a:ext cx="659737" cy="850764"/>
          </a:xfrm>
          <a:prstGeom prst="rect">
            <a:avLst/>
          </a:prstGeom>
        </p:spPr>
      </p:pic>
      <p:pic>
        <p:nvPicPr>
          <p:cNvPr id="4" name="Picture 3" descr="A picture containing indoor&#10;&#10;Description automatically generated">
            <a:extLst>
              <a:ext uri="{FF2B5EF4-FFF2-40B4-BE49-F238E27FC236}">
                <a16:creationId xmlns:a16="http://schemas.microsoft.com/office/drawing/2014/main" id="{025B7E43-FA97-5D43-908E-B82731AE275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1240073">
            <a:off x="6897357" y="3367539"/>
            <a:ext cx="4343400" cy="2451100"/>
          </a:xfrm>
          <a:prstGeom prst="rect">
            <a:avLst/>
          </a:prstGeom>
          <a:ln w="57150">
            <a:solidFill>
              <a:srgbClr val="F9F6ED"/>
            </a:solidFill>
          </a:ln>
        </p:spPr>
      </p:pic>
      <p:sp>
        <p:nvSpPr>
          <p:cNvPr id="23" name="Rectangle 22">
            <a:extLst>
              <a:ext uri="{FF2B5EF4-FFF2-40B4-BE49-F238E27FC236}">
                <a16:creationId xmlns:a16="http://schemas.microsoft.com/office/drawing/2014/main" id="{A21882AB-BD66-BD47-8794-97430687C9F7}"/>
              </a:ext>
            </a:extLst>
          </p:cNvPr>
          <p:cNvSpPr/>
          <p:nvPr/>
        </p:nvSpPr>
        <p:spPr>
          <a:xfrm>
            <a:off x="7486362" y="2802346"/>
            <a:ext cx="2061282" cy="855025"/>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03F04B0-E691-724B-B2CE-AF4D94C39AE6}"/>
              </a:ext>
            </a:extLst>
          </p:cNvPr>
          <p:cNvSpPr/>
          <p:nvPr/>
        </p:nvSpPr>
        <p:spPr>
          <a:xfrm>
            <a:off x="7486484" y="2883863"/>
            <a:ext cx="2151048" cy="707886"/>
          </a:xfrm>
          <a:prstGeom prst="rect">
            <a:avLst/>
          </a:prstGeom>
        </p:spPr>
        <p:txBody>
          <a:bodyPr wrap="square" lIns="91440" tIns="45720" rIns="91440" bIns="45720" anchor="t">
            <a:spAutoFit/>
          </a:bodyPr>
          <a:lstStyle/>
          <a:p>
            <a:r>
              <a:rPr lang="en-US" sz="2000" b="1" dirty="0" err="1">
                <a:solidFill>
                  <a:srgbClr val="004A6C"/>
                </a:solidFill>
                <a:latin typeface="Century Gothic"/>
              </a:rPr>
              <a:t>Περισσότερ</a:t>
            </a:r>
            <a:r>
              <a:rPr lang="en-US" sz="2000" b="1" dirty="0">
                <a:solidFill>
                  <a:srgbClr val="004A6C"/>
                </a:solidFill>
                <a:latin typeface="Century Gothic"/>
              </a:rPr>
              <a:t>α </a:t>
            </a:r>
            <a:r>
              <a:rPr lang="en-US" sz="2000" b="1" dirty="0" err="1">
                <a:solidFill>
                  <a:srgbClr val="004A6C"/>
                </a:solidFill>
                <a:latin typeface="Century Gothic"/>
              </a:rPr>
              <a:t>στο</a:t>
            </a:r>
            <a:r>
              <a:rPr lang="en-US" sz="2000" b="1" dirty="0">
                <a:solidFill>
                  <a:srgbClr val="004A6C"/>
                </a:solidFill>
                <a:latin typeface="Century Gothic"/>
              </a:rPr>
              <a:t> </a:t>
            </a:r>
            <a:r>
              <a:rPr lang="en-US" sz="2000" b="1" dirty="0">
                <a:solidFill>
                  <a:srgbClr val="004A6C"/>
                </a:solidFill>
                <a:latin typeface="Century Gothic"/>
                <a:hlinkClick r:id="rId6"/>
              </a:rPr>
              <a:t>σύνδεσμο</a:t>
            </a:r>
            <a:endParaRPr lang="en-US" dirty="0" err="1"/>
          </a:p>
        </p:txBody>
      </p:sp>
      <p:pic>
        <p:nvPicPr>
          <p:cNvPr id="18" name="Picture 17">
            <a:extLst>
              <a:ext uri="{FF2B5EF4-FFF2-40B4-BE49-F238E27FC236}">
                <a16:creationId xmlns:a16="http://schemas.microsoft.com/office/drawing/2014/main" id="{1AAFC7C6-3ABA-9E45-9073-D2640A1B393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458420">
            <a:off x="10453153" y="2146092"/>
            <a:ext cx="1534497" cy="1512808"/>
          </a:xfrm>
          <a:prstGeom prst="rect">
            <a:avLst/>
          </a:prstGeom>
        </p:spPr>
      </p:pic>
      <p:pic>
        <p:nvPicPr>
          <p:cNvPr id="5" name="Picture 4" descr="Text&#10;&#10;Description automatically generated with low confidence">
            <a:extLst>
              <a:ext uri="{FF2B5EF4-FFF2-40B4-BE49-F238E27FC236}">
                <a16:creationId xmlns:a16="http://schemas.microsoft.com/office/drawing/2014/main" id="{266B7162-862A-CB0B-F275-305A9936479B}"/>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l="-282"/>
          <a:stretch/>
        </p:blipFill>
        <p:spPr>
          <a:xfrm>
            <a:off x="-11430" y="5682712"/>
            <a:ext cx="4078004" cy="1175290"/>
          </a:xfrm>
          <a:prstGeom prst="rect">
            <a:avLst/>
          </a:prstGeom>
        </p:spPr>
      </p:pic>
    </p:spTree>
    <p:extLst>
      <p:ext uri="{BB962C8B-B14F-4D97-AF65-F5344CB8AC3E}">
        <p14:creationId xmlns:p14="http://schemas.microsoft.com/office/powerpoint/2010/main" val="2912837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con&#10;&#10;Description automatically generated">
            <a:extLst>
              <a:ext uri="{FF2B5EF4-FFF2-40B4-BE49-F238E27FC236}">
                <a16:creationId xmlns:a16="http://schemas.microsoft.com/office/drawing/2014/main" id="{940FE044-1572-5946-A2CE-C04B6F4F062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29"/>
            <a:ext cx="12192000" cy="6858000"/>
          </a:xfrm>
          <a:prstGeom prst="rect">
            <a:avLst/>
          </a:prstGeom>
        </p:spPr>
      </p:pic>
      <p:sp>
        <p:nvSpPr>
          <p:cNvPr id="14" name="Rectangle 13">
            <a:extLst>
              <a:ext uri="{FF2B5EF4-FFF2-40B4-BE49-F238E27FC236}">
                <a16:creationId xmlns:a16="http://schemas.microsoft.com/office/drawing/2014/main" id="{57FD6437-51D1-FA46-AF2C-C7FD6E5081B0}"/>
              </a:ext>
            </a:extLst>
          </p:cNvPr>
          <p:cNvSpPr/>
          <p:nvPr/>
        </p:nvSpPr>
        <p:spPr>
          <a:xfrm>
            <a:off x="1510641" y="2293907"/>
            <a:ext cx="5479404" cy="646331"/>
          </a:xfrm>
          <a:prstGeom prst="rect">
            <a:avLst/>
          </a:prstGeom>
        </p:spPr>
        <p:txBody>
          <a:bodyPr wrap="square" lIns="91440" tIns="45720" rIns="91440" bIns="45720" anchor="t">
            <a:spAutoFit/>
          </a:bodyPr>
          <a:lstStyle/>
          <a:p>
            <a:r>
              <a:rPr lang="en-US" b="1" dirty="0" err="1">
                <a:solidFill>
                  <a:schemeClr val="bg1"/>
                </a:solidFill>
                <a:latin typeface="Century Gothic"/>
              </a:rPr>
              <a:t>Εξετάζουμε</a:t>
            </a:r>
            <a:r>
              <a:rPr lang="en-US" b="1" dirty="0">
                <a:solidFill>
                  <a:schemeClr val="bg1"/>
                </a:solidFill>
                <a:latin typeface="Century Gothic"/>
              </a:rPr>
              <a:t> </a:t>
            </a:r>
            <a:r>
              <a:rPr lang="en-US" b="1" dirty="0" err="1">
                <a:solidFill>
                  <a:schemeClr val="bg1"/>
                </a:solidFill>
                <a:latin typeface="Century Gothic"/>
              </a:rPr>
              <a:t>δεδομέν</a:t>
            </a:r>
            <a:r>
              <a:rPr lang="en-US" b="1" dirty="0">
                <a:solidFill>
                  <a:schemeClr val="bg1"/>
                </a:solidFill>
                <a:latin typeface="Century Gothic"/>
              </a:rPr>
              <a:t>α από </a:t>
            </a:r>
            <a:r>
              <a:rPr lang="en-US" b="1" dirty="0" err="1">
                <a:solidFill>
                  <a:schemeClr val="bg1"/>
                </a:solidFill>
                <a:latin typeface="Century Gothic"/>
              </a:rPr>
              <a:t>τη</a:t>
            </a:r>
            <a:r>
              <a:rPr lang="en-US" b="1" dirty="0">
                <a:solidFill>
                  <a:schemeClr val="bg1"/>
                </a:solidFill>
                <a:latin typeface="Century Gothic"/>
              </a:rPr>
              <a:t> </a:t>
            </a:r>
            <a:r>
              <a:rPr lang="en-US" b="1" dirty="0" err="1">
                <a:solidFill>
                  <a:schemeClr val="bg1"/>
                </a:solidFill>
                <a:latin typeface="Century Gothic"/>
              </a:rPr>
              <a:t>Νήσο</a:t>
            </a:r>
            <a:r>
              <a:rPr lang="en-US" b="1" dirty="0">
                <a:solidFill>
                  <a:schemeClr val="bg1"/>
                </a:solidFill>
                <a:latin typeface="Century Gothic"/>
              </a:rPr>
              <a:t> </a:t>
            </a:r>
            <a:r>
              <a:rPr lang="en-US" b="1" dirty="0" err="1">
                <a:solidFill>
                  <a:schemeClr val="bg1"/>
                </a:solidFill>
                <a:latin typeface="Century Gothic"/>
              </a:rPr>
              <a:t>Χέντερσον</a:t>
            </a:r>
            <a:r>
              <a:rPr lang="en-US" b="1" dirty="0">
                <a:solidFill>
                  <a:schemeClr val="bg1"/>
                </a:solidFill>
                <a:latin typeface="Century Gothic"/>
              </a:rPr>
              <a:t>.</a:t>
            </a:r>
            <a:endParaRPr lang="en-US" dirty="0" err="1">
              <a:solidFill>
                <a:schemeClr val="bg1"/>
              </a:solidFill>
            </a:endParaRPr>
          </a:p>
          <a:p>
            <a:endParaRPr lang="en-US" b="1" dirty="0">
              <a:solidFill>
                <a:schemeClr val="bg1"/>
              </a:solidFill>
              <a:latin typeface="Century Gothic"/>
            </a:endParaRPr>
          </a:p>
        </p:txBody>
      </p:sp>
      <p:sp>
        <p:nvSpPr>
          <p:cNvPr id="24" name="Rectangle 23">
            <a:extLst>
              <a:ext uri="{FF2B5EF4-FFF2-40B4-BE49-F238E27FC236}">
                <a16:creationId xmlns:a16="http://schemas.microsoft.com/office/drawing/2014/main" id="{FA6D8A67-7835-6347-8684-807561328A0B}"/>
              </a:ext>
            </a:extLst>
          </p:cNvPr>
          <p:cNvSpPr/>
          <p:nvPr/>
        </p:nvSpPr>
        <p:spPr>
          <a:xfrm>
            <a:off x="644404" y="3488035"/>
            <a:ext cx="578110" cy="570451"/>
          </a:xfrm>
          <a:prstGeom prst="rect">
            <a:avLst/>
          </a:prstGeom>
          <a:solidFill>
            <a:srgbClr val="0090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820A55B9-A2AE-604B-8460-BDD4765F9856}"/>
              </a:ext>
            </a:extLst>
          </p:cNvPr>
          <p:cNvSpPr/>
          <p:nvPr/>
        </p:nvSpPr>
        <p:spPr>
          <a:xfrm>
            <a:off x="644404" y="4889452"/>
            <a:ext cx="578110" cy="570451"/>
          </a:xfrm>
          <a:prstGeom prst="rect">
            <a:avLst/>
          </a:prstGeom>
          <a:solidFill>
            <a:srgbClr val="0090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7C0994B-3F98-3445-A5B9-9F08364DB173}"/>
              </a:ext>
            </a:extLst>
          </p:cNvPr>
          <p:cNvSpPr txBox="1"/>
          <p:nvPr/>
        </p:nvSpPr>
        <p:spPr>
          <a:xfrm>
            <a:off x="-175" y="889897"/>
            <a:ext cx="4910178"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Στόχοι</a:t>
            </a:r>
            <a:r>
              <a:rPr lang="en-US" sz="3200" b="1" dirty="0">
                <a:solidFill>
                  <a:srgbClr val="004A6C"/>
                </a:solidFill>
                <a:latin typeface="Century Gothic"/>
              </a:rPr>
              <a:t> </a:t>
            </a:r>
            <a:r>
              <a:rPr lang="en-US" sz="3200" b="1" dirty="0" err="1">
                <a:solidFill>
                  <a:srgbClr val="004A6C"/>
                </a:solidFill>
                <a:latin typeface="Century Gothic"/>
              </a:rPr>
              <a:t>του</a:t>
            </a:r>
            <a:r>
              <a:rPr lang="en-US" sz="3200" b="1" dirty="0">
                <a:solidFill>
                  <a:srgbClr val="004A6C"/>
                </a:solidFill>
                <a:latin typeface="Century Gothic"/>
              </a:rPr>
              <a:t> Μα</a:t>
            </a:r>
            <a:r>
              <a:rPr lang="en-US" sz="3200" b="1" dirty="0" err="1">
                <a:solidFill>
                  <a:srgbClr val="004A6C"/>
                </a:solidFill>
                <a:latin typeface="Century Gothic"/>
              </a:rPr>
              <a:t>θήμ</a:t>
            </a:r>
            <a:r>
              <a:rPr lang="en-US" sz="3200" b="1" dirty="0">
                <a:solidFill>
                  <a:srgbClr val="004A6C"/>
                </a:solidFill>
                <a:latin typeface="Century Gothic"/>
              </a:rPr>
              <a:t>α</a:t>
            </a:r>
            <a:r>
              <a:rPr lang="en-US" sz="3200" b="1" dirty="0" err="1">
                <a:solidFill>
                  <a:srgbClr val="004A6C"/>
                </a:solidFill>
                <a:latin typeface="Century Gothic"/>
              </a:rPr>
              <a:t>τος</a:t>
            </a:r>
            <a:endParaRPr lang="en-US" dirty="0" err="1"/>
          </a:p>
        </p:txBody>
      </p:sp>
      <p:sp>
        <p:nvSpPr>
          <p:cNvPr id="8" name="Oval 7">
            <a:extLst>
              <a:ext uri="{FF2B5EF4-FFF2-40B4-BE49-F238E27FC236}">
                <a16:creationId xmlns:a16="http://schemas.microsoft.com/office/drawing/2014/main" id="{B9F50FBB-0269-4543-AC0F-554217A64100}"/>
              </a:ext>
            </a:extLst>
          </p:cNvPr>
          <p:cNvSpPr/>
          <p:nvPr/>
        </p:nvSpPr>
        <p:spPr>
          <a:xfrm>
            <a:off x="678351" y="2335400"/>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4485E06-AD02-5F4E-B8CF-E686B1A41200}"/>
              </a:ext>
            </a:extLst>
          </p:cNvPr>
          <p:cNvSpPr/>
          <p:nvPr/>
        </p:nvSpPr>
        <p:spPr>
          <a:xfrm>
            <a:off x="757540" y="2325038"/>
            <a:ext cx="273908" cy="523220"/>
          </a:xfrm>
          <a:prstGeom prst="rect">
            <a:avLst/>
          </a:prstGeom>
        </p:spPr>
        <p:txBody>
          <a:bodyPr wrap="square">
            <a:spAutoFit/>
          </a:bodyPr>
          <a:lstStyle/>
          <a:p>
            <a:r>
              <a:rPr lang="en-US" sz="2800" b="1">
                <a:solidFill>
                  <a:srgbClr val="004A6C"/>
                </a:solidFill>
                <a:latin typeface="Gilroy Bold" pitchFamily="2" charset="77"/>
              </a:rPr>
              <a:t>1 </a:t>
            </a:r>
            <a:endParaRPr lang="en-US" sz="2800">
              <a:solidFill>
                <a:srgbClr val="004A6C"/>
              </a:solidFill>
            </a:endParaRPr>
          </a:p>
        </p:txBody>
      </p:sp>
      <p:sp>
        <p:nvSpPr>
          <p:cNvPr id="48" name="Rectangle 47">
            <a:extLst>
              <a:ext uri="{FF2B5EF4-FFF2-40B4-BE49-F238E27FC236}">
                <a16:creationId xmlns:a16="http://schemas.microsoft.com/office/drawing/2014/main" id="{1D44FC11-76D0-A249-8E35-44758408CAD0}"/>
              </a:ext>
            </a:extLst>
          </p:cNvPr>
          <p:cNvSpPr/>
          <p:nvPr/>
        </p:nvSpPr>
        <p:spPr>
          <a:xfrm>
            <a:off x="1510641" y="3570436"/>
            <a:ext cx="5091226" cy="923330"/>
          </a:xfrm>
          <a:prstGeom prst="rect">
            <a:avLst/>
          </a:prstGeom>
        </p:spPr>
        <p:txBody>
          <a:bodyPr wrap="square" lIns="91440" tIns="45720" rIns="91440" bIns="45720" anchor="t">
            <a:spAutoFit/>
          </a:bodyPr>
          <a:lstStyle/>
          <a:p>
            <a:r>
              <a:rPr lang="en-US" b="1" dirty="0" err="1">
                <a:solidFill>
                  <a:schemeClr val="bg1"/>
                </a:solidFill>
                <a:latin typeface="Century Gothic"/>
              </a:rPr>
              <a:t>Φτιάχνουμε</a:t>
            </a:r>
            <a:r>
              <a:rPr lang="en-US" b="1" dirty="0">
                <a:solidFill>
                  <a:schemeClr val="bg1"/>
                </a:solidFill>
                <a:latin typeface="Century Gothic"/>
              </a:rPr>
              <a:t> </a:t>
            </a:r>
            <a:r>
              <a:rPr lang="en-US" b="1" dirty="0" err="1">
                <a:solidFill>
                  <a:schemeClr val="bg1"/>
                </a:solidFill>
                <a:latin typeface="Century Gothic"/>
              </a:rPr>
              <a:t>έν</a:t>
            </a:r>
            <a:r>
              <a:rPr lang="en-US" b="1" dirty="0">
                <a:solidFill>
                  <a:schemeClr val="bg1"/>
                </a:solidFill>
                <a:latin typeface="Century Gothic"/>
              </a:rPr>
              <a:t>α ραβ</a:t>
            </a:r>
            <a:r>
              <a:rPr lang="en-US" b="1" dirty="0" err="1">
                <a:solidFill>
                  <a:schemeClr val="bg1"/>
                </a:solidFill>
                <a:latin typeface="Century Gothic"/>
              </a:rPr>
              <a:t>δόγρ</a:t>
            </a:r>
            <a:r>
              <a:rPr lang="en-US" b="1" dirty="0">
                <a:solidFill>
                  <a:schemeClr val="bg1"/>
                </a:solidFill>
                <a:latin typeface="Century Gothic"/>
              </a:rPr>
              <a:t>α</a:t>
            </a:r>
            <a:r>
              <a:rPr lang="en-US" b="1" dirty="0" err="1">
                <a:solidFill>
                  <a:schemeClr val="bg1"/>
                </a:solidFill>
                <a:latin typeface="Century Gothic"/>
              </a:rPr>
              <a:t>μμ</a:t>
            </a:r>
            <a:r>
              <a:rPr lang="en-US" b="1" dirty="0">
                <a:solidFill>
                  <a:schemeClr val="bg1"/>
                </a:solidFill>
                <a:latin typeface="Century Gothic"/>
              </a:rPr>
              <a:t>α π</a:t>
            </a:r>
            <a:r>
              <a:rPr lang="en-US" b="1" dirty="0" err="1">
                <a:solidFill>
                  <a:schemeClr val="bg1"/>
                </a:solidFill>
                <a:latin typeface="Century Gothic"/>
              </a:rPr>
              <a:t>ου</a:t>
            </a:r>
            <a:r>
              <a:rPr lang="en-US" b="1" dirty="0">
                <a:solidFill>
                  <a:schemeClr val="bg1"/>
                </a:solidFill>
                <a:latin typeface="Century Gothic"/>
              </a:rPr>
              <a:t> πα</a:t>
            </a:r>
            <a:r>
              <a:rPr lang="en-US" b="1" dirty="0" err="1">
                <a:solidFill>
                  <a:schemeClr val="bg1"/>
                </a:solidFill>
                <a:latin typeface="Century Gothic"/>
              </a:rPr>
              <a:t>ρουσιάζει</a:t>
            </a:r>
            <a:r>
              <a:rPr lang="en-US" b="1" dirty="0">
                <a:solidFill>
                  <a:schemeClr val="bg1"/>
                </a:solidFill>
                <a:latin typeface="Century Gothic"/>
              </a:rPr>
              <a:t> </a:t>
            </a:r>
            <a:r>
              <a:rPr lang="en-US" b="1" dirty="0" err="1">
                <a:solidFill>
                  <a:schemeClr val="bg1"/>
                </a:solidFill>
                <a:latin typeface="Century Gothic"/>
              </a:rPr>
              <a:t>την</a:t>
            </a:r>
            <a:r>
              <a:rPr lang="en-US" b="1" dirty="0">
                <a:solidFill>
                  <a:schemeClr val="bg1"/>
                </a:solidFill>
                <a:latin typeface="Century Gothic"/>
              </a:rPr>
              <a:t> π</a:t>
            </a:r>
            <a:r>
              <a:rPr lang="en-US" b="1" dirty="0" err="1">
                <a:solidFill>
                  <a:schemeClr val="bg1"/>
                </a:solidFill>
                <a:latin typeface="Century Gothic"/>
              </a:rPr>
              <a:t>οσότητ</a:t>
            </a:r>
            <a:r>
              <a:rPr lang="en-US" b="1" dirty="0">
                <a:solidFill>
                  <a:schemeClr val="bg1"/>
                </a:solidFill>
                <a:latin typeface="Century Gothic"/>
              </a:rPr>
              <a:t>α </a:t>
            </a:r>
            <a:r>
              <a:rPr lang="en-US" b="1" dirty="0" err="1">
                <a:solidFill>
                  <a:schemeClr val="bg1"/>
                </a:solidFill>
                <a:latin typeface="Century Gothic"/>
              </a:rPr>
              <a:t>των</a:t>
            </a:r>
            <a:r>
              <a:rPr lang="en-US" b="1" dirty="0">
                <a:solidFill>
                  <a:schemeClr val="bg1"/>
                </a:solidFill>
                <a:latin typeface="Century Gothic"/>
              </a:rPr>
              <a:t> πλα</a:t>
            </a:r>
            <a:r>
              <a:rPr lang="en-US" b="1" dirty="0" err="1">
                <a:solidFill>
                  <a:schemeClr val="bg1"/>
                </a:solidFill>
                <a:latin typeface="Century Gothic"/>
              </a:rPr>
              <a:t>στικών</a:t>
            </a:r>
            <a:r>
              <a:rPr lang="en-US" b="1" dirty="0">
                <a:solidFill>
                  <a:schemeClr val="bg1"/>
                </a:solidFill>
                <a:latin typeface="Century Gothic"/>
              </a:rPr>
              <a:t> απ</a:t>
            </a:r>
            <a:r>
              <a:rPr lang="en-US" b="1" dirty="0" err="1">
                <a:solidFill>
                  <a:schemeClr val="bg1"/>
                </a:solidFill>
                <a:latin typeface="Century Gothic"/>
              </a:rPr>
              <a:t>ορριμμάτων</a:t>
            </a:r>
            <a:r>
              <a:rPr lang="en-US" b="1" dirty="0">
                <a:solidFill>
                  <a:schemeClr val="bg1"/>
                </a:solidFill>
                <a:latin typeface="Century Gothic"/>
              </a:rPr>
              <a:t> π</a:t>
            </a:r>
            <a:r>
              <a:rPr lang="en-US" b="1" dirty="0" err="1">
                <a:solidFill>
                  <a:schemeClr val="bg1"/>
                </a:solidFill>
                <a:latin typeface="Century Gothic"/>
              </a:rPr>
              <a:t>ου</a:t>
            </a:r>
            <a:r>
              <a:rPr lang="en-US" b="1" dirty="0">
                <a:solidFill>
                  <a:schemeClr val="bg1"/>
                </a:solidFill>
                <a:latin typeface="Century Gothic"/>
              </a:rPr>
              <a:t> </a:t>
            </a:r>
            <a:r>
              <a:rPr lang="en-US" b="1" dirty="0" err="1">
                <a:solidFill>
                  <a:schemeClr val="bg1"/>
                </a:solidFill>
                <a:latin typeface="Century Gothic"/>
              </a:rPr>
              <a:t>συλλέχθηκ</a:t>
            </a:r>
            <a:r>
              <a:rPr lang="en-US" b="1" dirty="0">
                <a:solidFill>
                  <a:schemeClr val="bg1"/>
                </a:solidFill>
                <a:latin typeface="Century Gothic"/>
              </a:rPr>
              <a:t>αν.</a:t>
            </a:r>
            <a:endParaRPr lang="en-US" dirty="0">
              <a:solidFill>
                <a:schemeClr val="bg1"/>
              </a:solidFill>
            </a:endParaRPr>
          </a:p>
        </p:txBody>
      </p:sp>
      <p:sp>
        <p:nvSpPr>
          <p:cNvPr id="51" name="Oval 50">
            <a:extLst>
              <a:ext uri="{FF2B5EF4-FFF2-40B4-BE49-F238E27FC236}">
                <a16:creationId xmlns:a16="http://schemas.microsoft.com/office/drawing/2014/main" id="{D2F36E10-1CC6-F644-8215-29B5F7874191}"/>
              </a:ext>
            </a:extLst>
          </p:cNvPr>
          <p:cNvSpPr/>
          <p:nvPr/>
        </p:nvSpPr>
        <p:spPr>
          <a:xfrm>
            <a:off x="678351" y="3750429"/>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F41AA9E7-AA0E-D342-A809-3583BED2504F}"/>
              </a:ext>
            </a:extLst>
          </p:cNvPr>
          <p:cNvSpPr/>
          <p:nvPr/>
        </p:nvSpPr>
        <p:spPr>
          <a:xfrm>
            <a:off x="757540" y="3740067"/>
            <a:ext cx="273908" cy="523220"/>
          </a:xfrm>
          <a:prstGeom prst="rect">
            <a:avLst/>
          </a:prstGeom>
        </p:spPr>
        <p:txBody>
          <a:bodyPr wrap="square">
            <a:spAutoFit/>
          </a:bodyPr>
          <a:lstStyle/>
          <a:p>
            <a:r>
              <a:rPr lang="en-US" sz="2800" b="1">
                <a:solidFill>
                  <a:srgbClr val="004A6C"/>
                </a:solidFill>
                <a:latin typeface="Gilroy Bold" pitchFamily="2" charset="77"/>
              </a:rPr>
              <a:t>2 </a:t>
            </a:r>
            <a:endParaRPr lang="en-US" sz="2800">
              <a:solidFill>
                <a:srgbClr val="004A6C"/>
              </a:solidFill>
            </a:endParaRPr>
          </a:p>
        </p:txBody>
      </p:sp>
      <p:pic>
        <p:nvPicPr>
          <p:cNvPr id="71" name="Picture 70">
            <a:extLst>
              <a:ext uri="{FF2B5EF4-FFF2-40B4-BE49-F238E27FC236}">
                <a16:creationId xmlns:a16="http://schemas.microsoft.com/office/drawing/2014/main" id="{06570C4D-09B4-4446-AE3F-30C145622749}"/>
              </a:ext>
            </a:extLst>
          </p:cNvPr>
          <p:cNvPicPr>
            <a:picLocks noChangeAspect="1"/>
          </p:cNvPicPr>
          <p:nvPr/>
        </p:nvPicPr>
        <p:blipFill>
          <a:blip r:embed="rId4"/>
          <a:stretch>
            <a:fillRect/>
          </a:stretch>
        </p:blipFill>
        <p:spPr>
          <a:xfrm rot="8737780">
            <a:off x="9110894" y="3262391"/>
            <a:ext cx="368300" cy="241300"/>
          </a:xfrm>
          <a:prstGeom prst="rect">
            <a:avLst/>
          </a:prstGeom>
        </p:spPr>
      </p:pic>
      <p:pic>
        <p:nvPicPr>
          <p:cNvPr id="6" name="Picture 5" descr="Icon&#10;&#10;Description automatically generated">
            <a:extLst>
              <a:ext uri="{FF2B5EF4-FFF2-40B4-BE49-F238E27FC236}">
                <a16:creationId xmlns:a16="http://schemas.microsoft.com/office/drawing/2014/main" id="{97351D80-99AE-4D45-B694-F91CAC65C00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807555" y="654462"/>
            <a:ext cx="1452800" cy="1046641"/>
          </a:xfrm>
          <a:prstGeom prst="rect">
            <a:avLst/>
          </a:prstGeom>
        </p:spPr>
      </p:pic>
      <p:pic>
        <p:nvPicPr>
          <p:cNvPr id="10" name="Picture 9" descr="Icon&#10;&#10;Description automatically generated">
            <a:extLst>
              <a:ext uri="{FF2B5EF4-FFF2-40B4-BE49-F238E27FC236}">
                <a16:creationId xmlns:a16="http://schemas.microsoft.com/office/drawing/2014/main" id="{D0659B90-A139-E940-B797-60C41842DDAE}"/>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088987" y="1302909"/>
            <a:ext cx="753392" cy="646331"/>
          </a:xfrm>
          <a:prstGeom prst="rect">
            <a:avLst/>
          </a:prstGeom>
        </p:spPr>
      </p:pic>
      <p:pic>
        <p:nvPicPr>
          <p:cNvPr id="15" name="Picture 14" descr="Shape, icon, arrow&#10;&#10;Description automatically generated">
            <a:extLst>
              <a:ext uri="{FF2B5EF4-FFF2-40B4-BE49-F238E27FC236}">
                <a16:creationId xmlns:a16="http://schemas.microsoft.com/office/drawing/2014/main" id="{758FAF19-C01B-0946-8DEE-9A9A39EB666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535586" y="1748443"/>
            <a:ext cx="1518918" cy="1623371"/>
          </a:xfrm>
          <a:prstGeom prst="rect">
            <a:avLst/>
          </a:prstGeom>
        </p:spPr>
      </p:pic>
      <p:pic>
        <p:nvPicPr>
          <p:cNvPr id="20" name="Picture 19" descr="Icon&#10;&#10;Description automatically generated">
            <a:extLst>
              <a:ext uri="{FF2B5EF4-FFF2-40B4-BE49-F238E27FC236}">
                <a16:creationId xmlns:a16="http://schemas.microsoft.com/office/drawing/2014/main" id="{5D1732E0-5CC5-CD4E-8240-0F84A3F684C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09447" y="4927696"/>
            <a:ext cx="1785598" cy="1105174"/>
          </a:xfrm>
          <a:prstGeom prst="rect">
            <a:avLst/>
          </a:prstGeom>
        </p:spPr>
      </p:pic>
      <p:pic>
        <p:nvPicPr>
          <p:cNvPr id="53" name="Picture 52" descr="Icon&#10;&#10;Description automatically generated">
            <a:extLst>
              <a:ext uri="{FF2B5EF4-FFF2-40B4-BE49-F238E27FC236}">
                <a16:creationId xmlns:a16="http://schemas.microsoft.com/office/drawing/2014/main" id="{32161610-4C27-764A-BD99-3124FF05F8A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8126097">
            <a:off x="8577805" y="4814011"/>
            <a:ext cx="753392" cy="646331"/>
          </a:xfrm>
          <a:prstGeom prst="rect">
            <a:avLst/>
          </a:prstGeom>
        </p:spPr>
      </p:pic>
      <p:grpSp>
        <p:nvGrpSpPr>
          <p:cNvPr id="26" name="Group 25">
            <a:extLst>
              <a:ext uri="{FF2B5EF4-FFF2-40B4-BE49-F238E27FC236}">
                <a16:creationId xmlns:a16="http://schemas.microsoft.com/office/drawing/2014/main" id="{D80A95D6-A20A-B24E-BE7F-4FC59B25F058}"/>
              </a:ext>
            </a:extLst>
          </p:cNvPr>
          <p:cNvGrpSpPr/>
          <p:nvPr/>
        </p:nvGrpSpPr>
        <p:grpSpPr>
          <a:xfrm>
            <a:off x="351151" y="1843461"/>
            <a:ext cx="1187355" cy="1490503"/>
            <a:chOff x="351151" y="1843461"/>
            <a:chExt cx="1187355" cy="1490503"/>
          </a:xfrm>
        </p:grpSpPr>
        <p:pic>
          <p:nvPicPr>
            <p:cNvPr id="25" name="Picture 24" descr="Icon&#10;&#10;Description automatically generated">
              <a:extLst>
                <a:ext uri="{FF2B5EF4-FFF2-40B4-BE49-F238E27FC236}">
                  <a16:creationId xmlns:a16="http://schemas.microsoft.com/office/drawing/2014/main" id="{FF55D3B8-EC0A-CE44-B034-288206154D01}"/>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73" name="Picture 72" descr="Icon&#10;&#10;Description automatically generated">
              <a:extLst>
                <a:ext uri="{FF2B5EF4-FFF2-40B4-BE49-F238E27FC236}">
                  <a16:creationId xmlns:a16="http://schemas.microsoft.com/office/drawing/2014/main" id="{B8D78793-BF67-4F4A-B8DF-EBC9965D5456}"/>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grpSp>
        <p:nvGrpSpPr>
          <p:cNvPr id="74" name="Group 73">
            <a:extLst>
              <a:ext uri="{FF2B5EF4-FFF2-40B4-BE49-F238E27FC236}">
                <a16:creationId xmlns:a16="http://schemas.microsoft.com/office/drawing/2014/main" id="{F773FDD1-BA1E-E946-967D-CEF7A65A5577}"/>
              </a:ext>
            </a:extLst>
          </p:cNvPr>
          <p:cNvGrpSpPr/>
          <p:nvPr/>
        </p:nvGrpSpPr>
        <p:grpSpPr>
          <a:xfrm>
            <a:off x="351151" y="3260781"/>
            <a:ext cx="1187355" cy="1490503"/>
            <a:chOff x="351151" y="1843461"/>
            <a:chExt cx="1187355" cy="1490503"/>
          </a:xfrm>
        </p:grpSpPr>
        <p:pic>
          <p:nvPicPr>
            <p:cNvPr id="75" name="Picture 74" descr="Icon&#10;&#10;Description automatically generated">
              <a:extLst>
                <a:ext uri="{FF2B5EF4-FFF2-40B4-BE49-F238E27FC236}">
                  <a16:creationId xmlns:a16="http://schemas.microsoft.com/office/drawing/2014/main" id="{74017E07-CA4B-EC4F-8CFA-BA8374A33525}"/>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61976" y="1843461"/>
              <a:ext cx="1176530" cy="735936"/>
            </a:xfrm>
            <a:prstGeom prst="rect">
              <a:avLst/>
            </a:prstGeom>
          </p:spPr>
        </p:pic>
        <p:pic>
          <p:nvPicPr>
            <p:cNvPr id="76" name="Picture 75" descr="Icon&#10;&#10;Description automatically generated">
              <a:extLst>
                <a:ext uri="{FF2B5EF4-FFF2-40B4-BE49-F238E27FC236}">
                  <a16:creationId xmlns:a16="http://schemas.microsoft.com/office/drawing/2014/main" id="{6B222664-0BD0-CC4A-861C-27BC52A5BE53}"/>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sp>
        <p:nvSpPr>
          <p:cNvPr id="2" name="Rectangle 1">
            <a:extLst>
              <a:ext uri="{FF2B5EF4-FFF2-40B4-BE49-F238E27FC236}">
                <a16:creationId xmlns:a16="http://schemas.microsoft.com/office/drawing/2014/main" id="{911D917A-8088-C943-9173-BA4B6988AECD}"/>
              </a:ext>
            </a:extLst>
          </p:cNvPr>
          <p:cNvSpPr/>
          <p:nvPr/>
        </p:nvSpPr>
        <p:spPr>
          <a:xfrm>
            <a:off x="1523556" y="5226396"/>
            <a:ext cx="5217763" cy="646331"/>
          </a:xfrm>
          <a:prstGeom prst="rect">
            <a:avLst/>
          </a:prstGeom>
        </p:spPr>
        <p:txBody>
          <a:bodyPr wrap="square" lIns="91440" tIns="45720" rIns="91440" bIns="45720" anchor="t">
            <a:spAutoFit/>
          </a:bodyPr>
          <a:lstStyle/>
          <a:p>
            <a:r>
              <a:rPr lang="en-US" b="1" dirty="0" err="1">
                <a:solidFill>
                  <a:schemeClr val="bg1"/>
                </a:solidFill>
                <a:latin typeface="Century Gothic"/>
              </a:rPr>
              <a:t>Διερευνούμε</a:t>
            </a:r>
            <a:r>
              <a:rPr lang="en-US" b="1" dirty="0">
                <a:solidFill>
                  <a:schemeClr val="bg1"/>
                </a:solidFill>
                <a:latin typeface="Century Gothic"/>
              </a:rPr>
              <a:t> </a:t>
            </a:r>
            <a:r>
              <a:rPr lang="en-US" b="1" dirty="0" err="1">
                <a:solidFill>
                  <a:schemeClr val="bg1"/>
                </a:solidFill>
                <a:latin typeface="Century Gothic"/>
              </a:rPr>
              <a:t>την</a:t>
            </a:r>
            <a:r>
              <a:rPr lang="en-US" b="1" dirty="0">
                <a:solidFill>
                  <a:schemeClr val="bg1"/>
                </a:solidFill>
                <a:latin typeface="Century Gothic"/>
              </a:rPr>
              <a:t> πλα</a:t>
            </a:r>
            <a:r>
              <a:rPr lang="en-US" b="1" dirty="0" err="1">
                <a:solidFill>
                  <a:schemeClr val="bg1"/>
                </a:solidFill>
                <a:latin typeface="Century Gothic"/>
              </a:rPr>
              <a:t>στική</a:t>
            </a:r>
            <a:r>
              <a:rPr lang="en-US" b="1" dirty="0">
                <a:solidFill>
                  <a:schemeClr val="bg1"/>
                </a:solidFill>
                <a:latin typeface="Century Gothic"/>
              </a:rPr>
              <a:t> </a:t>
            </a:r>
            <a:r>
              <a:rPr lang="en-US" b="1" dirty="0" err="1">
                <a:solidFill>
                  <a:schemeClr val="bg1"/>
                </a:solidFill>
                <a:latin typeface="Century Gothic"/>
              </a:rPr>
              <a:t>ρύ</a:t>
            </a:r>
            <a:r>
              <a:rPr lang="en-US" b="1" dirty="0">
                <a:solidFill>
                  <a:schemeClr val="bg1"/>
                </a:solidFill>
                <a:latin typeface="Century Gothic"/>
              </a:rPr>
              <a:t>πα</a:t>
            </a:r>
            <a:r>
              <a:rPr lang="en-US" b="1" dirty="0" err="1">
                <a:solidFill>
                  <a:schemeClr val="bg1"/>
                </a:solidFill>
                <a:latin typeface="Century Gothic"/>
              </a:rPr>
              <a:t>νση</a:t>
            </a:r>
            <a:r>
              <a:rPr lang="en-US" b="1" dirty="0">
                <a:solidFill>
                  <a:schemeClr val="bg1"/>
                </a:solidFill>
                <a:latin typeface="Century Gothic"/>
              </a:rPr>
              <a:t> </a:t>
            </a:r>
            <a:r>
              <a:rPr lang="en-US" b="1" dirty="0" err="1">
                <a:solidFill>
                  <a:schemeClr val="bg1"/>
                </a:solidFill>
                <a:latin typeface="Century Gothic"/>
              </a:rPr>
              <a:t>στην</a:t>
            </a:r>
            <a:r>
              <a:rPr lang="en-US" b="1" dirty="0">
                <a:solidFill>
                  <a:schemeClr val="bg1"/>
                </a:solidFill>
                <a:latin typeface="Century Gothic"/>
              </a:rPr>
              <a:t> </a:t>
            </a:r>
            <a:r>
              <a:rPr lang="en-US" b="1" dirty="0" err="1">
                <a:solidFill>
                  <a:schemeClr val="bg1"/>
                </a:solidFill>
                <a:latin typeface="Century Gothic"/>
              </a:rPr>
              <a:t>το</a:t>
            </a:r>
            <a:r>
              <a:rPr lang="en-US" b="1" dirty="0">
                <a:solidFill>
                  <a:schemeClr val="bg1"/>
                </a:solidFill>
                <a:latin typeface="Century Gothic"/>
              </a:rPr>
              <a:t>π</a:t>
            </a:r>
            <a:r>
              <a:rPr lang="en-US" b="1" dirty="0" err="1">
                <a:solidFill>
                  <a:schemeClr val="bg1"/>
                </a:solidFill>
                <a:latin typeface="Century Gothic"/>
              </a:rPr>
              <a:t>ικό</a:t>
            </a:r>
            <a:r>
              <a:rPr lang="en-US" b="1" dirty="0">
                <a:solidFill>
                  <a:schemeClr val="bg1"/>
                </a:solidFill>
                <a:latin typeface="Century Gothic"/>
              </a:rPr>
              <a:t> μας π</a:t>
            </a:r>
            <a:r>
              <a:rPr lang="en-US" b="1" dirty="0" err="1">
                <a:solidFill>
                  <a:schemeClr val="bg1"/>
                </a:solidFill>
                <a:latin typeface="Century Gothic"/>
              </a:rPr>
              <a:t>ερι</a:t>
            </a:r>
            <a:r>
              <a:rPr lang="en-US" b="1" dirty="0">
                <a:solidFill>
                  <a:schemeClr val="bg1"/>
                </a:solidFill>
                <a:latin typeface="Century Gothic"/>
              </a:rPr>
              <a:t>β</a:t>
            </a:r>
            <a:r>
              <a:rPr lang="en-US" b="1" dirty="0" err="1">
                <a:solidFill>
                  <a:schemeClr val="bg1"/>
                </a:solidFill>
                <a:latin typeface="Century Gothic"/>
              </a:rPr>
              <a:t>άλλον</a:t>
            </a:r>
            <a:r>
              <a:rPr lang="en-US" b="1" dirty="0">
                <a:solidFill>
                  <a:schemeClr val="bg1"/>
                </a:solidFill>
                <a:latin typeface="Century Gothic"/>
              </a:rPr>
              <a:t>.</a:t>
            </a:r>
          </a:p>
        </p:txBody>
      </p:sp>
      <p:sp>
        <p:nvSpPr>
          <p:cNvPr id="37" name="Oval 36">
            <a:extLst>
              <a:ext uri="{FF2B5EF4-FFF2-40B4-BE49-F238E27FC236}">
                <a16:creationId xmlns:a16="http://schemas.microsoft.com/office/drawing/2014/main" id="{671E4568-DBC5-E647-9F11-327BD8432AF1}"/>
              </a:ext>
            </a:extLst>
          </p:cNvPr>
          <p:cNvSpPr/>
          <p:nvPr/>
        </p:nvSpPr>
        <p:spPr>
          <a:xfrm>
            <a:off x="678351" y="5191302"/>
            <a:ext cx="510215" cy="510215"/>
          </a:xfrm>
          <a:prstGeom prst="ellipse">
            <a:avLst/>
          </a:prstGeom>
          <a:solidFill>
            <a:srgbClr val="FAB5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93ED3FB2-179B-AF45-9B0A-9EFFA069C3EF}"/>
              </a:ext>
            </a:extLst>
          </p:cNvPr>
          <p:cNvSpPr/>
          <p:nvPr/>
        </p:nvSpPr>
        <p:spPr>
          <a:xfrm>
            <a:off x="757540" y="5180940"/>
            <a:ext cx="273908" cy="523220"/>
          </a:xfrm>
          <a:prstGeom prst="rect">
            <a:avLst/>
          </a:prstGeom>
        </p:spPr>
        <p:txBody>
          <a:bodyPr wrap="square">
            <a:spAutoFit/>
          </a:bodyPr>
          <a:lstStyle/>
          <a:p>
            <a:r>
              <a:rPr lang="en-US" sz="2800" b="1" dirty="0">
                <a:solidFill>
                  <a:srgbClr val="004A6C"/>
                </a:solidFill>
                <a:latin typeface="Gilroy Bold" pitchFamily="2" charset="77"/>
              </a:rPr>
              <a:t>3 </a:t>
            </a:r>
            <a:endParaRPr lang="en-US" sz="2800" dirty="0">
              <a:solidFill>
                <a:srgbClr val="004A6C"/>
              </a:solidFill>
            </a:endParaRPr>
          </a:p>
        </p:txBody>
      </p:sp>
      <p:grpSp>
        <p:nvGrpSpPr>
          <p:cNvPr id="40" name="Group 39">
            <a:extLst>
              <a:ext uri="{FF2B5EF4-FFF2-40B4-BE49-F238E27FC236}">
                <a16:creationId xmlns:a16="http://schemas.microsoft.com/office/drawing/2014/main" id="{FADCF0DD-B0F6-A544-81AB-B61C3EC3F635}"/>
              </a:ext>
            </a:extLst>
          </p:cNvPr>
          <p:cNvGrpSpPr/>
          <p:nvPr/>
        </p:nvGrpSpPr>
        <p:grpSpPr>
          <a:xfrm>
            <a:off x="343799" y="4709628"/>
            <a:ext cx="1194707" cy="1490503"/>
            <a:chOff x="351151" y="1843461"/>
            <a:chExt cx="1194707" cy="1490503"/>
          </a:xfrm>
        </p:grpSpPr>
        <p:pic>
          <p:nvPicPr>
            <p:cNvPr id="41" name="Picture 40" descr="Icon&#10;&#10;Description automatically generated">
              <a:extLst>
                <a:ext uri="{FF2B5EF4-FFF2-40B4-BE49-F238E27FC236}">
                  <a16:creationId xmlns:a16="http://schemas.microsoft.com/office/drawing/2014/main" id="{152DB557-D849-4841-B6A9-85E17B4189AB}"/>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69328" y="1843461"/>
              <a:ext cx="1176530" cy="735936"/>
            </a:xfrm>
            <a:prstGeom prst="rect">
              <a:avLst/>
            </a:prstGeom>
          </p:spPr>
        </p:pic>
        <p:pic>
          <p:nvPicPr>
            <p:cNvPr id="42" name="Picture 41" descr="Icon&#10;&#10;Description automatically generated">
              <a:extLst>
                <a:ext uri="{FF2B5EF4-FFF2-40B4-BE49-F238E27FC236}">
                  <a16:creationId xmlns:a16="http://schemas.microsoft.com/office/drawing/2014/main" id="{2C9BAD70-77E3-D245-9F23-5F8562720402}"/>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10800000">
              <a:off x="351151" y="2598028"/>
              <a:ext cx="1176530" cy="735936"/>
            </a:xfrm>
            <a:prstGeom prst="rect">
              <a:avLst/>
            </a:prstGeom>
          </p:spPr>
        </p:pic>
      </p:grpSp>
    </p:spTree>
    <p:extLst>
      <p:ext uri="{BB962C8B-B14F-4D97-AF65-F5344CB8AC3E}">
        <p14:creationId xmlns:p14="http://schemas.microsoft.com/office/powerpoint/2010/main" val="748469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night sky, ocean floor&#10;&#10;Description automatically generated">
            <a:extLst>
              <a:ext uri="{FF2B5EF4-FFF2-40B4-BE49-F238E27FC236}">
                <a16:creationId xmlns:a16="http://schemas.microsoft.com/office/drawing/2014/main" id="{9BA78B48-F89E-0B4E-B627-307593E071A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143" y="1"/>
            <a:ext cx="12195143" cy="6858000"/>
          </a:xfrm>
          <a:prstGeom prst="rect">
            <a:avLst/>
          </a:prstGeom>
        </p:spPr>
      </p:pic>
      <p:pic>
        <p:nvPicPr>
          <p:cNvPr id="15" name="Picture 14">
            <a:extLst>
              <a:ext uri="{FF2B5EF4-FFF2-40B4-BE49-F238E27FC236}">
                <a16:creationId xmlns:a16="http://schemas.microsoft.com/office/drawing/2014/main" id="{32A4EB42-237E-5947-A159-3E542598004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43" y="-1"/>
            <a:ext cx="12192000" cy="6858000"/>
          </a:xfrm>
          <a:prstGeom prst="rect">
            <a:avLst/>
          </a:prstGeom>
        </p:spPr>
      </p:pic>
      <p:sp>
        <p:nvSpPr>
          <p:cNvPr id="7" name="TextBox 6">
            <a:extLst>
              <a:ext uri="{FF2B5EF4-FFF2-40B4-BE49-F238E27FC236}">
                <a16:creationId xmlns:a16="http://schemas.microsoft.com/office/drawing/2014/main" id="{20C0A2D1-11C3-7441-B8E9-1A6C22EE17B6}"/>
              </a:ext>
            </a:extLst>
          </p:cNvPr>
          <p:cNvSpPr txBox="1"/>
          <p:nvPr/>
        </p:nvSpPr>
        <p:spPr>
          <a:xfrm>
            <a:off x="574554" y="902813"/>
            <a:ext cx="4413082" cy="584775"/>
          </a:xfrm>
          <a:prstGeom prst="rect">
            <a:avLst/>
          </a:prstGeom>
          <a:noFill/>
        </p:spPr>
        <p:txBody>
          <a:bodyPr wrap="square" rtlCol="0">
            <a:spAutoFit/>
          </a:bodyPr>
          <a:lstStyle/>
          <a:p>
            <a:r>
              <a:rPr lang="en-US" sz="3200" b="1">
                <a:solidFill>
                  <a:srgbClr val="004A6C"/>
                </a:solidFill>
                <a:latin typeface="Gilroy Black" pitchFamily="2" charset="77"/>
              </a:rPr>
              <a:t>Image credits</a:t>
            </a:r>
          </a:p>
        </p:txBody>
      </p:sp>
      <p:sp>
        <p:nvSpPr>
          <p:cNvPr id="16" name="TextBox 15">
            <a:extLst>
              <a:ext uri="{FF2B5EF4-FFF2-40B4-BE49-F238E27FC236}">
                <a16:creationId xmlns:a16="http://schemas.microsoft.com/office/drawing/2014/main" id="{2911A11B-B2DC-1C40-9A41-7D46D28D1AF4}"/>
              </a:ext>
            </a:extLst>
          </p:cNvPr>
          <p:cNvSpPr txBox="1"/>
          <p:nvPr/>
        </p:nvSpPr>
        <p:spPr>
          <a:xfrm>
            <a:off x="665137" y="6078960"/>
            <a:ext cx="4010558" cy="307777"/>
          </a:xfrm>
          <a:prstGeom prst="rect">
            <a:avLst/>
          </a:prstGeom>
          <a:noFill/>
        </p:spPr>
        <p:txBody>
          <a:bodyPr wrap="square" rtlCol="0">
            <a:spAutoFit/>
          </a:bodyPr>
          <a:lstStyle/>
          <a:p>
            <a:r>
              <a:rPr lang="en-US" sz="1400">
                <a:solidFill>
                  <a:schemeClr val="bg1"/>
                </a:solidFill>
                <a:latin typeface="Gilroy Medium" pitchFamily="2" charset="77"/>
              </a:rPr>
              <a:t>All other images are courtesy of Encounter Edu</a:t>
            </a:r>
          </a:p>
        </p:txBody>
      </p:sp>
      <p:pic>
        <p:nvPicPr>
          <p:cNvPr id="17" name="Picture 16" descr="Icon&#10;&#10;Description automatically generated">
            <a:extLst>
              <a:ext uri="{FF2B5EF4-FFF2-40B4-BE49-F238E27FC236}">
                <a16:creationId xmlns:a16="http://schemas.microsoft.com/office/drawing/2014/main" id="{5A8049A9-CC55-1D4B-80C3-95B50B43A6E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26185" y="4915833"/>
            <a:ext cx="1452800" cy="1046641"/>
          </a:xfrm>
          <a:prstGeom prst="rect">
            <a:avLst/>
          </a:prstGeom>
        </p:spPr>
      </p:pic>
      <p:pic>
        <p:nvPicPr>
          <p:cNvPr id="18" name="Picture 17" descr="Icon&#10;&#10;Description automatically generated">
            <a:extLst>
              <a:ext uri="{FF2B5EF4-FFF2-40B4-BE49-F238E27FC236}">
                <a16:creationId xmlns:a16="http://schemas.microsoft.com/office/drawing/2014/main" id="{BAF801EF-7DF3-F048-8469-309A71A2DC4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007617" y="5564280"/>
            <a:ext cx="753392" cy="646331"/>
          </a:xfrm>
          <a:prstGeom prst="rect">
            <a:avLst/>
          </a:prstGeom>
        </p:spPr>
      </p:pic>
      <p:pic>
        <p:nvPicPr>
          <p:cNvPr id="19" name="Picture 18">
            <a:extLst>
              <a:ext uri="{FF2B5EF4-FFF2-40B4-BE49-F238E27FC236}">
                <a16:creationId xmlns:a16="http://schemas.microsoft.com/office/drawing/2014/main" id="{B1257456-A0B5-6442-B7A5-1CD19902DD8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7964606">
            <a:off x="6051591" y="549652"/>
            <a:ext cx="1431971" cy="1530445"/>
          </a:xfrm>
          <a:prstGeom prst="rect">
            <a:avLst/>
          </a:prstGeom>
        </p:spPr>
      </p:pic>
      <p:pic>
        <p:nvPicPr>
          <p:cNvPr id="20" name="Picture 19" descr="Icon&#10;&#10;Description automatically generated">
            <a:extLst>
              <a:ext uri="{FF2B5EF4-FFF2-40B4-BE49-F238E27FC236}">
                <a16:creationId xmlns:a16="http://schemas.microsoft.com/office/drawing/2014/main" id="{ACD18851-2063-AF45-A663-E3570E46DBB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151295" y="1454194"/>
            <a:ext cx="753392" cy="646331"/>
          </a:xfrm>
          <a:prstGeom prst="rect">
            <a:avLst/>
          </a:prstGeom>
        </p:spPr>
      </p:pic>
      <p:pic>
        <p:nvPicPr>
          <p:cNvPr id="21" name="Picture 20">
            <a:extLst>
              <a:ext uri="{FF2B5EF4-FFF2-40B4-BE49-F238E27FC236}">
                <a16:creationId xmlns:a16="http://schemas.microsoft.com/office/drawing/2014/main" id="{FC0A3AE3-4C80-3A47-810B-D33620C7AE28}"/>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9877251">
            <a:off x="7921360" y="2817250"/>
            <a:ext cx="1421755" cy="1515452"/>
          </a:xfrm>
          <a:prstGeom prst="rect">
            <a:avLst/>
          </a:prstGeom>
        </p:spPr>
      </p:pic>
      <p:pic>
        <p:nvPicPr>
          <p:cNvPr id="22" name="Picture 21" descr="Icon&#10;&#10;Description automatically generated">
            <a:extLst>
              <a:ext uri="{FF2B5EF4-FFF2-40B4-BE49-F238E27FC236}">
                <a16:creationId xmlns:a16="http://schemas.microsoft.com/office/drawing/2014/main" id="{8269EB8F-062B-1644-A570-290DEC1A30B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8315553">
            <a:off x="7409076" y="3207865"/>
            <a:ext cx="753392" cy="646331"/>
          </a:xfrm>
          <a:prstGeom prst="rect">
            <a:avLst/>
          </a:prstGeom>
        </p:spPr>
      </p:pic>
      <p:graphicFrame>
        <p:nvGraphicFramePr>
          <p:cNvPr id="13" name="Table 12">
            <a:extLst>
              <a:ext uri="{FF2B5EF4-FFF2-40B4-BE49-F238E27FC236}">
                <a16:creationId xmlns:a16="http://schemas.microsoft.com/office/drawing/2014/main" id="{1C02B565-6FAC-CC47-AE3F-238DD9CB7A5A}"/>
              </a:ext>
            </a:extLst>
          </p:cNvPr>
          <p:cNvGraphicFramePr>
            <a:graphicFrameLocks noGrp="1"/>
          </p:cNvGraphicFramePr>
          <p:nvPr>
            <p:extLst>
              <p:ext uri="{D42A27DB-BD31-4B8C-83A1-F6EECF244321}">
                <p14:modId xmlns:p14="http://schemas.microsoft.com/office/powerpoint/2010/main" val="3121622219"/>
              </p:ext>
            </p:extLst>
          </p:nvPr>
        </p:nvGraphicFramePr>
        <p:xfrm>
          <a:off x="760521" y="1948755"/>
          <a:ext cx="8428117" cy="2747652"/>
        </p:xfrm>
        <a:graphic>
          <a:graphicData uri="http://schemas.openxmlformats.org/drawingml/2006/table">
            <a:tbl>
              <a:tblPr firstRow="1" bandRow="1">
                <a:tableStyleId>{5940675A-B579-460E-94D1-54222C63F5DA}</a:tableStyleId>
              </a:tblPr>
              <a:tblGrid>
                <a:gridCol w="1013585">
                  <a:extLst>
                    <a:ext uri="{9D8B030D-6E8A-4147-A177-3AD203B41FA5}">
                      <a16:colId xmlns:a16="http://schemas.microsoft.com/office/drawing/2014/main" val="4199838736"/>
                    </a:ext>
                  </a:extLst>
                </a:gridCol>
                <a:gridCol w="2192941">
                  <a:extLst>
                    <a:ext uri="{9D8B030D-6E8A-4147-A177-3AD203B41FA5}">
                      <a16:colId xmlns:a16="http://schemas.microsoft.com/office/drawing/2014/main" val="2078807229"/>
                    </a:ext>
                  </a:extLst>
                </a:gridCol>
                <a:gridCol w="5221591">
                  <a:extLst>
                    <a:ext uri="{9D8B030D-6E8A-4147-A177-3AD203B41FA5}">
                      <a16:colId xmlns:a16="http://schemas.microsoft.com/office/drawing/2014/main" val="2424726316"/>
                    </a:ext>
                  </a:extLst>
                </a:gridCol>
              </a:tblGrid>
              <a:tr h="309252">
                <a:tc>
                  <a:txBody>
                    <a:bodyPr/>
                    <a:lstStyle/>
                    <a:p>
                      <a:pPr algn="l"/>
                      <a:r>
                        <a:rPr lang="en-US" sz="1400" b="1" i="0" dirty="0">
                          <a:solidFill>
                            <a:schemeClr val="bg1"/>
                          </a:solidFill>
                          <a:latin typeface="Gilroy SemiBold" pitchFamily="2" charset="77"/>
                        </a:rPr>
                        <a:t>Slide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i="0" dirty="0">
                          <a:solidFill>
                            <a:schemeClr val="bg1"/>
                          </a:solidFill>
                          <a:latin typeface="Gilroy SemiBold" pitchFamily="2" charset="77"/>
                        </a:rPr>
                        <a:t>Title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i="0">
                          <a:solidFill>
                            <a:schemeClr val="bg1"/>
                          </a:solidFill>
                          <a:latin typeface="Gilroy SemiBold" pitchFamily="2" charset="77"/>
                        </a:rPr>
                        <a:t>Attribution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92835009"/>
                  </a:ext>
                </a:extLst>
              </a:tr>
              <a:tr h="195176">
                <a:tc>
                  <a:txBody>
                    <a:bodyPr/>
                    <a:lstStyle/>
                    <a:p>
                      <a:pPr algn="l"/>
                      <a:r>
                        <a:rPr lang="en-US" sz="1000" b="1" i="0" dirty="0">
                          <a:solidFill>
                            <a:schemeClr val="bg1"/>
                          </a:solidFill>
                          <a:latin typeface="Gilroy SemiBold" pitchFamily="2" charset="77"/>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dirty="0">
                          <a:solidFill>
                            <a:schemeClr val="bg1"/>
                          </a:solidFill>
                          <a:latin typeface="Gilroy SemiBold" pitchFamily="2" charset="77"/>
                        </a:rPr>
                        <a:t>Plastic bottle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dirty="0">
                          <a:solidFill>
                            <a:schemeClr val="bg1"/>
                          </a:solidFill>
                          <a:latin typeface="Gilroy SemiBold" pitchFamily="2" charset="77"/>
                        </a:rPr>
                        <a:t>By Nariman </a:t>
                      </a:r>
                      <a:r>
                        <a:rPr lang="en-US" sz="1000" b="1" i="0" dirty="0" err="1">
                          <a:solidFill>
                            <a:schemeClr val="bg1"/>
                          </a:solidFill>
                          <a:latin typeface="Gilroy SemiBold" pitchFamily="2" charset="77"/>
                        </a:rPr>
                        <a:t>Mesharrafa</a:t>
                      </a:r>
                      <a:r>
                        <a:rPr lang="en-US" sz="1000" b="1" i="0" dirty="0">
                          <a:solidFill>
                            <a:schemeClr val="bg1"/>
                          </a:solidFill>
                          <a:latin typeface="Gilroy SemiBold" pitchFamily="2" charset="77"/>
                        </a:rPr>
                        <a:t> via </a:t>
                      </a:r>
                      <a:r>
                        <a:rPr lang="en-US" sz="1000" b="1" i="0" dirty="0" err="1">
                          <a:solidFill>
                            <a:schemeClr val="bg1"/>
                          </a:solidFill>
                          <a:latin typeface="Gilroy SemiBold" pitchFamily="2" charset="77"/>
                        </a:rPr>
                        <a:t>Unsplash</a:t>
                      </a: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36899918"/>
                  </a:ext>
                </a:extLst>
              </a:tr>
              <a:tr h="195176">
                <a:tc>
                  <a:txBody>
                    <a:bodyPr/>
                    <a:lstStyle/>
                    <a:p>
                      <a:pPr algn="l"/>
                      <a:r>
                        <a:rPr lang="en-US" sz="1000" b="1" i="0" dirty="0">
                          <a:solidFill>
                            <a:schemeClr val="bg1"/>
                          </a:solidFill>
                          <a:latin typeface="Gilroy SemiBold" pitchFamily="2" charset="77"/>
                        </a:rPr>
                        <a:t>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dirty="0">
                          <a:solidFill>
                            <a:schemeClr val="bg1"/>
                          </a:solidFill>
                          <a:latin typeface="Gilroy SemiBold" pitchFamily="2" charset="77"/>
                        </a:rPr>
                        <a:t>Bottle production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Jonathan </a:t>
                      </a:r>
                      <a:r>
                        <a:rPr lang="en-US" sz="1000" b="1" i="0" kern="1200" dirty="0" err="1">
                          <a:solidFill>
                            <a:schemeClr val="bg1"/>
                          </a:solidFill>
                          <a:latin typeface="Gilroy SemiBold" pitchFamily="2" charset="77"/>
                          <a:ea typeface="+mn-ea"/>
                          <a:cs typeface="+mn-cs"/>
                        </a:rPr>
                        <a:t>Chng</a:t>
                      </a:r>
                      <a:r>
                        <a:rPr lang="en-US" sz="1000" b="1" i="0" kern="1200" dirty="0">
                          <a:solidFill>
                            <a:schemeClr val="bg1"/>
                          </a:solidFill>
                          <a:latin typeface="Gilroy SemiBold" pitchFamily="2" charset="77"/>
                          <a:ea typeface="+mn-ea"/>
                          <a:cs typeface="+mn-cs"/>
                        </a:rPr>
                        <a:t> via </a:t>
                      </a:r>
                      <a:r>
                        <a:rPr lang="en-US" sz="1000" b="1" i="0" kern="1200" dirty="0" err="1">
                          <a:solidFill>
                            <a:schemeClr val="bg1"/>
                          </a:solidFill>
                          <a:latin typeface="Gilroy SemiBold" pitchFamily="2" charset="77"/>
                          <a:ea typeface="+mn-ea"/>
                          <a:cs typeface="+mn-cs"/>
                        </a:rPr>
                        <a:t>Unsplash</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224148748"/>
                  </a:ext>
                </a:extLst>
              </a:tr>
              <a:tr h="1656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Plastic bottle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000" b="1" i="0" dirty="0">
                          <a:solidFill>
                            <a:schemeClr val="bg1"/>
                          </a:solidFill>
                          <a:latin typeface="Gilroy SemiBold" pitchFamily="2" charset="77"/>
                        </a:rPr>
                        <a:t>By Hong Feng via </a:t>
                      </a:r>
                      <a:r>
                        <a:rPr lang="en-US" sz="1000" b="1" i="0" dirty="0" err="1">
                          <a:solidFill>
                            <a:schemeClr val="bg1"/>
                          </a:solidFill>
                          <a:latin typeface="Gilroy SemiBold" pitchFamily="2" charset="77"/>
                        </a:rPr>
                        <a:t>Unsplash</a:t>
                      </a: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714359094"/>
                  </a:ext>
                </a:extLst>
              </a:tr>
              <a:tr h="165665">
                <a:tc>
                  <a:txBody>
                    <a:bodyPr/>
                    <a:lstStyle/>
                    <a:p>
                      <a:pPr algn="l"/>
                      <a:r>
                        <a:rPr lang="en-US" sz="1000" b="1" i="0" kern="1200" dirty="0">
                          <a:solidFill>
                            <a:schemeClr val="bg1"/>
                          </a:solidFill>
                          <a:latin typeface="Gilroy SemiBold" pitchFamily="2" charset="77"/>
                          <a:ea typeface="+mn-ea"/>
                          <a:cs typeface="+mn-cs"/>
                        </a:rPr>
                        <a:t>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Sushi</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By Jonathon Forge via </a:t>
                      </a:r>
                      <a:r>
                        <a:rPr lang="en-US" sz="1000" b="1" i="0" dirty="0" err="1">
                          <a:solidFill>
                            <a:schemeClr val="bg1"/>
                          </a:solidFill>
                          <a:latin typeface="Gilroy SemiBold" pitchFamily="2" charset="77"/>
                        </a:rPr>
                        <a:t>Unsplash</a:t>
                      </a: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98149294"/>
                  </a:ext>
                </a:extLst>
              </a:tr>
              <a:tr h="165665">
                <a:tc>
                  <a:txBody>
                    <a:bodyPr/>
                    <a:lstStyle/>
                    <a:p>
                      <a:pPr algn="l"/>
                      <a:r>
                        <a:rPr lang="en-US" sz="1000" b="1" i="0" kern="1200" dirty="0">
                          <a:solidFill>
                            <a:schemeClr val="bg1"/>
                          </a:solidFill>
                          <a:latin typeface="Gilroy SemiBold" pitchFamily="2" charset="77"/>
                          <a:ea typeface="+mn-ea"/>
                          <a:cs typeface="+mn-cs"/>
                        </a:rPr>
                        <a:t>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Single use plastic</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dirty="0">
                          <a:solidFill>
                            <a:schemeClr val="bg1"/>
                          </a:solidFill>
                          <a:latin typeface="Gilroy SemiBold" pitchFamily="2" charset="77"/>
                        </a:rPr>
                        <a:t>By </a:t>
                      </a:r>
                      <a:r>
                        <a:rPr lang="en-US" sz="1000" b="1" i="0" dirty="0" err="1">
                          <a:solidFill>
                            <a:schemeClr val="bg1"/>
                          </a:solidFill>
                          <a:latin typeface="Gilroy SemiBold" pitchFamily="2" charset="77"/>
                        </a:rPr>
                        <a:t>Frkri</a:t>
                      </a:r>
                      <a:r>
                        <a:rPr lang="en-US" sz="1000" b="1" i="0" dirty="0">
                          <a:solidFill>
                            <a:schemeClr val="bg1"/>
                          </a:solidFill>
                          <a:latin typeface="Gilroy SemiBold" pitchFamily="2" charset="77"/>
                        </a:rPr>
                        <a:t> </a:t>
                      </a:r>
                      <a:r>
                        <a:rPr lang="en-US" sz="1000" b="1" i="0" dirty="0" err="1">
                          <a:solidFill>
                            <a:schemeClr val="bg1"/>
                          </a:solidFill>
                          <a:latin typeface="Gilroy SemiBold" pitchFamily="2" charset="77"/>
                        </a:rPr>
                        <a:t>Rasvid</a:t>
                      </a:r>
                      <a:r>
                        <a:rPr lang="en-US" sz="1000" b="1" i="0" dirty="0">
                          <a:solidFill>
                            <a:schemeClr val="bg1"/>
                          </a:solidFill>
                          <a:latin typeface="Gilroy SemiBold" pitchFamily="2" charset="77"/>
                        </a:rPr>
                        <a:t> via </a:t>
                      </a:r>
                      <a:r>
                        <a:rPr lang="en-US" sz="1000" b="1" i="0" dirty="0" err="1">
                          <a:solidFill>
                            <a:schemeClr val="bg1"/>
                          </a:solidFill>
                          <a:latin typeface="Gilroy SemiBold" pitchFamily="2" charset="77"/>
                        </a:rPr>
                        <a:t>Unsplash</a:t>
                      </a:r>
                      <a:endParaRPr lang="en-US" sz="1000" b="1" i="0" dirty="0">
                        <a:solidFill>
                          <a:schemeClr val="bg1"/>
                        </a:solidFill>
                        <a:latin typeface="Gilroy SemiBold" pitchFamily="2" charset="77"/>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854900395"/>
                  </a:ext>
                </a:extLst>
              </a:tr>
              <a:tr h="165665">
                <a:tc>
                  <a:txBody>
                    <a:bodyPr/>
                    <a:lstStyle/>
                    <a:p>
                      <a:pPr algn="l"/>
                      <a:r>
                        <a:rPr lang="en-US" sz="1000" b="1" i="0" kern="1200" dirty="0">
                          <a:solidFill>
                            <a:schemeClr val="bg1"/>
                          </a:solidFill>
                          <a:latin typeface="Gilroy SemiBold" pitchFamily="2" charset="77"/>
                          <a:ea typeface="+mn-ea"/>
                          <a:cs typeface="+mn-cs"/>
                        </a:rPr>
                        <a:t>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Littered bottles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a:t>
                      </a:r>
                      <a:r>
                        <a:rPr lang="en-US" sz="1000" b="1" i="0" kern="1200" dirty="0" err="1">
                          <a:solidFill>
                            <a:schemeClr val="bg1"/>
                          </a:solidFill>
                          <a:latin typeface="Gilroy SemiBold" pitchFamily="2" charset="77"/>
                          <a:ea typeface="+mn-ea"/>
                          <a:cs typeface="+mn-cs"/>
                        </a:rPr>
                        <a:t>isidingo</a:t>
                      </a:r>
                      <a:r>
                        <a:rPr lang="en-US" sz="1000" b="1" i="0" kern="1200" dirty="0">
                          <a:solidFill>
                            <a:schemeClr val="bg1"/>
                          </a:solidFill>
                          <a:latin typeface="Gilroy SemiBold" pitchFamily="2" charset="77"/>
                          <a:ea typeface="+mn-ea"/>
                          <a:cs typeface="+mn-cs"/>
                        </a:rPr>
                        <a:t> via </a:t>
                      </a:r>
                      <a:r>
                        <a:rPr lang="en-US" sz="1000" b="1" i="0" kern="1200" dirty="0" err="1">
                          <a:solidFill>
                            <a:schemeClr val="bg1"/>
                          </a:solidFill>
                          <a:latin typeface="Gilroy SemiBold" pitchFamily="2" charset="77"/>
                          <a:ea typeface="+mn-ea"/>
                          <a:cs typeface="+mn-cs"/>
                        </a:rPr>
                        <a:t>Pixabay</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671105140"/>
                  </a:ext>
                </a:extLst>
              </a:tr>
              <a:tr h="165665">
                <a:tc>
                  <a:txBody>
                    <a:bodyPr/>
                    <a:lstStyle/>
                    <a:p>
                      <a:pPr algn="l"/>
                      <a:r>
                        <a:rPr lang="en-US" sz="1000" b="1" i="0" kern="1200" dirty="0">
                          <a:solidFill>
                            <a:schemeClr val="bg1"/>
                          </a:solidFill>
                          <a:latin typeface="Gilroy SemiBold" pitchFamily="2" charset="77"/>
                          <a:ea typeface="+mn-ea"/>
                          <a:cs typeface="+mn-cs"/>
                        </a:rPr>
                        <a:t>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Disposable coffee cup</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Tessa </a:t>
                      </a:r>
                      <a:r>
                        <a:rPr lang="en-US" sz="1000" b="1" i="0" kern="1200" dirty="0" err="1">
                          <a:solidFill>
                            <a:schemeClr val="bg1"/>
                          </a:solidFill>
                          <a:latin typeface="Gilroy SemiBold" pitchFamily="2" charset="77"/>
                          <a:ea typeface="+mn-ea"/>
                          <a:cs typeface="+mn-cs"/>
                        </a:rPr>
                        <a:t>simpson</a:t>
                      </a:r>
                      <a:r>
                        <a:rPr lang="en-US" sz="1000" b="1" i="0" kern="1200" dirty="0">
                          <a:solidFill>
                            <a:schemeClr val="bg1"/>
                          </a:solidFill>
                          <a:latin typeface="Gilroy SemiBold" pitchFamily="2" charset="77"/>
                          <a:ea typeface="+mn-ea"/>
                          <a:cs typeface="+mn-cs"/>
                        </a:rPr>
                        <a:t> via </a:t>
                      </a:r>
                      <a:r>
                        <a:rPr lang="en-US" sz="1000" b="1" i="0" kern="1200" dirty="0" err="1">
                          <a:solidFill>
                            <a:schemeClr val="bg1"/>
                          </a:solidFill>
                          <a:latin typeface="Gilroy SemiBold" pitchFamily="2" charset="77"/>
                          <a:ea typeface="+mn-ea"/>
                          <a:cs typeface="+mn-cs"/>
                        </a:rPr>
                        <a:t>Unsplash</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854316348"/>
                  </a:ext>
                </a:extLst>
              </a:tr>
              <a:tr h="165665">
                <a:tc>
                  <a:txBody>
                    <a:bodyPr/>
                    <a:lstStyle/>
                    <a:p>
                      <a:pPr algn="l"/>
                      <a:r>
                        <a:rPr lang="en-US" sz="1000" b="1" i="0" kern="1200" dirty="0">
                          <a:solidFill>
                            <a:schemeClr val="bg1"/>
                          </a:solidFill>
                          <a:latin typeface="Gilroy SemiBold" pitchFamily="2" charset="77"/>
                          <a:ea typeface="+mn-ea"/>
                          <a:cs typeface="+mn-cs"/>
                        </a:rPr>
                        <a:t>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Beach litter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Andrei Ciobanu via </a:t>
                      </a:r>
                      <a:r>
                        <a:rPr lang="en-US" sz="1000" b="1" i="0" kern="1200" dirty="0" err="1">
                          <a:solidFill>
                            <a:schemeClr val="bg1"/>
                          </a:solidFill>
                          <a:latin typeface="Gilroy SemiBold" pitchFamily="2" charset="77"/>
                          <a:ea typeface="+mn-ea"/>
                          <a:cs typeface="+mn-cs"/>
                        </a:rPr>
                        <a:t>Unsplash</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2102076"/>
                  </a:ext>
                </a:extLst>
              </a:tr>
              <a:tr h="165665">
                <a:tc>
                  <a:txBody>
                    <a:bodyPr/>
                    <a:lstStyle/>
                    <a:p>
                      <a:pPr algn="l"/>
                      <a:r>
                        <a:rPr lang="en-US" sz="1000" b="1" i="0" kern="1200" dirty="0">
                          <a:solidFill>
                            <a:schemeClr val="bg1"/>
                          </a:solidFill>
                          <a:latin typeface="Gilroy SemiBold" pitchFamily="2" charset="77"/>
                          <a:ea typeface="+mn-ea"/>
                          <a:cs typeface="+mn-cs"/>
                        </a:rPr>
                        <a:t>14</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Bin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Brett Jordan via </a:t>
                      </a:r>
                      <a:r>
                        <a:rPr lang="en-US" sz="1000" b="1" i="0" kern="1200" dirty="0" err="1">
                          <a:solidFill>
                            <a:schemeClr val="bg1"/>
                          </a:solidFill>
                          <a:latin typeface="Gilroy SemiBold" pitchFamily="2" charset="77"/>
                          <a:ea typeface="+mn-ea"/>
                          <a:cs typeface="+mn-cs"/>
                        </a:rPr>
                        <a:t>Unsplash</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590476184"/>
                  </a:ext>
                </a:extLst>
              </a:tr>
              <a:tr h="165665">
                <a:tc>
                  <a:txBody>
                    <a:bodyPr/>
                    <a:lstStyle/>
                    <a:p>
                      <a:pPr algn="l"/>
                      <a:r>
                        <a:rPr lang="en-US" sz="1000" b="1" i="0" kern="1200" dirty="0">
                          <a:solidFill>
                            <a:schemeClr val="bg1"/>
                          </a:solidFill>
                          <a:latin typeface="Gilroy SemiBold" pitchFamily="2" charset="77"/>
                          <a:ea typeface="+mn-ea"/>
                          <a:cs typeface="+mn-cs"/>
                        </a:rPr>
                        <a:t>17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Litter sign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000" b="1" i="0" kern="1200" dirty="0">
                          <a:solidFill>
                            <a:schemeClr val="bg1"/>
                          </a:solidFill>
                          <a:latin typeface="Gilroy SemiBold" pitchFamily="2" charset="77"/>
                          <a:ea typeface="+mn-ea"/>
                          <a:cs typeface="+mn-cs"/>
                        </a:rPr>
                        <a:t>By Cam Bradford via </a:t>
                      </a:r>
                      <a:r>
                        <a:rPr lang="en-US" sz="1000" b="1" i="0" kern="1200" dirty="0" err="1">
                          <a:solidFill>
                            <a:schemeClr val="bg1"/>
                          </a:solidFill>
                          <a:latin typeface="Gilroy SemiBold" pitchFamily="2" charset="77"/>
                          <a:ea typeface="+mn-ea"/>
                          <a:cs typeface="+mn-cs"/>
                        </a:rPr>
                        <a:t>Unsplash</a:t>
                      </a:r>
                      <a:endParaRPr lang="en-US" sz="1000" b="1" i="0" kern="1200" dirty="0">
                        <a:solidFill>
                          <a:schemeClr val="bg1"/>
                        </a:solidFill>
                        <a:latin typeface="Gilroy SemiBold" pitchFamily="2" charset="77"/>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04108351"/>
                  </a:ext>
                </a:extLst>
              </a:tr>
            </a:tbl>
          </a:graphicData>
        </a:graphic>
      </p:graphicFrame>
    </p:spTree>
    <p:extLst>
      <p:ext uri="{BB962C8B-B14F-4D97-AF65-F5344CB8AC3E}">
        <p14:creationId xmlns:p14="http://schemas.microsoft.com/office/powerpoint/2010/main" val="271819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descr="A picture containing typewriter&#10;&#10;Description automatically generated">
            <a:extLst>
              <a:ext uri="{FF2B5EF4-FFF2-40B4-BE49-F238E27FC236}">
                <a16:creationId xmlns:a16="http://schemas.microsoft.com/office/drawing/2014/main" id="{4CEA8818-6C4C-5046-B801-2B61F48362F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2860" y="-23405"/>
            <a:ext cx="12222480" cy="6881405"/>
          </a:xfrm>
          <a:prstGeom prst="rect">
            <a:avLst/>
          </a:prstGeom>
        </p:spPr>
      </p:pic>
      <p:sp>
        <p:nvSpPr>
          <p:cNvPr id="39" name="Rectangle 38">
            <a:extLst>
              <a:ext uri="{FF2B5EF4-FFF2-40B4-BE49-F238E27FC236}">
                <a16:creationId xmlns:a16="http://schemas.microsoft.com/office/drawing/2014/main" id="{FEAEDD45-6916-8848-8723-9B2C27D41ECC}"/>
              </a:ext>
            </a:extLst>
          </p:cNvPr>
          <p:cNvSpPr/>
          <p:nvPr/>
        </p:nvSpPr>
        <p:spPr>
          <a:xfrm>
            <a:off x="-22860" y="-23406"/>
            <a:ext cx="12222480" cy="6881405"/>
          </a:xfrm>
          <a:prstGeom prst="rect">
            <a:avLst/>
          </a:prstGeom>
          <a:solidFill>
            <a:srgbClr val="0090D4">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85D8DC2-BD9A-3442-9FBD-9BAF22B3CFE8}"/>
              </a:ext>
            </a:extLst>
          </p:cNvPr>
          <p:cNvSpPr/>
          <p:nvPr/>
        </p:nvSpPr>
        <p:spPr>
          <a:xfrm>
            <a:off x="6255553" y="3692193"/>
            <a:ext cx="2867955" cy="845394"/>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135AB48-64E2-0A47-9026-3F2AD5DBC8D5}"/>
              </a:ext>
            </a:extLst>
          </p:cNvPr>
          <p:cNvSpPr/>
          <p:nvPr/>
        </p:nvSpPr>
        <p:spPr>
          <a:xfrm>
            <a:off x="542528" y="2319335"/>
            <a:ext cx="5726348" cy="845311"/>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DFD22F9-F0D9-5447-99F9-7D4D1597CA6B}"/>
              </a:ext>
            </a:extLst>
          </p:cNvPr>
          <p:cNvSpPr/>
          <p:nvPr/>
        </p:nvSpPr>
        <p:spPr>
          <a:xfrm>
            <a:off x="6540979" y="2316065"/>
            <a:ext cx="2947961" cy="858309"/>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6A07E27-2CC2-0849-A711-63CC28648F2F}"/>
              </a:ext>
            </a:extLst>
          </p:cNvPr>
          <p:cNvSpPr/>
          <p:nvPr/>
        </p:nvSpPr>
        <p:spPr>
          <a:xfrm>
            <a:off x="577347" y="2368870"/>
            <a:ext cx="5660524" cy="769441"/>
          </a:xfrm>
          <a:prstGeom prst="rect">
            <a:avLst/>
          </a:prstGeom>
        </p:spPr>
        <p:txBody>
          <a:bodyPr wrap="none" lIns="91440" tIns="45720" rIns="91440" bIns="45720" anchor="t">
            <a:spAutoFit/>
          </a:bodyPr>
          <a:lstStyle/>
          <a:p>
            <a:r>
              <a:rPr lang="en-US" sz="4400" b="1" dirty="0" err="1">
                <a:solidFill>
                  <a:srgbClr val="004A6C"/>
                </a:solidFill>
                <a:latin typeface="Century Gothic"/>
              </a:rPr>
              <a:t>Ωκεάνιος</a:t>
            </a:r>
            <a:r>
              <a:rPr lang="en-US" sz="4400" b="1" dirty="0">
                <a:solidFill>
                  <a:srgbClr val="004A6C"/>
                </a:solidFill>
                <a:latin typeface="Century Gothic"/>
              </a:rPr>
              <a:t> </a:t>
            </a:r>
            <a:r>
              <a:rPr lang="en-US" sz="4400" b="1" dirty="0" err="1">
                <a:solidFill>
                  <a:srgbClr val="004A6C"/>
                </a:solidFill>
                <a:latin typeface="Century Gothic"/>
              </a:rPr>
              <a:t>Στρό</a:t>
            </a:r>
            <a:r>
              <a:rPr lang="en-US" sz="4400" b="1" dirty="0">
                <a:solidFill>
                  <a:srgbClr val="004A6C"/>
                </a:solidFill>
                <a:latin typeface="Century Gothic"/>
              </a:rPr>
              <a:t>β</a:t>
            </a:r>
            <a:r>
              <a:rPr lang="en-US" sz="4400" b="1" dirty="0" err="1">
                <a:solidFill>
                  <a:srgbClr val="004A6C"/>
                </a:solidFill>
                <a:latin typeface="Century Gothic"/>
              </a:rPr>
              <a:t>ιλος</a:t>
            </a:r>
            <a:endParaRPr lang="en-US" dirty="0" err="1"/>
          </a:p>
        </p:txBody>
      </p:sp>
      <p:sp>
        <p:nvSpPr>
          <p:cNvPr id="19" name="Rectangle 18">
            <a:extLst>
              <a:ext uri="{FF2B5EF4-FFF2-40B4-BE49-F238E27FC236}">
                <a16:creationId xmlns:a16="http://schemas.microsoft.com/office/drawing/2014/main" id="{7798956B-4D09-5846-8DD5-91132F7A39A6}"/>
              </a:ext>
            </a:extLst>
          </p:cNvPr>
          <p:cNvSpPr/>
          <p:nvPr/>
        </p:nvSpPr>
        <p:spPr>
          <a:xfrm>
            <a:off x="6357235" y="3737652"/>
            <a:ext cx="2696572" cy="769441"/>
          </a:xfrm>
          <a:prstGeom prst="rect">
            <a:avLst/>
          </a:prstGeom>
        </p:spPr>
        <p:txBody>
          <a:bodyPr wrap="none" lIns="91440" tIns="45720" rIns="91440" bIns="45720" anchor="t">
            <a:spAutoFit/>
          </a:bodyPr>
          <a:lstStyle/>
          <a:p>
            <a:r>
              <a:rPr lang="en-US" sz="4400" b="1" dirty="0" err="1">
                <a:solidFill>
                  <a:srgbClr val="004A6C"/>
                </a:solidFill>
                <a:latin typeface="Century Gothic"/>
              </a:rPr>
              <a:t>Ανάλυση</a:t>
            </a:r>
            <a:endParaRPr lang="en-US" dirty="0" err="1"/>
          </a:p>
        </p:txBody>
      </p:sp>
      <p:sp>
        <p:nvSpPr>
          <p:cNvPr id="26" name="Rectangle 25">
            <a:extLst>
              <a:ext uri="{FF2B5EF4-FFF2-40B4-BE49-F238E27FC236}">
                <a16:creationId xmlns:a16="http://schemas.microsoft.com/office/drawing/2014/main" id="{636BB5BD-B32C-364E-85D5-FF1D99D1DB48}"/>
              </a:ext>
            </a:extLst>
          </p:cNvPr>
          <p:cNvSpPr/>
          <p:nvPr/>
        </p:nvSpPr>
        <p:spPr>
          <a:xfrm>
            <a:off x="6614918" y="2361104"/>
            <a:ext cx="2776722" cy="769441"/>
          </a:xfrm>
          <a:prstGeom prst="rect">
            <a:avLst/>
          </a:prstGeom>
        </p:spPr>
        <p:txBody>
          <a:bodyPr wrap="none" lIns="91440" tIns="45720" rIns="91440" bIns="45720" anchor="t">
            <a:spAutoFit/>
          </a:bodyPr>
          <a:lstStyle/>
          <a:p>
            <a:r>
              <a:rPr lang="en-US" sz="4400" b="1" dirty="0" err="1">
                <a:solidFill>
                  <a:srgbClr val="004A6C"/>
                </a:solidFill>
                <a:latin typeface="Century Gothic"/>
              </a:rPr>
              <a:t>Μόλυνση</a:t>
            </a:r>
            <a:endParaRPr lang="en-US" dirty="0" err="1"/>
          </a:p>
        </p:txBody>
      </p:sp>
      <p:pic>
        <p:nvPicPr>
          <p:cNvPr id="3" name="Picture 2">
            <a:extLst>
              <a:ext uri="{FF2B5EF4-FFF2-40B4-BE49-F238E27FC236}">
                <a16:creationId xmlns:a16="http://schemas.microsoft.com/office/drawing/2014/main" id="{5F9BE9A2-723D-1C42-9BC7-7EE359D9BB04}"/>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571"/>
          <a:stretch/>
        </p:blipFill>
        <p:spPr>
          <a:xfrm>
            <a:off x="-17145" y="-11703"/>
            <a:ext cx="5789422" cy="2067178"/>
          </a:xfrm>
          <a:prstGeom prst="rect">
            <a:avLst/>
          </a:prstGeom>
        </p:spPr>
      </p:pic>
      <p:sp>
        <p:nvSpPr>
          <p:cNvPr id="16" name="TextBox 15">
            <a:extLst>
              <a:ext uri="{FF2B5EF4-FFF2-40B4-BE49-F238E27FC236}">
                <a16:creationId xmlns:a16="http://schemas.microsoft.com/office/drawing/2014/main" id="{C87607EC-BBA8-5149-80C4-85E29FBFEEFF}"/>
              </a:ext>
            </a:extLst>
          </p:cNvPr>
          <p:cNvSpPr txBox="1"/>
          <p:nvPr/>
        </p:nvSpPr>
        <p:spPr>
          <a:xfrm>
            <a:off x="574554" y="902810"/>
            <a:ext cx="4400026" cy="606287"/>
          </a:xfrm>
          <a:prstGeom prst="rect">
            <a:avLst/>
          </a:prstGeom>
          <a:noFill/>
        </p:spPr>
        <p:txBody>
          <a:bodyPr wrap="square" lIns="91440" tIns="45720" rIns="91440" bIns="45720" rtlCol="0" anchor="t">
            <a:spAutoFit/>
          </a:bodyPr>
          <a:lstStyle/>
          <a:p>
            <a:r>
              <a:rPr lang="en-US" sz="3200" b="1" dirty="0">
                <a:solidFill>
                  <a:srgbClr val="004A6C"/>
                </a:solidFill>
                <a:latin typeface="Century Gothic"/>
              </a:rPr>
              <a:t>Βα</a:t>
            </a:r>
            <a:r>
              <a:rPr lang="en-US" sz="3200" b="1" dirty="0" err="1">
                <a:solidFill>
                  <a:srgbClr val="004A6C"/>
                </a:solidFill>
                <a:latin typeface="Century Gothic"/>
              </a:rPr>
              <a:t>σικό</a:t>
            </a:r>
            <a:r>
              <a:rPr lang="en-US" sz="3200" b="1" dirty="0">
                <a:solidFill>
                  <a:srgbClr val="004A6C"/>
                </a:solidFill>
                <a:latin typeface="Century Gothic"/>
              </a:rPr>
              <a:t> </a:t>
            </a:r>
            <a:r>
              <a:rPr lang="en-US" sz="3200" b="1" dirty="0" err="1">
                <a:solidFill>
                  <a:srgbClr val="004A6C"/>
                </a:solidFill>
                <a:latin typeface="Century Gothic"/>
              </a:rPr>
              <a:t>Λεξιλόγιο</a:t>
            </a:r>
            <a:endParaRPr lang="en-US" dirty="0" err="1"/>
          </a:p>
        </p:txBody>
      </p:sp>
      <p:sp>
        <p:nvSpPr>
          <p:cNvPr id="15" name="Rectangle 14">
            <a:extLst>
              <a:ext uri="{FF2B5EF4-FFF2-40B4-BE49-F238E27FC236}">
                <a16:creationId xmlns:a16="http://schemas.microsoft.com/office/drawing/2014/main" id="{334D4A5E-C1F0-EF44-8EBA-158841116A40}"/>
              </a:ext>
            </a:extLst>
          </p:cNvPr>
          <p:cNvSpPr/>
          <p:nvPr/>
        </p:nvSpPr>
        <p:spPr>
          <a:xfrm>
            <a:off x="532800" y="3687665"/>
            <a:ext cx="2301957" cy="86476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0BA5A165-CE94-0347-837E-45E6C8E53032}"/>
              </a:ext>
            </a:extLst>
          </p:cNvPr>
          <p:cNvSpPr/>
          <p:nvPr/>
        </p:nvSpPr>
        <p:spPr>
          <a:xfrm>
            <a:off x="644866" y="3730824"/>
            <a:ext cx="2077813" cy="769441"/>
          </a:xfrm>
          <a:prstGeom prst="rect">
            <a:avLst/>
          </a:prstGeom>
        </p:spPr>
        <p:txBody>
          <a:bodyPr wrap="none" lIns="91440" tIns="45720" rIns="91440" bIns="45720" anchor="t">
            <a:spAutoFit/>
          </a:bodyPr>
          <a:lstStyle/>
          <a:p>
            <a:r>
              <a:rPr lang="en-US" sz="4400" b="1" dirty="0" err="1">
                <a:solidFill>
                  <a:srgbClr val="004A6C"/>
                </a:solidFill>
                <a:latin typeface="Century Gothic"/>
              </a:rPr>
              <a:t>Τοξίνες</a:t>
            </a:r>
            <a:endParaRPr lang="en-US" dirty="0" err="1"/>
          </a:p>
        </p:txBody>
      </p:sp>
      <p:sp>
        <p:nvSpPr>
          <p:cNvPr id="18" name="Rectangle 17">
            <a:extLst>
              <a:ext uri="{FF2B5EF4-FFF2-40B4-BE49-F238E27FC236}">
                <a16:creationId xmlns:a16="http://schemas.microsoft.com/office/drawing/2014/main" id="{557E9252-9D9B-F447-BF54-F24A52DB4F3B}"/>
              </a:ext>
            </a:extLst>
          </p:cNvPr>
          <p:cNvSpPr/>
          <p:nvPr/>
        </p:nvSpPr>
        <p:spPr>
          <a:xfrm>
            <a:off x="3034302" y="3707037"/>
            <a:ext cx="2979073" cy="819564"/>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E6D8FAFF-98D2-A94E-A588-0A07038666DA}"/>
              </a:ext>
            </a:extLst>
          </p:cNvPr>
          <p:cNvSpPr/>
          <p:nvPr/>
        </p:nvSpPr>
        <p:spPr>
          <a:xfrm>
            <a:off x="3223860" y="3730824"/>
            <a:ext cx="2558714" cy="769441"/>
          </a:xfrm>
          <a:prstGeom prst="rect">
            <a:avLst/>
          </a:prstGeom>
        </p:spPr>
        <p:txBody>
          <a:bodyPr wrap="none" lIns="91440" tIns="45720" rIns="91440" bIns="45720" anchor="t">
            <a:spAutoFit/>
          </a:bodyPr>
          <a:lstStyle/>
          <a:p>
            <a:r>
              <a:rPr lang="en-US" sz="4400" b="1" dirty="0" err="1">
                <a:solidFill>
                  <a:srgbClr val="004A6C"/>
                </a:solidFill>
                <a:latin typeface="Century Gothic"/>
              </a:rPr>
              <a:t>Ιδιότητες</a:t>
            </a:r>
            <a:endParaRPr lang="en-US" dirty="0" err="1"/>
          </a:p>
        </p:txBody>
      </p:sp>
      <p:pic>
        <p:nvPicPr>
          <p:cNvPr id="4" name="Picture 3" descr="Text&#10;&#10;Description automatically generated with low confidence">
            <a:extLst>
              <a:ext uri="{FF2B5EF4-FFF2-40B4-BE49-F238E27FC236}">
                <a16:creationId xmlns:a16="http://schemas.microsoft.com/office/drawing/2014/main" id="{FA7151FC-D1D4-4FE9-9C8A-7E4CF1DBAB68}"/>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l="-257"/>
          <a:stretch/>
        </p:blipFill>
        <p:spPr>
          <a:xfrm>
            <a:off x="-11430" y="5656881"/>
            <a:ext cx="4467209" cy="1201124"/>
          </a:xfrm>
          <a:prstGeom prst="rect">
            <a:avLst/>
          </a:prstGeom>
        </p:spPr>
      </p:pic>
    </p:spTree>
    <p:extLst>
      <p:ext uri="{BB962C8B-B14F-4D97-AF65-F5344CB8AC3E}">
        <p14:creationId xmlns:p14="http://schemas.microsoft.com/office/powerpoint/2010/main" val="1539444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5" descr="A picture containing sky, outdoor&#10;&#10;Description automatically generated">
            <a:extLst>
              <a:ext uri="{FF2B5EF4-FFF2-40B4-BE49-F238E27FC236}">
                <a16:creationId xmlns:a16="http://schemas.microsoft.com/office/drawing/2014/main" id="{E55483A3-C684-B94C-A64A-879254F7CAD6}"/>
              </a:ext>
            </a:extLst>
          </p:cNvPr>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0" y="17603"/>
            <a:ext cx="12192000" cy="6855216"/>
          </a:xfrm>
        </p:spPr>
      </p:pic>
      <p:sp>
        <p:nvSpPr>
          <p:cNvPr id="9" name="Rectangle 8">
            <a:extLst>
              <a:ext uri="{FF2B5EF4-FFF2-40B4-BE49-F238E27FC236}">
                <a16:creationId xmlns:a16="http://schemas.microsoft.com/office/drawing/2014/main" id="{BBE040A7-7D61-BA41-A5A7-F7A1AD941F15}"/>
              </a:ext>
            </a:extLst>
          </p:cNvPr>
          <p:cNvSpPr/>
          <p:nvPr/>
        </p:nvSpPr>
        <p:spPr>
          <a:xfrm>
            <a:off x="348521" y="2162660"/>
            <a:ext cx="3458981" cy="2295898"/>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B42E1407-3561-0740-A939-38744D8016D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0" y="16211"/>
            <a:ext cx="6380147" cy="1961739"/>
          </a:xfrm>
          <a:prstGeom prst="rect">
            <a:avLst/>
          </a:prstGeom>
        </p:spPr>
      </p:pic>
      <p:pic>
        <p:nvPicPr>
          <p:cNvPr id="3" name="Picture 2" descr="A picture containing text&#10;&#10;Description automatically generated">
            <a:extLst>
              <a:ext uri="{FF2B5EF4-FFF2-40B4-BE49-F238E27FC236}">
                <a16:creationId xmlns:a16="http://schemas.microsoft.com/office/drawing/2014/main" id="{B0F5D008-F0E3-4724-88DA-BED3B9D07936}"/>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b="-422"/>
          <a:stretch/>
        </p:blipFill>
        <p:spPr>
          <a:xfrm>
            <a:off x="0" y="5540644"/>
            <a:ext cx="4184551" cy="1322936"/>
          </a:xfrm>
          <a:prstGeom prst="rect">
            <a:avLst/>
          </a:prstGeom>
        </p:spPr>
      </p:pic>
      <p:sp>
        <p:nvSpPr>
          <p:cNvPr id="2" name="TextBox 7">
            <a:extLst>
              <a:ext uri="{FF2B5EF4-FFF2-40B4-BE49-F238E27FC236}">
                <a16:creationId xmlns:a16="http://schemas.microsoft.com/office/drawing/2014/main" id="{6231863D-8DC7-134C-B8B1-B350F8FCC494}"/>
              </a:ext>
            </a:extLst>
          </p:cNvPr>
          <p:cNvSpPr txBox="1"/>
          <p:nvPr/>
        </p:nvSpPr>
        <p:spPr>
          <a:xfrm>
            <a:off x="876" y="993181"/>
            <a:ext cx="5471123" cy="461665"/>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err="1">
                <a:solidFill>
                  <a:srgbClr val="004A6C"/>
                </a:solidFill>
                <a:latin typeface="Century Gothic"/>
              </a:rPr>
              <a:t>Αν</a:t>
            </a:r>
            <a:r>
              <a:rPr lang="en-US" sz="2400" b="1" dirty="0">
                <a:solidFill>
                  <a:srgbClr val="004A6C"/>
                </a:solidFill>
                <a:latin typeface="Century Gothic"/>
              </a:rPr>
              <a:t>α</a:t>
            </a:r>
            <a:r>
              <a:rPr lang="en-US" sz="2400" b="1" dirty="0" err="1">
                <a:solidFill>
                  <a:srgbClr val="004A6C"/>
                </a:solidFill>
                <a:latin typeface="Century Gothic"/>
              </a:rPr>
              <a:t>κεφ</a:t>
            </a:r>
            <a:r>
              <a:rPr lang="en-US" sz="2400" b="1" dirty="0">
                <a:solidFill>
                  <a:srgbClr val="004A6C"/>
                </a:solidFill>
                <a:latin typeface="Century Gothic"/>
              </a:rPr>
              <a:t>αλα</a:t>
            </a:r>
            <a:r>
              <a:rPr lang="en-US" sz="2400" b="1" dirty="0" err="1">
                <a:solidFill>
                  <a:srgbClr val="004A6C"/>
                </a:solidFill>
                <a:latin typeface="Century Gothic"/>
              </a:rPr>
              <a:t>ίωση</a:t>
            </a:r>
            <a:r>
              <a:rPr lang="en-US" sz="2400" b="1" dirty="0">
                <a:solidFill>
                  <a:srgbClr val="004A6C"/>
                </a:solidFill>
                <a:latin typeface="Century Gothic"/>
              </a:rPr>
              <a:t>: </a:t>
            </a:r>
            <a:r>
              <a:rPr lang="en-US" sz="2400" b="1" dirty="0" err="1">
                <a:solidFill>
                  <a:srgbClr val="004A6C"/>
                </a:solidFill>
                <a:latin typeface="Century Gothic"/>
              </a:rPr>
              <a:t>Που</a:t>
            </a:r>
            <a:r>
              <a:rPr lang="en-US" sz="2400" b="1" dirty="0">
                <a:solidFill>
                  <a:srgbClr val="004A6C"/>
                </a:solidFill>
                <a:latin typeface="Century Gothic"/>
              </a:rPr>
              <a:t> π</a:t>
            </a:r>
            <a:r>
              <a:rPr lang="en-US" sz="2400" b="1" dirty="0" err="1">
                <a:solidFill>
                  <a:srgbClr val="004A6C"/>
                </a:solidFill>
                <a:latin typeface="Century Gothic"/>
              </a:rPr>
              <a:t>ηγ</a:t>
            </a:r>
            <a:r>
              <a:rPr lang="en-US" sz="2400" b="1" dirty="0">
                <a:solidFill>
                  <a:srgbClr val="004A6C"/>
                </a:solidFill>
                <a:latin typeface="Century Gothic"/>
              </a:rPr>
              <a:t>α</a:t>
            </a:r>
            <a:r>
              <a:rPr lang="en-US" sz="2400" b="1" dirty="0" err="1">
                <a:solidFill>
                  <a:srgbClr val="004A6C"/>
                </a:solidFill>
                <a:latin typeface="Century Gothic"/>
              </a:rPr>
              <a:t>ίνει</a:t>
            </a:r>
            <a:r>
              <a:rPr lang="en-US" sz="2400" b="1" dirty="0">
                <a:solidFill>
                  <a:srgbClr val="004A6C"/>
                </a:solidFill>
                <a:latin typeface="Century Gothic"/>
              </a:rPr>
              <a:t>....</a:t>
            </a:r>
            <a:endParaRPr lang="en-US" sz="2400">
              <a:ea typeface="Calibri"/>
              <a:cs typeface="Calibri"/>
            </a:endParaRPr>
          </a:p>
        </p:txBody>
      </p:sp>
      <p:sp>
        <p:nvSpPr>
          <p:cNvPr id="4" name="Rectangle 3">
            <a:extLst>
              <a:ext uri="{FF2B5EF4-FFF2-40B4-BE49-F238E27FC236}">
                <a16:creationId xmlns:a16="http://schemas.microsoft.com/office/drawing/2014/main" id="{47D3F714-4DCD-5C4E-9A5B-580AEA1B305E}"/>
              </a:ext>
            </a:extLst>
          </p:cNvPr>
          <p:cNvSpPr/>
          <p:nvPr/>
        </p:nvSpPr>
        <p:spPr>
          <a:xfrm>
            <a:off x="519918" y="2201496"/>
            <a:ext cx="3458981" cy="2554545"/>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dirty="0">
                <a:solidFill>
                  <a:srgbClr val="004A6C"/>
                </a:solidFill>
                <a:latin typeface="Century Gothic"/>
              </a:rPr>
              <a:t>..</a:t>
            </a:r>
            <a:r>
              <a:rPr lang="en-US" sz="3200" b="1" dirty="0" err="1">
                <a:solidFill>
                  <a:srgbClr val="004A6C"/>
                </a:solidFill>
                <a:latin typeface="Century Gothic"/>
              </a:rPr>
              <a:t>έν</a:t>
            </a:r>
            <a:r>
              <a:rPr lang="en-US" sz="3200" b="1" dirty="0">
                <a:solidFill>
                  <a:srgbClr val="004A6C"/>
                </a:solidFill>
                <a:latin typeface="Century Gothic"/>
              </a:rPr>
              <a:t>α μπ</a:t>
            </a:r>
            <a:r>
              <a:rPr lang="en-US" sz="3200" b="1" dirty="0" err="1">
                <a:solidFill>
                  <a:srgbClr val="004A6C"/>
                </a:solidFill>
                <a:latin typeface="Century Gothic"/>
              </a:rPr>
              <a:t>ουκάλι</a:t>
            </a:r>
            <a:r>
              <a:rPr lang="en-US" sz="3200" b="1" dirty="0">
                <a:solidFill>
                  <a:srgbClr val="004A6C"/>
                </a:solidFill>
                <a:latin typeface="Century Gothic"/>
              </a:rPr>
              <a:t> PET </a:t>
            </a:r>
            <a:r>
              <a:rPr lang="en-US" sz="3200" b="1" dirty="0" err="1">
                <a:solidFill>
                  <a:srgbClr val="004A6C"/>
                </a:solidFill>
                <a:latin typeface="Century Gothic"/>
              </a:rPr>
              <a:t>μετά</a:t>
            </a:r>
            <a:r>
              <a:rPr lang="en-US" sz="3200" b="1" dirty="0">
                <a:solidFill>
                  <a:srgbClr val="004A6C"/>
                </a:solidFill>
                <a:latin typeface="Century Gothic"/>
              </a:rPr>
              <a:t> </a:t>
            </a:r>
            <a:r>
              <a:rPr lang="en-US" sz="3200" b="1" dirty="0" err="1">
                <a:solidFill>
                  <a:srgbClr val="004A6C"/>
                </a:solidFill>
                <a:latin typeface="Century Gothic"/>
              </a:rPr>
              <a:t>τη</a:t>
            </a:r>
            <a:r>
              <a:rPr lang="en-US" sz="3200" b="1" dirty="0">
                <a:solidFill>
                  <a:srgbClr val="004A6C"/>
                </a:solidFill>
                <a:latin typeface="Century Gothic"/>
              </a:rPr>
              <a:t> </a:t>
            </a:r>
            <a:r>
              <a:rPr lang="en-US" sz="3200" b="1" dirty="0" err="1">
                <a:solidFill>
                  <a:srgbClr val="004A6C"/>
                </a:solidFill>
                <a:latin typeface="Century Gothic"/>
              </a:rPr>
              <a:t>μί</a:t>
            </a:r>
            <a:r>
              <a:rPr lang="en-US" sz="3200" b="1" dirty="0">
                <a:solidFill>
                  <a:srgbClr val="004A6C"/>
                </a:solidFill>
                <a:latin typeface="Century Gothic"/>
              </a:rPr>
              <a:t>α και </a:t>
            </a:r>
            <a:r>
              <a:rPr lang="en-US" sz="3200" b="1" dirty="0" err="1">
                <a:solidFill>
                  <a:srgbClr val="004A6C"/>
                </a:solidFill>
                <a:latin typeface="Century Gothic"/>
              </a:rPr>
              <a:t>μον</a:t>
            </a:r>
            <a:r>
              <a:rPr lang="en-US" sz="3200" b="1" dirty="0">
                <a:solidFill>
                  <a:srgbClr val="004A6C"/>
                </a:solidFill>
                <a:latin typeface="Century Gothic"/>
              </a:rPr>
              <a:t>α</a:t>
            </a:r>
            <a:r>
              <a:rPr lang="en-US" sz="3200" b="1" dirty="0" err="1">
                <a:solidFill>
                  <a:srgbClr val="004A6C"/>
                </a:solidFill>
                <a:latin typeface="Century Gothic"/>
              </a:rPr>
              <a:t>δική</a:t>
            </a:r>
            <a:r>
              <a:rPr lang="en-US" sz="3200" b="1" dirty="0">
                <a:solidFill>
                  <a:srgbClr val="004A6C"/>
                </a:solidFill>
                <a:latin typeface="Century Gothic"/>
              </a:rPr>
              <a:t> </a:t>
            </a:r>
            <a:r>
              <a:rPr lang="en-US" sz="3200" b="1" dirty="0" err="1">
                <a:solidFill>
                  <a:srgbClr val="004A6C"/>
                </a:solidFill>
                <a:latin typeface="Century Gothic"/>
              </a:rPr>
              <a:t>χρήση</a:t>
            </a:r>
            <a:r>
              <a:rPr lang="en-US" sz="3200" b="1" dirty="0">
                <a:solidFill>
                  <a:srgbClr val="004A6C"/>
                </a:solidFill>
                <a:latin typeface="Century Gothic"/>
              </a:rPr>
              <a:t> </a:t>
            </a:r>
            <a:r>
              <a:rPr lang="en-US" sz="3200" b="1" dirty="0" err="1">
                <a:solidFill>
                  <a:srgbClr val="004A6C"/>
                </a:solidFill>
                <a:latin typeface="Century Gothic"/>
              </a:rPr>
              <a:t>του</a:t>
            </a:r>
            <a:r>
              <a:rPr lang="en-US" sz="3200" b="1" dirty="0">
                <a:solidFill>
                  <a:srgbClr val="004A6C"/>
                </a:solidFill>
                <a:latin typeface="Century Gothic"/>
              </a:rPr>
              <a:t>;</a:t>
            </a:r>
            <a:endParaRPr lang="en-US" dirty="0"/>
          </a:p>
          <a:p>
            <a:endParaRPr lang="en-US" sz="3200" b="1" dirty="0">
              <a:solidFill>
                <a:srgbClr val="004A6C"/>
              </a:solidFill>
              <a:latin typeface="Century Gothic"/>
            </a:endParaRPr>
          </a:p>
        </p:txBody>
      </p:sp>
    </p:spTree>
    <p:extLst>
      <p:ext uri="{BB962C8B-B14F-4D97-AF65-F5344CB8AC3E}">
        <p14:creationId xmlns:p14="http://schemas.microsoft.com/office/powerpoint/2010/main" val="2224827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61D4D-19AF-3545-87AE-546E2D003AAD}"/>
              </a:ext>
            </a:extLst>
          </p:cNvPr>
          <p:cNvSpPr>
            <a:spLocks noGrp="1"/>
          </p:cNvSpPr>
          <p:nvPr>
            <p:ph type="title"/>
          </p:nvPr>
        </p:nvSpPr>
        <p:spPr/>
        <p:txBody>
          <a:bodyPr/>
          <a:lstStyle/>
          <a:p>
            <a:endParaRPr lang="en-US"/>
          </a:p>
        </p:txBody>
      </p:sp>
      <p:pic>
        <p:nvPicPr>
          <p:cNvPr id="4" name="Picture 3" descr="A picture containing icon&#10;&#10;Description automatically generated">
            <a:extLst>
              <a:ext uri="{FF2B5EF4-FFF2-40B4-BE49-F238E27FC236}">
                <a16:creationId xmlns:a16="http://schemas.microsoft.com/office/drawing/2014/main" id="{86EEF4D8-E926-6548-ABB1-B58AE312203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41146A58-1BB1-BE47-A771-5FBC0DC46E8D}"/>
              </a:ext>
            </a:extLst>
          </p:cNvPr>
          <p:cNvSpPr/>
          <p:nvPr/>
        </p:nvSpPr>
        <p:spPr>
          <a:xfrm>
            <a:off x="5423151" y="705801"/>
            <a:ext cx="6167495" cy="1479893"/>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8" name="Picture 87" descr="Icon&#10;&#10;Description automatically generated">
            <a:extLst>
              <a:ext uri="{FF2B5EF4-FFF2-40B4-BE49-F238E27FC236}">
                <a16:creationId xmlns:a16="http://schemas.microsoft.com/office/drawing/2014/main" id="{3ACCBC96-F067-8A4B-81CD-F288DDEAD02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0630" y="5057664"/>
            <a:ext cx="1452800" cy="1046641"/>
          </a:xfrm>
          <a:prstGeom prst="rect">
            <a:avLst/>
          </a:prstGeom>
        </p:spPr>
      </p:pic>
      <p:pic>
        <p:nvPicPr>
          <p:cNvPr id="89" name="Picture 88" descr="Icon&#10;&#10;Description automatically generated">
            <a:extLst>
              <a:ext uri="{FF2B5EF4-FFF2-40B4-BE49-F238E27FC236}">
                <a16:creationId xmlns:a16="http://schemas.microsoft.com/office/drawing/2014/main" id="{CC66AE8E-97B2-B84E-8ACC-421F0644B2D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82062" y="5706111"/>
            <a:ext cx="753392" cy="646331"/>
          </a:xfrm>
          <a:prstGeom prst="rect">
            <a:avLst/>
          </a:prstGeom>
        </p:spPr>
      </p:pic>
      <p:pic>
        <p:nvPicPr>
          <p:cNvPr id="10" name="Picture 9" descr="A picture containing person&#10;&#10;Description automatically generated">
            <a:extLst>
              <a:ext uri="{FF2B5EF4-FFF2-40B4-BE49-F238E27FC236}">
                <a16:creationId xmlns:a16="http://schemas.microsoft.com/office/drawing/2014/main" id="{76F3C6C2-8FB5-FE4F-99A3-17A3C9865B2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83060" y="2489247"/>
            <a:ext cx="2378426" cy="2394829"/>
          </a:xfrm>
          <a:prstGeom prst="rect">
            <a:avLst/>
          </a:prstGeom>
        </p:spPr>
      </p:pic>
      <p:pic>
        <p:nvPicPr>
          <p:cNvPr id="17" name="Picture 16" descr="A hand holding a white cup&#10;&#10;Description automatically generated with medium confidence">
            <a:extLst>
              <a:ext uri="{FF2B5EF4-FFF2-40B4-BE49-F238E27FC236}">
                <a16:creationId xmlns:a16="http://schemas.microsoft.com/office/drawing/2014/main" id="{E8727BA3-8B52-224C-873A-254E7CD193DE}"/>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418623" y="2508249"/>
            <a:ext cx="2378425" cy="2378425"/>
          </a:xfrm>
          <a:prstGeom prst="rect">
            <a:avLst/>
          </a:prstGeom>
        </p:spPr>
      </p:pic>
      <p:pic>
        <p:nvPicPr>
          <p:cNvPr id="29" name="Picture 28" descr="A picture containing vegetable&#10;&#10;Description automatically generated">
            <a:extLst>
              <a:ext uri="{FF2B5EF4-FFF2-40B4-BE49-F238E27FC236}">
                <a16:creationId xmlns:a16="http://schemas.microsoft.com/office/drawing/2014/main" id="{3FFB6600-3CBE-B343-915E-A5BFFC2AF718}"/>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254888" y="2508250"/>
            <a:ext cx="2392211" cy="2375826"/>
          </a:xfrm>
          <a:prstGeom prst="rect">
            <a:avLst/>
          </a:prstGeom>
        </p:spPr>
      </p:pic>
      <p:pic>
        <p:nvPicPr>
          <p:cNvPr id="41" name="Picture 40" descr="A picture containing person, drinking water, plastic, beverage&#10;&#10;Description automatically generated">
            <a:extLst>
              <a:ext uri="{FF2B5EF4-FFF2-40B4-BE49-F238E27FC236}">
                <a16:creationId xmlns:a16="http://schemas.microsoft.com/office/drawing/2014/main" id="{9A15DC5C-FCCC-8C46-B0C0-4EA2A0707D3F}"/>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987940" y="2501900"/>
            <a:ext cx="2365860" cy="2382176"/>
          </a:xfrm>
          <a:prstGeom prst="rect">
            <a:avLst/>
          </a:prstGeom>
        </p:spPr>
      </p:pic>
      <p:pic>
        <p:nvPicPr>
          <p:cNvPr id="53" name="Picture 52" descr="Icon&#10;&#10;Description automatically generated">
            <a:extLst>
              <a:ext uri="{FF2B5EF4-FFF2-40B4-BE49-F238E27FC236}">
                <a16:creationId xmlns:a16="http://schemas.microsoft.com/office/drawing/2014/main" id="{03974A4F-E20C-ED44-BB3E-A73A4863221D}"/>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rot="20263268">
            <a:off x="10105045" y="5003752"/>
            <a:ext cx="1224444" cy="1500446"/>
          </a:xfrm>
          <a:prstGeom prst="rect">
            <a:avLst/>
          </a:prstGeom>
        </p:spPr>
      </p:pic>
      <p:pic>
        <p:nvPicPr>
          <p:cNvPr id="90" name="Picture 89" descr="Icon&#10;&#10;Description automatically generated">
            <a:extLst>
              <a:ext uri="{FF2B5EF4-FFF2-40B4-BE49-F238E27FC236}">
                <a16:creationId xmlns:a16="http://schemas.microsoft.com/office/drawing/2014/main" id="{F54A4052-45A3-304A-8814-F9F269D5C65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8698957">
            <a:off x="10832389" y="4886702"/>
            <a:ext cx="753392" cy="646331"/>
          </a:xfrm>
          <a:prstGeom prst="rect">
            <a:avLst/>
          </a:prstGeom>
        </p:spPr>
      </p:pic>
      <p:sp>
        <p:nvSpPr>
          <p:cNvPr id="3" name="TextBox 7">
            <a:extLst>
              <a:ext uri="{FF2B5EF4-FFF2-40B4-BE49-F238E27FC236}">
                <a16:creationId xmlns:a16="http://schemas.microsoft.com/office/drawing/2014/main" id="{6231863D-8DC7-134C-B8B1-B350F8FCC494}"/>
              </a:ext>
            </a:extLst>
          </p:cNvPr>
          <p:cNvSpPr txBox="1"/>
          <p:nvPr/>
        </p:nvSpPr>
        <p:spPr>
          <a:xfrm>
            <a:off x="-1197" y="962727"/>
            <a:ext cx="5471123" cy="461665"/>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err="1">
                <a:solidFill>
                  <a:srgbClr val="004A6C"/>
                </a:solidFill>
                <a:latin typeface="Century Gothic"/>
              </a:rPr>
              <a:t>Πλ</a:t>
            </a:r>
            <a:r>
              <a:rPr lang="en-US" sz="2400" b="1" dirty="0">
                <a:solidFill>
                  <a:srgbClr val="004A6C"/>
                </a:solidFill>
                <a:latin typeface="Century Gothic"/>
              </a:rPr>
              <a:t>α</a:t>
            </a:r>
            <a:r>
              <a:rPr lang="en-US" sz="2400" b="1" dirty="0" err="1">
                <a:solidFill>
                  <a:srgbClr val="004A6C"/>
                </a:solidFill>
                <a:latin typeface="Century Gothic"/>
              </a:rPr>
              <a:t>στικά</a:t>
            </a:r>
            <a:r>
              <a:rPr lang="en-US" sz="2400" b="1" dirty="0">
                <a:solidFill>
                  <a:srgbClr val="004A6C"/>
                </a:solidFill>
                <a:latin typeface="Century Gothic"/>
              </a:rPr>
              <a:t>: </a:t>
            </a:r>
            <a:r>
              <a:rPr lang="en-US" sz="2400" b="1" dirty="0" err="1">
                <a:solidFill>
                  <a:srgbClr val="004A6C"/>
                </a:solidFill>
                <a:latin typeface="Century Gothic"/>
              </a:rPr>
              <a:t>Δεδομέν</a:t>
            </a:r>
            <a:r>
              <a:rPr lang="en-US" sz="2400" b="1" dirty="0">
                <a:solidFill>
                  <a:srgbClr val="004A6C"/>
                </a:solidFill>
                <a:latin typeface="Century Gothic"/>
              </a:rPr>
              <a:t>α &amp; </a:t>
            </a:r>
            <a:r>
              <a:rPr lang="en-US" sz="2400" b="1" dirty="0" err="1">
                <a:solidFill>
                  <a:srgbClr val="004A6C"/>
                </a:solidFill>
                <a:latin typeface="Century Gothic"/>
              </a:rPr>
              <a:t>Αριθμοί</a:t>
            </a:r>
            <a:endParaRPr lang="en-US" sz="2400" b="1">
              <a:solidFill>
                <a:srgbClr val="004A6C"/>
              </a:solidFill>
              <a:latin typeface="Century Gothic"/>
            </a:endParaRPr>
          </a:p>
        </p:txBody>
      </p:sp>
      <p:sp>
        <p:nvSpPr>
          <p:cNvPr id="5" name="Rectangle 4">
            <a:extLst>
              <a:ext uri="{FF2B5EF4-FFF2-40B4-BE49-F238E27FC236}">
                <a16:creationId xmlns:a16="http://schemas.microsoft.com/office/drawing/2014/main" id="{A751118F-BC64-0C4C-BAF0-7C2C6BC37812}"/>
              </a:ext>
            </a:extLst>
          </p:cNvPr>
          <p:cNvSpPr/>
          <p:nvPr/>
        </p:nvSpPr>
        <p:spPr>
          <a:xfrm>
            <a:off x="5464382" y="765266"/>
            <a:ext cx="6330616" cy="1432032"/>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dirty="0">
                <a:solidFill>
                  <a:srgbClr val="004A6C"/>
                </a:solidFill>
                <a:latin typeface="Century Gothic"/>
              </a:rPr>
              <a:t>40% </a:t>
            </a:r>
            <a:r>
              <a:rPr lang="en-US" sz="2800" b="1" dirty="0" err="1">
                <a:solidFill>
                  <a:srgbClr val="004A6C"/>
                </a:solidFill>
                <a:latin typeface="Century Gothic"/>
              </a:rPr>
              <a:t>των</a:t>
            </a:r>
            <a:r>
              <a:rPr lang="en-US" sz="2800" b="1" dirty="0">
                <a:solidFill>
                  <a:srgbClr val="004A6C"/>
                </a:solidFill>
                <a:latin typeface="Century Gothic"/>
              </a:rPr>
              <a:t> πλα</a:t>
            </a:r>
            <a:r>
              <a:rPr lang="en-US" sz="2800" b="1" dirty="0" err="1">
                <a:solidFill>
                  <a:srgbClr val="004A6C"/>
                </a:solidFill>
                <a:latin typeface="Century Gothic"/>
              </a:rPr>
              <a:t>στικών</a:t>
            </a:r>
            <a:r>
              <a:rPr lang="en-US" sz="2800" b="1" dirty="0">
                <a:solidFill>
                  <a:srgbClr val="004A6C"/>
                </a:solidFill>
                <a:latin typeface="Century Gothic"/>
              </a:rPr>
              <a:t> </a:t>
            </a:r>
            <a:r>
              <a:rPr lang="en-US" sz="2800" b="1" dirty="0" err="1">
                <a:solidFill>
                  <a:srgbClr val="004A6C"/>
                </a:solidFill>
                <a:latin typeface="Century Gothic"/>
              </a:rPr>
              <a:t>στην</a:t>
            </a:r>
            <a:r>
              <a:rPr lang="en-US" sz="2800" b="1" dirty="0">
                <a:solidFill>
                  <a:srgbClr val="004A6C"/>
                </a:solidFill>
                <a:latin typeface="Century Gothic"/>
              </a:rPr>
              <a:t> </a:t>
            </a:r>
            <a:r>
              <a:rPr lang="en-US" sz="2800" b="1" dirty="0" err="1">
                <a:solidFill>
                  <a:srgbClr val="004A6C"/>
                </a:solidFill>
                <a:latin typeface="Century Gothic"/>
              </a:rPr>
              <a:t>Ευρώ</a:t>
            </a:r>
            <a:r>
              <a:rPr lang="en-US" sz="2800" b="1" dirty="0">
                <a:solidFill>
                  <a:srgbClr val="004A6C"/>
                </a:solidFill>
                <a:latin typeface="Century Gothic"/>
              </a:rPr>
              <a:t>πη </a:t>
            </a:r>
            <a:r>
              <a:rPr lang="en-US" sz="2800" b="1" dirty="0" err="1">
                <a:solidFill>
                  <a:srgbClr val="004A6C"/>
                </a:solidFill>
                <a:latin typeface="Century Gothic"/>
              </a:rPr>
              <a:t>χρησιμο</a:t>
            </a:r>
            <a:r>
              <a:rPr lang="en-US" sz="2800" b="1" dirty="0">
                <a:solidFill>
                  <a:srgbClr val="004A6C"/>
                </a:solidFill>
                <a:latin typeface="Century Gothic"/>
              </a:rPr>
              <a:t>π</a:t>
            </a:r>
            <a:r>
              <a:rPr lang="en-US" sz="2800" b="1" dirty="0" err="1">
                <a:solidFill>
                  <a:srgbClr val="004A6C"/>
                </a:solidFill>
                <a:latin typeface="Century Gothic"/>
              </a:rPr>
              <a:t>οιούντ</a:t>
            </a:r>
            <a:r>
              <a:rPr lang="en-US" sz="2800" b="1" dirty="0">
                <a:solidFill>
                  <a:srgbClr val="004A6C"/>
                </a:solidFill>
                <a:latin typeface="Century Gothic"/>
              </a:rPr>
              <a:t>αι </a:t>
            </a:r>
            <a:r>
              <a:rPr lang="en-US" sz="2800" b="1" dirty="0" err="1">
                <a:solidFill>
                  <a:srgbClr val="004A6C"/>
                </a:solidFill>
                <a:latin typeface="Century Gothic"/>
              </a:rPr>
              <a:t>μί</a:t>
            </a:r>
            <a:r>
              <a:rPr lang="en-US" sz="2800" b="1" dirty="0">
                <a:solidFill>
                  <a:srgbClr val="004A6C"/>
                </a:solidFill>
                <a:latin typeface="Century Gothic"/>
              </a:rPr>
              <a:t>α </a:t>
            </a:r>
            <a:r>
              <a:rPr lang="en-US" sz="2800" b="1" dirty="0" err="1">
                <a:solidFill>
                  <a:srgbClr val="004A6C"/>
                </a:solidFill>
                <a:latin typeface="Century Gothic"/>
              </a:rPr>
              <a:t>φορά</a:t>
            </a:r>
            <a:r>
              <a:rPr lang="en-US" sz="2800" b="1" dirty="0">
                <a:solidFill>
                  <a:srgbClr val="004A6C"/>
                </a:solidFill>
                <a:latin typeface="Century Gothic"/>
              </a:rPr>
              <a:t> και </a:t>
            </a:r>
            <a:r>
              <a:rPr lang="en-US" sz="2800" b="1" dirty="0" err="1">
                <a:solidFill>
                  <a:srgbClr val="004A6C"/>
                </a:solidFill>
                <a:latin typeface="Century Gothic"/>
              </a:rPr>
              <a:t>μετά</a:t>
            </a:r>
            <a:r>
              <a:rPr lang="en-US" sz="2800" b="1" dirty="0">
                <a:solidFill>
                  <a:srgbClr val="004A6C"/>
                </a:solidFill>
                <a:latin typeface="Century Gothic"/>
              </a:rPr>
              <a:t> π</a:t>
            </a:r>
            <a:r>
              <a:rPr lang="en-US" sz="2800" b="1" dirty="0" err="1">
                <a:solidFill>
                  <a:srgbClr val="004A6C"/>
                </a:solidFill>
                <a:latin typeface="Century Gothic"/>
              </a:rPr>
              <a:t>ετιούντ</a:t>
            </a:r>
            <a:r>
              <a:rPr lang="en-US" sz="2800" b="1" dirty="0">
                <a:solidFill>
                  <a:srgbClr val="004A6C"/>
                </a:solidFill>
                <a:latin typeface="Century Gothic"/>
              </a:rPr>
              <a:t>αι.</a:t>
            </a:r>
            <a:endParaRPr lang="en-US" dirty="0">
              <a:latin typeface="Century Gothic"/>
            </a:endParaRPr>
          </a:p>
        </p:txBody>
      </p:sp>
      <p:sp>
        <p:nvSpPr>
          <p:cNvPr id="9" name="Rectangle 8">
            <a:extLst>
              <a:ext uri="{FF2B5EF4-FFF2-40B4-BE49-F238E27FC236}">
                <a16:creationId xmlns:a16="http://schemas.microsoft.com/office/drawing/2014/main" id="{6820C28A-63B6-8443-83E9-A31C8BB8E2DE}"/>
              </a:ext>
            </a:extLst>
          </p:cNvPr>
          <p:cNvSpPr/>
          <p:nvPr/>
        </p:nvSpPr>
        <p:spPr>
          <a:xfrm>
            <a:off x="1395342" y="5276924"/>
            <a:ext cx="8643769" cy="1200329"/>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dirty="0" err="1">
                <a:solidFill>
                  <a:srgbClr val="F9F6ED"/>
                </a:solidFill>
                <a:latin typeface="Century Gothic"/>
              </a:rPr>
              <a:t>Γι</a:t>
            </a:r>
            <a:r>
              <a:rPr lang="en-US" sz="2400" b="1" dirty="0">
                <a:solidFill>
                  <a:srgbClr val="F9F6ED"/>
                </a:solidFill>
                <a:latin typeface="Century Gothic"/>
              </a:rPr>
              <a:t>α</a:t>
            </a:r>
            <a:r>
              <a:rPr lang="en-US" sz="2400" b="1" dirty="0" err="1">
                <a:solidFill>
                  <a:srgbClr val="F9F6ED"/>
                </a:solidFill>
                <a:latin typeface="Century Gothic"/>
              </a:rPr>
              <a:t>τί</a:t>
            </a:r>
            <a:r>
              <a:rPr lang="en-US" sz="2400" b="1" dirty="0">
                <a:solidFill>
                  <a:srgbClr val="F9F6ED"/>
                </a:solidFill>
                <a:latin typeface="Century Gothic"/>
              </a:rPr>
              <a:t> π</a:t>
            </a:r>
            <a:r>
              <a:rPr lang="en-US" sz="2400" b="1" dirty="0" err="1">
                <a:solidFill>
                  <a:srgbClr val="F9F6ED"/>
                </a:solidFill>
                <a:latin typeface="Century Gothic"/>
              </a:rPr>
              <a:t>ιστεύετε</a:t>
            </a:r>
            <a:r>
              <a:rPr lang="en-US" sz="2400" b="1" dirty="0">
                <a:solidFill>
                  <a:srgbClr val="F9F6ED"/>
                </a:solidFill>
                <a:latin typeface="Century Gothic"/>
              </a:rPr>
              <a:t> </a:t>
            </a:r>
            <a:r>
              <a:rPr lang="en-US" sz="2400" b="1" dirty="0" err="1">
                <a:solidFill>
                  <a:srgbClr val="F9F6ED"/>
                </a:solidFill>
                <a:latin typeface="Century Gothic"/>
              </a:rPr>
              <a:t>ότι</a:t>
            </a:r>
            <a:r>
              <a:rPr lang="en-US" sz="2400" b="1" dirty="0">
                <a:solidFill>
                  <a:srgbClr val="F9F6ED"/>
                </a:solidFill>
                <a:latin typeface="Century Gothic"/>
              </a:rPr>
              <a:t> </a:t>
            </a:r>
            <a:r>
              <a:rPr lang="en-US" sz="2400" b="1" dirty="0" err="1">
                <a:solidFill>
                  <a:srgbClr val="F9F6ED"/>
                </a:solidFill>
                <a:latin typeface="Century Gothic"/>
              </a:rPr>
              <a:t>συνεχίζουμε</a:t>
            </a:r>
            <a:r>
              <a:rPr lang="en-US" sz="2400" b="1" dirty="0">
                <a:solidFill>
                  <a:srgbClr val="F9F6ED"/>
                </a:solidFill>
                <a:latin typeface="Century Gothic"/>
              </a:rPr>
              <a:t> να </a:t>
            </a:r>
            <a:r>
              <a:rPr lang="en-US" sz="2400" b="1" dirty="0" err="1">
                <a:solidFill>
                  <a:srgbClr val="F9F6ED"/>
                </a:solidFill>
                <a:latin typeface="Century Gothic"/>
              </a:rPr>
              <a:t>φτιάχνουμε</a:t>
            </a:r>
            <a:r>
              <a:rPr lang="en-US" sz="2400" b="1" dirty="0">
                <a:solidFill>
                  <a:srgbClr val="F9F6ED"/>
                </a:solidFill>
                <a:latin typeface="Century Gothic"/>
              </a:rPr>
              <a:t> και να </a:t>
            </a:r>
            <a:r>
              <a:rPr lang="en-US" sz="2400" b="1" dirty="0" err="1">
                <a:solidFill>
                  <a:srgbClr val="F9F6ED"/>
                </a:solidFill>
                <a:latin typeface="Century Gothic"/>
              </a:rPr>
              <a:t>χρησιμο</a:t>
            </a:r>
            <a:r>
              <a:rPr lang="en-US" sz="2400" b="1" dirty="0">
                <a:solidFill>
                  <a:srgbClr val="F9F6ED"/>
                </a:solidFill>
                <a:latin typeface="Century Gothic"/>
              </a:rPr>
              <a:t>π</a:t>
            </a:r>
            <a:r>
              <a:rPr lang="en-US" sz="2400" b="1" dirty="0" err="1">
                <a:solidFill>
                  <a:srgbClr val="F9F6ED"/>
                </a:solidFill>
                <a:latin typeface="Century Gothic"/>
              </a:rPr>
              <a:t>οιούμε</a:t>
            </a:r>
            <a:r>
              <a:rPr lang="en-US" sz="2400" b="1" dirty="0">
                <a:solidFill>
                  <a:srgbClr val="F9F6ED"/>
                </a:solidFill>
                <a:latin typeface="Century Gothic"/>
              </a:rPr>
              <a:t> πλα</a:t>
            </a:r>
            <a:r>
              <a:rPr lang="en-US" sz="2400" b="1" dirty="0" err="1">
                <a:solidFill>
                  <a:srgbClr val="F9F6ED"/>
                </a:solidFill>
                <a:latin typeface="Century Gothic"/>
              </a:rPr>
              <a:t>στικό</a:t>
            </a:r>
            <a:r>
              <a:rPr lang="en-US" sz="2400" b="1" dirty="0">
                <a:solidFill>
                  <a:srgbClr val="F9F6ED"/>
                </a:solidFill>
                <a:latin typeface="Century Gothic"/>
              </a:rPr>
              <a:t> </a:t>
            </a:r>
            <a:r>
              <a:rPr lang="en-US" sz="2400" b="1" dirty="0" err="1">
                <a:solidFill>
                  <a:srgbClr val="F9F6ED"/>
                </a:solidFill>
                <a:latin typeface="Century Gothic"/>
              </a:rPr>
              <a:t>ότ</a:t>
            </a:r>
            <a:r>
              <a:rPr lang="en-US" sz="2400" b="1" dirty="0">
                <a:solidFill>
                  <a:srgbClr val="F9F6ED"/>
                </a:solidFill>
                <a:latin typeface="Century Gothic"/>
              </a:rPr>
              <a:t>αν </a:t>
            </a:r>
            <a:r>
              <a:rPr lang="en-US" sz="2400" b="1" dirty="0" err="1">
                <a:solidFill>
                  <a:srgbClr val="F9F6ED"/>
                </a:solidFill>
                <a:latin typeface="Century Gothic"/>
              </a:rPr>
              <a:t>τόσο</a:t>
            </a:r>
            <a:r>
              <a:rPr lang="en-US" sz="2400" b="1" dirty="0">
                <a:solidFill>
                  <a:srgbClr val="F9F6ED"/>
                </a:solidFill>
                <a:latin typeface="Century Gothic"/>
              </a:rPr>
              <a:t> </a:t>
            </a:r>
            <a:r>
              <a:rPr lang="en-US" sz="2400" b="1" dirty="0" err="1">
                <a:solidFill>
                  <a:srgbClr val="F9F6ED"/>
                </a:solidFill>
                <a:latin typeface="Century Gothic"/>
              </a:rPr>
              <a:t>μεγάλο</a:t>
            </a:r>
            <a:r>
              <a:rPr lang="en-US" sz="2400" b="1" dirty="0">
                <a:solidFill>
                  <a:srgbClr val="F9F6ED"/>
                </a:solidFill>
                <a:latin typeface="Century Gothic"/>
              </a:rPr>
              <a:t> </a:t>
            </a:r>
            <a:r>
              <a:rPr lang="en-US" sz="2400" b="1" dirty="0" err="1">
                <a:solidFill>
                  <a:srgbClr val="F9F6ED"/>
                </a:solidFill>
                <a:latin typeface="Century Gothic"/>
              </a:rPr>
              <a:t>μέρος</a:t>
            </a:r>
            <a:r>
              <a:rPr lang="en-US" sz="2400" b="1" dirty="0">
                <a:solidFill>
                  <a:srgbClr val="F9F6ED"/>
                </a:solidFill>
                <a:latin typeface="Century Gothic"/>
              </a:rPr>
              <a:t> </a:t>
            </a:r>
            <a:r>
              <a:rPr lang="en-US" sz="2400" b="1" dirty="0" err="1">
                <a:solidFill>
                  <a:srgbClr val="F9F6ED"/>
                </a:solidFill>
                <a:latin typeface="Century Gothic"/>
              </a:rPr>
              <a:t>του</a:t>
            </a:r>
            <a:r>
              <a:rPr lang="en-US" sz="2400" b="1" dirty="0">
                <a:solidFill>
                  <a:srgbClr val="F9F6ED"/>
                </a:solidFill>
                <a:latin typeface="Century Gothic"/>
              </a:rPr>
              <a:t> π</a:t>
            </a:r>
            <a:r>
              <a:rPr lang="en-US" sz="2400" b="1" dirty="0" err="1">
                <a:solidFill>
                  <a:srgbClr val="F9F6ED"/>
                </a:solidFill>
                <a:latin typeface="Century Gothic"/>
              </a:rPr>
              <a:t>άει</a:t>
            </a:r>
            <a:r>
              <a:rPr lang="en-US" sz="2400" b="1" dirty="0">
                <a:solidFill>
                  <a:srgbClr val="F9F6ED"/>
                </a:solidFill>
                <a:latin typeface="Century Gothic"/>
              </a:rPr>
              <a:t> χα</a:t>
            </a:r>
            <a:r>
              <a:rPr lang="en-US" sz="2400" b="1" dirty="0" err="1">
                <a:solidFill>
                  <a:srgbClr val="F9F6ED"/>
                </a:solidFill>
                <a:latin typeface="Century Gothic"/>
              </a:rPr>
              <a:t>μένο</a:t>
            </a:r>
            <a:r>
              <a:rPr lang="en-US" sz="2400" b="1" dirty="0">
                <a:solidFill>
                  <a:srgbClr val="F9F6ED"/>
                </a:solidFill>
                <a:latin typeface="Century Gothic"/>
              </a:rPr>
              <a:t>;​</a:t>
            </a:r>
            <a:endParaRPr lang="en-US" sz="2400" dirty="0">
              <a:latin typeface="Century Gothic"/>
            </a:endParaRPr>
          </a:p>
        </p:txBody>
      </p:sp>
    </p:spTree>
    <p:extLst>
      <p:ext uri="{BB962C8B-B14F-4D97-AF65-F5344CB8AC3E}">
        <p14:creationId xmlns:p14="http://schemas.microsoft.com/office/powerpoint/2010/main" val="1099900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map of the world with water bottles&#10;&#10;Description automatically generated">
            <a:extLst>
              <a:ext uri="{FF2B5EF4-FFF2-40B4-BE49-F238E27FC236}">
                <a16:creationId xmlns:a16="http://schemas.microsoft.com/office/drawing/2014/main" id="{018A235F-5C55-5BF9-5BCE-BC76EFE137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03" y="-212786"/>
            <a:ext cx="12233248" cy="7800070"/>
          </a:xfrm>
          <a:prstGeom prst="rect">
            <a:avLst/>
          </a:prstGeom>
        </p:spPr>
      </p:pic>
      <p:sp>
        <p:nvSpPr>
          <p:cNvPr id="2" name="Title 1">
            <a:extLst>
              <a:ext uri="{FF2B5EF4-FFF2-40B4-BE49-F238E27FC236}">
                <a16:creationId xmlns:a16="http://schemas.microsoft.com/office/drawing/2014/main" id="{EEE781FA-2492-0F4B-BA8E-6BFDB0FF985A}"/>
              </a:ext>
            </a:extLst>
          </p:cNvPr>
          <p:cNvSpPr>
            <a:spLocks noGrp="1"/>
          </p:cNvSpPr>
          <p:nvPr>
            <p:ph type="title"/>
          </p:nvPr>
        </p:nvSpPr>
        <p:spPr/>
        <p:txBody>
          <a:bodyPr/>
          <a:lstStyle/>
          <a:p>
            <a:endParaRPr lang="en-US" dirty="0"/>
          </a:p>
        </p:txBody>
      </p:sp>
      <p:pic>
        <p:nvPicPr>
          <p:cNvPr id="5" name="Picture 4">
            <a:extLst>
              <a:ext uri="{FF2B5EF4-FFF2-40B4-BE49-F238E27FC236}">
                <a16:creationId xmlns:a16="http://schemas.microsoft.com/office/drawing/2014/main" id="{1424BFA4-4134-9040-B0AD-82A9BA596AC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107"/>
          <a:stretch/>
        </p:blipFill>
        <p:spPr>
          <a:xfrm>
            <a:off x="-5715" y="-35169"/>
            <a:ext cx="5345716" cy="2103816"/>
          </a:xfrm>
          <a:prstGeom prst="rect">
            <a:avLst/>
          </a:prstGeom>
        </p:spPr>
      </p:pic>
      <p:sp>
        <p:nvSpPr>
          <p:cNvPr id="7" name="Rectangle 6">
            <a:extLst>
              <a:ext uri="{FF2B5EF4-FFF2-40B4-BE49-F238E27FC236}">
                <a16:creationId xmlns:a16="http://schemas.microsoft.com/office/drawing/2014/main" id="{9B5DCBD6-C45F-0947-9238-5FE7B5FEF87A}"/>
              </a:ext>
            </a:extLst>
          </p:cNvPr>
          <p:cNvSpPr/>
          <p:nvPr/>
        </p:nvSpPr>
        <p:spPr>
          <a:xfrm>
            <a:off x="5374925" y="283898"/>
            <a:ext cx="6327493" cy="2079165"/>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AC8E81D-35A2-5D47-B20D-9E2D7C70FCD2}"/>
              </a:ext>
            </a:extLst>
          </p:cNvPr>
          <p:cNvSpPr/>
          <p:nvPr/>
        </p:nvSpPr>
        <p:spPr>
          <a:xfrm>
            <a:off x="5548831" y="297347"/>
            <a:ext cx="6303682" cy="2031325"/>
          </a:xfrm>
          <a:prstGeom prst="rect">
            <a:avLst/>
          </a:prstGeom>
        </p:spPr>
        <p:txBody>
          <a:bodyPr wrap="square" lIns="91440" tIns="45720" rIns="91440" bIns="45720" anchor="t">
            <a:spAutoFit/>
          </a:bodyPr>
          <a:lstStyle/>
          <a:p>
            <a:r>
              <a:rPr lang="en-US" b="1" dirty="0" err="1">
                <a:solidFill>
                  <a:srgbClr val="004A6C"/>
                </a:solidFill>
                <a:latin typeface="Century Gothic"/>
              </a:rPr>
              <a:t>Πολλά</a:t>
            </a:r>
            <a:r>
              <a:rPr lang="en-US" b="1" dirty="0">
                <a:solidFill>
                  <a:srgbClr val="004A6C"/>
                </a:solidFill>
                <a:latin typeface="Century Gothic"/>
              </a:rPr>
              <a:t> πλα</a:t>
            </a:r>
            <a:r>
              <a:rPr lang="en-US" b="1" dirty="0" err="1">
                <a:solidFill>
                  <a:srgbClr val="004A6C"/>
                </a:solidFill>
                <a:latin typeface="Century Gothic"/>
              </a:rPr>
              <a:t>στικά</a:t>
            </a:r>
            <a:r>
              <a:rPr lang="en-US" b="1" dirty="0">
                <a:solidFill>
                  <a:srgbClr val="004A6C"/>
                </a:solidFill>
                <a:latin typeface="Century Gothic"/>
              </a:rPr>
              <a:t> π</a:t>
            </a:r>
            <a:r>
              <a:rPr lang="en-US" b="1" dirty="0" err="1">
                <a:solidFill>
                  <a:srgbClr val="004A6C"/>
                </a:solidFill>
                <a:latin typeface="Century Gothic"/>
              </a:rPr>
              <a:t>ου</a:t>
            </a:r>
            <a:r>
              <a:rPr lang="en-US" b="1" dirty="0">
                <a:solidFill>
                  <a:srgbClr val="004A6C"/>
                </a:solidFill>
                <a:latin typeface="Century Gothic"/>
              </a:rPr>
              <a:t> </a:t>
            </a:r>
            <a:r>
              <a:rPr lang="en-US" b="1" dirty="0" err="1">
                <a:solidFill>
                  <a:srgbClr val="004A6C"/>
                </a:solidFill>
                <a:latin typeface="Century Gothic"/>
              </a:rPr>
              <a:t>δεν</a:t>
            </a:r>
            <a:r>
              <a:rPr lang="en-US" b="1" dirty="0">
                <a:solidFill>
                  <a:srgbClr val="004A6C"/>
                </a:solidFill>
                <a:latin typeface="Century Gothic"/>
              </a:rPr>
              <a:t> ανα</a:t>
            </a:r>
            <a:r>
              <a:rPr lang="en-US" b="1" dirty="0" err="1">
                <a:solidFill>
                  <a:srgbClr val="004A6C"/>
                </a:solidFill>
                <a:latin typeface="Century Gothic"/>
              </a:rPr>
              <a:t>κυκλώνοντ</a:t>
            </a:r>
            <a:r>
              <a:rPr lang="en-US" b="1" dirty="0">
                <a:solidFill>
                  <a:srgbClr val="004A6C"/>
                </a:solidFill>
                <a:latin typeface="Century Gothic"/>
              </a:rPr>
              <a:t>αι μπ</a:t>
            </a:r>
            <a:r>
              <a:rPr lang="en-US" b="1" dirty="0" err="1">
                <a:solidFill>
                  <a:srgbClr val="004A6C"/>
                </a:solidFill>
                <a:latin typeface="Century Gothic"/>
              </a:rPr>
              <a:t>ορεί</a:t>
            </a:r>
            <a:r>
              <a:rPr lang="en-US" b="1" dirty="0">
                <a:solidFill>
                  <a:srgbClr val="004A6C"/>
                </a:solidFill>
                <a:latin typeface="Century Gothic"/>
              </a:rPr>
              <a:t> να κατα</a:t>
            </a:r>
            <a:r>
              <a:rPr lang="en-US" b="1" dirty="0" err="1">
                <a:solidFill>
                  <a:srgbClr val="004A6C"/>
                </a:solidFill>
                <a:latin typeface="Century Gothic"/>
              </a:rPr>
              <a:t>λήξουν</a:t>
            </a:r>
            <a:r>
              <a:rPr lang="en-US" b="1" dirty="0">
                <a:solidFill>
                  <a:srgbClr val="004A6C"/>
                </a:solidFill>
                <a:latin typeface="Century Gothic"/>
              </a:rPr>
              <a:t> </a:t>
            </a:r>
            <a:r>
              <a:rPr lang="en-US" b="1" dirty="0" err="1">
                <a:solidFill>
                  <a:srgbClr val="004A6C"/>
                </a:solidFill>
                <a:latin typeface="Century Gothic"/>
              </a:rPr>
              <a:t>στ</a:t>
            </a:r>
            <a:r>
              <a:rPr lang="en-US" b="1" dirty="0">
                <a:solidFill>
                  <a:srgbClr val="004A6C"/>
                </a:solidFill>
                <a:latin typeface="Century Gothic"/>
              </a:rPr>
              <a:t>α π</a:t>
            </a:r>
            <a:r>
              <a:rPr lang="en-US" b="1" dirty="0" err="1">
                <a:solidFill>
                  <a:srgbClr val="004A6C"/>
                </a:solidFill>
                <a:latin typeface="Century Gothic"/>
              </a:rPr>
              <a:t>οτάμι</a:t>
            </a:r>
            <a:r>
              <a:rPr lang="en-US" b="1" dirty="0">
                <a:solidFill>
                  <a:srgbClr val="004A6C"/>
                </a:solidFill>
                <a:latin typeface="Century Gothic"/>
              </a:rPr>
              <a:t>α και </a:t>
            </a:r>
            <a:r>
              <a:rPr lang="en-US" b="1" dirty="0" err="1">
                <a:solidFill>
                  <a:srgbClr val="004A6C"/>
                </a:solidFill>
                <a:latin typeface="Century Gothic"/>
              </a:rPr>
              <a:t>τις</a:t>
            </a:r>
            <a:r>
              <a:rPr lang="en-US" b="1" dirty="0">
                <a:solidFill>
                  <a:srgbClr val="004A6C"/>
                </a:solidFill>
                <a:latin typeface="Century Gothic"/>
              </a:rPr>
              <a:t> </a:t>
            </a:r>
            <a:r>
              <a:rPr lang="en-US" b="1" dirty="0" err="1">
                <a:solidFill>
                  <a:srgbClr val="004A6C"/>
                </a:solidFill>
                <a:latin typeface="Century Gothic"/>
              </a:rPr>
              <a:t>θάλ</a:t>
            </a:r>
            <a:r>
              <a:rPr lang="en-US" b="1" dirty="0">
                <a:solidFill>
                  <a:srgbClr val="004A6C"/>
                </a:solidFill>
                <a:latin typeface="Century Gothic"/>
              </a:rPr>
              <a:t>α</a:t>
            </a:r>
            <a:r>
              <a:rPr lang="en-US" b="1" dirty="0" err="1">
                <a:solidFill>
                  <a:srgbClr val="004A6C"/>
                </a:solidFill>
                <a:latin typeface="Century Gothic"/>
              </a:rPr>
              <a:t>σσές</a:t>
            </a:r>
            <a:r>
              <a:rPr lang="en-US" b="1" dirty="0">
                <a:solidFill>
                  <a:srgbClr val="004A6C"/>
                </a:solidFill>
                <a:latin typeface="Century Gothic"/>
              </a:rPr>
              <a:t> μας. </a:t>
            </a:r>
            <a:r>
              <a:rPr lang="en-US" b="1" dirty="0" err="1">
                <a:solidFill>
                  <a:srgbClr val="004A6C"/>
                </a:solidFill>
                <a:latin typeface="Century Gothic"/>
              </a:rPr>
              <a:t>Λόγω</a:t>
            </a:r>
            <a:r>
              <a:rPr lang="en-US" b="1" dirty="0">
                <a:solidFill>
                  <a:srgbClr val="004A6C"/>
                </a:solidFill>
                <a:latin typeface="Century Gothic"/>
              </a:rPr>
              <a:t> </a:t>
            </a:r>
            <a:r>
              <a:rPr lang="en-US" b="1" dirty="0" err="1">
                <a:solidFill>
                  <a:srgbClr val="004A6C"/>
                </a:solidFill>
                <a:latin typeface="Century Gothic"/>
              </a:rPr>
              <a:t>των</a:t>
            </a:r>
            <a:r>
              <a:rPr lang="en-US" b="1" dirty="0">
                <a:solidFill>
                  <a:srgbClr val="004A6C"/>
                </a:solidFill>
                <a:latin typeface="Century Gothic"/>
              </a:rPr>
              <a:t> </a:t>
            </a:r>
            <a:r>
              <a:rPr lang="en-US" b="1" dirty="0" err="1">
                <a:solidFill>
                  <a:srgbClr val="004A6C"/>
                </a:solidFill>
                <a:latin typeface="Century Gothic"/>
              </a:rPr>
              <a:t>ωκεάνιων</a:t>
            </a:r>
            <a:r>
              <a:rPr lang="en-US" b="1" dirty="0">
                <a:solidFill>
                  <a:srgbClr val="004A6C"/>
                </a:solidFill>
                <a:latin typeface="Century Gothic"/>
              </a:rPr>
              <a:t> </a:t>
            </a:r>
            <a:r>
              <a:rPr lang="en-US" b="1" dirty="0" err="1">
                <a:solidFill>
                  <a:srgbClr val="004A6C"/>
                </a:solidFill>
                <a:latin typeface="Century Gothic"/>
              </a:rPr>
              <a:t>ρευμάτων</a:t>
            </a:r>
            <a:r>
              <a:rPr lang="en-US" b="1" dirty="0">
                <a:solidFill>
                  <a:srgbClr val="004A6C"/>
                </a:solidFill>
                <a:latin typeface="Century Gothic"/>
              </a:rPr>
              <a:t>, τα πλα</a:t>
            </a:r>
            <a:r>
              <a:rPr lang="en-US" b="1" dirty="0" err="1">
                <a:solidFill>
                  <a:srgbClr val="004A6C"/>
                </a:solidFill>
                <a:latin typeface="Century Gothic"/>
              </a:rPr>
              <a:t>στικά</a:t>
            </a:r>
            <a:r>
              <a:rPr lang="en-US" b="1" dirty="0">
                <a:solidFill>
                  <a:srgbClr val="004A6C"/>
                </a:solidFill>
                <a:latin typeface="Century Gothic"/>
              </a:rPr>
              <a:t> και </a:t>
            </a:r>
            <a:r>
              <a:rPr lang="en-US" b="1" dirty="0" err="1">
                <a:solidFill>
                  <a:srgbClr val="004A6C"/>
                </a:solidFill>
                <a:latin typeface="Century Gothic"/>
              </a:rPr>
              <a:t>άλλ</a:t>
            </a:r>
            <a:r>
              <a:rPr lang="en-US" b="1" dirty="0">
                <a:solidFill>
                  <a:srgbClr val="004A6C"/>
                </a:solidFill>
                <a:latin typeface="Century Gothic"/>
              </a:rPr>
              <a:t>α </a:t>
            </a:r>
            <a:r>
              <a:rPr lang="en-US" b="1" dirty="0" err="1">
                <a:solidFill>
                  <a:srgbClr val="004A6C"/>
                </a:solidFill>
                <a:latin typeface="Century Gothic"/>
              </a:rPr>
              <a:t>σκου</a:t>
            </a:r>
            <a:r>
              <a:rPr lang="en-US" b="1" dirty="0">
                <a:solidFill>
                  <a:srgbClr val="004A6C"/>
                </a:solidFill>
                <a:latin typeface="Century Gothic"/>
              </a:rPr>
              <a:t>π</a:t>
            </a:r>
            <a:r>
              <a:rPr lang="en-US" b="1" dirty="0" err="1">
                <a:solidFill>
                  <a:srgbClr val="004A6C"/>
                </a:solidFill>
                <a:latin typeface="Century Gothic"/>
              </a:rPr>
              <a:t>ίδι</a:t>
            </a:r>
            <a:r>
              <a:rPr lang="en-US" b="1" dirty="0">
                <a:solidFill>
                  <a:srgbClr val="004A6C"/>
                </a:solidFill>
                <a:latin typeface="Century Gothic"/>
              </a:rPr>
              <a:t>α μπ</a:t>
            </a:r>
            <a:r>
              <a:rPr lang="en-US" b="1" dirty="0" err="1">
                <a:solidFill>
                  <a:srgbClr val="004A6C"/>
                </a:solidFill>
                <a:latin typeface="Century Gothic"/>
              </a:rPr>
              <a:t>ορούν</a:t>
            </a:r>
            <a:r>
              <a:rPr lang="en-US" b="1" dirty="0">
                <a:solidFill>
                  <a:srgbClr val="004A6C"/>
                </a:solidFill>
                <a:latin typeface="Century Gothic"/>
              </a:rPr>
              <a:t> να </a:t>
            </a:r>
            <a:r>
              <a:rPr lang="en-US" b="1" dirty="0" err="1">
                <a:solidFill>
                  <a:srgbClr val="004A6C"/>
                </a:solidFill>
                <a:latin typeface="Century Gothic"/>
              </a:rPr>
              <a:t>συγκεντρωθούν</a:t>
            </a:r>
            <a:r>
              <a:rPr lang="en-US" b="1" dirty="0">
                <a:solidFill>
                  <a:srgbClr val="004A6C"/>
                </a:solidFill>
                <a:latin typeface="Century Gothic"/>
              </a:rPr>
              <a:t> </a:t>
            </a:r>
            <a:r>
              <a:rPr lang="en-US" b="1" dirty="0" err="1">
                <a:solidFill>
                  <a:srgbClr val="004A6C"/>
                </a:solidFill>
                <a:latin typeface="Century Gothic"/>
              </a:rPr>
              <a:t>σε</a:t>
            </a:r>
            <a:r>
              <a:rPr lang="en-US" b="1" dirty="0">
                <a:solidFill>
                  <a:srgbClr val="004A6C"/>
                </a:solidFill>
                <a:latin typeface="Century Gothic"/>
              </a:rPr>
              <a:t> π</a:t>
            </a:r>
            <a:r>
              <a:rPr lang="en-US" b="1" dirty="0" err="1">
                <a:solidFill>
                  <a:srgbClr val="004A6C"/>
                </a:solidFill>
                <a:latin typeface="Century Gothic"/>
              </a:rPr>
              <a:t>εριοχές</a:t>
            </a:r>
            <a:r>
              <a:rPr lang="en-US" b="1" dirty="0">
                <a:solidFill>
                  <a:srgbClr val="004A6C"/>
                </a:solidFill>
                <a:latin typeface="Century Gothic"/>
              </a:rPr>
              <a:t> π</a:t>
            </a:r>
            <a:r>
              <a:rPr lang="en-US" b="1" dirty="0" err="1">
                <a:solidFill>
                  <a:srgbClr val="004A6C"/>
                </a:solidFill>
                <a:latin typeface="Century Gothic"/>
              </a:rPr>
              <a:t>ου</a:t>
            </a:r>
            <a:r>
              <a:rPr lang="en-US" b="1" dirty="0">
                <a:solidFill>
                  <a:srgbClr val="004A6C"/>
                </a:solidFill>
                <a:latin typeface="Century Gothic"/>
              </a:rPr>
              <a:t> </a:t>
            </a:r>
            <a:r>
              <a:rPr lang="en-US" b="1" dirty="0" err="1">
                <a:solidFill>
                  <a:srgbClr val="004A6C"/>
                </a:solidFill>
                <a:latin typeface="Century Gothic"/>
              </a:rPr>
              <a:t>ονομάζοντ</a:t>
            </a:r>
            <a:r>
              <a:rPr lang="en-US" b="1" dirty="0">
                <a:solidFill>
                  <a:srgbClr val="004A6C"/>
                </a:solidFill>
                <a:latin typeface="Century Gothic"/>
              </a:rPr>
              <a:t>αι </a:t>
            </a:r>
            <a:r>
              <a:rPr lang="en-US" b="1" dirty="0" err="1">
                <a:solidFill>
                  <a:srgbClr val="004A6C"/>
                </a:solidFill>
                <a:latin typeface="Century Gothic"/>
              </a:rPr>
              <a:t>στρό</a:t>
            </a:r>
            <a:r>
              <a:rPr lang="en-US" b="1" dirty="0">
                <a:solidFill>
                  <a:srgbClr val="004A6C"/>
                </a:solidFill>
                <a:latin typeface="Century Gothic"/>
              </a:rPr>
              <a:t>β</a:t>
            </a:r>
            <a:r>
              <a:rPr lang="en-US" b="1" dirty="0" err="1">
                <a:solidFill>
                  <a:srgbClr val="004A6C"/>
                </a:solidFill>
                <a:latin typeface="Century Gothic"/>
              </a:rPr>
              <a:t>ιλοι</a:t>
            </a:r>
            <a:r>
              <a:rPr lang="en-US" b="1" dirty="0">
                <a:solidFill>
                  <a:srgbClr val="004A6C"/>
                </a:solidFill>
                <a:latin typeface="Century Gothic"/>
              </a:rPr>
              <a:t>. </a:t>
            </a:r>
            <a:r>
              <a:rPr lang="en-US" b="1" dirty="0">
                <a:solidFill>
                  <a:srgbClr val="0090D4"/>
                </a:solidFill>
                <a:latin typeface="Century Gothic"/>
              </a:rPr>
              <a:t>
Ο </a:t>
            </a:r>
            <a:r>
              <a:rPr lang="en-US" b="1" dirty="0" err="1">
                <a:solidFill>
                  <a:srgbClr val="0090D4"/>
                </a:solidFill>
                <a:latin typeface="Century Gothic"/>
              </a:rPr>
              <a:t>Στρό</a:t>
            </a:r>
            <a:r>
              <a:rPr lang="en-US" b="1" dirty="0">
                <a:solidFill>
                  <a:srgbClr val="0090D4"/>
                </a:solidFill>
                <a:latin typeface="Century Gothic"/>
              </a:rPr>
              <a:t>β</a:t>
            </a:r>
            <a:r>
              <a:rPr lang="en-US" b="1" dirty="0" err="1">
                <a:solidFill>
                  <a:srgbClr val="0090D4"/>
                </a:solidFill>
                <a:latin typeface="Century Gothic"/>
              </a:rPr>
              <a:t>ιλος</a:t>
            </a:r>
            <a:r>
              <a:rPr lang="en-US" b="1" dirty="0">
                <a:solidFill>
                  <a:srgbClr val="0090D4"/>
                </a:solidFill>
                <a:latin typeface="Century Gothic"/>
              </a:rPr>
              <a:t> </a:t>
            </a:r>
            <a:r>
              <a:rPr lang="en-US" b="1" dirty="0" err="1">
                <a:solidFill>
                  <a:srgbClr val="0090D4"/>
                </a:solidFill>
                <a:latin typeface="Century Gothic"/>
              </a:rPr>
              <a:t>Βορείου</a:t>
            </a:r>
            <a:r>
              <a:rPr lang="en-US" b="1" dirty="0">
                <a:solidFill>
                  <a:srgbClr val="0090D4"/>
                </a:solidFill>
                <a:latin typeface="Century Gothic"/>
              </a:rPr>
              <a:t> </a:t>
            </a:r>
            <a:r>
              <a:rPr lang="en-US" b="1" dirty="0" err="1">
                <a:solidFill>
                  <a:srgbClr val="0090D4"/>
                </a:solidFill>
                <a:latin typeface="Century Gothic"/>
              </a:rPr>
              <a:t>Ειρηνικού</a:t>
            </a:r>
            <a:r>
              <a:rPr lang="en-US" b="1" dirty="0">
                <a:solidFill>
                  <a:srgbClr val="0090D4"/>
                </a:solidFill>
                <a:latin typeface="Century Gothic"/>
              </a:rPr>
              <a:t> </a:t>
            </a:r>
            <a:r>
              <a:rPr lang="en-US" b="1" dirty="0" err="1">
                <a:solidFill>
                  <a:srgbClr val="0090D4"/>
                </a:solidFill>
                <a:latin typeface="Century Gothic"/>
              </a:rPr>
              <a:t>Ωκε</a:t>
            </a:r>
            <a:r>
              <a:rPr lang="en-US" b="1" dirty="0">
                <a:solidFill>
                  <a:srgbClr val="0090D4"/>
                </a:solidFill>
                <a:latin typeface="Century Gothic"/>
              </a:rPr>
              <a:t>α</a:t>
            </a:r>
            <a:r>
              <a:rPr lang="en-US" b="1" dirty="0" err="1">
                <a:solidFill>
                  <a:srgbClr val="0090D4"/>
                </a:solidFill>
                <a:latin typeface="Century Gothic"/>
              </a:rPr>
              <a:t>νού</a:t>
            </a:r>
            <a:r>
              <a:rPr lang="en-US" b="1" dirty="0">
                <a:solidFill>
                  <a:srgbClr val="0090D4"/>
                </a:solidFill>
                <a:latin typeface="Century Gothic"/>
              </a:rPr>
              <a:t> </a:t>
            </a:r>
            <a:r>
              <a:rPr lang="en-US" b="1" dirty="0" err="1">
                <a:solidFill>
                  <a:srgbClr val="0090D4"/>
                </a:solidFill>
                <a:latin typeface="Century Gothic"/>
              </a:rPr>
              <a:t>είν</a:t>
            </a:r>
            <a:r>
              <a:rPr lang="en-US" b="1" dirty="0">
                <a:solidFill>
                  <a:srgbClr val="0090D4"/>
                </a:solidFill>
                <a:latin typeface="Century Gothic"/>
              </a:rPr>
              <a:t>αι ΔΥΟ </a:t>
            </a:r>
            <a:r>
              <a:rPr lang="en-US" b="1" dirty="0" err="1">
                <a:solidFill>
                  <a:srgbClr val="0090D4"/>
                </a:solidFill>
                <a:latin typeface="Century Gothic"/>
              </a:rPr>
              <a:t>φορές</a:t>
            </a:r>
            <a:r>
              <a:rPr lang="en-US" b="1" dirty="0">
                <a:solidFill>
                  <a:srgbClr val="0090D4"/>
                </a:solidFill>
                <a:latin typeface="Century Gothic"/>
              </a:rPr>
              <a:t> </a:t>
            </a:r>
            <a:r>
              <a:rPr lang="en-US" b="1" dirty="0" err="1">
                <a:solidFill>
                  <a:srgbClr val="0090D4"/>
                </a:solidFill>
                <a:latin typeface="Century Gothic"/>
              </a:rPr>
              <a:t>το</a:t>
            </a:r>
            <a:r>
              <a:rPr lang="en-US" b="1" dirty="0">
                <a:solidFill>
                  <a:srgbClr val="0090D4"/>
                </a:solidFill>
                <a:latin typeface="Century Gothic"/>
              </a:rPr>
              <a:t> </a:t>
            </a:r>
            <a:r>
              <a:rPr lang="en-US" b="1" dirty="0" err="1">
                <a:solidFill>
                  <a:srgbClr val="0090D4"/>
                </a:solidFill>
                <a:latin typeface="Century Gothic"/>
              </a:rPr>
              <a:t>μέγεθος</a:t>
            </a:r>
            <a:r>
              <a:rPr lang="en-US" b="1" dirty="0">
                <a:solidFill>
                  <a:srgbClr val="0090D4"/>
                </a:solidFill>
                <a:latin typeface="Century Gothic"/>
              </a:rPr>
              <a:t> </a:t>
            </a:r>
            <a:r>
              <a:rPr lang="en-US" b="1" dirty="0" err="1">
                <a:solidFill>
                  <a:srgbClr val="0090D4"/>
                </a:solidFill>
                <a:latin typeface="Century Gothic"/>
              </a:rPr>
              <a:t>της</a:t>
            </a:r>
            <a:r>
              <a:rPr lang="en-US" b="1" dirty="0">
                <a:solidFill>
                  <a:srgbClr val="0090D4"/>
                </a:solidFill>
                <a:latin typeface="Century Gothic"/>
              </a:rPr>
              <a:t> Γα</a:t>
            </a:r>
            <a:r>
              <a:rPr lang="en-US" b="1" dirty="0" err="1">
                <a:solidFill>
                  <a:srgbClr val="0090D4"/>
                </a:solidFill>
                <a:latin typeface="Century Gothic"/>
              </a:rPr>
              <a:t>λλί</a:t>
            </a:r>
            <a:r>
              <a:rPr lang="en-US" b="1" dirty="0">
                <a:solidFill>
                  <a:srgbClr val="0090D4"/>
                </a:solidFill>
                <a:latin typeface="Century Gothic"/>
              </a:rPr>
              <a:t>ας!​</a:t>
            </a:r>
            <a:endParaRPr lang="en-US" dirty="0"/>
          </a:p>
        </p:txBody>
      </p:sp>
      <p:pic>
        <p:nvPicPr>
          <p:cNvPr id="14" name="Picture 13">
            <a:extLst>
              <a:ext uri="{FF2B5EF4-FFF2-40B4-BE49-F238E27FC236}">
                <a16:creationId xmlns:a16="http://schemas.microsoft.com/office/drawing/2014/main" id="{38BB2AEB-CC43-A749-A35B-1D0F72A690B1}"/>
              </a:ext>
            </a:extLst>
          </p:cNvPr>
          <p:cNvPicPr>
            <a:picLocks noChangeAspect="1"/>
          </p:cNvPicPr>
          <p:nvPr/>
        </p:nvPicPr>
        <p:blipFill>
          <a:blip r:embed="rId5"/>
          <a:stretch>
            <a:fillRect/>
          </a:stretch>
        </p:blipFill>
        <p:spPr>
          <a:xfrm rot="5400000">
            <a:off x="9477553" y="1983224"/>
            <a:ext cx="659737" cy="771121"/>
          </a:xfrm>
          <a:prstGeom prst="rect">
            <a:avLst/>
          </a:prstGeom>
        </p:spPr>
      </p:pic>
      <p:pic>
        <p:nvPicPr>
          <p:cNvPr id="8" name="Picture 7" descr="Text&#10;&#10;Description automatically generated with low confidence">
            <a:extLst>
              <a:ext uri="{FF2B5EF4-FFF2-40B4-BE49-F238E27FC236}">
                <a16:creationId xmlns:a16="http://schemas.microsoft.com/office/drawing/2014/main" id="{69678377-DA0C-4BF3-3126-7A2D3132BA86}"/>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l="-257"/>
          <a:stretch/>
        </p:blipFill>
        <p:spPr>
          <a:xfrm>
            <a:off x="-136822" y="6563563"/>
            <a:ext cx="3820956" cy="1017859"/>
          </a:xfrm>
          <a:prstGeom prst="rect">
            <a:avLst/>
          </a:prstGeom>
        </p:spPr>
      </p:pic>
      <p:sp>
        <p:nvSpPr>
          <p:cNvPr id="10" name="TextBox 7">
            <a:extLst>
              <a:ext uri="{FF2B5EF4-FFF2-40B4-BE49-F238E27FC236}">
                <a16:creationId xmlns:a16="http://schemas.microsoft.com/office/drawing/2014/main" id="{DE4759ED-F059-F3C2-5A29-5DACB4C1DBD7}"/>
              </a:ext>
            </a:extLst>
          </p:cNvPr>
          <p:cNvSpPr txBox="1"/>
          <p:nvPr/>
        </p:nvSpPr>
        <p:spPr>
          <a:xfrm>
            <a:off x="-1197" y="856625"/>
            <a:ext cx="5471123" cy="461665"/>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err="1">
                <a:solidFill>
                  <a:srgbClr val="004A6C"/>
                </a:solidFill>
                <a:latin typeface="Century Gothic"/>
              </a:rPr>
              <a:t>Πλ</a:t>
            </a:r>
            <a:r>
              <a:rPr lang="en-US" sz="2400" b="1" dirty="0">
                <a:solidFill>
                  <a:srgbClr val="004A6C"/>
                </a:solidFill>
                <a:latin typeface="Century Gothic"/>
              </a:rPr>
              <a:t>α</a:t>
            </a:r>
            <a:r>
              <a:rPr lang="en-US" sz="2400" b="1" dirty="0" err="1">
                <a:solidFill>
                  <a:srgbClr val="004A6C"/>
                </a:solidFill>
                <a:latin typeface="Century Gothic"/>
              </a:rPr>
              <a:t>στικά</a:t>
            </a:r>
            <a:r>
              <a:rPr lang="en-US" sz="2400" b="1" dirty="0">
                <a:solidFill>
                  <a:srgbClr val="004A6C"/>
                </a:solidFill>
                <a:latin typeface="Century Gothic"/>
              </a:rPr>
              <a:t>: </a:t>
            </a:r>
            <a:r>
              <a:rPr lang="en-US" sz="2400" b="1" dirty="0" err="1">
                <a:solidFill>
                  <a:srgbClr val="004A6C"/>
                </a:solidFill>
                <a:latin typeface="Century Gothic"/>
              </a:rPr>
              <a:t>Δεδομέν</a:t>
            </a:r>
            <a:r>
              <a:rPr lang="en-US" sz="2400" b="1" dirty="0">
                <a:solidFill>
                  <a:srgbClr val="004A6C"/>
                </a:solidFill>
                <a:latin typeface="Century Gothic"/>
              </a:rPr>
              <a:t>α &amp; </a:t>
            </a:r>
            <a:r>
              <a:rPr lang="en-US" sz="2400" b="1" dirty="0" err="1">
                <a:solidFill>
                  <a:srgbClr val="004A6C"/>
                </a:solidFill>
                <a:latin typeface="Century Gothic"/>
              </a:rPr>
              <a:t>Αριθμοί</a:t>
            </a:r>
            <a:endParaRPr lang="en-US" sz="2400" b="1">
              <a:solidFill>
                <a:srgbClr val="004A6C"/>
              </a:solidFill>
              <a:latin typeface="Century Gothic"/>
            </a:endParaRPr>
          </a:p>
        </p:txBody>
      </p:sp>
    </p:spTree>
    <p:extLst>
      <p:ext uri="{BB962C8B-B14F-4D97-AF65-F5344CB8AC3E}">
        <p14:creationId xmlns:p14="http://schemas.microsoft.com/office/powerpoint/2010/main" val="3357578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icon&#10;&#10;Description automatically generated">
            <a:extLst>
              <a:ext uri="{FF2B5EF4-FFF2-40B4-BE49-F238E27FC236}">
                <a16:creationId xmlns:a16="http://schemas.microsoft.com/office/drawing/2014/main" id="{10D4854E-5846-7541-A3B1-06A950964CD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Oval 5">
            <a:extLst>
              <a:ext uri="{FF2B5EF4-FFF2-40B4-BE49-F238E27FC236}">
                <a16:creationId xmlns:a16="http://schemas.microsoft.com/office/drawing/2014/main" id="{804F6567-4403-B643-905B-C4E82A0F8E45}"/>
              </a:ext>
            </a:extLst>
          </p:cNvPr>
          <p:cNvSpPr/>
          <p:nvPr/>
        </p:nvSpPr>
        <p:spPr>
          <a:xfrm>
            <a:off x="5582093" y="839972"/>
            <a:ext cx="5463726" cy="5463726"/>
          </a:xfrm>
          <a:prstGeom prst="ellipse">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picture containing text&#10;&#10;Description automatically generated">
            <a:extLst>
              <a:ext uri="{FF2B5EF4-FFF2-40B4-BE49-F238E27FC236}">
                <a16:creationId xmlns:a16="http://schemas.microsoft.com/office/drawing/2014/main" id="{74678C11-96EF-F041-BC91-EE6EA00118B6}"/>
              </a:ext>
            </a:extLst>
          </p:cNvPr>
          <p:cNvPicPr>
            <a:picLocks noGrp="1" noChangeAspect="1"/>
          </p:cNvPicPr>
          <p:nvPr>
            <p:ph idx="1"/>
          </p:nvPr>
        </p:nvPicPr>
        <p:blipFill>
          <a:blip r:embed="rId4" cstate="email">
            <a:extLst>
              <a:ext uri="{28A0092B-C50C-407E-A947-70E740481C1C}">
                <a14:useLocalDpi xmlns:a14="http://schemas.microsoft.com/office/drawing/2010/main"/>
              </a:ext>
            </a:extLst>
          </a:blip>
          <a:stretch>
            <a:fillRect/>
          </a:stretch>
        </p:blipFill>
        <p:spPr>
          <a:xfrm>
            <a:off x="5477564" y="780780"/>
            <a:ext cx="5578888" cy="5534960"/>
          </a:xfrm>
        </p:spPr>
      </p:pic>
      <p:sp>
        <p:nvSpPr>
          <p:cNvPr id="10" name="TextBox 9">
            <a:extLst>
              <a:ext uri="{FF2B5EF4-FFF2-40B4-BE49-F238E27FC236}">
                <a16:creationId xmlns:a16="http://schemas.microsoft.com/office/drawing/2014/main" id="{7086491D-BBC9-6D49-B309-C4B8506FDF7F}"/>
              </a:ext>
            </a:extLst>
          </p:cNvPr>
          <p:cNvSpPr txBox="1"/>
          <p:nvPr/>
        </p:nvSpPr>
        <p:spPr>
          <a:xfrm>
            <a:off x="263759" y="842795"/>
            <a:ext cx="4666967"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Νήσος</a:t>
            </a:r>
            <a:r>
              <a:rPr lang="en-US" sz="3200" b="1" dirty="0">
                <a:solidFill>
                  <a:srgbClr val="004A6C"/>
                </a:solidFill>
                <a:latin typeface="Century Gothic"/>
              </a:rPr>
              <a:t> </a:t>
            </a:r>
            <a:r>
              <a:rPr lang="en-US" sz="3200" b="1" dirty="0" err="1">
                <a:solidFill>
                  <a:srgbClr val="004A6C"/>
                </a:solidFill>
                <a:latin typeface="Century Gothic"/>
              </a:rPr>
              <a:t>Χέντερσον</a:t>
            </a:r>
            <a:endParaRPr lang="en-US" dirty="0" err="1"/>
          </a:p>
        </p:txBody>
      </p:sp>
      <p:pic>
        <p:nvPicPr>
          <p:cNvPr id="12" name="Picture 11" descr="Icon&#10;&#10;Description automatically generated">
            <a:extLst>
              <a:ext uri="{FF2B5EF4-FFF2-40B4-BE49-F238E27FC236}">
                <a16:creationId xmlns:a16="http://schemas.microsoft.com/office/drawing/2014/main" id="{52D78585-AD68-064A-95E2-1E3D8A238AB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868588" y="3429000"/>
            <a:ext cx="1219142" cy="1303374"/>
          </a:xfrm>
          <a:prstGeom prst="rect">
            <a:avLst/>
          </a:prstGeom>
        </p:spPr>
      </p:pic>
      <p:sp>
        <p:nvSpPr>
          <p:cNvPr id="14" name="Rectangle 13">
            <a:extLst>
              <a:ext uri="{FF2B5EF4-FFF2-40B4-BE49-F238E27FC236}">
                <a16:creationId xmlns:a16="http://schemas.microsoft.com/office/drawing/2014/main" id="{10EAE48D-D5E4-8845-BB4B-1434B0B32645}"/>
              </a:ext>
            </a:extLst>
          </p:cNvPr>
          <p:cNvSpPr/>
          <p:nvPr/>
        </p:nvSpPr>
        <p:spPr>
          <a:xfrm>
            <a:off x="687572" y="2305615"/>
            <a:ext cx="4341628" cy="3108543"/>
          </a:xfrm>
          <a:prstGeom prst="rect">
            <a:avLst/>
          </a:prstGeom>
        </p:spPr>
        <p:txBody>
          <a:bodyPr wrap="square" lIns="91440" tIns="45720" rIns="91440" bIns="45720" anchor="t">
            <a:spAutoFit/>
          </a:bodyPr>
          <a:lstStyle/>
          <a:p>
            <a:r>
              <a:rPr lang="en-US" sz="2800" b="1" dirty="0" err="1">
                <a:solidFill>
                  <a:srgbClr val="F9F6ED"/>
                </a:solidFill>
                <a:latin typeface="Century Gothic"/>
              </a:rPr>
              <a:t>Βρίσκετ</a:t>
            </a:r>
            <a:r>
              <a:rPr lang="en-US" sz="2800" b="1" dirty="0">
                <a:solidFill>
                  <a:srgbClr val="F9F6ED"/>
                </a:solidFill>
                <a:latin typeface="Century Gothic"/>
              </a:rPr>
              <a:t>αι </a:t>
            </a:r>
            <a:r>
              <a:rPr lang="en-US" sz="2800" b="1" dirty="0" err="1">
                <a:solidFill>
                  <a:srgbClr val="F9F6ED"/>
                </a:solidFill>
                <a:latin typeface="Century Gothic"/>
              </a:rPr>
              <a:t>στον</a:t>
            </a:r>
            <a:r>
              <a:rPr lang="en-US" sz="2800" b="1" dirty="0">
                <a:solidFill>
                  <a:srgbClr val="F9F6ED"/>
                </a:solidFill>
                <a:latin typeface="Century Gothic"/>
              </a:rPr>
              <a:t> </a:t>
            </a:r>
            <a:r>
              <a:rPr lang="en-US" sz="2800" b="1" dirty="0" err="1">
                <a:solidFill>
                  <a:srgbClr val="F9F6ED"/>
                </a:solidFill>
                <a:latin typeface="Century Gothic"/>
              </a:rPr>
              <a:t>Νότιο</a:t>
            </a:r>
            <a:r>
              <a:rPr lang="en-US" sz="2800" b="1" dirty="0">
                <a:solidFill>
                  <a:srgbClr val="F9F6ED"/>
                </a:solidFill>
                <a:latin typeface="Century Gothic"/>
              </a:rPr>
              <a:t> </a:t>
            </a:r>
            <a:r>
              <a:rPr lang="en-US" sz="2800" b="1" dirty="0" err="1">
                <a:solidFill>
                  <a:srgbClr val="F9F6ED"/>
                </a:solidFill>
                <a:latin typeface="Century Gothic"/>
              </a:rPr>
              <a:t>Ειρηνικό</a:t>
            </a:r>
            <a:endParaRPr lang="en-US" dirty="0" err="1"/>
          </a:p>
          <a:p>
            <a:endParaRPr lang="en-US" sz="2800" b="1" dirty="0">
              <a:solidFill>
                <a:srgbClr val="F9F6ED"/>
              </a:solidFill>
              <a:latin typeface="Century Gothic"/>
            </a:endParaRPr>
          </a:p>
          <a:p>
            <a:r>
              <a:rPr lang="en-US" sz="2800" b="1" dirty="0" err="1">
                <a:solidFill>
                  <a:srgbClr val="F9F6ED"/>
                </a:solidFill>
                <a:latin typeface="Century Gothic"/>
              </a:rPr>
              <a:t>Στην</a:t>
            </a:r>
            <a:r>
              <a:rPr lang="en-US" sz="2800" b="1" dirty="0">
                <a:solidFill>
                  <a:srgbClr val="F9F6ED"/>
                </a:solidFill>
                <a:latin typeface="Century Gothic"/>
              </a:rPr>
              <a:t> </a:t>
            </a:r>
            <a:r>
              <a:rPr lang="en-US" sz="2800" b="1" dirty="0" err="1">
                <a:solidFill>
                  <a:srgbClr val="F9F6ED"/>
                </a:solidFill>
                <a:latin typeface="Century Gothic"/>
              </a:rPr>
              <a:t>μέση</a:t>
            </a:r>
            <a:r>
              <a:rPr lang="en-US" sz="2800" b="1" dirty="0">
                <a:solidFill>
                  <a:srgbClr val="F9F6ED"/>
                </a:solidFill>
                <a:latin typeface="Century Gothic"/>
              </a:rPr>
              <a:t> </a:t>
            </a:r>
            <a:r>
              <a:rPr lang="en-US" sz="2800" b="1" dirty="0" err="1">
                <a:solidFill>
                  <a:srgbClr val="F9F6ED"/>
                </a:solidFill>
                <a:latin typeface="Century Gothic"/>
              </a:rPr>
              <a:t>της</a:t>
            </a:r>
            <a:r>
              <a:rPr lang="en-US" sz="2800" b="1" dirty="0">
                <a:solidFill>
                  <a:srgbClr val="F9F6ED"/>
                </a:solidFill>
                <a:latin typeface="Century Gothic"/>
              </a:rPr>
              <a:t> απ</a:t>
            </a:r>
            <a:r>
              <a:rPr lang="en-US" sz="2800" b="1" dirty="0" err="1">
                <a:solidFill>
                  <a:srgbClr val="F9F6ED"/>
                </a:solidFill>
                <a:latin typeface="Century Gothic"/>
              </a:rPr>
              <a:t>όστ</a:t>
            </a:r>
            <a:r>
              <a:rPr lang="en-US" sz="2800" b="1" dirty="0">
                <a:solidFill>
                  <a:srgbClr val="F9F6ED"/>
                </a:solidFill>
                <a:latin typeface="Century Gothic"/>
              </a:rPr>
              <a:t>α</a:t>
            </a:r>
            <a:r>
              <a:rPr lang="en-US" sz="2800" b="1" dirty="0" err="1">
                <a:solidFill>
                  <a:srgbClr val="F9F6ED"/>
                </a:solidFill>
                <a:latin typeface="Century Gothic"/>
              </a:rPr>
              <a:t>σης</a:t>
            </a:r>
            <a:r>
              <a:rPr lang="en-US" sz="2800" b="1" dirty="0">
                <a:solidFill>
                  <a:srgbClr val="F9F6ED"/>
                </a:solidFill>
                <a:latin typeface="Century Gothic"/>
              </a:rPr>
              <a:t> </a:t>
            </a:r>
            <a:r>
              <a:rPr lang="en-US" sz="2800" b="1" dirty="0" err="1">
                <a:solidFill>
                  <a:srgbClr val="F9F6ED"/>
                </a:solidFill>
                <a:latin typeface="Century Gothic"/>
              </a:rPr>
              <a:t>μετ</a:t>
            </a:r>
            <a:r>
              <a:rPr lang="en-US" sz="2800" b="1" dirty="0">
                <a:solidFill>
                  <a:srgbClr val="F9F6ED"/>
                </a:solidFill>
                <a:latin typeface="Century Gothic"/>
              </a:rPr>
              <a:t>α</a:t>
            </a:r>
            <a:r>
              <a:rPr lang="en-US" sz="2800" b="1" dirty="0" err="1">
                <a:solidFill>
                  <a:srgbClr val="F9F6ED"/>
                </a:solidFill>
                <a:latin typeface="Century Gothic"/>
              </a:rPr>
              <a:t>ξύ</a:t>
            </a:r>
            <a:r>
              <a:rPr lang="en-US" sz="2800" b="1" dirty="0">
                <a:solidFill>
                  <a:srgbClr val="F9F6ED"/>
                </a:solidFill>
                <a:latin typeface="Century Gothic"/>
              </a:rPr>
              <a:t> </a:t>
            </a:r>
            <a:r>
              <a:rPr lang="en-US" sz="2800" b="1" dirty="0" err="1">
                <a:solidFill>
                  <a:srgbClr val="F9F6ED"/>
                </a:solidFill>
                <a:latin typeface="Century Gothic"/>
              </a:rPr>
              <a:t>Χιλής</a:t>
            </a:r>
            <a:r>
              <a:rPr lang="en-US" sz="2800" b="1" dirty="0">
                <a:solidFill>
                  <a:srgbClr val="F9F6ED"/>
                </a:solidFill>
                <a:latin typeface="Century Gothic"/>
              </a:rPr>
              <a:t> και </a:t>
            </a:r>
            <a:r>
              <a:rPr lang="en-US" sz="2800" b="1" dirty="0" err="1">
                <a:solidFill>
                  <a:srgbClr val="F9F6ED"/>
                </a:solidFill>
                <a:latin typeface="Century Gothic"/>
              </a:rPr>
              <a:t>Νέ</a:t>
            </a:r>
            <a:r>
              <a:rPr lang="en-US" sz="2800" b="1" dirty="0">
                <a:solidFill>
                  <a:srgbClr val="F9F6ED"/>
                </a:solidFill>
                <a:latin typeface="Century Gothic"/>
              </a:rPr>
              <a:t>ας </a:t>
            </a:r>
            <a:r>
              <a:rPr lang="en-US" sz="2800" b="1" dirty="0" err="1">
                <a:solidFill>
                  <a:srgbClr val="F9F6ED"/>
                </a:solidFill>
                <a:latin typeface="Century Gothic"/>
              </a:rPr>
              <a:t>Ζηλ</a:t>
            </a:r>
            <a:r>
              <a:rPr lang="en-US" sz="2800" b="1" dirty="0">
                <a:solidFill>
                  <a:srgbClr val="F9F6ED"/>
                </a:solidFill>
                <a:latin typeface="Century Gothic"/>
              </a:rPr>
              <a:t>α</a:t>
            </a:r>
            <a:r>
              <a:rPr lang="en-US" sz="2800" b="1" dirty="0" err="1">
                <a:solidFill>
                  <a:srgbClr val="F9F6ED"/>
                </a:solidFill>
                <a:latin typeface="Century Gothic"/>
              </a:rPr>
              <a:t>νδί</a:t>
            </a:r>
            <a:r>
              <a:rPr lang="en-US" sz="2800" b="1" dirty="0">
                <a:solidFill>
                  <a:srgbClr val="F9F6ED"/>
                </a:solidFill>
                <a:latin typeface="Century Gothic"/>
              </a:rPr>
              <a:t>ας</a:t>
            </a:r>
            <a:endParaRPr lang="en-GB" dirty="0"/>
          </a:p>
        </p:txBody>
      </p:sp>
      <p:sp>
        <p:nvSpPr>
          <p:cNvPr id="15" name="TextBox 14">
            <a:extLst>
              <a:ext uri="{FF2B5EF4-FFF2-40B4-BE49-F238E27FC236}">
                <a16:creationId xmlns:a16="http://schemas.microsoft.com/office/drawing/2014/main" id="{8CC90B5A-8EC3-F04E-82F8-3E2D331BA6DF}"/>
              </a:ext>
            </a:extLst>
          </p:cNvPr>
          <p:cNvSpPr txBox="1"/>
          <p:nvPr/>
        </p:nvSpPr>
        <p:spPr>
          <a:xfrm>
            <a:off x="8451953" y="4552384"/>
            <a:ext cx="2391418" cy="369332"/>
          </a:xfrm>
          <a:prstGeom prst="rect">
            <a:avLst/>
          </a:prstGeom>
          <a:noFill/>
        </p:spPr>
        <p:txBody>
          <a:bodyPr wrap="square" lIns="91440" tIns="45720" rIns="91440" bIns="45720" rtlCol="0" anchor="t">
            <a:spAutoFit/>
          </a:bodyPr>
          <a:lstStyle/>
          <a:p>
            <a:r>
              <a:rPr lang="en-US" b="1" dirty="0" err="1">
                <a:solidFill>
                  <a:srgbClr val="004A6C"/>
                </a:solidFill>
                <a:latin typeface="Century Gothic"/>
              </a:rPr>
              <a:t>Νήσος</a:t>
            </a:r>
            <a:r>
              <a:rPr lang="en-US" b="1" dirty="0">
                <a:solidFill>
                  <a:srgbClr val="004A6C"/>
                </a:solidFill>
                <a:latin typeface="Century Gothic"/>
              </a:rPr>
              <a:t> </a:t>
            </a:r>
            <a:r>
              <a:rPr lang="en-US" b="1" dirty="0" err="1">
                <a:solidFill>
                  <a:srgbClr val="004A6C"/>
                </a:solidFill>
                <a:latin typeface="Century Gothic"/>
              </a:rPr>
              <a:t>Χέντερσον</a:t>
            </a:r>
            <a:endParaRPr lang="en-US" dirty="0" err="1"/>
          </a:p>
        </p:txBody>
      </p:sp>
      <p:pic>
        <p:nvPicPr>
          <p:cNvPr id="16" name="Picture 15">
            <a:extLst>
              <a:ext uri="{FF2B5EF4-FFF2-40B4-BE49-F238E27FC236}">
                <a16:creationId xmlns:a16="http://schemas.microsoft.com/office/drawing/2014/main" id="{A7513373-EA6A-FF44-A2C5-BDA8B76C23B8}"/>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2630890">
            <a:off x="9659857" y="559128"/>
            <a:ext cx="1534497" cy="1512808"/>
          </a:xfrm>
          <a:prstGeom prst="rect">
            <a:avLst/>
          </a:prstGeom>
        </p:spPr>
      </p:pic>
      <p:pic>
        <p:nvPicPr>
          <p:cNvPr id="17" name="Picture 16">
            <a:extLst>
              <a:ext uri="{FF2B5EF4-FFF2-40B4-BE49-F238E27FC236}">
                <a16:creationId xmlns:a16="http://schemas.microsoft.com/office/drawing/2014/main" id="{934A93F1-4571-414E-BF67-97F33D2CEDB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3446938">
            <a:off x="5243942" y="4873118"/>
            <a:ext cx="1534497" cy="1512808"/>
          </a:xfrm>
          <a:prstGeom prst="rect">
            <a:avLst/>
          </a:prstGeom>
        </p:spPr>
      </p:pic>
    </p:spTree>
    <p:extLst>
      <p:ext uri="{BB962C8B-B14F-4D97-AF65-F5344CB8AC3E}">
        <p14:creationId xmlns:p14="http://schemas.microsoft.com/office/powerpoint/2010/main" val="4238242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icon&#10;&#10;Description automatically generated">
            <a:extLst>
              <a:ext uri="{FF2B5EF4-FFF2-40B4-BE49-F238E27FC236}">
                <a16:creationId xmlns:a16="http://schemas.microsoft.com/office/drawing/2014/main" id="{756BFCDA-B3E5-6441-B4CA-5B0D7DAECAA0}"/>
              </a:ext>
            </a:extLst>
          </p:cNvPr>
          <p:cNvPicPr>
            <a:picLocks noChangeAspect="1"/>
          </p:cNvPicPr>
          <p:nvPr/>
        </p:nvPicPr>
        <p:blipFill>
          <a:blip r:embed="rId3"/>
          <a:stretch>
            <a:fillRect/>
          </a:stretch>
        </p:blipFill>
        <p:spPr>
          <a:xfrm>
            <a:off x="0" y="0"/>
            <a:ext cx="12192000" cy="6858000"/>
          </a:xfrm>
          <a:prstGeom prst="rect">
            <a:avLst/>
          </a:prstGeom>
        </p:spPr>
      </p:pic>
      <p:pic>
        <p:nvPicPr>
          <p:cNvPr id="39" name="Picture 38">
            <a:extLst>
              <a:ext uri="{FF2B5EF4-FFF2-40B4-BE49-F238E27FC236}">
                <a16:creationId xmlns:a16="http://schemas.microsoft.com/office/drawing/2014/main" id="{A47D3C5F-697E-1546-8FFA-6B34E5F88D7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630890">
            <a:off x="6206999" y="1702755"/>
            <a:ext cx="1534497" cy="1512808"/>
          </a:xfrm>
          <a:prstGeom prst="rect">
            <a:avLst/>
          </a:prstGeom>
        </p:spPr>
      </p:pic>
      <p:sp>
        <p:nvSpPr>
          <p:cNvPr id="14" name="Rectangle 13">
            <a:extLst>
              <a:ext uri="{FF2B5EF4-FFF2-40B4-BE49-F238E27FC236}">
                <a16:creationId xmlns:a16="http://schemas.microsoft.com/office/drawing/2014/main" id="{89313611-7D86-FB41-A33C-CFC9658F909C}"/>
              </a:ext>
            </a:extLst>
          </p:cNvPr>
          <p:cNvSpPr/>
          <p:nvPr/>
        </p:nvSpPr>
        <p:spPr>
          <a:xfrm>
            <a:off x="1707764" y="2701886"/>
            <a:ext cx="5985971" cy="3244686"/>
          </a:xfrm>
          <a:prstGeom prst="rect">
            <a:avLst/>
          </a:prstGeom>
          <a:solidFill>
            <a:srgbClr val="F9F6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A07A304-FD93-1142-991A-394DFEA7AF3B}"/>
              </a:ext>
            </a:extLst>
          </p:cNvPr>
          <p:cNvSpPr/>
          <p:nvPr/>
        </p:nvSpPr>
        <p:spPr>
          <a:xfrm>
            <a:off x="2098697" y="3010686"/>
            <a:ext cx="4872312" cy="3108543"/>
          </a:xfrm>
          <a:prstGeom prst="rect">
            <a:avLst/>
          </a:prstGeom>
        </p:spPr>
        <p:txBody>
          <a:bodyPr wrap="square" lIns="91440" tIns="45720" rIns="91440" bIns="45720" anchor="t">
            <a:spAutoFit/>
          </a:bodyPr>
          <a:lstStyle/>
          <a:p>
            <a:r>
              <a:rPr lang="en-US" sz="2800" b="1" dirty="0" err="1">
                <a:solidFill>
                  <a:srgbClr val="004A6C"/>
                </a:solidFill>
                <a:latin typeface="Century Gothic"/>
              </a:rPr>
              <a:t>Το</a:t>
            </a:r>
            <a:r>
              <a:rPr lang="en-US" sz="2800" b="1" dirty="0">
                <a:solidFill>
                  <a:srgbClr val="004A6C"/>
                </a:solidFill>
                <a:latin typeface="Century Gothic"/>
              </a:rPr>
              <a:t> 2017, </a:t>
            </a:r>
            <a:r>
              <a:rPr lang="en-US" sz="2800" b="1" dirty="0" err="1">
                <a:solidFill>
                  <a:srgbClr val="004A6C"/>
                </a:solidFill>
                <a:latin typeface="Century Gothic"/>
              </a:rPr>
              <a:t>οι</a:t>
            </a:r>
            <a:r>
              <a:rPr lang="en-US" sz="2800" b="1" dirty="0">
                <a:solidFill>
                  <a:srgbClr val="004A6C"/>
                </a:solidFill>
                <a:latin typeface="Century Gothic"/>
              </a:rPr>
              <a:t> </a:t>
            </a:r>
            <a:r>
              <a:rPr lang="en-US" sz="2800" b="1" dirty="0" err="1">
                <a:solidFill>
                  <a:srgbClr val="004A6C"/>
                </a:solidFill>
                <a:latin typeface="Century Gothic"/>
              </a:rPr>
              <a:t>ερευνητές</a:t>
            </a:r>
            <a:r>
              <a:rPr lang="en-US" sz="2800" b="1" dirty="0">
                <a:solidFill>
                  <a:srgbClr val="004A6C"/>
                </a:solidFill>
                <a:latin typeface="Century Gothic"/>
              </a:rPr>
              <a:t> </a:t>
            </a:r>
            <a:r>
              <a:rPr lang="en-US" sz="2800" b="1" dirty="0" err="1">
                <a:solidFill>
                  <a:srgbClr val="004A6C"/>
                </a:solidFill>
                <a:latin typeface="Century Gothic"/>
              </a:rPr>
              <a:t>συνέλεξ</a:t>
            </a:r>
            <a:r>
              <a:rPr lang="en-US" sz="2800" b="1" dirty="0">
                <a:solidFill>
                  <a:srgbClr val="004A6C"/>
                </a:solidFill>
                <a:latin typeface="Century Gothic"/>
              </a:rPr>
              <a:t>αν π</a:t>
            </a:r>
            <a:r>
              <a:rPr lang="en-US" sz="2800" b="1" dirty="0" err="1">
                <a:solidFill>
                  <a:srgbClr val="004A6C"/>
                </a:solidFill>
                <a:latin typeface="Century Gothic"/>
              </a:rPr>
              <a:t>άνω</a:t>
            </a:r>
            <a:r>
              <a:rPr lang="en-US" sz="2800" b="1" dirty="0">
                <a:solidFill>
                  <a:srgbClr val="004A6C"/>
                </a:solidFill>
                <a:latin typeface="Century Gothic"/>
              </a:rPr>
              <a:t> από 55.000 </a:t>
            </a:r>
            <a:r>
              <a:rPr lang="en-US" sz="2800" b="1" dirty="0" err="1">
                <a:solidFill>
                  <a:srgbClr val="004A6C"/>
                </a:solidFill>
                <a:latin typeface="Century Gothic"/>
              </a:rPr>
              <a:t>κομμάτι</a:t>
            </a:r>
            <a:r>
              <a:rPr lang="en-US" sz="2800" b="1" dirty="0">
                <a:solidFill>
                  <a:srgbClr val="004A6C"/>
                </a:solidFill>
                <a:latin typeface="Century Gothic"/>
              </a:rPr>
              <a:t>α απ</a:t>
            </a:r>
            <a:r>
              <a:rPr lang="en-US" sz="2800" b="1" dirty="0" err="1">
                <a:solidFill>
                  <a:srgbClr val="004A6C"/>
                </a:solidFill>
                <a:latin typeface="Century Gothic"/>
              </a:rPr>
              <a:t>ορριμμάτων</a:t>
            </a:r>
            <a:r>
              <a:rPr lang="en-US" sz="2800" b="1" dirty="0">
                <a:solidFill>
                  <a:srgbClr val="004A6C"/>
                </a:solidFill>
                <a:latin typeface="Century Gothic"/>
              </a:rPr>
              <a:t> από </a:t>
            </a:r>
            <a:r>
              <a:rPr lang="en-US" sz="2800" b="1" dirty="0" err="1">
                <a:solidFill>
                  <a:srgbClr val="004A6C"/>
                </a:solidFill>
                <a:latin typeface="Century Gothic"/>
              </a:rPr>
              <a:t>το</a:t>
            </a:r>
            <a:r>
              <a:rPr lang="en-US" sz="2800" b="1" dirty="0">
                <a:solidFill>
                  <a:srgbClr val="004A6C"/>
                </a:solidFill>
                <a:latin typeface="Century Gothic"/>
              </a:rPr>
              <a:t> </a:t>
            </a:r>
            <a:r>
              <a:rPr lang="en-US" sz="2800" b="1" dirty="0" err="1">
                <a:solidFill>
                  <a:srgbClr val="004A6C"/>
                </a:solidFill>
                <a:latin typeface="Century Gothic"/>
              </a:rPr>
              <a:t>νησί</a:t>
            </a:r>
            <a:r>
              <a:rPr lang="en-US" sz="2800" b="1" dirty="0">
                <a:solidFill>
                  <a:srgbClr val="004A6C"/>
                </a:solidFill>
                <a:latin typeface="Century Gothic"/>
              </a:rPr>
              <a:t>, πα</a:t>
            </a:r>
            <a:r>
              <a:rPr lang="en-US" sz="2800" b="1" dirty="0" err="1">
                <a:solidFill>
                  <a:srgbClr val="004A6C"/>
                </a:solidFill>
                <a:latin typeface="Century Gothic"/>
              </a:rPr>
              <a:t>ρόλο</a:t>
            </a:r>
            <a:r>
              <a:rPr lang="en-US" sz="2800" b="1" dirty="0">
                <a:solidFill>
                  <a:srgbClr val="004A6C"/>
                </a:solidFill>
                <a:latin typeface="Century Gothic"/>
              </a:rPr>
              <a:t> π</a:t>
            </a:r>
            <a:r>
              <a:rPr lang="en-US" sz="2800" b="1" dirty="0" err="1">
                <a:solidFill>
                  <a:srgbClr val="004A6C"/>
                </a:solidFill>
                <a:latin typeface="Century Gothic"/>
              </a:rPr>
              <a:t>ου</a:t>
            </a:r>
            <a:r>
              <a:rPr lang="en-US" sz="2800" b="1" dirty="0">
                <a:solidFill>
                  <a:srgbClr val="004A6C"/>
                </a:solidFill>
                <a:latin typeface="Century Gothic"/>
              </a:rPr>
              <a:t> κα</a:t>
            </a:r>
            <a:r>
              <a:rPr lang="en-US" sz="2800" b="1" dirty="0" err="1">
                <a:solidFill>
                  <a:srgbClr val="004A6C"/>
                </a:solidFill>
                <a:latin typeface="Century Gothic"/>
              </a:rPr>
              <a:t>νείς</a:t>
            </a:r>
            <a:r>
              <a:rPr lang="en-US" sz="2800" b="1" dirty="0">
                <a:solidFill>
                  <a:srgbClr val="004A6C"/>
                </a:solidFill>
                <a:latin typeface="Century Gothic"/>
              </a:rPr>
              <a:t> </a:t>
            </a:r>
            <a:r>
              <a:rPr lang="en-US" sz="2800" b="1" dirty="0" err="1">
                <a:solidFill>
                  <a:srgbClr val="004A6C"/>
                </a:solidFill>
                <a:latin typeface="Century Gothic"/>
              </a:rPr>
              <a:t>δεν</a:t>
            </a:r>
            <a:r>
              <a:rPr lang="en-US" sz="2800" b="1" dirty="0">
                <a:solidFill>
                  <a:srgbClr val="004A6C"/>
                </a:solidFill>
                <a:latin typeface="Century Gothic"/>
              </a:rPr>
              <a:t> </a:t>
            </a:r>
            <a:r>
              <a:rPr lang="en-US" sz="2800" b="1" dirty="0" err="1">
                <a:solidFill>
                  <a:srgbClr val="004A6C"/>
                </a:solidFill>
                <a:latin typeface="Century Gothic"/>
              </a:rPr>
              <a:t>ζει</a:t>
            </a:r>
            <a:r>
              <a:rPr lang="en-US" sz="2800" b="1" dirty="0">
                <a:solidFill>
                  <a:srgbClr val="004A6C"/>
                </a:solidFill>
                <a:latin typeface="Century Gothic"/>
              </a:rPr>
              <a:t> </a:t>
            </a:r>
            <a:r>
              <a:rPr lang="en-US" sz="2800" b="1" dirty="0" err="1">
                <a:solidFill>
                  <a:srgbClr val="004A6C"/>
                </a:solidFill>
                <a:latin typeface="Century Gothic"/>
              </a:rPr>
              <a:t>εκεί</a:t>
            </a:r>
            <a:r>
              <a:rPr lang="en-US" sz="2800" b="1" dirty="0">
                <a:solidFill>
                  <a:srgbClr val="004A6C"/>
                </a:solidFill>
                <a:latin typeface="Century Gothic"/>
              </a:rPr>
              <a:t>.</a:t>
            </a:r>
            <a:endParaRPr lang="en-US" dirty="0"/>
          </a:p>
          <a:p>
            <a:pPr>
              <a:lnSpc>
                <a:spcPct val="100000"/>
              </a:lnSpc>
            </a:pPr>
            <a:endParaRPr lang="en-US" sz="2800" b="1" dirty="0">
              <a:solidFill>
                <a:srgbClr val="004A6C"/>
              </a:solidFill>
              <a:latin typeface="Century Gothic"/>
            </a:endParaRPr>
          </a:p>
        </p:txBody>
      </p:sp>
      <p:pic>
        <p:nvPicPr>
          <p:cNvPr id="5" name="Picture 4">
            <a:extLst>
              <a:ext uri="{FF2B5EF4-FFF2-40B4-BE49-F238E27FC236}">
                <a16:creationId xmlns:a16="http://schemas.microsoft.com/office/drawing/2014/main" id="{48225038-637A-084A-8C7D-2AD239E054EC}"/>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l="-43976"/>
          <a:stretch/>
        </p:blipFill>
        <p:spPr>
          <a:xfrm>
            <a:off x="2437205" y="106101"/>
            <a:ext cx="11239625" cy="6858000"/>
          </a:xfrm>
          <a:prstGeom prst="rect">
            <a:avLst/>
          </a:prstGeom>
        </p:spPr>
      </p:pic>
      <p:sp>
        <p:nvSpPr>
          <p:cNvPr id="4" name="TextBox 3">
            <a:extLst>
              <a:ext uri="{FF2B5EF4-FFF2-40B4-BE49-F238E27FC236}">
                <a16:creationId xmlns:a16="http://schemas.microsoft.com/office/drawing/2014/main" id="{6EE056E5-ECFF-1B59-FAF9-BFAFDFE6D2FE}"/>
              </a:ext>
            </a:extLst>
          </p:cNvPr>
          <p:cNvSpPr txBox="1"/>
          <p:nvPr/>
        </p:nvSpPr>
        <p:spPr>
          <a:xfrm>
            <a:off x="263759" y="842795"/>
            <a:ext cx="4666967"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Νήσος</a:t>
            </a:r>
            <a:r>
              <a:rPr lang="en-US" sz="3200" b="1" dirty="0">
                <a:solidFill>
                  <a:srgbClr val="004A6C"/>
                </a:solidFill>
                <a:latin typeface="Century Gothic"/>
              </a:rPr>
              <a:t> </a:t>
            </a:r>
            <a:r>
              <a:rPr lang="en-US" sz="3200" b="1" dirty="0" err="1">
                <a:solidFill>
                  <a:srgbClr val="004A6C"/>
                </a:solidFill>
                <a:latin typeface="Century Gothic"/>
              </a:rPr>
              <a:t>Χέντερσον</a:t>
            </a:r>
            <a:endParaRPr lang="en-US" dirty="0" err="1"/>
          </a:p>
        </p:txBody>
      </p:sp>
    </p:spTree>
    <p:extLst>
      <p:ext uri="{BB962C8B-B14F-4D97-AF65-F5344CB8AC3E}">
        <p14:creationId xmlns:p14="http://schemas.microsoft.com/office/powerpoint/2010/main" val="2921881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9131B-ABF5-894E-9B67-EFF496F9CB89}"/>
              </a:ext>
            </a:extLst>
          </p:cNvPr>
          <p:cNvSpPr>
            <a:spLocks noGrp="1"/>
          </p:cNvSpPr>
          <p:nvPr>
            <p:ph type="title"/>
          </p:nvPr>
        </p:nvSpPr>
        <p:spPr/>
        <p:txBody>
          <a:bodyPr/>
          <a:lstStyle/>
          <a:p>
            <a:endParaRPr lang="en-US"/>
          </a:p>
        </p:txBody>
      </p:sp>
      <p:pic>
        <p:nvPicPr>
          <p:cNvPr id="5" name="Content Placeholder 4" descr="A picture containing icon&#10;&#10;Description automatically generated">
            <a:extLst>
              <a:ext uri="{FF2B5EF4-FFF2-40B4-BE49-F238E27FC236}">
                <a16:creationId xmlns:a16="http://schemas.microsoft.com/office/drawing/2014/main" id="{FABFAF64-82B3-6E4C-9666-540C2B9DE639}"/>
              </a:ext>
            </a:extLst>
          </p:cNvPr>
          <p:cNvPicPr>
            <a:picLocks noGrp="1" noChangeAspect="1"/>
          </p:cNvPicPr>
          <p:nvPr>
            <p:ph idx="1"/>
          </p:nvPr>
        </p:nvPicPr>
        <p:blipFill>
          <a:blip r:embed="rId3"/>
          <a:stretch>
            <a:fillRect/>
          </a:stretch>
        </p:blipFill>
        <p:spPr>
          <a:xfrm>
            <a:off x="0" y="0"/>
            <a:ext cx="12192000" cy="6858000"/>
          </a:xfrm>
        </p:spPr>
      </p:pic>
      <p:pic>
        <p:nvPicPr>
          <p:cNvPr id="10" name="Picture 9">
            <a:extLst>
              <a:ext uri="{FF2B5EF4-FFF2-40B4-BE49-F238E27FC236}">
                <a16:creationId xmlns:a16="http://schemas.microsoft.com/office/drawing/2014/main" id="{12C12A31-7384-454C-890E-EC7063601B3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630890">
            <a:off x="9509231" y="1116847"/>
            <a:ext cx="1534497" cy="1512808"/>
          </a:xfrm>
          <a:prstGeom prst="rect">
            <a:avLst/>
          </a:prstGeom>
        </p:spPr>
      </p:pic>
      <p:pic>
        <p:nvPicPr>
          <p:cNvPr id="11" name="Picture 10" descr="Icon&#10;&#10;Description automatically generated">
            <a:extLst>
              <a:ext uri="{FF2B5EF4-FFF2-40B4-BE49-F238E27FC236}">
                <a16:creationId xmlns:a16="http://schemas.microsoft.com/office/drawing/2014/main" id="{0CAE4014-D772-5946-9870-1D7F2386301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38200" y="4680906"/>
            <a:ext cx="1452800" cy="1046641"/>
          </a:xfrm>
          <a:prstGeom prst="rect">
            <a:avLst/>
          </a:prstGeom>
        </p:spPr>
      </p:pic>
      <p:pic>
        <p:nvPicPr>
          <p:cNvPr id="12" name="Picture 11" descr="Icon&#10;&#10;Description automatically generated">
            <a:extLst>
              <a:ext uri="{FF2B5EF4-FFF2-40B4-BE49-F238E27FC236}">
                <a16:creationId xmlns:a16="http://schemas.microsoft.com/office/drawing/2014/main" id="{894E213A-DB1B-8349-A980-E6FC4D813A4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119632" y="5329353"/>
            <a:ext cx="753392" cy="646331"/>
          </a:xfrm>
          <a:prstGeom prst="rect">
            <a:avLst/>
          </a:prstGeom>
        </p:spPr>
      </p:pic>
      <p:pic>
        <p:nvPicPr>
          <p:cNvPr id="13" name="Picture 12" descr="Icon&#10;&#10;Description automatically generated">
            <a:extLst>
              <a:ext uri="{FF2B5EF4-FFF2-40B4-BE49-F238E27FC236}">
                <a16:creationId xmlns:a16="http://schemas.microsoft.com/office/drawing/2014/main" id="{7FDB0477-04E8-824A-8610-CB721F639176}"/>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927762" y="522036"/>
            <a:ext cx="1785598" cy="1105174"/>
          </a:xfrm>
          <a:prstGeom prst="rect">
            <a:avLst/>
          </a:prstGeom>
        </p:spPr>
      </p:pic>
      <p:pic>
        <p:nvPicPr>
          <p:cNvPr id="14" name="Picture 13" descr="Icon&#10;&#10;Description automatically generated">
            <a:extLst>
              <a:ext uri="{FF2B5EF4-FFF2-40B4-BE49-F238E27FC236}">
                <a16:creationId xmlns:a16="http://schemas.microsoft.com/office/drawing/2014/main" id="{D19BDFE0-751B-574E-A56A-BAE6D79D0B3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8126097">
            <a:off x="7996120" y="408351"/>
            <a:ext cx="753392" cy="646331"/>
          </a:xfrm>
          <a:prstGeom prst="rect">
            <a:avLst/>
          </a:prstGeom>
        </p:spPr>
      </p:pic>
      <p:pic>
        <p:nvPicPr>
          <p:cNvPr id="16" name="Picture 15" descr="Icon&#10;&#10;Description automatically generated">
            <a:extLst>
              <a:ext uri="{FF2B5EF4-FFF2-40B4-BE49-F238E27FC236}">
                <a16:creationId xmlns:a16="http://schemas.microsoft.com/office/drawing/2014/main" id="{88647120-D12C-1940-91DF-AEED0A53B814}"/>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960343">
            <a:off x="10642138" y="4614644"/>
            <a:ext cx="1166482" cy="1429418"/>
          </a:xfrm>
          <a:prstGeom prst="rect">
            <a:avLst/>
          </a:prstGeom>
        </p:spPr>
      </p:pic>
      <p:pic>
        <p:nvPicPr>
          <p:cNvPr id="17" name="Picture 16" descr="Icon&#10;&#10;Description automatically generated">
            <a:extLst>
              <a:ext uri="{FF2B5EF4-FFF2-40B4-BE49-F238E27FC236}">
                <a16:creationId xmlns:a16="http://schemas.microsoft.com/office/drawing/2014/main" id="{56ECF56A-7E21-9D46-ACEA-0DBC6CD4D998}"/>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3190384">
            <a:off x="10480828" y="4074037"/>
            <a:ext cx="753392" cy="646331"/>
          </a:xfrm>
          <a:prstGeom prst="rect">
            <a:avLst/>
          </a:prstGeom>
        </p:spPr>
      </p:pic>
      <p:pic>
        <p:nvPicPr>
          <p:cNvPr id="18" name="Picture 17">
            <a:extLst>
              <a:ext uri="{FF2B5EF4-FFF2-40B4-BE49-F238E27FC236}">
                <a16:creationId xmlns:a16="http://schemas.microsoft.com/office/drawing/2014/main" id="{F2AF3870-BB3C-D441-815B-CF05CDE370FE}"/>
              </a:ext>
            </a:extLst>
          </p:cNvPr>
          <p:cNvPicPr>
            <a:picLocks noChangeAspect="1"/>
          </p:cNvPicPr>
          <p:nvPr/>
        </p:nvPicPr>
        <p:blipFill>
          <a:blip r:embed="rId9"/>
          <a:stretch>
            <a:fillRect/>
          </a:stretch>
        </p:blipFill>
        <p:spPr>
          <a:xfrm rot="8737780">
            <a:off x="1625356" y="3652527"/>
            <a:ext cx="368300" cy="241300"/>
          </a:xfrm>
          <a:prstGeom prst="rect">
            <a:avLst/>
          </a:prstGeom>
        </p:spPr>
      </p:pic>
      <p:pic>
        <p:nvPicPr>
          <p:cNvPr id="19" name="Picture 18" descr="Shape, icon, arrow&#10;&#10;Description automatically generated">
            <a:extLst>
              <a:ext uri="{FF2B5EF4-FFF2-40B4-BE49-F238E27FC236}">
                <a16:creationId xmlns:a16="http://schemas.microsoft.com/office/drawing/2014/main" id="{8C644321-6536-1741-8D94-542413529792}"/>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050048" y="2138579"/>
            <a:ext cx="1518918" cy="1623371"/>
          </a:xfrm>
          <a:prstGeom prst="rect">
            <a:avLst/>
          </a:prstGeom>
        </p:spPr>
      </p:pic>
      <p:sp>
        <p:nvSpPr>
          <p:cNvPr id="4" name="TextBox 3">
            <a:extLst>
              <a:ext uri="{FF2B5EF4-FFF2-40B4-BE49-F238E27FC236}">
                <a16:creationId xmlns:a16="http://schemas.microsoft.com/office/drawing/2014/main" id="{8EC32AB7-6B99-6923-BE9C-5AF81433A1A5}"/>
              </a:ext>
            </a:extLst>
          </p:cNvPr>
          <p:cNvSpPr txBox="1"/>
          <p:nvPr/>
        </p:nvSpPr>
        <p:spPr>
          <a:xfrm>
            <a:off x="263759" y="842795"/>
            <a:ext cx="4666967" cy="584775"/>
          </a:xfrm>
          <a:prstGeom prst="rect">
            <a:avLst/>
          </a:prstGeom>
          <a:noFill/>
        </p:spPr>
        <p:txBody>
          <a:bodyPr wrap="square" lIns="91440" tIns="45720" rIns="91440" bIns="45720" rtlCol="0" anchor="t">
            <a:spAutoFit/>
          </a:bodyPr>
          <a:lstStyle/>
          <a:p>
            <a:r>
              <a:rPr lang="en-US" sz="3200" b="1" dirty="0" err="1">
                <a:solidFill>
                  <a:srgbClr val="004A6C"/>
                </a:solidFill>
                <a:latin typeface="Century Gothic"/>
              </a:rPr>
              <a:t>Νήσος</a:t>
            </a:r>
            <a:r>
              <a:rPr lang="en-US" sz="3200" b="1" dirty="0">
                <a:solidFill>
                  <a:srgbClr val="004A6C"/>
                </a:solidFill>
                <a:latin typeface="Century Gothic"/>
              </a:rPr>
              <a:t> </a:t>
            </a:r>
            <a:r>
              <a:rPr lang="en-US" sz="3200" b="1" dirty="0" err="1">
                <a:solidFill>
                  <a:srgbClr val="004A6C"/>
                </a:solidFill>
                <a:latin typeface="Century Gothic"/>
              </a:rPr>
              <a:t>Χέντερσον</a:t>
            </a:r>
            <a:endParaRPr lang="en-US" dirty="0" err="1"/>
          </a:p>
        </p:txBody>
      </p:sp>
      <p:pic>
        <p:nvPicPr>
          <p:cNvPr id="6" name="Picture 5" descr="A table with numbers and letters&#10;&#10;Description automatically generated">
            <a:extLst>
              <a:ext uri="{FF2B5EF4-FFF2-40B4-BE49-F238E27FC236}">
                <a16:creationId xmlns:a16="http://schemas.microsoft.com/office/drawing/2014/main" id="{EC931418-52BF-C7FC-1510-C3537136D45D}"/>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2596164" y="1873590"/>
            <a:ext cx="7472303" cy="4779501"/>
          </a:xfrm>
          <a:prstGeom prst="rect">
            <a:avLst/>
          </a:prstGeom>
        </p:spPr>
      </p:pic>
    </p:spTree>
    <p:extLst>
      <p:ext uri="{BB962C8B-B14F-4D97-AF65-F5344CB8AC3E}">
        <p14:creationId xmlns:p14="http://schemas.microsoft.com/office/powerpoint/2010/main" val="4414192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Flow_SignoffStatus xmlns="764ce334-4dea-4cda-96fd-5a46cc3154a2" xsi:nil="true"/>
    <TaxCatchAll xmlns="edf7c51f-8958-4cb5-b692-975806f17f35" xsi:nil="true"/>
    <lcf76f155ced4ddcb4097134ff3c332f xmlns="764ce334-4dea-4cda-96fd-5a46cc3154a2">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DF3CADEC272EC47A0E7F131D361E962" ma:contentTypeVersion="19" ma:contentTypeDescription="Create a new document." ma:contentTypeScope="" ma:versionID="ca89567eb3d7597ff4dafff1cc2834f2">
  <xsd:schema xmlns:xsd="http://www.w3.org/2001/XMLSchema" xmlns:xs="http://www.w3.org/2001/XMLSchema" xmlns:p="http://schemas.microsoft.com/office/2006/metadata/properties" xmlns:ns2="764ce334-4dea-4cda-96fd-5a46cc3154a2" xmlns:ns3="edf7c51f-8958-4cb5-b692-975806f17f35" targetNamespace="http://schemas.microsoft.com/office/2006/metadata/properties" ma:root="true" ma:fieldsID="6036ee9a4dfbea1b2f42013792becada" ns2:_="" ns3:_="">
    <xsd:import namespace="764ce334-4dea-4cda-96fd-5a46cc3154a2"/>
    <xsd:import namespace="edf7c51f-8958-4cb5-b692-975806f17f3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_Flow_SignoffStatu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4ce334-4dea-4cda-96fd-5a46cc3154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_Flow_SignoffStatus" ma:index="20" nillable="true" ma:displayName="Sign-off status" ma:internalName="Sign_x002d_off_x0020_status">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9affbd4-4267-4163-968f-31649eba30c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df7c51f-8958-4cb5-b692-975806f17f3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12c46cc1-e504-45ce-b475-70eb2bc32c3b}" ma:internalName="TaxCatchAll" ma:showField="CatchAllData" ma:web="edf7c51f-8958-4cb5-b692-975806f17f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40C6264-D9B2-4627-A979-5FE1A9F1261C}">
  <ds:schemaRefs>
    <ds:schemaRef ds:uri="http://schemas.microsoft.com/sharepoint/v3/contenttype/forms"/>
  </ds:schemaRefs>
</ds:datastoreItem>
</file>

<file path=customXml/itemProps2.xml><?xml version="1.0" encoding="utf-8"?>
<ds:datastoreItem xmlns:ds="http://schemas.openxmlformats.org/officeDocument/2006/customXml" ds:itemID="{C7FB9D79-E3BA-4F63-80CE-63BAD07BAA45}">
  <ds:schemaRefs>
    <ds:schemaRef ds:uri="edf7c51f-8958-4cb5-b692-975806f17f35"/>
    <ds:schemaRef ds:uri="http://schemas.microsoft.com/office/2006/metadata/properties"/>
    <ds:schemaRef ds:uri="764ce334-4dea-4cda-96fd-5a46cc3154a2"/>
    <ds:schemaRef ds:uri="http://www.w3.org/XML/1998/namespace"/>
    <ds:schemaRef ds:uri="http://purl.org/dc/elements/1.1/"/>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9F969A11-8D53-4AC8-94E0-7C962799D7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64ce334-4dea-4cda-96fd-5a46cc3154a2"/>
    <ds:schemaRef ds:uri="edf7c51f-8958-4cb5-b692-975806f17f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1514</Words>
  <Application>Microsoft Office PowerPoint</Application>
  <PresentationFormat>Widescreen</PresentationFormat>
  <Paragraphs>144</Paragraphs>
  <Slides>20</Slides>
  <Notes>19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Calibri</vt:lpstr>
      <vt:lpstr>Calibri Light</vt:lpstr>
      <vt:lpstr>Century Gothic</vt:lpstr>
      <vt:lpstr>Gilroy Black</vt:lpstr>
      <vt:lpstr>Gilroy Bold</vt:lpstr>
      <vt:lpstr>Gilroy Medium</vt:lpstr>
      <vt:lpstr>Gilroy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dc:creator>
  <cp:lastModifiedBy>Marina Grissin</cp:lastModifiedBy>
  <cp:revision>487</cp:revision>
  <dcterms:created xsi:type="dcterms:W3CDTF">2021-08-19T08:20:23Z</dcterms:created>
  <dcterms:modified xsi:type="dcterms:W3CDTF">2024-07-16T14:16:26Z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0x0101008DF3CADEC272EC47A0E7F131D361E962</vt:lpwstr>
  </property>
  <property fmtid="{D5CDD505-2E9C-101B-9397-08002B2CF9AE}" pid="3" name="MediaServiceImageTags">
    <vt:lpwstr/>
  </property>
</Properties>
</file>