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5"/>
  </p:notesMasterIdLst>
  <p:sldIdLst>
    <p:sldId id="256" r:id="rId5"/>
    <p:sldId id="268" r:id="rId6"/>
    <p:sldId id="288" r:id="rId7"/>
    <p:sldId id="258" r:id="rId8"/>
    <p:sldId id="259" r:id="rId9"/>
    <p:sldId id="260" r:id="rId10"/>
    <p:sldId id="261" r:id="rId11"/>
    <p:sldId id="262" r:id="rId12"/>
    <p:sldId id="264" r:id="rId13"/>
    <p:sldId id="265" r:id="rId14"/>
    <p:sldId id="266" r:id="rId15"/>
    <p:sldId id="267" r:id="rId16"/>
    <p:sldId id="269" r:id="rId17"/>
    <p:sldId id="272" r:id="rId18"/>
    <p:sldId id="270" r:id="rId19"/>
    <p:sldId id="271" r:id="rId20"/>
    <p:sldId id="274" r:id="rId21"/>
    <p:sldId id="273" r:id="rId22"/>
    <p:sldId id="284" r:id="rId23"/>
    <p:sldId id="293" r:id="rId2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4ABCAA"/>
    <a:srgbClr val="DB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2109" autoAdjust="0"/>
  </p:normalViewPr>
  <p:slideViewPr>
    <p:cSldViewPr snapToGrid="0">
      <p:cViewPr varScale="1">
        <p:scale>
          <a:sx n="104" d="100"/>
          <a:sy n="104" d="100"/>
        </p:scale>
        <p:origin x="144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Barrett" userId="cb5185be-5fee-4d3c-8e70-e8dfc151a51b" providerId="ADAL" clId="{79D5A03D-2238-42F2-874E-D88971E33B4B}"/>
    <pc:docChg chg="custSel addSld modSld">
      <pc:chgData name="Nathan Barrett" userId="cb5185be-5fee-4d3c-8e70-e8dfc151a51b" providerId="ADAL" clId="{79D5A03D-2238-42F2-874E-D88971E33B4B}" dt="2024-03-21T10:28:15.358" v="876" actId="20577"/>
      <pc:docMkLst>
        <pc:docMk/>
      </pc:docMkLst>
      <pc:sldChg chg="modNotesTx">
        <pc:chgData name="Nathan Barrett" userId="cb5185be-5fee-4d3c-8e70-e8dfc151a51b" providerId="ADAL" clId="{79D5A03D-2238-42F2-874E-D88971E33B4B}" dt="2024-03-21T10:01:33.806" v="807" actId="20577"/>
        <pc:sldMkLst>
          <pc:docMk/>
          <pc:sldMk cId="0" sldId="258"/>
        </pc:sldMkLst>
      </pc:sldChg>
      <pc:sldChg chg="modNotesTx">
        <pc:chgData name="Nathan Barrett" userId="cb5185be-5fee-4d3c-8e70-e8dfc151a51b" providerId="ADAL" clId="{79D5A03D-2238-42F2-874E-D88971E33B4B}" dt="2024-03-21T10:00:20.950" v="717" actId="20577"/>
        <pc:sldMkLst>
          <pc:docMk/>
          <pc:sldMk cId="0" sldId="273"/>
        </pc:sldMkLst>
      </pc:sldChg>
      <pc:sldChg chg="modNotesTx">
        <pc:chgData name="Nathan Barrett" userId="cb5185be-5fee-4d3c-8e70-e8dfc151a51b" providerId="ADAL" clId="{79D5A03D-2238-42F2-874E-D88971E33B4B}" dt="2024-03-21T10:28:15.358" v="876" actId="20577"/>
        <pc:sldMkLst>
          <pc:docMk/>
          <pc:sldMk cId="0" sldId="274"/>
        </pc:sldMkLst>
      </pc:sldChg>
      <pc:sldChg chg="addSp delSp modSp new mod modNotesTx">
        <pc:chgData name="Nathan Barrett" userId="cb5185be-5fee-4d3c-8e70-e8dfc151a51b" providerId="ADAL" clId="{79D5A03D-2238-42F2-874E-D88971E33B4B}" dt="2024-03-21T10:00:55.498" v="752" actId="5793"/>
        <pc:sldMkLst>
          <pc:docMk/>
          <pc:sldMk cId="2864121214" sldId="288"/>
        </pc:sldMkLst>
        <pc:spChg chg="del">
          <ac:chgData name="Nathan Barrett" userId="cb5185be-5fee-4d3c-8e70-e8dfc151a51b" providerId="ADAL" clId="{79D5A03D-2238-42F2-874E-D88971E33B4B}" dt="2024-03-21T09:36:58.825" v="1" actId="478"/>
          <ac:spMkLst>
            <pc:docMk/>
            <pc:sldMk cId="2864121214" sldId="288"/>
            <ac:spMk id="2" creationId="{06893751-84C4-F0FC-EC18-D3385A9AD3C4}"/>
          </ac:spMkLst>
        </pc:spChg>
        <pc:spChg chg="del">
          <ac:chgData name="Nathan Barrett" userId="cb5185be-5fee-4d3c-8e70-e8dfc151a51b" providerId="ADAL" clId="{79D5A03D-2238-42F2-874E-D88971E33B4B}" dt="2024-03-21T09:37:02.045" v="2" actId="478"/>
          <ac:spMkLst>
            <pc:docMk/>
            <pc:sldMk cId="2864121214" sldId="288"/>
            <ac:spMk id="3" creationId="{9636DE8F-A2E0-70C5-F9D0-1B7522070749}"/>
          </ac:spMkLst>
        </pc:spChg>
        <pc:picChg chg="add mod">
          <ac:chgData name="Nathan Barrett" userId="cb5185be-5fee-4d3c-8e70-e8dfc151a51b" providerId="ADAL" clId="{79D5A03D-2238-42F2-874E-D88971E33B4B}" dt="2024-03-21T09:49:41.452" v="5" actId="14100"/>
          <ac:picMkLst>
            <pc:docMk/>
            <pc:sldMk cId="2864121214" sldId="288"/>
            <ac:picMk id="5" creationId="{1DE09015-E531-DFB1-D2D9-813FEF43A342}"/>
          </ac:picMkLst>
        </pc:picChg>
        <pc:picChg chg="add mod ord">
          <ac:chgData name="Nathan Barrett" userId="cb5185be-5fee-4d3c-8e70-e8dfc151a51b" providerId="ADAL" clId="{79D5A03D-2238-42F2-874E-D88971E33B4B}" dt="2024-03-21T09:49:59.131" v="7" actId="167"/>
          <ac:picMkLst>
            <pc:docMk/>
            <pc:sldMk cId="2864121214" sldId="288"/>
            <ac:picMk id="6" creationId="{4973F3B7-D14D-F57B-3F77-E5DD8914937E}"/>
          </ac:picMkLst>
        </pc:picChg>
        <pc:picChg chg="add mod">
          <ac:chgData name="Nathan Barrett" userId="cb5185be-5fee-4d3c-8e70-e8dfc151a51b" providerId="ADAL" clId="{79D5A03D-2238-42F2-874E-D88971E33B4B}" dt="2024-03-21T09:51:05.775" v="14" actId="1076"/>
          <ac:picMkLst>
            <pc:docMk/>
            <pc:sldMk cId="2864121214" sldId="288"/>
            <ac:picMk id="8" creationId="{A343D8B3-FD48-7F57-4D15-EDD9CD31C476}"/>
          </ac:picMkLst>
        </pc:picChg>
      </pc:sldChg>
    </pc:docChg>
  </pc:docChgLst>
  <pc:docChgLst>
    <pc:chgData name="Nathan Barrett" userId="cb5185be-5fee-4d3c-8e70-e8dfc151a51b" providerId="ADAL" clId="{839E266C-738F-461C-B495-6EB90ACB8914}"/>
    <pc:docChg chg="custSel addSld delSld modSld">
      <pc:chgData name="Nathan Barrett" userId="cb5185be-5fee-4d3c-8e70-e8dfc151a51b" providerId="ADAL" clId="{839E266C-738F-461C-B495-6EB90ACB8914}" dt="2024-05-07T05:34:28.157" v="94" actId="20577"/>
      <pc:docMkLst>
        <pc:docMk/>
      </pc:docMkLst>
      <pc:sldChg chg="add del modTransition">
        <pc:chgData name="Nathan Barrett" userId="cb5185be-5fee-4d3c-8e70-e8dfc151a51b" providerId="ADAL" clId="{839E266C-738F-461C-B495-6EB90ACB8914}" dt="2024-05-07T05:32:52.577" v="1"/>
        <pc:sldMkLst>
          <pc:docMk/>
          <pc:sldMk cId="0" sldId="269"/>
        </pc:sldMkLst>
      </pc:sldChg>
      <pc:sldChg chg="add modTransition modNotesTx">
        <pc:chgData name="Nathan Barrett" userId="cb5185be-5fee-4d3c-8e70-e8dfc151a51b" providerId="ADAL" clId="{839E266C-738F-461C-B495-6EB90ACB8914}" dt="2024-05-07T05:34:28.157" v="94" actId="20577"/>
        <pc:sldMkLst>
          <pc:docMk/>
          <pc:sldMk cId="984052748" sldId="293"/>
        </pc:sldMkLst>
      </pc:sldChg>
    </pc:docChg>
  </pc:docChgLst>
  <pc:docChgLst>
    <pc:chgData name="Sarah Duffy" userId="ca92ddb4-4620-4127-97b1-8232d187080b" providerId="ADAL" clId="{5496CD16-CDD9-4141-83C0-BA10B3F3C013}"/>
    <pc:docChg chg="delSld">
      <pc:chgData name="Sarah Duffy" userId="ca92ddb4-4620-4127-97b1-8232d187080b" providerId="ADAL" clId="{5496CD16-CDD9-4141-83C0-BA10B3F3C013}" dt="2024-05-21T13:35:07.451" v="0" actId="47"/>
      <pc:docMkLst>
        <pc:docMk/>
      </pc:docMkLst>
      <pc:sldChg chg="del">
        <pc:chgData name="Sarah Duffy" userId="ca92ddb4-4620-4127-97b1-8232d187080b" providerId="ADAL" clId="{5496CD16-CDD9-4141-83C0-BA10B3F3C013}" dt="2024-05-21T13:35:07.451" v="0" actId="47"/>
        <pc:sldMkLst>
          <pc:docMk/>
          <pc:sldMk cId="3116179503" sldId="285"/>
        </pc:sldMkLst>
      </pc:sldChg>
      <pc:sldChg chg="del">
        <pc:chgData name="Sarah Duffy" userId="ca92ddb4-4620-4127-97b1-8232d187080b" providerId="ADAL" clId="{5496CD16-CDD9-4141-83C0-BA10B3F3C013}" dt="2024-05-21T13:35:07.451" v="0" actId="47"/>
        <pc:sldMkLst>
          <pc:docMk/>
          <pc:sldMk cId="330182087" sldId="286"/>
        </pc:sldMkLst>
      </pc:sldChg>
      <pc:sldChg chg="del">
        <pc:chgData name="Sarah Duffy" userId="ca92ddb4-4620-4127-97b1-8232d187080b" providerId="ADAL" clId="{5496CD16-CDD9-4141-83C0-BA10B3F3C013}" dt="2024-05-21T13:35:07.451" v="0" actId="47"/>
        <pc:sldMkLst>
          <pc:docMk/>
          <pc:sldMk cId="3342217154" sldId="28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b="1" dirty="0"/>
              <a:t>Sarah</a:t>
            </a:r>
            <a:r>
              <a:rPr lang="en-GB" dirty="0"/>
              <a:t>: Hi! I’m Sarah, I work for Common Seas, an organisation on a mission to keep plastic pollution out of our beautiful ocean. </a:t>
            </a:r>
          </a:p>
          <a:p>
            <a:pPr marL="0" marR="0" lvl="0" indent="0" algn="l" defTabSz="914400" eaLnBrk="1" fontAlgn="auto" latinLnBrk="0" hangingPunct="1">
              <a:lnSpc>
                <a:spcPct val="100000"/>
              </a:lnSpc>
              <a:spcBef>
                <a:spcPts val="0"/>
              </a:spcBef>
              <a:spcAft>
                <a:spcPts val="0"/>
              </a:spcAft>
              <a:buClrTx/>
              <a:buSzTx/>
              <a:buFontTx/>
              <a:buNone/>
              <a:tabLst/>
              <a:defRPr/>
            </a:pPr>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Hello, everyone! My name is Nathan. I too work for Common Seas and I’m really excited to talk with you today about the beautiful seas of planet Earth and how we can protect them.</a:t>
            </a:r>
          </a:p>
          <a:p>
            <a:pPr marL="0" marR="0" lvl="0" indent="0" algn="l" defTabSz="91440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391985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rPr>
              <a:t>Sarah: </a:t>
            </a:r>
            <a:r>
              <a:rPr lang="en-GB" sz="1800" dirty="0">
                <a:effectLst/>
                <a:latin typeface="Calibri" panose="020F0502020204030204" pitchFamily="34" charset="0"/>
                <a:ea typeface="Calibri" panose="020F0502020204030204" pitchFamily="34" charset="0"/>
              </a:rPr>
              <a:t>We don’t actually know how many different species of animal live in our seas! The ocean is so huge that we’ve only managed to explore a tiny part of it so far. Around 230,000 species have been identified, but scientist think there could be millions we are yet to discover… Do we have any young scientists or explorers in the room? Who knows, maybe there will be a glow in the dark sea cucumber named after you one day! (Check out this awesome leafy sea dragon!)</a:t>
            </a:r>
            <a:endParaRPr lang="en-GB" dirty="0"/>
          </a:p>
        </p:txBody>
      </p:sp>
    </p:spTree>
    <p:extLst>
      <p:ext uri="{BB962C8B-B14F-4D97-AF65-F5344CB8AC3E}">
        <p14:creationId xmlns:p14="http://schemas.microsoft.com/office/powerpoint/2010/main" val="1094993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There is more plastic than fish in the ocean. </a:t>
            </a: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We can all agree there are lots and lots of fish in the ocean, and unfortunately as you’ll explore today, there’s also a lot of</a:t>
            </a:r>
            <a:r>
              <a:rPr lang="en-GB" sz="1800" dirty="0">
                <a:effectLst/>
                <a:latin typeface="Calibri" panose="020F0502020204030204" pitchFamily="34" charset="0"/>
                <a:ea typeface="Calibri" panose="020F0502020204030204" pitchFamily="34" charset="0"/>
                <a:cs typeface="Times New Roman" panose="02020603050405020304" pitchFamily="18" charset="0"/>
              </a:rPr>
              <a:t> plastic is in the ocean. But, is there more plastic than fish? What do you think?</a:t>
            </a:r>
            <a:endParaRPr lang="en-GB" dirty="0"/>
          </a:p>
        </p:txBody>
      </p:sp>
    </p:spTree>
    <p:extLst>
      <p:ext uri="{BB962C8B-B14F-4D97-AF65-F5344CB8AC3E}">
        <p14:creationId xmlns:p14="http://schemas.microsoft.com/office/powerpoint/2010/main" val="162497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GB" sz="1800" dirty="0">
                <a:effectLst/>
                <a:latin typeface="Calibri" panose="020F0502020204030204" pitchFamily="34" charset="0"/>
                <a:ea typeface="Calibri" panose="020F0502020204030204" pitchFamily="34" charset="0"/>
                <a:cs typeface="Times New Roman" panose="02020603050405020304" pitchFamily="18" charset="0"/>
              </a:rPr>
              <a:t>We can’t really know this because it’s very hard to accurately measure the weight of plastic and fish in the ocean</a:t>
            </a:r>
            <a:r>
              <a:rPr lang="en-GB" sz="1800">
                <a:effectLst/>
                <a:latin typeface="Calibri" panose="020F0502020204030204" pitchFamily="34" charset="0"/>
                <a:ea typeface="Calibri" panose="020F0502020204030204" pitchFamily="34" charset="0"/>
                <a:cs typeface="Times New Roman" panose="02020603050405020304" pitchFamily="18" charset="0"/>
              </a:rPr>
              <a:t>. But, </a:t>
            </a:r>
            <a:r>
              <a:rPr lang="en-GB" sz="1800" dirty="0">
                <a:effectLst/>
                <a:latin typeface="Calibri" panose="020F0502020204030204" pitchFamily="34" charset="0"/>
                <a:ea typeface="Calibri" panose="020F0502020204030204" pitchFamily="34" charset="0"/>
                <a:cs typeface="Times New Roman" panose="02020603050405020304" pitchFamily="18" charset="0"/>
              </a:rPr>
              <a:t>some scientists have predicted that by </a:t>
            </a:r>
            <a:r>
              <a:rPr lang="en-US" sz="1800" b="0" i="0" u="none" strike="noStrike" dirty="0">
                <a:solidFill>
                  <a:srgbClr val="000000"/>
                </a:solidFill>
                <a:effectLst/>
                <a:latin typeface="Calibri" panose="020F0502020204030204" pitchFamily="34" charset="0"/>
              </a:rPr>
              <a:t>2050, there could be more plastic in the oceans than fish – how scary is that? Although, it’s not that surprising, when a truck’s worth of plastic is entering the oceans every minute!</a:t>
            </a:r>
            <a:endParaRPr lang="en-GB" dirty="0"/>
          </a:p>
        </p:txBody>
      </p:sp>
    </p:spTree>
    <p:extLst>
      <p:ext uri="{BB962C8B-B14F-4D97-AF65-F5344CB8AC3E}">
        <p14:creationId xmlns:p14="http://schemas.microsoft.com/office/powerpoint/2010/main" val="1797280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dirty="0">
                <a:effectLst/>
                <a:latin typeface="Calibri" panose="020F0502020204030204" pitchFamily="34" charset="0"/>
                <a:ea typeface="Calibri" panose="020F0502020204030204" pitchFamily="34" charset="0"/>
                <a:cs typeface="Times New Roman" panose="02020603050405020304" pitchFamily="18" charset="0"/>
              </a:rPr>
              <a:t>Let’s take a second to think if we’ve used anything made from plastic already today…. Raise your hand if you have… Me too! Perhaps you’ve used a plastic toothbrush, sat on a plastic chair in class, or had a snack that came in a plastic wrapper?</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It’s a really useful material that can be used to make so many things. Some of these are incredibly important and have even helped save lives- for example lots of medical equipment in hospitals is made from plastic. Other plastic things are not so special and are made to be used once and then thrown away- these are called single use plastics. For example, did you know that in the UK alone we use around 35 million plastic bottles every day!</a:t>
            </a:r>
            <a:endParaRPr lang="en-GB" dirty="0"/>
          </a:p>
        </p:txBody>
      </p:sp>
    </p:spTree>
    <p:extLst>
      <p:ext uri="{BB962C8B-B14F-4D97-AF65-F5344CB8AC3E}">
        <p14:creationId xmlns:p14="http://schemas.microsoft.com/office/powerpoint/2010/main" val="2604927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GB" sz="1800" dirty="0">
                <a:effectLst/>
                <a:latin typeface="Calibri" panose="020F0502020204030204" pitchFamily="34" charset="0"/>
                <a:ea typeface="Calibri" panose="020F0502020204030204" pitchFamily="34" charset="0"/>
                <a:cs typeface="Times New Roman" panose="02020603050405020304" pitchFamily="18" charset="0"/>
              </a:rPr>
              <a:t>The majority of plastic pollution comes from single-use plastic items- things that we use once and then throw away, like plastic bags, plastic bottles, and plastic snack wrappers. This waste is really hard to avoid because so many things that we want and need come packed in them! </a:t>
            </a:r>
            <a:endParaRPr lang="en-GB" sz="1800" dirty="0">
              <a:effectLst/>
              <a:latin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cs typeface="Times New Roman" panose="02020603050405020304" pitchFamily="18" charset="0"/>
            </a:endParaRPr>
          </a:p>
          <a:p>
            <a:pPr rtl="0">
              <a:spcBef>
                <a:spcPts val="0"/>
              </a:spcBef>
              <a:spcAft>
                <a:spcPts val="0"/>
              </a:spcAft>
            </a:pPr>
            <a:r>
              <a:rPr lang="en-US" sz="1800" b="0" i="0" u="none" strike="noStrike" dirty="0">
                <a:solidFill>
                  <a:srgbClr val="000000"/>
                </a:solidFill>
                <a:effectLst/>
                <a:latin typeface="Calibri" panose="020F0502020204030204" pitchFamily="34" charset="0"/>
              </a:rPr>
              <a:t>The thing is… you guys are the future generation - you'll inherit the planet from your parents. And as plastic lasts forever, it means you’re going to inherit all this rubbish from your parents too. I certainly don't want the planet that we live on in the future to be one choked in plastic. We need to tackle plastic pollution now because soon there will be too much plastic on our planet to handle.</a:t>
            </a:r>
            <a:endParaRPr lang="en-US" b="0" dirty="0">
              <a:effectLst/>
            </a:endParaRPr>
          </a:p>
          <a:p>
            <a:br>
              <a:rPr lang="en-US" dirty="0"/>
            </a:br>
            <a:endParaRPr lang="en-GB" dirty="0"/>
          </a:p>
        </p:txBody>
      </p:sp>
    </p:spTree>
    <p:extLst>
      <p:ext uri="{BB962C8B-B14F-4D97-AF65-F5344CB8AC3E}">
        <p14:creationId xmlns:p14="http://schemas.microsoft.com/office/powerpoint/2010/main" val="4097095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dirty="0">
                <a:effectLst/>
                <a:latin typeface="Calibri" panose="020F0502020204030204" pitchFamily="34" charset="0"/>
                <a:ea typeface="Calibri" panose="020F0502020204030204" pitchFamily="34" charset="0"/>
                <a:cs typeface="Times New Roman" panose="02020603050405020304" pitchFamily="18" charset="0"/>
              </a:rPr>
              <a:t>Plastic is everywhere. It finds its way into the ocean, often from places inland (even from where we are right now (The river Lea to our East in Tottenham), where it travels down stream and gets caught up in currents and carried across the world. In some places, these currents move in circles and create something called gyres- you can see these in the picture on the screen. Here plastic can circulate for a long time while it breaks down into smaller pieces of plastic, called microplastics- scientists often describe the water in these places as being like plastic soup. </a:t>
            </a:r>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7000"/>
              </a:lnSpc>
              <a:spcBef>
                <a:spcPts val="0"/>
              </a:spcBef>
              <a:spcAft>
                <a:spcPts val="80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US" sz="1200" dirty="0">
                <a:effectLst/>
                <a:latin typeface="Calibri" panose="020F0502020204030204" pitchFamily="34" charset="0"/>
                <a:ea typeface="Calibri" panose="020F0502020204030204" pitchFamily="34" charset="0"/>
                <a:cs typeface="Times New Roman" panose="02020603050405020304" pitchFamily="18" charset="0"/>
              </a:rPr>
              <a:t>This isn’t good news for us, or for marine life. </a:t>
            </a:r>
            <a:r>
              <a:rPr lang="en-US" sz="1800" b="0" i="0" u="none" strike="noStrike" dirty="0">
                <a:solidFill>
                  <a:srgbClr val="000000"/>
                </a:solidFill>
                <a:effectLst/>
                <a:latin typeface="Calibri" panose="020F0502020204030204" pitchFamily="34" charset="0"/>
              </a:rPr>
              <a:t>90% of seabirds are found to have eaten plastic! Seabirds, along with other sea creatures, often mistake the plastic floating in the ocean for food – especially when it is so </a:t>
            </a:r>
            <a:r>
              <a:rPr lang="en-US" sz="1800" b="0" i="0" u="none" strike="noStrike" dirty="0" err="1">
                <a:solidFill>
                  <a:srgbClr val="000000"/>
                </a:solidFill>
                <a:effectLst/>
                <a:latin typeface="Calibri" panose="020F0502020204030204" pitchFamily="34" charset="0"/>
              </a:rPr>
              <a:t>colourful</a:t>
            </a:r>
            <a:r>
              <a:rPr lang="en-US" sz="1800" b="0" i="0" u="none" strike="noStrike" dirty="0">
                <a:solidFill>
                  <a:srgbClr val="000000"/>
                </a:solidFill>
                <a:effectLst/>
                <a:latin typeface="Calibri" panose="020F0502020204030204" pitchFamily="34" charset="0"/>
              </a:rPr>
              <a:t> and bright! It is also predicted that in around 30 years time, 99% of seabirds will have eaten plastic – almost all the seabirds on the planet! Because plastic is man-made, it can’t be digested when the birds eat it or feed it to their babies, meaning that many seabirds and chicks die from starvation with a stomach full of plastic.</a:t>
            </a:r>
            <a:br>
              <a:rPr lang="en-US" sz="1800" b="0" i="0" u="none" strike="noStrike" dirty="0">
                <a:solidFill>
                  <a:srgbClr val="000000"/>
                </a:solidFill>
                <a:effectLst/>
                <a:latin typeface="Calibri" panose="020F0502020204030204" pitchFamily="34" charset="0"/>
              </a:rPr>
            </a:br>
            <a:r>
              <a:rPr lang="en-US" sz="1800" b="0" i="0" u="none" strike="noStrike" dirty="0">
                <a:solidFill>
                  <a:srgbClr val="000000"/>
                </a:solidFill>
                <a:effectLst/>
                <a:latin typeface="Calibri" panose="020F0502020204030204" pitchFamily="34" charset="0"/>
              </a:rPr>
              <a:t>And it’s not just birds…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endParaRPr lang="en-GB" dirty="0"/>
          </a:p>
        </p:txBody>
      </p:sp>
    </p:spTree>
    <p:extLst>
      <p:ext uri="{BB962C8B-B14F-4D97-AF65-F5344CB8AC3E}">
        <p14:creationId xmlns:p14="http://schemas.microsoft.com/office/powerpoint/2010/main" val="587871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GB" sz="1800" dirty="0">
                <a:effectLst/>
                <a:latin typeface="Calibri" panose="020F0502020204030204" pitchFamily="34" charset="0"/>
                <a:ea typeface="Calibri" panose="020F0502020204030204" pitchFamily="34" charset="0"/>
                <a:cs typeface="Times New Roman" panose="02020603050405020304" pitchFamily="18" charset="0"/>
              </a:rPr>
              <a:t>Look carefully at this picture… The shell of the turtle is actually a photo of plastic pieces which were all found in the tummy of a sea turtle in the Pacific Ocean. </a:t>
            </a:r>
            <a:endParaRPr lang="en-GB" dirty="0"/>
          </a:p>
        </p:txBody>
      </p:sp>
    </p:spTree>
    <p:extLst>
      <p:ext uri="{BB962C8B-B14F-4D97-AF65-F5344CB8AC3E}">
        <p14:creationId xmlns:p14="http://schemas.microsoft.com/office/powerpoint/2010/main" val="335178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spcBef>
                <a:spcPts val="0"/>
              </a:spcBef>
              <a:spcAft>
                <a:spcPts val="0"/>
              </a:spcAft>
            </a:pPr>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Very excitingly, you are going to go back to class with your teachers in a few moments to explore the worlds oceans, the creatures that live in them, and the impact you can have on protecting our precious waters from plastic pollution. You will encounter some shocking facts about how we all contribute to the current plastic problem our world faces, but you will also explore the ways in which you can help put an end to this problem. I’m also looking forward to hearing your ideas on how you can make changes within your own lives to help</a:t>
            </a:r>
            <a:r>
              <a:rPr lang="en-US" sz="1200" b="0" i="0" u="none" strike="noStrike">
                <a:solidFill>
                  <a:srgbClr val="000000"/>
                </a:solidFill>
                <a:effectLst/>
                <a:latin typeface="Calibri" panose="020F0502020204030204" pitchFamily="34" charset="0"/>
              </a:rPr>
              <a:t>. </a:t>
            </a:r>
            <a:br>
              <a:rPr lang="en-US" dirty="0"/>
            </a:br>
            <a:endParaRPr lang="en-GB" dirty="0"/>
          </a:p>
        </p:txBody>
      </p:sp>
    </p:spTree>
    <p:extLst>
      <p:ext uri="{BB962C8B-B14F-4D97-AF65-F5344CB8AC3E}">
        <p14:creationId xmlns:p14="http://schemas.microsoft.com/office/powerpoint/2010/main" val="383080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spcBef>
                <a:spcPts val="0"/>
              </a:spcBef>
              <a:spcAft>
                <a:spcPts val="0"/>
              </a:spcAft>
            </a:pPr>
            <a:r>
              <a:rPr lang="en-GB" b="1" dirty="0"/>
              <a:t>Sarah: </a:t>
            </a:r>
            <a:r>
              <a:rPr lang="en-GB" b="0" dirty="0"/>
              <a:t>We work with a wonderful organisation called Kids Against Plastic to empower children like you to take action against plastic pollution and we have created an award that schools like *say school’s name here* can achieve, if you’d like to.</a:t>
            </a:r>
          </a:p>
        </p:txBody>
      </p:sp>
    </p:spTree>
    <p:extLst>
      <p:ext uri="{BB962C8B-B14F-4D97-AF65-F5344CB8AC3E}">
        <p14:creationId xmlns:p14="http://schemas.microsoft.com/office/powerpoint/2010/main" val="1474808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This award is called Plastic Clever Schools! To achieve the award for your school, you need to complete fun activities like litter picking in your local community, taking part in an assembly which explores the dangers plastics present to our ocean environment – in fact, you’ve just done this with us today – and by recording a video to explain to us why you’d like to become a Plastic Clever School and help fix this plastic problem of ours. What do you think? Would you like </a:t>
            </a:r>
            <a:r>
              <a:rPr lang="en-US" sz="1200" b="0" i="0" u="none" strike="noStrike">
                <a:solidFill>
                  <a:srgbClr val="000000"/>
                </a:solidFill>
                <a:effectLst/>
                <a:latin typeface="Calibri" panose="020F0502020204030204" pitchFamily="34" charset="0"/>
              </a:rPr>
              <a:t>to become a PCS?</a:t>
            </a:r>
            <a:br>
              <a:rPr lang="en-US" dirty="0"/>
            </a:br>
            <a:endParaRPr lang="en-GB" dirty="0"/>
          </a:p>
        </p:txBody>
      </p:sp>
    </p:spTree>
    <p:extLst>
      <p:ext uri="{BB962C8B-B14F-4D97-AF65-F5344CB8AC3E}">
        <p14:creationId xmlns:p14="http://schemas.microsoft.com/office/powerpoint/2010/main" val="3429305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US" sz="1800" dirty="0">
                <a:effectLst/>
                <a:latin typeface="Calibri" panose="020F0502020204030204" pitchFamily="34" charset="0"/>
                <a:ea typeface="Calibri" panose="020F0502020204030204" pitchFamily="34" charset="0"/>
                <a:cs typeface="Times New Roman" panose="02020603050405020304" pitchFamily="18" charset="0"/>
              </a:rPr>
              <a:t>At Common Seas, I work with an amazing team of people in different countries all working together to put a stop to plastic pollution. We have a toolkit for governments to help make new rules that put a stop to plastic pollution, and we work with business and communities to find creative ways to reduce waste. We know young people, like you, have brilliant ideas and powerful voices, and we need all hands on deck to solve this problem!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210249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As you’ve welcomed me into your school today and taken part in this </a:t>
            </a:r>
            <a:r>
              <a:rPr lang="en-GB"/>
              <a:t>session with me, you’re </a:t>
            </a:r>
            <a:r>
              <a:rPr lang="en-GB" dirty="0"/>
              <a:t>almost a Level 1 PCS! All you have left to do is to tell us why you’d like to become a plastic clever school. Do you have an eco council? If so, what we will need if for you to have a think about why you’d like to become Plastic Clever and why you think using less plastic and stopping it from littering our world is important and submit a video of yourselves explaining this to us. Then, once this is uploaded onto our website, we will send out the PCS Inspire award certificate.</a:t>
            </a:r>
          </a:p>
          <a:p>
            <a:endParaRPr lang="en-GB" dirty="0"/>
          </a:p>
          <a:p>
            <a:r>
              <a:rPr lang="en-GB" dirty="0"/>
              <a:t>And it doesn’t stop there! If you’d like to continue your journey and join thousands of others across the world, you can work towards, level 2 and level 3 with your teachers to investigate and take action against plastic waste in your school and your community.</a:t>
            </a:r>
          </a:p>
        </p:txBody>
      </p:sp>
      <p:sp>
        <p:nvSpPr>
          <p:cNvPr id="4" name="Slide Number Placeholder 3"/>
          <p:cNvSpPr>
            <a:spLocks noGrp="1"/>
          </p:cNvSpPr>
          <p:nvPr>
            <p:ph type="sldNum" sz="quarter" idx="5"/>
          </p:nvPr>
        </p:nvSpPr>
        <p:spPr/>
        <p:txBody>
          <a:bodyPr/>
          <a:lstStyle/>
          <a:p>
            <a:fld id="{A7571AB5-52A3-46FF-ADDB-5E03EAFEBB18}" type="slidenum">
              <a:rPr lang="en-GB" smtClean="0"/>
              <a:t>20</a:t>
            </a:fld>
            <a:endParaRPr lang="en-GB"/>
          </a:p>
        </p:txBody>
      </p:sp>
    </p:spTree>
    <p:extLst>
      <p:ext uri="{BB962C8B-B14F-4D97-AF65-F5344CB8AC3E}">
        <p14:creationId xmlns:p14="http://schemas.microsoft.com/office/powerpoint/2010/main" val="2143803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At Common Seas, we developed an award that schools like yours can get for learning about plastics and generating new ideas for how we can fix the problems they cause to our oceans around the world. The award is called Plastic Clever Schools. As you can see many school from across the entire globe have signed up to take part – from a school on a small tropical island called Honolulu in the Pacific ocean, to a primary school in Taiwan. Do you think you’d like to join this global community of schools and achieve this award? Ok, great! More on this later…</a:t>
            </a:r>
          </a:p>
        </p:txBody>
      </p:sp>
    </p:spTree>
    <p:extLst>
      <p:ext uri="{BB962C8B-B14F-4D97-AF65-F5344CB8AC3E}">
        <p14:creationId xmlns:p14="http://schemas.microsoft.com/office/powerpoint/2010/main" val="3739966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Sarah: </a:t>
            </a:r>
            <a:r>
              <a:rPr lang="en-GB" sz="1800" dirty="0">
                <a:effectLst/>
                <a:latin typeface="Calibri" panose="020F0502020204030204" pitchFamily="34" charset="0"/>
                <a:ea typeface="Calibri" panose="020F0502020204030204" pitchFamily="34" charset="0"/>
                <a:cs typeface="Calibri" panose="020F0502020204030204" pitchFamily="34" charset="0"/>
              </a:rPr>
              <a:t>There are a lot of reasons why we should all care about the environment, but when we are talking about plastic, there is a very big one! </a:t>
            </a: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This is Earth - the Blue Planet. It’s easy to see why it’s called that, right? Might anyone know how much of the Earth’s surface is covered in water? (70%!) The ocean is incredibly important and a key part of what makes this planet the perfect place for us to live.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So we’re going to kick things off with a little quiz to test your existing knowledge on the </a:t>
            </a:r>
            <a:r>
              <a:rPr lang="en-GB" sz="1800">
                <a:effectLst/>
                <a:latin typeface="Calibri" panose="020F0502020204030204" pitchFamily="34" charset="0"/>
                <a:ea typeface="Calibri" panose="020F0502020204030204" pitchFamily="34" charset="0"/>
              </a:rPr>
              <a:t>Earth’s oceans! </a:t>
            </a:r>
            <a:r>
              <a:rPr lang="en-GB" sz="1800" dirty="0">
                <a:effectLst/>
                <a:latin typeface="Calibri" panose="020F0502020204030204" pitchFamily="34" charset="0"/>
                <a:ea typeface="Calibri" panose="020F0502020204030204" pitchFamily="34" charset="0"/>
              </a:rPr>
              <a:t>Listen to the statements, then give me a thumbs up if you think it’s true or a thumbs down if you think it’s false. When we tell you the answer, you can give a silent celebration if you get it right. Let’s quickly practice that- After 3, show us your best silent celebration! </a:t>
            </a:r>
          </a:p>
          <a:p>
            <a:r>
              <a:rPr lang="en-GB" sz="1800" dirty="0">
                <a:effectLst/>
                <a:latin typeface="Calibri" panose="020F0502020204030204" pitchFamily="34" charset="0"/>
              </a:rPr>
              <a:t>Ready to go... </a:t>
            </a:r>
            <a:r>
              <a:rPr lang="en-GB" sz="1800" dirty="0" err="1">
                <a:effectLst/>
                <a:latin typeface="Calibri" panose="020F0502020204030204" pitchFamily="34" charset="0"/>
              </a:rPr>
              <a:t>Heres</a:t>
            </a:r>
            <a:r>
              <a:rPr lang="en-GB" sz="1800" dirty="0">
                <a:effectLst/>
                <a:latin typeface="Calibri" panose="020F0502020204030204" pitchFamily="34" charset="0"/>
              </a:rPr>
              <a:t> the first statement…</a:t>
            </a:r>
            <a:endParaRPr lang="en-GB" dirty="0"/>
          </a:p>
        </p:txBody>
      </p:sp>
    </p:spTree>
    <p:extLst>
      <p:ext uri="{BB962C8B-B14F-4D97-AF65-F5344CB8AC3E}">
        <p14:creationId xmlns:p14="http://schemas.microsoft.com/office/powerpoint/2010/main" val="4106593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Sarah</a:t>
            </a:r>
            <a:r>
              <a:rPr lang="en-GB" sz="1800" dirty="0">
                <a:effectLst/>
                <a:latin typeface="Calibri" panose="020F0502020204030204" pitchFamily="34" charset="0"/>
                <a:ea typeface="Calibri" panose="020F0502020204030204" pitchFamily="34" charset="0"/>
                <a:cs typeface="Calibri" panose="020F0502020204030204" pitchFamily="34" charset="0"/>
              </a:rPr>
              <a:t>: The Ocean helps us breathe….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After 3, lets all take a big breath in together- </a:t>
            </a:r>
            <a:r>
              <a:rPr lang="en-GB"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1, 2, 3 – deep breath in, and out.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And again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Breathe in – and breathe out. Did the ocean help us with that? Give me thumbs if you think it did, and a thumbs down if you think it didn’t…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12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Sarah: </a:t>
            </a:r>
            <a:r>
              <a:rPr lang="en-US" sz="1800" dirty="0">
                <a:effectLst/>
                <a:latin typeface="Calibri" panose="020F0502020204030204" pitchFamily="34" charset="0"/>
                <a:ea typeface="Calibri" panose="020F0502020204030204" pitchFamily="34" charset="0"/>
                <a:cs typeface="Calibri" panose="020F0502020204030204" pitchFamily="34" charset="0"/>
              </a:rPr>
              <a:t>(Some of) you will already know that </a:t>
            </a:r>
            <a:r>
              <a:rPr lang="en-US" sz="1800" b="1" dirty="0">
                <a:effectLst/>
                <a:latin typeface="Calibri" panose="020F0502020204030204" pitchFamily="34" charset="0"/>
                <a:ea typeface="Calibri" panose="020F0502020204030204" pitchFamily="34" charset="0"/>
                <a:cs typeface="Calibri" panose="020F0502020204030204" pitchFamily="34" charset="0"/>
              </a:rPr>
              <a:t>plants make the oxygen we breathe </a:t>
            </a:r>
            <a:r>
              <a:rPr lang="en-US" sz="1800" dirty="0">
                <a:effectLst/>
                <a:latin typeface="Calibri" panose="020F0502020204030204" pitchFamily="34" charset="0"/>
                <a:ea typeface="Calibri" panose="020F0502020204030204" pitchFamily="34" charset="0"/>
                <a:cs typeface="Calibri" panose="020F0502020204030204" pitchFamily="34" charset="0"/>
              </a:rPr>
              <a:t>when they turn sunlight into food through a process called… photosynthesis.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rPr>
              <a:t>But did you know that most of the world’s plant-like species (about three quarters of them!) live in the sea- from </a:t>
            </a:r>
            <a:r>
              <a:rPr lang="en-US" sz="1800" b="1" dirty="0">
                <a:effectLst/>
                <a:latin typeface="Calibri" panose="020F0502020204030204" pitchFamily="34" charset="0"/>
                <a:ea typeface="Calibri" panose="020F0502020204030204" pitchFamily="34" charset="0"/>
              </a:rPr>
              <a:t>tiny Phytoplankton </a:t>
            </a:r>
            <a:r>
              <a:rPr lang="en-US" sz="1800" dirty="0">
                <a:effectLst/>
                <a:latin typeface="Calibri" panose="020F0502020204030204" pitchFamily="34" charset="0"/>
                <a:ea typeface="Calibri" panose="020F0502020204030204" pitchFamily="34" charset="0"/>
              </a:rPr>
              <a:t>to </a:t>
            </a:r>
            <a:r>
              <a:rPr lang="en-US" sz="1800" b="1" dirty="0">
                <a:effectLst/>
                <a:latin typeface="Calibri" panose="020F0502020204030204" pitchFamily="34" charset="0"/>
                <a:ea typeface="Calibri" panose="020F0502020204030204" pitchFamily="34" charset="0"/>
              </a:rPr>
              <a:t>giant kelp forests</a:t>
            </a:r>
            <a:r>
              <a:rPr lang="en-US" sz="1800" dirty="0">
                <a:effectLst/>
                <a:latin typeface="Calibri" panose="020F0502020204030204" pitchFamily="34" charset="0"/>
                <a:ea typeface="Calibri" panose="020F0502020204030204" pitchFamily="34" charset="0"/>
              </a:rPr>
              <a:t> like in this picture! Every second breath we take comes from the ocean. </a:t>
            </a:r>
            <a:endParaRPr lang="en-GB" dirty="0"/>
          </a:p>
        </p:txBody>
      </p:sp>
    </p:spTree>
    <p:extLst>
      <p:ext uri="{BB962C8B-B14F-4D97-AF65-F5344CB8AC3E}">
        <p14:creationId xmlns:p14="http://schemas.microsoft.com/office/powerpoint/2010/main" val="732749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3 billion… that’s a big number. Give me a thumbs up if you can count to 100? 200? 1000? Great stuff! What about 1 billion?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If you start counting after this assembly, you’ll need to count for the rest of your life to even get close to that number- it’s huge!! So, true or false… More than 3 billion people depend on the ocean.</a:t>
            </a:r>
            <a:endParaRPr lang="en-GB" dirty="0"/>
          </a:p>
        </p:txBody>
      </p:sp>
    </p:spTree>
    <p:extLst>
      <p:ext uri="{BB962C8B-B14F-4D97-AF65-F5344CB8AC3E}">
        <p14:creationId xmlns:p14="http://schemas.microsoft.com/office/powerpoint/2010/main" val="2204735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The ocean is essential to a lot of jobs… Fishing alone provides jobs for more than 200 million people! Can you think of any more livelihoods that depend on our oceans? </a:t>
            </a:r>
            <a:endParaRPr lang="en-GB" dirty="0"/>
          </a:p>
        </p:txBody>
      </p:sp>
    </p:spTree>
    <p:extLst>
      <p:ext uri="{BB962C8B-B14F-4D97-AF65-F5344CB8AC3E}">
        <p14:creationId xmlns:p14="http://schemas.microsoft.com/office/powerpoint/2010/main" val="1885061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a:effectLst/>
                <a:latin typeface="Calibri" panose="020F0502020204030204" pitchFamily="34" charset="0"/>
                <a:ea typeface="Calibri" panose="020F0502020204030204" pitchFamily="34" charset="0"/>
                <a:cs typeface="Times New Roman" panose="02020603050405020304" pitchFamily="18" charset="0"/>
              </a:rPr>
              <a:t>Sarah</a:t>
            </a:r>
            <a:r>
              <a:rPr lang="en-GB" sz="1800">
                <a:effectLst/>
                <a:latin typeface="Calibri" panose="020F0502020204030204" pitchFamily="34" charset="0"/>
                <a:ea typeface="Calibri" panose="020F0502020204030204" pitchFamily="34" charset="0"/>
                <a:cs typeface="Times New Roman" panose="02020603050405020304" pitchFamily="18" charset="0"/>
              </a:rPr>
              <a:t>: From earth’s biggest animal, the blue whale, to the leafy sea dragon, the ocean is home to all kinds of weird and wonderful creatures. But is it home to 200,000 different species… what do you think? </a:t>
            </a:r>
            <a:endParaRPr lang="en-GB"/>
          </a:p>
        </p:txBody>
      </p:sp>
    </p:spTree>
    <p:extLst>
      <p:ext uri="{BB962C8B-B14F-4D97-AF65-F5344CB8AC3E}">
        <p14:creationId xmlns:p14="http://schemas.microsoft.com/office/powerpoint/2010/main" val="1736598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831850" y="1709738"/>
            <a:ext cx="1051560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48" name="Body Level One…"/>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4.jpeg"/><Relationship Id="rId9"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SRWX1048-Edit.jpg" descr="SRWX1048-Edit.jpg"/>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12192000" cy="6858000"/>
          </a:xfrm>
          <a:prstGeom prst="rect">
            <a:avLst/>
          </a:prstGeom>
          <a:ln w="12700">
            <a:miter lim="400000"/>
          </a:ln>
        </p:spPr>
      </p:pic>
      <p:sp>
        <p:nvSpPr>
          <p:cNvPr id="95" name="Hello!"/>
          <p:cNvSpPr txBox="1"/>
          <p:nvPr/>
        </p:nvSpPr>
        <p:spPr>
          <a:xfrm>
            <a:off x="554680" y="561126"/>
            <a:ext cx="3364060" cy="14465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a:defRPr sz="12500">
                <a:solidFill>
                  <a:srgbClr val="FFFFFF"/>
                </a:solidFill>
                <a:latin typeface="KG Second Chances Solid"/>
                <a:ea typeface="KG Second Chances Solid"/>
                <a:cs typeface="KG Second Chances Solid"/>
                <a:sym typeface="KG Second Chances Solid"/>
              </a:defRPr>
            </a:lvl1pPr>
          </a:lstStyle>
          <a:p>
            <a:r>
              <a:rPr sz="8800"/>
              <a:t>H</a:t>
            </a:r>
            <a:r>
              <a:rPr lang="en-US" sz="8800"/>
              <a:t>ello!</a:t>
            </a:r>
            <a:endParaRPr sz="8800"/>
          </a:p>
        </p:txBody>
      </p:sp>
      <p:pic>
        <p:nvPicPr>
          <p:cNvPr id="3" name="Picture 2" descr="A picture containing icon&#10;&#10;Description automatically generated">
            <a:extLst>
              <a:ext uri="{FF2B5EF4-FFF2-40B4-BE49-F238E27FC236}">
                <a16:creationId xmlns:a16="http://schemas.microsoft.com/office/drawing/2014/main" id="{CD69CC6C-3ACD-45B4-8487-E70DD5A0F74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33451" y="5282393"/>
            <a:ext cx="3277419" cy="121869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itle 1"/>
          <p:cNvSpPr txBox="1">
            <a:spLocks noGrp="1"/>
          </p:cNvSpPr>
          <p:nvPr>
            <p:ph type="title"/>
          </p:nvPr>
        </p:nvSpPr>
        <p:spPr>
          <a:prstGeom prst="rect">
            <a:avLst/>
          </a:prstGeom>
        </p:spPr>
        <p:txBody>
          <a:bodyPr/>
          <a:lstStyle/>
          <a:p>
            <a:endParaRPr/>
          </a:p>
        </p:txBody>
      </p:sp>
      <p:pic>
        <p:nvPicPr>
          <p:cNvPr id="136" name="Content Placeholder 4" descr="Content Placeholder 4"/>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1"/>
          </a:xfrm>
          <a:prstGeom prst="rect">
            <a:avLst/>
          </a:prstGeom>
          <a:ln w="12700">
            <a:miter lim="400000"/>
          </a:ln>
        </p:spPr>
      </p:pic>
      <p:sp>
        <p:nvSpPr>
          <p:cNvPr id="137" name="TextBox 3"/>
          <p:cNvSpPr txBox="1"/>
          <p:nvPr/>
        </p:nvSpPr>
        <p:spPr>
          <a:xfrm>
            <a:off x="7993262" y="350106"/>
            <a:ext cx="3089158" cy="13049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False</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40" name="TextBox 5"/>
          <p:cNvSpPr txBox="1"/>
          <p:nvPr/>
        </p:nvSpPr>
        <p:spPr>
          <a:xfrm>
            <a:off x="2026220" y="2459503"/>
            <a:ext cx="8139557" cy="17833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6000">
                <a:solidFill>
                  <a:srgbClr val="FFFFFF"/>
                </a:solidFill>
                <a:latin typeface="Gilroy SemiBold"/>
                <a:ea typeface="Gilroy SemiBold"/>
                <a:cs typeface="Gilroy SemiBold"/>
                <a:sym typeface="Gilroy SemiBold"/>
              </a:defRPr>
            </a:lvl1pPr>
          </a:lstStyle>
          <a:p>
            <a:r>
              <a:t>There is more plastic than fish in the ocean.</a:t>
            </a:r>
          </a:p>
        </p:txBody>
      </p:sp>
      <p:sp>
        <p:nvSpPr>
          <p:cNvPr id="141" name="Rectangle 6"/>
          <p:cNvSpPr txBox="1"/>
          <p:nvPr/>
        </p:nvSpPr>
        <p:spPr>
          <a:xfrm>
            <a:off x="4083449" y="4650568"/>
            <a:ext cx="4025098"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t>True or False?</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Content Placeholder 10" descr="Content Placeholder 10"/>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3" y="0"/>
            <a:ext cx="12192001" cy="6858000"/>
          </a:xfrm>
          <a:prstGeom prst="rect">
            <a:avLst/>
          </a:prstGeom>
          <a:ln w="12700">
            <a:miter lim="400000"/>
          </a:ln>
        </p:spPr>
      </p:pic>
      <p:sp>
        <p:nvSpPr>
          <p:cNvPr id="144" name="TextBox 4"/>
          <p:cNvSpPr txBox="1"/>
          <p:nvPr/>
        </p:nvSpPr>
        <p:spPr>
          <a:xfrm>
            <a:off x="4551420" y="1861517"/>
            <a:ext cx="3089158" cy="130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False</a:t>
            </a:r>
          </a:p>
        </p:txBody>
      </p:sp>
      <p:sp>
        <p:nvSpPr>
          <p:cNvPr id="145" name="Rectangle 3"/>
          <p:cNvSpPr txBox="1"/>
          <p:nvPr/>
        </p:nvSpPr>
        <p:spPr>
          <a:xfrm>
            <a:off x="3539571" y="3207736"/>
            <a:ext cx="7927976"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4800">
                <a:solidFill>
                  <a:srgbClr val="FFFFFF"/>
                </a:solidFill>
                <a:latin typeface="Gilroy Medium"/>
                <a:ea typeface="Gilroy Medium"/>
                <a:cs typeface="Gilroy Medium"/>
                <a:sym typeface="Gilroy Medium"/>
              </a:defRPr>
            </a:lvl1pPr>
          </a:lstStyle>
          <a:p>
            <a:r>
              <a:t>(for now)</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markus-spiske-gv49ce17_NY-unsplash.jpg" descr="markus-spiske-gv49ce17_NY-unsplash.jpg"/>
          <p:cNvPicPr>
            <a:picLocks noGrp="1" noRot="1" noChangeAspect="1" noMove="1" noResize="1" noEditPoints="1" noAdjustHandles="1" noChangeArrowheads="1" noChangeShapeType="1" noCrop="1"/>
          </p:cNvPicPr>
          <p:nvPr/>
        </p:nvPicPr>
        <p:blipFill>
          <a:blip r:embed="rId3">
            <a:alphaModFix amt="88855"/>
          </a:blip>
          <a:stretch>
            <a:fillRect/>
          </a:stretch>
        </p:blipFill>
        <p:spPr>
          <a:xfrm>
            <a:off x="-50938" y="-6712378"/>
            <a:ext cx="12293874" cy="18443446"/>
          </a:xfrm>
          <a:prstGeom prst="rect">
            <a:avLst/>
          </a:prstGeom>
          <a:ln w="12700">
            <a:miter lim="400000"/>
          </a:ln>
        </p:spPr>
      </p:pic>
      <p:sp>
        <p:nvSpPr>
          <p:cNvPr id="151" name="Why is plastic a problem?"/>
          <p:cNvSpPr txBox="1"/>
          <p:nvPr/>
        </p:nvSpPr>
        <p:spPr>
          <a:xfrm>
            <a:off x="233714" y="100490"/>
            <a:ext cx="12192001" cy="92333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sz="5400" dirty="0"/>
              <a:t>Why is </a:t>
            </a:r>
            <a:r>
              <a:rPr sz="5400" dirty="0">
                <a:solidFill>
                  <a:srgbClr val="00B0F0"/>
                </a:solidFill>
              </a:rPr>
              <a:t>plastic</a:t>
            </a:r>
            <a:r>
              <a:rPr sz="5400" dirty="0"/>
              <a:t> a problem?</a:t>
            </a:r>
          </a:p>
        </p:txBody>
      </p:sp>
      <p:grpSp>
        <p:nvGrpSpPr>
          <p:cNvPr id="4" name="Group 3">
            <a:extLst>
              <a:ext uri="{FF2B5EF4-FFF2-40B4-BE49-F238E27FC236}">
                <a16:creationId xmlns:a16="http://schemas.microsoft.com/office/drawing/2014/main" id="{F49C857D-2637-C0E9-0111-DADB43CA5C53}"/>
              </a:ext>
            </a:extLst>
          </p:cNvPr>
          <p:cNvGrpSpPr/>
          <p:nvPr/>
        </p:nvGrpSpPr>
        <p:grpSpPr>
          <a:xfrm>
            <a:off x="706252" y="1050396"/>
            <a:ext cx="8250800" cy="5592133"/>
            <a:chOff x="706252" y="1050396"/>
            <a:chExt cx="8250800" cy="5592133"/>
          </a:xfrm>
        </p:grpSpPr>
        <p:pic>
          <p:nvPicPr>
            <p:cNvPr id="3" name="Picture 2">
              <a:extLst>
                <a:ext uri="{FF2B5EF4-FFF2-40B4-BE49-F238E27FC236}">
                  <a16:creationId xmlns:a16="http://schemas.microsoft.com/office/drawing/2014/main" id="{169F0665-F697-F6B8-BE18-DC8B001169E1}"/>
                </a:ext>
              </a:extLst>
            </p:cNvPr>
            <p:cNvPicPr>
              <a:picLocks noChangeAspect="1"/>
            </p:cNvPicPr>
            <p:nvPr/>
          </p:nvPicPr>
          <p:blipFill>
            <a:blip r:embed="rId4"/>
            <a:stretch>
              <a:fillRect/>
            </a:stretch>
          </p:blipFill>
          <p:spPr>
            <a:xfrm>
              <a:off x="706252" y="1050396"/>
              <a:ext cx="8250800" cy="5592133"/>
            </a:xfrm>
            <a:prstGeom prst="rect">
              <a:avLst/>
            </a:prstGeom>
          </p:spPr>
        </p:pic>
        <p:pic>
          <p:nvPicPr>
            <p:cNvPr id="14" name="Picture 4" descr="Evian">
              <a:extLst>
                <a:ext uri="{FF2B5EF4-FFF2-40B4-BE49-F238E27FC236}">
                  <a16:creationId xmlns:a16="http://schemas.microsoft.com/office/drawing/2014/main" id="{8A179D39-479B-D403-0BA1-B8A516840A72}"/>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4281508">
              <a:off x="6081523" y="184939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Evian">
              <a:extLst>
                <a:ext uri="{FF2B5EF4-FFF2-40B4-BE49-F238E27FC236}">
                  <a16:creationId xmlns:a16="http://schemas.microsoft.com/office/drawing/2014/main" id="{68F88E95-9636-62AB-4607-A021A870619B}"/>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966904">
              <a:off x="5613721" y="2183170"/>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Evian">
              <a:extLst>
                <a:ext uri="{FF2B5EF4-FFF2-40B4-BE49-F238E27FC236}">
                  <a16:creationId xmlns:a16="http://schemas.microsoft.com/office/drawing/2014/main" id="{2B156A3A-EF7C-3D4A-0D55-EB441B62084B}"/>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966904">
              <a:off x="5138088" y="253959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vian">
              <a:extLst>
                <a:ext uri="{FF2B5EF4-FFF2-40B4-BE49-F238E27FC236}">
                  <a16:creationId xmlns:a16="http://schemas.microsoft.com/office/drawing/2014/main" id="{A93287DD-84F7-C0B9-320E-5A50923BA004}"/>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744076">
              <a:off x="4699519" y="2896029"/>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Evian">
              <a:extLst>
                <a:ext uri="{FF2B5EF4-FFF2-40B4-BE49-F238E27FC236}">
                  <a16:creationId xmlns:a16="http://schemas.microsoft.com/office/drawing/2014/main" id="{FFC7B653-B6ED-7BAE-5FD4-01E81F1BF553}"/>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393435">
              <a:off x="4288780" y="3314301"/>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Evian">
              <a:extLst>
                <a:ext uri="{FF2B5EF4-FFF2-40B4-BE49-F238E27FC236}">
                  <a16:creationId xmlns:a16="http://schemas.microsoft.com/office/drawing/2014/main" id="{DF65CBCF-9443-5602-8F96-E5021C70E23D}"/>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393435">
              <a:off x="3904468" y="3706476"/>
              <a:ext cx="200704" cy="59246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Evian">
              <a:extLst>
                <a:ext uri="{FF2B5EF4-FFF2-40B4-BE49-F238E27FC236}">
                  <a16:creationId xmlns:a16="http://schemas.microsoft.com/office/drawing/2014/main" id="{15D3BA75-B968-BE4C-36EA-B89DFA8C01B0}"/>
                </a:ext>
              </a:extLst>
            </p:cNvPr>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a:stretch/>
          </p:blipFill>
          <p:spPr bwMode="auto">
            <a:xfrm rot="13393435">
              <a:off x="3520156" y="4167737"/>
              <a:ext cx="200704" cy="592462"/>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Picture 4">
            <a:extLst>
              <a:ext uri="{FF2B5EF4-FFF2-40B4-BE49-F238E27FC236}">
                <a16:creationId xmlns:a16="http://schemas.microsoft.com/office/drawing/2014/main" id="{95EDD9FD-86B9-87CE-91D2-61E4BABC0E2B}"/>
              </a:ext>
            </a:extLst>
          </p:cNvPr>
          <p:cNvPicPr>
            <a:picLocks noChangeAspect="1"/>
          </p:cNvPicPr>
          <p:nvPr/>
        </p:nvPicPr>
        <p:blipFill>
          <a:blip r:embed="rId6"/>
          <a:stretch>
            <a:fillRect/>
          </a:stretch>
        </p:blipFill>
        <p:spPr>
          <a:xfrm>
            <a:off x="7415599" y="1703064"/>
            <a:ext cx="4384106" cy="4384106"/>
          </a:xfrm>
          <a:prstGeom prst="rect">
            <a:avLst/>
          </a:prstGeom>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greg-nerantzakis-MInMqxTYSs4-unsplash.jpg" descr="greg-nerantzakis-MInMqxTYSs4-unsplash.jpg"/>
          <p:cNvPicPr>
            <a:picLocks noGrp="1" noRot="1" noChangeAspect="1" noMove="1" noResize="1" noEditPoints="1" noAdjustHandles="1" noChangeArrowheads="1" noChangeShapeType="1" noCrop="1"/>
          </p:cNvPicPr>
          <p:nvPr/>
        </p:nvPicPr>
        <p:blipFill>
          <a:blip r:embed="rId3"/>
          <a:stretch>
            <a:fillRect/>
          </a:stretch>
        </p:blipFill>
        <p:spPr>
          <a:xfrm>
            <a:off x="-125792" y="-692123"/>
            <a:ext cx="12295718" cy="9221788"/>
          </a:xfrm>
          <a:prstGeom prst="rect">
            <a:avLst/>
          </a:prstGeom>
          <a:ln w="12700">
            <a:miter lim="400000"/>
          </a:ln>
        </p:spPr>
      </p:pic>
      <p:pic>
        <p:nvPicPr>
          <p:cNvPr id="160" name="Group 3.png" descr="Group 3.png"/>
          <p:cNvPicPr>
            <a:picLocks noChangeAspect="1"/>
          </p:cNvPicPr>
          <p:nvPr/>
        </p:nvPicPr>
        <p:blipFill>
          <a:blip r:embed="rId4"/>
          <a:stretch>
            <a:fillRect/>
          </a:stretch>
        </p:blipFill>
        <p:spPr>
          <a:xfrm rot="18387139">
            <a:off x="2218665" y="848033"/>
            <a:ext cx="703425" cy="2018919"/>
          </a:xfrm>
          <a:prstGeom prst="rect">
            <a:avLst/>
          </a:prstGeom>
          <a:ln w="12700">
            <a:miter lim="400000"/>
          </a:ln>
        </p:spPr>
      </p:pic>
      <p:pic>
        <p:nvPicPr>
          <p:cNvPr id="161" name="Group 9.png" descr="Group 9.png"/>
          <p:cNvPicPr>
            <a:picLocks noChangeAspect="1"/>
          </p:cNvPicPr>
          <p:nvPr/>
        </p:nvPicPr>
        <p:blipFill>
          <a:blip r:embed="rId5"/>
          <a:stretch>
            <a:fillRect/>
          </a:stretch>
        </p:blipFill>
        <p:spPr>
          <a:xfrm rot="2000276">
            <a:off x="5589717" y="884942"/>
            <a:ext cx="774701" cy="1511301"/>
          </a:xfrm>
          <a:prstGeom prst="rect">
            <a:avLst/>
          </a:prstGeom>
          <a:ln w="12700">
            <a:miter lim="400000"/>
          </a:ln>
        </p:spPr>
      </p:pic>
      <p:pic>
        <p:nvPicPr>
          <p:cNvPr id="162" name="Group 2.png" descr="Group 2.png"/>
          <p:cNvPicPr>
            <a:picLocks noChangeAspect="1"/>
          </p:cNvPicPr>
          <p:nvPr/>
        </p:nvPicPr>
        <p:blipFill>
          <a:blip r:embed="rId6"/>
          <a:stretch>
            <a:fillRect/>
          </a:stretch>
        </p:blipFill>
        <p:spPr>
          <a:xfrm>
            <a:off x="8079236" y="1835676"/>
            <a:ext cx="1542386" cy="684015"/>
          </a:xfrm>
          <a:prstGeom prst="rect">
            <a:avLst/>
          </a:prstGeom>
          <a:ln w="12700">
            <a:miter lim="400000"/>
          </a:ln>
        </p:spPr>
      </p:pic>
      <p:sp>
        <p:nvSpPr>
          <p:cNvPr id="163" name="Problem plastics"/>
          <p:cNvSpPr txBox="1"/>
          <p:nvPr/>
        </p:nvSpPr>
        <p:spPr>
          <a:xfrm>
            <a:off x="1385454" y="2519006"/>
            <a:ext cx="9421091" cy="230832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sz="5000">
                <a:solidFill>
                  <a:srgbClr val="FFFFFF"/>
                </a:solidFill>
                <a:latin typeface="KG Second Chances Solid"/>
                <a:ea typeface="KG Second Chances Solid"/>
                <a:cs typeface="KG Second Chances Solid"/>
                <a:sym typeface="KG Second Chances Solid"/>
              </a:defRPr>
            </a:lvl1pPr>
          </a:lstStyle>
          <a:p>
            <a:r>
              <a:rPr sz="7200" dirty="0"/>
              <a:t>Problem plastics</a:t>
            </a:r>
            <a:endParaRPr lang="en-GB" sz="7200" dirty="0"/>
          </a:p>
          <a:p>
            <a:r>
              <a:rPr lang="en-GB" sz="7200" b="1" i="1" dirty="0">
                <a:solidFill>
                  <a:srgbClr val="FF0000"/>
                </a:solidFill>
              </a:rPr>
              <a:t> Single-Use Plastics</a:t>
            </a:r>
            <a:endParaRPr sz="7200" b="1" i="1" dirty="0">
              <a:solidFill>
                <a:srgbClr val="FF0000"/>
              </a:solidFill>
            </a:endParaRPr>
          </a:p>
        </p:txBody>
      </p:sp>
      <p:pic>
        <p:nvPicPr>
          <p:cNvPr id="164" name="Group 9.png" descr="Group 9.png"/>
          <p:cNvPicPr>
            <a:picLocks noChangeAspect="1"/>
          </p:cNvPicPr>
          <p:nvPr/>
        </p:nvPicPr>
        <p:blipFill>
          <a:blip r:embed="rId5"/>
          <a:stretch>
            <a:fillRect/>
          </a:stretch>
        </p:blipFill>
        <p:spPr>
          <a:xfrm rot="17630409">
            <a:off x="7909123" y="4481578"/>
            <a:ext cx="774701" cy="1511301"/>
          </a:xfrm>
          <a:prstGeom prst="rect">
            <a:avLst/>
          </a:prstGeom>
          <a:ln w="12700">
            <a:miter lim="400000"/>
          </a:ln>
        </p:spPr>
      </p:pic>
      <p:pic>
        <p:nvPicPr>
          <p:cNvPr id="165" name="Group 5.png" descr="Group 5.png"/>
          <p:cNvPicPr>
            <a:picLocks noChangeAspect="1"/>
          </p:cNvPicPr>
          <p:nvPr/>
        </p:nvPicPr>
        <p:blipFill>
          <a:blip r:embed="rId7"/>
          <a:stretch>
            <a:fillRect/>
          </a:stretch>
        </p:blipFill>
        <p:spPr>
          <a:xfrm rot="4324504">
            <a:off x="4564108" y="4400616"/>
            <a:ext cx="598839" cy="1673226"/>
          </a:xfrm>
          <a:prstGeom prst="rect">
            <a:avLst/>
          </a:prstGeom>
          <a:ln w="12700">
            <a:miter lim="400000"/>
          </a:ln>
        </p:spPr>
      </p:pic>
      <p:pic>
        <p:nvPicPr>
          <p:cNvPr id="166" name="Group 7.png" descr="Group 7.png"/>
          <p:cNvPicPr>
            <a:picLocks noChangeAspect="1"/>
          </p:cNvPicPr>
          <p:nvPr/>
        </p:nvPicPr>
        <p:blipFill>
          <a:blip r:embed="rId8"/>
          <a:stretch>
            <a:fillRect/>
          </a:stretch>
        </p:blipFill>
        <p:spPr>
          <a:xfrm rot="1730341">
            <a:off x="10522611" y="2498124"/>
            <a:ext cx="774701" cy="1146132"/>
          </a:xfrm>
          <a:prstGeom prst="rect">
            <a:avLst/>
          </a:prstGeom>
          <a:ln w="12700">
            <a:miter lim="400000"/>
          </a:ln>
        </p:spPr>
      </p:pic>
      <p:pic>
        <p:nvPicPr>
          <p:cNvPr id="10" name="Group 2.png" descr="Group 2.png">
            <a:extLst>
              <a:ext uri="{FF2B5EF4-FFF2-40B4-BE49-F238E27FC236}">
                <a16:creationId xmlns:a16="http://schemas.microsoft.com/office/drawing/2014/main" id="{0D25A2AF-1BC7-4BF4-B691-C511C49D4162}"/>
              </a:ext>
            </a:extLst>
          </p:cNvPr>
          <p:cNvPicPr>
            <a:picLocks noChangeAspect="1"/>
          </p:cNvPicPr>
          <p:nvPr/>
        </p:nvPicPr>
        <p:blipFill>
          <a:blip r:embed="rId6"/>
          <a:stretch>
            <a:fillRect/>
          </a:stretch>
        </p:blipFill>
        <p:spPr>
          <a:xfrm rot="8150196">
            <a:off x="1167785" y="4749276"/>
            <a:ext cx="1542386" cy="684015"/>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Title 1"/>
          <p:cNvSpPr txBox="1">
            <a:spLocks noGrp="1"/>
          </p:cNvSpPr>
          <p:nvPr>
            <p:ph type="title"/>
          </p:nvPr>
        </p:nvSpPr>
        <p:spPr>
          <a:prstGeom prst="rect">
            <a:avLst/>
          </a:prstGeom>
        </p:spPr>
        <p:txBody>
          <a:bodyPr/>
          <a:lstStyle/>
          <a:p>
            <a:endParaRPr/>
          </a:p>
        </p:txBody>
      </p:sp>
      <p:pic>
        <p:nvPicPr>
          <p:cNvPr id="154"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Title 1"/>
          <p:cNvSpPr txBox="1">
            <a:spLocks noGrp="1"/>
          </p:cNvSpPr>
          <p:nvPr>
            <p:ph type="title"/>
          </p:nvPr>
        </p:nvSpPr>
        <p:spPr>
          <a:prstGeom prst="rect">
            <a:avLst/>
          </a:prstGeom>
        </p:spPr>
        <p:txBody>
          <a:bodyPr/>
          <a:lstStyle/>
          <a:p>
            <a:endParaRPr/>
          </a:p>
        </p:txBody>
      </p:sp>
      <p:pic>
        <p:nvPicPr>
          <p:cNvPr id="157"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vanessa-bumbeers-117946-unsplash.jpg" descr="vanessa-bumbeers-117946-unsplash.jpg"/>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a:ln w="12700">
            <a:miter lim="400000"/>
          </a:ln>
        </p:spPr>
      </p:pic>
      <p:sp>
        <p:nvSpPr>
          <p:cNvPr id="172" name="What can we…"/>
          <p:cNvSpPr txBox="1"/>
          <p:nvPr/>
        </p:nvSpPr>
        <p:spPr>
          <a:xfrm>
            <a:off x="1642533" y="2627629"/>
            <a:ext cx="12192001" cy="23266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7000">
                <a:solidFill>
                  <a:srgbClr val="00496B"/>
                </a:solidFill>
                <a:latin typeface="KG Second Chances Solid"/>
                <a:ea typeface="KG Second Chances Solid"/>
                <a:cs typeface="KG Second Chances Solid"/>
                <a:sym typeface="KG Second Chances Solid"/>
              </a:defRPr>
            </a:pPr>
            <a:r>
              <a:t>What can we </a:t>
            </a:r>
          </a:p>
          <a:p>
            <a:pPr lvl="5" algn="ctr">
              <a:defRPr sz="7000">
                <a:solidFill>
                  <a:srgbClr val="00496B"/>
                </a:solidFill>
                <a:latin typeface="KG Second Chances Solid"/>
                <a:ea typeface="KG Second Chances Solid"/>
                <a:cs typeface="KG Second Chances Solid"/>
                <a:sym typeface="KG Second Chances Solid"/>
              </a:defRPr>
            </a:pPr>
            <a:r>
              <a:t>do about it?</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168" name="KAP logo png (002).png" descr="KAP logo png (002).png"/>
          <p:cNvPicPr>
            <a:picLocks noChangeAspect="1"/>
          </p:cNvPicPr>
          <p:nvPr/>
        </p:nvPicPr>
        <p:blipFill>
          <a:blip r:embed="rId3"/>
          <a:stretch>
            <a:fillRect/>
          </a:stretch>
        </p:blipFill>
        <p:spPr>
          <a:xfrm>
            <a:off x="6740091" y="-102036"/>
            <a:ext cx="5106968" cy="5106968"/>
          </a:xfrm>
          <a:prstGeom prst="rect">
            <a:avLst/>
          </a:prstGeom>
          <a:ln w="12700">
            <a:miter lim="400000"/>
          </a:ln>
        </p:spPr>
      </p:pic>
      <p:pic>
        <p:nvPicPr>
          <p:cNvPr id="169" name="PCS - Workbook V4 (dragged) 2.png" descr="PCS - Workbook V4 (dragged) 2.png"/>
          <p:cNvPicPr>
            <a:picLocks noChangeAspect="1"/>
          </p:cNvPicPr>
          <p:nvPr/>
        </p:nvPicPr>
        <p:blipFill>
          <a:blip r:embed="rId4"/>
          <a:stretch>
            <a:fillRect/>
          </a:stretch>
        </p:blipFill>
        <p:spPr>
          <a:xfrm>
            <a:off x="0" y="4930450"/>
            <a:ext cx="12192001" cy="1977617"/>
          </a:xfrm>
          <a:prstGeom prst="rect">
            <a:avLst/>
          </a:prstGeom>
          <a:ln w="12700">
            <a:miter lim="400000"/>
          </a:ln>
        </p:spPr>
      </p:pic>
      <p:pic>
        <p:nvPicPr>
          <p:cNvPr id="3" name="Picture 2" descr="A picture containing person&#10;&#10;Description automatically generated">
            <a:extLst>
              <a:ext uri="{FF2B5EF4-FFF2-40B4-BE49-F238E27FC236}">
                <a16:creationId xmlns:a16="http://schemas.microsoft.com/office/drawing/2014/main" id="{0B1B5D70-660B-40E6-BA6A-30A995D34DA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988427" y="0"/>
            <a:ext cx="10381396" cy="6920931"/>
          </a:xfrm>
          <a:prstGeom prst="rect">
            <a:avLst/>
          </a:prstGeom>
        </p:spPr>
      </p:pic>
      <p:pic>
        <p:nvPicPr>
          <p:cNvPr id="5" name="pcs-inaaya.png" descr="pcs-inaaya.png">
            <a:extLst>
              <a:ext uri="{FF2B5EF4-FFF2-40B4-BE49-F238E27FC236}">
                <a16:creationId xmlns:a16="http://schemas.microsoft.com/office/drawing/2014/main" id="{6DADE2B2-D38D-670F-4F15-6FC08D186310}"/>
              </a:ext>
            </a:extLst>
          </p:cNvPr>
          <p:cNvPicPr>
            <a:picLocks noChangeAspect="1"/>
          </p:cNvPicPr>
          <p:nvPr/>
        </p:nvPicPr>
        <p:blipFill>
          <a:blip r:embed="rId6"/>
          <a:stretch>
            <a:fillRect/>
          </a:stretch>
        </p:blipFill>
        <p:spPr>
          <a:xfrm>
            <a:off x="5405348" y="3876211"/>
            <a:ext cx="3008889" cy="3312788"/>
          </a:xfrm>
          <a:prstGeom prst="rect">
            <a:avLst/>
          </a:prstGeom>
          <a:ln w="12700">
            <a:miter lim="400000"/>
          </a:ln>
        </p:spPr>
      </p:pic>
      <p:pic>
        <p:nvPicPr>
          <p:cNvPr id="6" name="pcs-archie.png" descr="pcs-archie.png">
            <a:extLst>
              <a:ext uri="{FF2B5EF4-FFF2-40B4-BE49-F238E27FC236}">
                <a16:creationId xmlns:a16="http://schemas.microsoft.com/office/drawing/2014/main" id="{751BFF4B-B5E1-E04A-E376-66CDB7726720}"/>
              </a:ext>
            </a:extLst>
          </p:cNvPr>
          <p:cNvPicPr>
            <a:picLocks noChangeAspect="1"/>
          </p:cNvPicPr>
          <p:nvPr/>
        </p:nvPicPr>
        <p:blipFill>
          <a:blip r:embed="rId7"/>
          <a:stretch>
            <a:fillRect/>
          </a:stretch>
        </p:blipFill>
        <p:spPr>
          <a:xfrm>
            <a:off x="10028468" y="4066110"/>
            <a:ext cx="2836411" cy="3122889"/>
          </a:xfrm>
          <a:prstGeom prst="rect">
            <a:avLst/>
          </a:prstGeom>
          <a:ln w="12700">
            <a:miter lim="400000"/>
          </a:ln>
        </p:spPr>
      </p:pic>
      <p:pic>
        <p:nvPicPr>
          <p:cNvPr id="7" name="pcs-matilda.png" descr="pcs-matilda.png">
            <a:extLst>
              <a:ext uri="{FF2B5EF4-FFF2-40B4-BE49-F238E27FC236}">
                <a16:creationId xmlns:a16="http://schemas.microsoft.com/office/drawing/2014/main" id="{67B789A6-7A87-0E8D-523C-E75FBC8F37A7}"/>
              </a:ext>
            </a:extLst>
          </p:cNvPr>
          <p:cNvPicPr>
            <a:picLocks noChangeAspect="1"/>
          </p:cNvPicPr>
          <p:nvPr/>
        </p:nvPicPr>
        <p:blipFill>
          <a:blip r:embed="rId8"/>
          <a:stretch>
            <a:fillRect/>
          </a:stretch>
        </p:blipFill>
        <p:spPr>
          <a:xfrm>
            <a:off x="8655441" y="4168146"/>
            <a:ext cx="2836411" cy="3122889"/>
          </a:xfrm>
          <a:prstGeom prst="rect">
            <a:avLst/>
          </a:prstGeom>
          <a:ln w="12700">
            <a:miter lim="400000"/>
          </a:ln>
        </p:spPr>
      </p:pic>
      <p:pic>
        <p:nvPicPr>
          <p:cNvPr id="8" name="pcs-skye.png" descr="pcs-skye.png">
            <a:extLst>
              <a:ext uri="{FF2B5EF4-FFF2-40B4-BE49-F238E27FC236}">
                <a16:creationId xmlns:a16="http://schemas.microsoft.com/office/drawing/2014/main" id="{18AD6792-1E8F-B7FB-4BD7-0F3169D985D4}"/>
              </a:ext>
            </a:extLst>
          </p:cNvPr>
          <p:cNvPicPr>
            <a:picLocks noChangeAspect="1"/>
          </p:cNvPicPr>
          <p:nvPr/>
        </p:nvPicPr>
        <p:blipFill>
          <a:blip r:embed="rId9"/>
          <a:stretch>
            <a:fillRect/>
          </a:stretch>
        </p:blipFill>
        <p:spPr>
          <a:xfrm rot="332754">
            <a:off x="3873553" y="4122050"/>
            <a:ext cx="2836411" cy="3122888"/>
          </a:xfrm>
          <a:prstGeom prst="rect">
            <a:avLst/>
          </a:prstGeom>
          <a:ln w="12700">
            <a:miter lim="400000"/>
          </a:ln>
        </p:spPr>
      </p:pic>
      <p:pic>
        <p:nvPicPr>
          <p:cNvPr id="9" name="pcs-thomas.png" descr="pcs-thomas.png">
            <a:extLst>
              <a:ext uri="{FF2B5EF4-FFF2-40B4-BE49-F238E27FC236}">
                <a16:creationId xmlns:a16="http://schemas.microsoft.com/office/drawing/2014/main" id="{E8FDACDA-428F-8099-4A7D-7A3AB5F68525}"/>
              </a:ext>
            </a:extLst>
          </p:cNvPr>
          <p:cNvPicPr>
            <a:picLocks noChangeAspect="1"/>
          </p:cNvPicPr>
          <p:nvPr/>
        </p:nvPicPr>
        <p:blipFill>
          <a:blip r:embed="rId10"/>
          <a:stretch>
            <a:fillRect/>
          </a:stretch>
        </p:blipFill>
        <p:spPr>
          <a:xfrm>
            <a:off x="6998493" y="4022642"/>
            <a:ext cx="2836411" cy="3122889"/>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BE8F1"/>
        </a:solidFill>
        <a:effectLst/>
      </p:bgPr>
    </p:bg>
    <p:spTree>
      <p:nvGrpSpPr>
        <p:cNvPr id="1" name=""/>
        <p:cNvGrpSpPr/>
        <p:nvPr/>
      </p:nvGrpSpPr>
      <p:grpSpPr>
        <a:xfrm>
          <a:off x="0" y="0"/>
          <a:ext cx="0" cy="0"/>
          <a:chOff x="0" y="0"/>
          <a:chExt cx="0" cy="0"/>
        </a:xfrm>
      </p:grpSpPr>
      <p:pic>
        <p:nvPicPr>
          <p:cNvPr id="12" name="Picture 11" descr="A picture containing person, outdoor, crowd&#10;&#10;Description automatically generated">
            <a:extLst>
              <a:ext uri="{FF2B5EF4-FFF2-40B4-BE49-F238E27FC236}">
                <a16:creationId xmlns:a16="http://schemas.microsoft.com/office/drawing/2014/main" id="{5390B2E5-DB1A-584D-04DC-F860235BB21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480847" y="0"/>
            <a:ext cx="6709629" cy="6858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Logo&#10;&#10;Description automatically generated">
            <a:extLst>
              <a:ext uri="{FF2B5EF4-FFF2-40B4-BE49-F238E27FC236}">
                <a16:creationId xmlns:a16="http://schemas.microsoft.com/office/drawing/2014/main" id="{6F890E49-9A8A-6007-3301-3CCA9D9AA18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0128" y="985829"/>
            <a:ext cx="4905328" cy="4009068"/>
          </a:xfrm>
          <a:prstGeom prst="rect">
            <a:avLst/>
          </a:prstGeom>
        </p:spPr>
      </p:pic>
      <p:pic>
        <p:nvPicPr>
          <p:cNvPr id="17" name="Picture 16" descr="Shape&#10;&#10;Description automatically generated">
            <a:extLst>
              <a:ext uri="{FF2B5EF4-FFF2-40B4-BE49-F238E27FC236}">
                <a16:creationId xmlns:a16="http://schemas.microsoft.com/office/drawing/2014/main" id="{612E03D6-52B9-5686-0D8C-419705C87A35}"/>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14288" y="5815012"/>
            <a:ext cx="12204764" cy="1042988"/>
          </a:xfrm>
          <a:prstGeom prst="rect">
            <a:avLst/>
          </a:prstGeom>
        </p:spPr>
      </p:pic>
      <p:sp>
        <p:nvSpPr>
          <p:cNvPr id="13" name="Wave goodbye…">
            <a:extLst>
              <a:ext uri="{FF2B5EF4-FFF2-40B4-BE49-F238E27FC236}">
                <a16:creationId xmlns:a16="http://schemas.microsoft.com/office/drawing/2014/main" id="{EA28DCEB-CE4A-F656-6E11-4067E75D2762}"/>
              </a:ext>
            </a:extLst>
          </p:cNvPr>
          <p:cNvSpPr txBox="1"/>
          <p:nvPr/>
        </p:nvSpPr>
        <p:spPr>
          <a:xfrm>
            <a:off x="-49970" y="6013340"/>
            <a:ext cx="12117588" cy="6463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lang="en-GB" sz="3600"/>
              <a:t>Let’s w</a:t>
            </a:r>
            <a:r>
              <a:rPr sz="3600" err="1"/>
              <a:t>ave</a:t>
            </a:r>
            <a:r>
              <a:rPr sz="3600"/>
              <a:t> goodbye to single use plastic</a:t>
            </a:r>
          </a:p>
        </p:txBody>
      </p:sp>
    </p:spTree>
    <p:extLst>
      <p:ext uri="{BB962C8B-B14F-4D97-AF65-F5344CB8AC3E}">
        <p14:creationId xmlns:p14="http://schemas.microsoft.com/office/powerpoint/2010/main" val="357115207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Title 1"/>
          <p:cNvSpPr txBox="1">
            <a:spLocks noGrp="1"/>
          </p:cNvSpPr>
          <p:nvPr>
            <p:ph type="title"/>
          </p:nvPr>
        </p:nvSpPr>
        <p:spPr>
          <a:prstGeom prst="rect">
            <a:avLst/>
          </a:prstGeom>
        </p:spPr>
        <p:txBody>
          <a:bodyPr/>
          <a:lstStyle/>
          <a:p>
            <a:endParaRPr/>
          </a:p>
        </p:txBody>
      </p:sp>
      <p:pic>
        <p:nvPicPr>
          <p:cNvPr id="148" name="Content Placeholder 12" descr="Content Placeholder 12"/>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466EC5-A0F1-DD30-00F3-902CFA29544F}"/>
              </a:ext>
            </a:extLst>
          </p:cNvPr>
          <p:cNvPicPr>
            <a:picLocks noChangeAspect="1"/>
          </p:cNvPicPr>
          <p:nvPr/>
        </p:nvPicPr>
        <p:blipFill>
          <a:blip r:embed="rId3"/>
          <a:stretch>
            <a:fillRect/>
          </a:stretch>
        </p:blipFill>
        <p:spPr>
          <a:xfrm>
            <a:off x="195143" y="86061"/>
            <a:ext cx="4007991" cy="4452024"/>
          </a:xfrm>
          <a:prstGeom prst="rect">
            <a:avLst/>
          </a:prstGeom>
        </p:spPr>
      </p:pic>
      <p:sp>
        <p:nvSpPr>
          <p:cNvPr id="15" name="TextBox 14">
            <a:extLst>
              <a:ext uri="{FF2B5EF4-FFF2-40B4-BE49-F238E27FC236}">
                <a16:creationId xmlns:a16="http://schemas.microsoft.com/office/drawing/2014/main" id="{FE5102AF-73A5-5AAF-7F89-F7287774BC9D}"/>
              </a:ext>
            </a:extLst>
          </p:cNvPr>
          <p:cNvSpPr txBox="1"/>
          <p:nvPr/>
        </p:nvSpPr>
        <p:spPr>
          <a:xfrm>
            <a:off x="3224587" y="3162388"/>
            <a:ext cx="3448508" cy="369332"/>
          </a:xfrm>
          <a:prstGeom prst="rect">
            <a:avLst/>
          </a:prstGeom>
          <a:noFill/>
        </p:spPr>
        <p:txBody>
          <a:bodyPr wrap="none" rtlCol="0">
            <a:spAutoFit/>
          </a:bodyPr>
          <a:lstStyle/>
          <a:p>
            <a:r>
              <a:rPr lang="en-GB" b="1" dirty="0">
                <a:solidFill>
                  <a:srgbClr val="0070C0"/>
                </a:solidFill>
              </a:rPr>
              <a:t>Complete the Big Plastic Count</a:t>
            </a:r>
          </a:p>
        </p:txBody>
      </p:sp>
      <p:pic>
        <p:nvPicPr>
          <p:cNvPr id="5" name="Picture 4" descr="A picture containing person, outdoor, crowd&#10;&#10;Description automatically generated">
            <a:extLst>
              <a:ext uri="{FF2B5EF4-FFF2-40B4-BE49-F238E27FC236}">
                <a16:creationId xmlns:a16="http://schemas.microsoft.com/office/drawing/2014/main" id="{817357DF-02DD-3903-57DF-455F747A64B5}"/>
              </a:ext>
            </a:extLst>
          </p:cNvPr>
          <p:cNvPicPr>
            <a:picLocks noChangeAspect="1"/>
          </p:cNvPicPr>
          <p:nvPr/>
        </p:nvPicPr>
        <p:blipFill rotWithShape="1">
          <a:blip r:embed="rId4" cstate="hqprint">
            <a:alphaModFix amt="40000"/>
            <a:extLst>
              <a:ext uri="{28A0092B-C50C-407E-A947-70E740481C1C}">
                <a14:useLocalDpi xmlns:a14="http://schemas.microsoft.com/office/drawing/2010/main"/>
              </a:ext>
            </a:extLst>
          </a:blip>
          <a:srcRect/>
          <a:stretch/>
        </p:blipFill>
        <p:spPr>
          <a:xfrm>
            <a:off x="5441403" y="0"/>
            <a:ext cx="6750597" cy="6899874"/>
          </a:xfrm>
          <a:prstGeom prst="rect">
            <a:avLst/>
          </a:prstGeom>
        </p:spPr>
      </p:pic>
      <p:pic>
        <p:nvPicPr>
          <p:cNvPr id="11" name="Graphic 10" descr="Checkmark with solid fill">
            <a:extLst>
              <a:ext uri="{FF2B5EF4-FFF2-40B4-BE49-F238E27FC236}">
                <a16:creationId xmlns:a16="http://schemas.microsoft.com/office/drawing/2014/main" id="{80BD2D75-A122-704A-9F45-CCF4DC369F1F}"/>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334808" y="2824083"/>
            <a:ext cx="1021577" cy="1021577"/>
          </a:xfrm>
          <a:prstGeom prst="rect">
            <a:avLst/>
          </a:prstGeom>
        </p:spPr>
      </p:pic>
      <p:pic>
        <p:nvPicPr>
          <p:cNvPr id="12" name="Graphic 11" descr="Checkmark with solid fill">
            <a:extLst>
              <a:ext uri="{FF2B5EF4-FFF2-40B4-BE49-F238E27FC236}">
                <a16:creationId xmlns:a16="http://schemas.microsoft.com/office/drawing/2014/main" id="{CA0DE5B5-7136-3D15-2E89-9043E2EC33D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24587" y="2163931"/>
            <a:ext cx="1021577" cy="1021577"/>
          </a:xfrm>
          <a:prstGeom prst="rect">
            <a:avLst/>
          </a:prstGeom>
        </p:spPr>
      </p:pic>
      <p:pic>
        <p:nvPicPr>
          <p:cNvPr id="14" name="Picture 13">
            <a:extLst>
              <a:ext uri="{FF2B5EF4-FFF2-40B4-BE49-F238E27FC236}">
                <a16:creationId xmlns:a16="http://schemas.microsoft.com/office/drawing/2014/main" id="{E391598F-5ABB-FEBB-4BC0-7682C5CBCF93}"/>
              </a:ext>
            </a:extLst>
          </p:cNvPr>
          <p:cNvPicPr>
            <a:picLocks noChangeAspect="1"/>
          </p:cNvPicPr>
          <p:nvPr/>
        </p:nvPicPr>
        <p:blipFill>
          <a:blip r:embed="rId7"/>
          <a:stretch>
            <a:fillRect/>
          </a:stretch>
        </p:blipFill>
        <p:spPr>
          <a:xfrm rot="792547">
            <a:off x="3064286" y="3379606"/>
            <a:ext cx="2277695" cy="3251642"/>
          </a:xfrm>
          <a:prstGeom prst="rect">
            <a:avLst/>
          </a:prstGeom>
          <a:ln w="25400">
            <a:solidFill>
              <a:srgbClr val="0070C0"/>
            </a:solidFill>
          </a:ln>
        </p:spPr>
      </p:pic>
      <p:pic>
        <p:nvPicPr>
          <p:cNvPr id="17" name="Picture 16">
            <a:extLst>
              <a:ext uri="{FF2B5EF4-FFF2-40B4-BE49-F238E27FC236}">
                <a16:creationId xmlns:a16="http://schemas.microsoft.com/office/drawing/2014/main" id="{31699D57-7F88-0B05-4443-DFD487B6CC1C}"/>
              </a:ext>
            </a:extLst>
          </p:cNvPr>
          <p:cNvPicPr>
            <a:picLocks noChangeAspect="1"/>
          </p:cNvPicPr>
          <p:nvPr/>
        </p:nvPicPr>
        <p:blipFill>
          <a:blip r:embed="rId8"/>
          <a:stretch>
            <a:fillRect/>
          </a:stretch>
        </p:blipFill>
        <p:spPr>
          <a:xfrm>
            <a:off x="6754421" y="4150042"/>
            <a:ext cx="1733496" cy="2573855"/>
          </a:xfrm>
          <a:prstGeom prst="rect">
            <a:avLst/>
          </a:prstGeom>
          <a:ln w="22225">
            <a:solidFill>
              <a:srgbClr val="0070C0"/>
            </a:solidFill>
          </a:ln>
        </p:spPr>
      </p:pic>
      <p:pic>
        <p:nvPicPr>
          <p:cNvPr id="19" name="Picture 18">
            <a:extLst>
              <a:ext uri="{FF2B5EF4-FFF2-40B4-BE49-F238E27FC236}">
                <a16:creationId xmlns:a16="http://schemas.microsoft.com/office/drawing/2014/main" id="{6FE6DD18-93AB-69F3-754D-2B25D40C57F4}"/>
              </a:ext>
            </a:extLst>
          </p:cNvPr>
          <p:cNvPicPr>
            <a:picLocks noChangeAspect="1"/>
          </p:cNvPicPr>
          <p:nvPr/>
        </p:nvPicPr>
        <p:blipFill>
          <a:blip r:embed="rId9"/>
          <a:stretch>
            <a:fillRect/>
          </a:stretch>
        </p:blipFill>
        <p:spPr>
          <a:xfrm>
            <a:off x="9558979" y="4150042"/>
            <a:ext cx="1733496" cy="2544066"/>
          </a:xfrm>
          <a:prstGeom prst="rect">
            <a:avLst/>
          </a:prstGeom>
          <a:ln w="22225">
            <a:solidFill>
              <a:srgbClr val="0070C0"/>
            </a:solidFill>
          </a:ln>
        </p:spPr>
      </p:pic>
    </p:spTree>
    <p:extLst>
      <p:ext uri="{BB962C8B-B14F-4D97-AF65-F5344CB8AC3E}">
        <p14:creationId xmlns:p14="http://schemas.microsoft.com/office/powerpoint/2010/main" val="9840527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8" descr="Content Placeholder 8">
            <a:extLst>
              <a:ext uri="{FF2B5EF4-FFF2-40B4-BE49-F238E27FC236}">
                <a16:creationId xmlns:a16="http://schemas.microsoft.com/office/drawing/2014/main" id="{4973F3B7-D14D-F57B-3F77-E5DD8914937E}"/>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pic>
        <p:nvPicPr>
          <p:cNvPr id="5" name="Picture 4">
            <a:extLst>
              <a:ext uri="{FF2B5EF4-FFF2-40B4-BE49-F238E27FC236}">
                <a16:creationId xmlns:a16="http://schemas.microsoft.com/office/drawing/2014/main" id="{1DE09015-E531-DFB1-D2D9-813FEF43A342}"/>
              </a:ext>
            </a:extLst>
          </p:cNvPr>
          <p:cNvPicPr>
            <a:picLocks noChangeAspect="1"/>
          </p:cNvPicPr>
          <p:nvPr/>
        </p:nvPicPr>
        <p:blipFill>
          <a:blip r:embed="rId4"/>
          <a:stretch>
            <a:fillRect/>
          </a:stretch>
        </p:blipFill>
        <p:spPr>
          <a:xfrm>
            <a:off x="425049" y="993913"/>
            <a:ext cx="11449919" cy="4916557"/>
          </a:xfrm>
          <a:prstGeom prst="rect">
            <a:avLst/>
          </a:prstGeom>
        </p:spPr>
      </p:pic>
      <p:pic>
        <p:nvPicPr>
          <p:cNvPr id="8" name="Picture 7" descr="A blue and white text on a black background&#10;&#10;Description automatically generated">
            <a:extLst>
              <a:ext uri="{FF2B5EF4-FFF2-40B4-BE49-F238E27FC236}">
                <a16:creationId xmlns:a16="http://schemas.microsoft.com/office/drawing/2014/main" id="{A343D8B3-FD48-7F57-4D15-EDD9CD31C47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2826" y="3968252"/>
            <a:ext cx="2133193" cy="1743435"/>
          </a:xfrm>
          <a:prstGeom prst="rect">
            <a:avLst/>
          </a:prstGeom>
        </p:spPr>
      </p:pic>
    </p:spTree>
    <p:extLst>
      <p:ext uri="{BB962C8B-B14F-4D97-AF65-F5344CB8AC3E}">
        <p14:creationId xmlns:p14="http://schemas.microsoft.com/office/powerpoint/2010/main" val="286412121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185277_web.jpg" descr="185277_web.jpg"/>
          <p:cNvPicPr>
            <a:picLocks noChangeAspect="1"/>
          </p:cNvPicPr>
          <p:nvPr/>
        </p:nvPicPr>
        <p:blipFill>
          <a:blip r:embed="rId3"/>
          <a:stretch>
            <a:fillRect/>
          </a:stretch>
        </p:blipFill>
        <p:spPr>
          <a:xfrm>
            <a:off x="-12206" y="-600720"/>
            <a:ext cx="12216412" cy="8059440"/>
          </a:xfrm>
          <a:prstGeom prst="rect">
            <a:avLst/>
          </a:prstGeom>
          <a:ln w="12700">
            <a:miter lim="400000"/>
          </a:ln>
        </p:spPr>
      </p:pic>
      <p:sp>
        <p:nvSpPr>
          <p:cNvPr id="104" name="The Blue Planet"/>
          <p:cNvSpPr txBox="1"/>
          <p:nvPr/>
        </p:nvSpPr>
        <p:spPr>
          <a:xfrm>
            <a:off x="3654693" y="2824479"/>
            <a:ext cx="7134968" cy="12090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a:defRPr sz="7000">
                <a:solidFill>
                  <a:srgbClr val="FFFFFF"/>
                </a:solidFill>
                <a:latin typeface="KG Second Chances Solid"/>
                <a:ea typeface="KG Second Chances Solid"/>
                <a:cs typeface="KG Second Chances Solid"/>
                <a:sym typeface="KG Second Chances Solid"/>
              </a:defRPr>
            </a:lvl1pPr>
          </a:lstStyle>
          <a:p>
            <a:r>
              <a:rPr dirty="0"/>
              <a:t>The Blue Planet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itle 1"/>
          <p:cNvSpPr txBox="1">
            <a:spLocks noGrp="1"/>
          </p:cNvSpPr>
          <p:nvPr>
            <p:ph type="title"/>
          </p:nvPr>
        </p:nvSpPr>
        <p:spPr>
          <a:prstGeom prst="rect">
            <a:avLst/>
          </a:prstGeom>
        </p:spPr>
        <p:txBody>
          <a:bodyPr/>
          <a:lstStyle/>
          <a:p>
            <a:endParaRPr/>
          </a:p>
        </p:txBody>
      </p:sp>
      <p:pic>
        <p:nvPicPr>
          <p:cNvPr id="107"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08" name="TextBox 21"/>
          <p:cNvSpPr txBox="1"/>
          <p:nvPr/>
        </p:nvSpPr>
        <p:spPr>
          <a:xfrm>
            <a:off x="1903180" y="2572765"/>
            <a:ext cx="10130358" cy="8562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6000">
                <a:solidFill>
                  <a:srgbClr val="FFFFFF"/>
                </a:solidFill>
                <a:latin typeface="Gilroy SemiBold"/>
                <a:ea typeface="Gilroy SemiBold"/>
                <a:cs typeface="Gilroy SemiBold"/>
                <a:sym typeface="Gilroy SemiBold"/>
              </a:defRPr>
            </a:lvl1pPr>
          </a:lstStyle>
          <a:p>
            <a:r>
              <a:rPr dirty="0"/>
              <a:t>The ocean helps us breathe. </a:t>
            </a:r>
          </a:p>
        </p:txBody>
      </p:sp>
      <p:sp>
        <p:nvSpPr>
          <p:cNvPr id="109" name="Rectangle 22"/>
          <p:cNvSpPr txBox="1"/>
          <p:nvPr/>
        </p:nvSpPr>
        <p:spPr>
          <a:xfrm>
            <a:off x="4074285" y="4650568"/>
            <a:ext cx="4043429"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itle 1"/>
          <p:cNvSpPr txBox="1">
            <a:spLocks noGrp="1"/>
          </p:cNvSpPr>
          <p:nvPr>
            <p:ph type="title"/>
          </p:nvPr>
        </p:nvSpPr>
        <p:spPr>
          <a:prstGeom prst="rect">
            <a:avLst/>
          </a:prstGeom>
        </p:spPr>
        <p:txBody>
          <a:bodyPr/>
          <a:lstStyle/>
          <a:p>
            <a:endParaRPr/>
          </a:p>
        </p:txBody>
      </p:sp>
      <p:pic>
        <p:nvPicPr>
          <p:cNvPr id="112"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pic>
        <p:nvPicPr>
          <p:cNvPr id="113" name="Picture 4" descr="Picture 4"/>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a:xfrm>
            <a:off x="-1" y="0"/>
            <a:ext cx="12192002" cy="6858000"/>
          </a:xfrm>
          <a:prstGeom prst="rect">
            <a:avLst/>
          </a:prstGeom>
          <a:ln w="12700">
            <a:miter lim="400000"/>
          </a:ln>
        </p:spPr>
      </p:pic>
      <p:sp>
        <p:nvSpPr>
          <p:cNvPr id="114" name="TextBox 11"/>
          <p:cNvSpPr txBox="1"/>
          <p:nvPr/>
        </p:nvSpPr>
        <p:spPr>
          <a:xfrm>
            <a:off x="4772990" y="1861517"/>
            <a:ext cx="2646021" cy="130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True</a:t>
            </a:r>
          </a:p>
        </p:txBody>
      </p:sp>
      <p:sp>
        <p:nvSpPr>
          <p:cNvPr id="115" name="Rectangle 12"/>
          <p:cNvSpPr txBox="1"/>
          <p:nvPr/>
        </p:nvSpPr>
        <p:spPr>
          <a:xfrm>
            <a:off x="2060735" y="3557058"/>
            <a:ext cx="8070530" cy="14347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4800">
                <a:solidFill>
                  <a:srgbClr val="FFFFFF"/>
                </a:solidFill>
                <a:latin typeface="Gilroy Medium"/>
                <a:ea typeface="Gilroy Medium"/>
                <a:cs typeface="Gilroy Medium"/>
                <a:sym typeface="Gilroy Medium"/>
              </a:defRPr>
            </a:lvl1pPr>
          </a:lstStyle>
          <a:p>
            <a:r>
              <a:t>Every second breath we take comes from the ocean. </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18" name="TextBox 5"/>
          <p:cNvSpPr txBox="1"/>
          <p:nvPr/>
        </p:nvSpPr>
        <p:spPr>
          <a:xfrm>
            <a:off x="1030820" y="2053856"/>
            <a:ext cx="10130358" cy="17833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lgn="ctr">
              <a:defRPr sz="6000">
                <a:solidFill>
                  <a:srgbClr val="FFFFFF"/>
                </a:solidFill>
                <a:latin typeface="Gilroy SemiBold"/>
                <a:ea typeface="Gilroy SemiBold"/>
                <a:cs typeface="Gilroy SemiBold"/>
                <a:sym typeface="Gilroy SemiBold"/>
              </a:defRPr>
            </a:lvl1pPr>
          </a:lstStyle>
          <a:p>
            <a:r>
              <a:rPr dirty="0"/>
              <a:t>More than 3 billion people depend on the ocean</a:t>
            </a:r>
          </a:p>
        </p:txBody>
      </p:sp>
      <p:sp>
        <p:nvSpPr>
          <p:cNvPr id="119" name="Rectangle 6"/>
          <p:cNvSpPr txBox="1"/>
          <p:nvPr/>
        </p:nvSpPr>
        <p:spPr>
          <a:xfrm>
            <a:off x="4074284" y="4998497"/>
            <a:ext cx="4043429"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1"/>
          <p:cNvSpPr txBox="1">
            <a:spLocks noGrp="1"/>
          </p:cNvSpPr>
          <p:nvPr>
            <p:ph type="title"/>
          </p:nvPr>
        </p:nvSpPr>
        <p:spPr>
          <a:prstGeom prst="rect">
            <a:avLst/>
          </a:prstGeom>
        </p:spPr>
        <p:txBody>
          <a:bodyPr/>
          <a:lstStyle/>
          <a:p>
            <a:endParaRPr/>
          </a:p>
        </p:txBody>
      </p:sp>
      <p:pic>
        <p:nvPicPr>
          <p:cNvPr id="122" name="Content Placeholder 4" descr="Content Placeholder 4"/>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2" y="-1"/>
            <a:ext cx="12192003" cy="6858001"/>
          </a:xfrm>
          <a:prstGeom prst="rect">
            <a:avLst/>
          </a:prstGeom>
          <a:ln w="12700">
            <a:miter lim="400000"/>
          </a:ln>
        </p:spPr>
      </p:pic>
      <p:pic>
        <p:nvPicPr>
          <p:cNvPr id="123" name="Picture 3" descr="Picture 3"/>
          <p:cNvPicPr>
            <a:picLocks noGrp="1" noRot="1" noChangeAspect="1" noMove="1" noResize="1" noEditPoints="1" noAdjustHandles="1" noChangeArrowheads="1" noChangeShapeType="1" noCrop="1"/>
          </p:cNvPicPr>
          <p:nvPr/>
        </p:nvPicPr>
        <p:blipFill>
          <a:blip r:embed="rId4"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24" name="TextBox 7"/>
          <p:cNvSpPr txBox="1"/>
          <p:nvPr/>
        </p:nvSpPr>
        <p:spPr>
          <a:xfrm>
            <a:off x="3310719" y="1309577"/>
            <a:ext cx="2646021" cy="130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True</a:t>
            </a:r>
          </a:p>
        </p:txBody>
      </p:sp>
      <p:sp>
        <p:nvSpPr>
          <p:cNvPr id="125" name="Rectangle 8"/>
          <p:cNvSpPr txBox="1"/>
          <p:nvPr/>
        </p:nvSpPr>
        <p:spPr>
          <a:xfrm>
            <a:off x="252247" y="5212092"/>
            <a:ext cx="11687503" cy="156966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spAutoFit/>
          </a:bodyPr>
          <a:lstStyle>
            <a:lvl1pPr algn="ctr">
              <a:defRPr sz="4800">
                <a:solidFill>
                  <a:srgbClr val="FFFFFF"/>
                </a:solidFill>
                <a:latin typeface="Gilroy Medium"/>
                <a:ea typeface="Gilroy Medium"/>
                <a:cs typeface="Gilroy Medium"/>
                <a:sym typeface="Gilroy Medium"/>
              </a:defRPr>
            </a:lvl1pPr>
          </a:lstStyle>
          <a:p>
            <a:r>
              <a:rPr dirty="0"/>
              <a:t>1 in 3 people depend on the ocean for their livelihoods.</a:t>
            </a:r>
          </a:p>
        </p:txBody>
      </p:sp>
      <p:sp>
        <p:nvSpPr>
          <p:cNvPr id="2" name="TextBox 1">
            <a:extLst>
              <a:ext uri="{FF2B5EF4-FFF2-40B4-BE49-F238E27FC236}">
                <a16:creationId xmlns:a16="http://schemas.microsoft.com/office/drawing/2014/main" id="{FA7748A0-DB0B-6391-4E93-8126878CCFEE}"/>
              </a:ext>
            </a:extLst>
          </p:cNvPr>
          <p:cNvSpPr txBox="1"/>
          <p:nvPr/>
        </p:nvSpPr>
        <p:spPr>
          <a:xfrm>
            <a:off x="6584637" y="1804463"/>
            <a:ext cx="170941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ailors </a:t>
            </a:r>
            <a:endParaRPr kumimoji="0" lang="en-GB" sz="24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id="{3C511B2A-0719-8216-ECF7-F07320EF4694}"/>
              </a:ext>
            </a:extLst>
          </p:cNvPr>
          <p:cNvSpPr txBox="1"/>
          <p:nvPr/>
        </p:nvSpPr>
        <p:spPr>
          <a:xfrm>
            <a:off x="9881852" y="2663514"/>
            <a:ext cx="2943895"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M</a:t>
            </a:r>
            <a:r>
              <a:rPr lang="en-US" sz="2400" dirty="0">
                <a:effectLst/>
                <a:latin typeface="Calibri" panose="020F0502020204030204" pitchFamily="34" charset="0"/>
                <a:ea typeface="Calibri" panose="020F0502020204030204" pitchFamily="34" charset="0"/>
                <a:cs typeface="Calibri" panose="020F0502020204030204" pitchFamily="34" charset="0"/>
              </a:rPr>
              <a:t>arine biologists</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187BF8B2-1FFB-CD11-4FB3-42011C036D5D}"/>
              </a:ext>
            </a:extLst>
          </p:cNvPr>
          <p:cNvSpPr txBox="1"/>
          <p:nvPr/>
        </p:nvSpPr>
        <p:spPr>
          <a:xfrm>
            <a:off x="8741324" y="2143780"/>
            <a:ext cx="166781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cientists</a:t>
            </a:r>
            <a:endParaRPr lang="en-GB" sz="2400" dirty="0"/>
          </a:p>
        </p:txBody>
      </p:sp>
      <p:sp>
        <p:nvSpPr>
          <p:cNvPr id="8" name="TextBox 7">
            <a:extLst>
              <a:ext uri="{FF2B5EF4-FFF2-40B4-BE49-F238E27FC236}">
                <a16:creationId xmlns:a16="http://schemas.microsoft.com/office/drawing/2014/main" id="{2DC217F4-6FE2-4C13-3F50-619741FD82A5}"/>
              </a:ext>
            </a:extLst>
          </p:cNvPr>
          <p:cNvSpPr txBox="1"/>
          <p:nvPr/>
        </p:nvSpPr>
        <p:spPr>
          <a:xfrm>
            <a:off x="8040409" y="2946476"/>
            <a:ext cx="1614394"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effectLst/>
                <a:latin typeface="Calibri" panose="020F0502020204030204" pitchFamily="34" charset="0"/>
                <a:ea typeface="Calibri" panose="020F0502020204030204" pitchFamily="34" charset="0"/>
                <a:cs typeface="Calibri" panose="020F0502020204030204" pitchFamily="34" charset="0"/>
              </a:rPr>
              <a:t>Explorers</a:t>
            </a:r>
            <a:endParaRPr lang="en-GB" sz="2400" dirty="0"/>
          </a:p>
        </p:txBody>
      </p:sp>
      <p:sp>
        <p:nvSpPr>
          <p:cNvPr id="10" name="TextBox 9">
            <a:extLst>
              <a:ext uri="{FF2B5EF4-FFF2-40B4-BE49-F238E27FC236}">
                <a16:creationId xmlns:a16="http://schemas.microsoft.com/office/drawing/2014/main" id="{9C0CE0B7-52B2-1876-1492-F9FB4154637B}"/>
              </a:ext>
            </a:extLst>
          </p:cNvPr>
          <p:cNvSpPr txBox="1"/>
          <p:nvPr/>
        </p:nvSpPr>
        <p:spPr>
          <a:xfrm>
            <a:off x="5475884" y="2782835"/>
            <a:ext cx="269065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D</a:t>
            </a:r>
            <a:r>
              <a:rPr lang="en-US" sz="2400" dirty="0">
                <a:effectLst/>
                <a:latin typeface="Calibri" panose="020F0502020204030204" pitchFamily="34" charset="0"/>
                <a:ea typeface="Calibri" panose="020F0502020204030204" pitchFamily="34" charset="0"/>
                <a:cs typeface="Calibri" panose="020F0502020204030204" pitchFamily="34" charset="0"/>
              </a:rPr>
              <a:t>eep-sea divers </a:t>
            </a:r>
            <a:endParaRPr lang="en-GB" sz="2400" dirty="0"/>
          </a:p>
        </p:txBody>
      </p:sp>
      <p:sp>
        <p:nvSpPr>
          <p:cNvPr id="11" name="TextBox 10">
            <a:extLst>
              <a:ext uri="{FF2B5EF4-FFF2-40B4-BE49-F238E27FC236}">
                <a16:creationId xmlns:a16="http://schemas.microsoft.com/office/drawing/2014/main" id="{CBEF61FE-6619-F5FD-B37B-A7CE0AF257DD}"/>
              </a:ext>
            </a:extLst>
          </p:cNvPr>
          <p:cNvSpPr txBox="1"/>
          <p:nvPr/>
        </p:nvSpPr>
        <p:spPr>
          <a:xfrm>
            <a:off x="2049517" y="4362066"/>
            <a:ext cx="161859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0" i="0" u="none" strike="noStrike" cap="none" spc="0" normalizeH="0" baseline="0" dirty="0">
                <a:ln>
                  <a:noFill/>
                </a:ln>
                <a:solidFill>
                  <a:schemeClr val="bg1"/>
                </a:solidFill>
                <a:effectLst/>
                <a:uFillTx/>
                <a:latin typeface="+mj-lt"/>
                <a:ea typeface="+mj-ea"/>
                <a:cs typeface="+mj-cs"/>
                <a:sym typeface="Calibri"/>
              </a:rPr>
              <a:t>Fishing</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32" name="TextBox 5"/>
          <p:cNvSpPr txBox="1"/>
          <p:nvPr/>
        </p:nvSpPr>
        <p:spPr>
          <a:xfrm>
            <a:off x="2026220" y="1645986"/>
            <a:ext cx="8139557" cy="271043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6000">
                <a:solidFill>
                  <a:srgbClr val="FFFFFF"/>
                </a:solidFill>
                <a:latin typeface="Gilroy SemiBold"/>
                <a:ea typeface="Gilroy SemiBold"/>
                <a:cs typeface="Gilroy SemiBold"/>
                <a:sym typeface="Gilroy SemiBold"/>
              </a:defRPr>
            </a:pPr>
            <a:r>
              <a:t>The ocean is home to </a:t>
            </a:r>
            <a:br/>
            <a:r>
              <a:t>an estimated 200,000 </a:t>
            </a:r>
            <a:br/>
            <a:r>
              <a:t>marine species.</a:t>
            </a:r>
          </a:p>
        </p:txBody>
      </p:sp>
      <p:sp>
        <p:nvSpPr>
          <p:cNvPr id="133" name="Rectangle 6"/>
          <p:cNvSpPr txBox="1"/>
          <p:nvPr/>
        </p:nvSpPr>
        <p:spPr>
          <a:xfrm>
            <a:off x="4367654" y="5212014"/>
            <a:ext cx="4025098" cy="698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B08BED6-F379-438F-8C33-9AA74D0071E3}">
  <ds:schemaRefs>
    <ds:schemaRef ds:uri="http://schemas.microsoft.com/sharepoint/v3/contenttype/forms"/>
  </ds:schemaRefs>
</ds:datastoreItem>
</file>

<file path=customXml/itemProps2.xml><?xml version="1.0" encoding="utf-8"?>
<ds:datastoreItem xmlns:ds="http://schemas.openxmlformats.org/officeDocument/2006/customXml" ds:itemID="{5EA55661-254F-4EE8-8F66-0EF3CDF7DF00}">
  <ds:schemaRefs>
    <ds:schemaRef ds:uri="764ce334-4dea-4cda-96fd-5a46cc3154a2"/>
    <ds:schemaRef ds:uri="edf7c51f-8958-4cb5-b692-975806f17f3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D4EBB71-F1C5-4056-99E4-C3402DF53E91}">
  <ds:schemaRefs>
    <ds:schemaRef ds:uri="764ce334-4dea-4cda-96fd-5a46cc3154a2"/>
    <ds:schemaRef ds:uri="edf7c51f-8958-4cb5-b692-975806f17f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165</TotalTime>
  <Words>2078</Words>
  <Application>Microsoft Macintosh PowerPoint</Application>
  <PresentationFormat>Widescreen</PresentationFormat>
  <Paragraphs>69</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Duffy</dc:creator>
  <cp:lastModifiedBy>Daniel Honey</cp:lastModifiedBy>
  <cp:revision>3</cp:revision>
  <dcterms:modified xsi:type="dcterms:W3CDTF">2024-05-24T13:26:36Z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