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  <p:sldMasterId id="2147483737" r:id="rId5"/>
  </p:sldMasterIdLst>
  <p:notesMasterIdLst>
    <p:notesMasterId r:id="rId21"/>
  </p:notesMasterIdLst>
  <p:sldIdLst>
    <p:sldId id="485" r:id="rId6"/>
    <p:sldId id="294" r:id="rId7"/>
    <p:sldId id="257" r:id="rId8"/>
    <p:sldId id="267" r:id="rId9"/>
    <p:sldId id="472" r:id="rId10"/>
    <p:sldId id="473" r:id="rId11"/>
    <p:sldId id="474" r:id="rId12"/>
    <p:sldId id="475" r:id="rId13"/>
    <p:sldId id="476" r:id="rId14"/>
    <p:sldId id="477" r:id="rId15"/>
    <p:sldId id="478" r:id="rId16"/>
    <p:sldId id="486" r:id="rId17"/>
    <p:sldId id="484" r:id="rId18"/>
    <p:sldId id="469" r:id="rId19"/>
    <p:sldId id="470" r:id="rId20"/>
  </p:sldIdLst>
  <p:sldSz cx="12192000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ie Buchanan-Dunlop" initials="JB" lastIdx="21" clrIdx="0">
    <p:extLst>
      <p:ext uri="{19B8F6BF-5375-455C-9EA6-DF929625EA0E}">
        <p15:presenceInfo xmlns:p15="http://schemas.microsoft.com/office/powerpoint/2012/main" userId="Jamie Buchanan-Dunlop" providerId="None"/>
      </p:ext>
    </p:extLst>
  </p:cmAuthor>
  <p:cmAuthor id="2" name="Megan Folan" initials="MF" lastIdx="1" clrIdx="1">
    <p:extLst>
      <p:ext uri="{19B8F6BF-5375-455C-9EA6-DF929625EA0E}">
        <p15:presenceInfo xmlns:p15="http://schemas.microsoft.com/office/powerpoint/2012/main" userId="S::megan@encounteredu.com::3e22cd81-c203-48ad-8dfd-85bed8eec45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C0AE"/>
    <a:srgbClr val="AFDEF2"/>
    <a:srgbClr val="00516F"/>
    <a:srgbClr val="007FAF"/>
    <a:srgbClr val="00ADEF"/>
    <a:srgbClr val="009BD5"/>
    <a:srgbClr val="F917C3"/>
    <a:srgbClr val="38D4D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BD3B3E-A050-49B1-B94C-00BD45659BD6}" v="3" dt="2024-02-22T10:54:23.6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3"/>
    <p:restoredTop sz="94694"/>
  </p:normalViewPr>
  <p:slideViewPr>
    <p:cSldViewPr snapToGrid="0">
      <p:cViewPr varScale="1">
        <p:scale>
          <a:sx n="62" d="100"/>
          <a:sy n="62" d="100"/>
        </p:scale>
        <p:origin x="8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Duffy" userId="ca92ddb4-4620-4127-97b1-8232d187080b" providerId="ADAL" clId="{C6BD3B3E-A050-49B1-B94C-00BD45659BD6}"/>
    <pc:docChg chg="modSld">
      <pc:chgData name="Sarah Duffy" userId="ca92ddb4-4620-4127-97b1-8232d187080b" providerId="ADAL" clId="{C6BD3B3E-A050-49B1-B94C-00BD45659BD6}" dt="2024-02-22T10:54:23.629" v="2"/>
      <pc:docMkLst>
        <pc:docMk/>
      </pc:docMkLst>
      <pc:sldChg chg="setBg">
        <pc:chgData name="Sarah Duffy" userId="ca92ddb4-4620-4127-97b1-8232d187080b" providerId="ADAL" clId="{C6BD3B3E-A050-49B1-B94C-00BD45659BD6}" dt="2024-02-22T10:54:18.099" v="1"/>
        <pc:sldMkLst>
          <pc:docMk/>
          <pc:sldMk cId="2824678359" sldId="472"/>
        </pc:sldMkLst>
      </pc:sldChg>
      <pc:sldChg chg="setBg">
        <pc:chgData name="Sarah Duffy" userId="ca92ddb4-4620-4127-97b1-8232d187080b" providerId="ADAL" clId="{C6BD3B3E-A050-49B1-B94C-00BD45659BD6}" dt="2024-02-22T10:54:23.629" v="2"/>
        <pc:sldMkLst>
          <pc:docMk/>
          <pc:sldMk cId="1884439406" sldId="473"/>
        </pc:sldMkLst>
      </pc:sldChg>
      <pc:sldChg chg="setBg">
        <pc:chgData name="Sarah Duffy" userId="ca92ddb4-4620-4127-97b1-8232d187080b" providerId="ADAL" clId="{C6BD3B3E-A050-49B1-B94C-00BD45659BD6}" dt="2024-02-22T10:54:02.799" v="0"/>
        <pc:sldMkLst>
          <pc:docMk/>
          <pc:sldMk cId="60594427" sldId="48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C6874-672F-471E-A973-A82F2C8A0A0B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9202C-EDF7-492C-9239-DDFD5B8C15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43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35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562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https://shop.fairphone.com/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176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3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32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7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1970147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0076033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8282498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230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15693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397184"/>
            <a:ext cx="3390951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87068759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92611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705323" y="228400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3474237" y="2291561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6263304" y="2299118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/>
        </p:nvSpPr>
        <p:spPr>
          <a:xfrm>
            <a:off x="9047613" y="2306675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/>
        </p:nvSpPr>
        <p:spPr>
          <a:xfrm>
            <a:off x="705323" y="4264973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/>
        </p:nvSpPr>
        <p:spPr>
          <a:xfrm>
            <a:off x="3474237" y="4272530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/>
        </p:nvSpPr>
        <p:spPr>
          <a:xfrm>
            <a:off x="6263304" y="4280087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/>
        </p:nvSpPr>
        <p:spPr>
          <a:xfrm>
            <a:off x="9047613" y="428764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73101" y="2821894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2736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7613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3715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71965" y="4870718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1600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46477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5319282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1149966" y="2482656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4656403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8160069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966" y="3124819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55070" y="3124819"/>
            <a:ext cx="2881804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60069" y="3124819"/>
            <a:ext cx="2891620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29385800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415064"/>
            <a:ext cx="4944532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/>
        </p:nvSpPr>
        <p:spPr>
          <a:xfrm>
            <a:off x="705323" y="2102636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/>
        </p:nvSpPr>
        <p:spPr>
          <a:xfrm>
            <a:off x="6263304" y="211775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/>
        </p:nvSpPr>
        <p:spPr>
          <a:xfrm>
            <a:off x="705323" y="442367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/>
        </p:nvSpPr>
        <p:spPr>
          <a:xfrm>
            <a:off x="6263304" y="4438784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12584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12585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79417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79419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23935" y="4446092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3936" y="4810641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81535" y="4438784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81536" y="4803333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382558943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7520040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D5BC70FD-E99F-414E-8BC7-7072A9329F03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37ED0E3F-CDD0-43BF-ABD6-E7F54CD9AF5F}"/>
              </a:ext>
            </a:extLst>
          </p:cNvPr>
          <p:cNvSpPr txBox="1">
            <a:spLocks/>
          </p:cNvSpPr>
          <p:nvPr userDrawn="1"/>
        </p:nvSpPr>
        <p:spPr>
          <a:xfrm>
            <a:off x="11468592" y="6484422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228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457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685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9144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11430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1371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600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E07CCE0E-559E-44AB-A1B3-25B5FB3D8463}" type="slidenum">
              <a:rPr lang="en-GB" sz="600" smtClean="0"/>
              <a:pPr/>
              <a:t>‹#›</a:t>
            </a:fld>
            <a:endParaRPr lang="en-GB" sz="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6B0B004-9EF7-4666-A628-B76E68927B94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222D9E9-D854-48F2-932B-3EB364E2B92E}"/>
              </a:ext>
            </a:extLst>
          </p:cNvPr>
          <p:cNvSpPr/>
          <p:nvPr userDrawn="1"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56AE142A-CB56-46DF-AD62-18CA85A36CCE}"/>
              </a:ext>
            </a:extLst>
          </p:cNvPr>
          <p:cNvSpPr txBox="1">
            <a:spLocks/>
          </p:cNvSpPr>
          <p:nvPr userDrawn="1"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4FE60D9B-8C11-4233-AE61-A69AF21D59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BA8E3F-26C6-430E-B082-2C72C333B9C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43504086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B483AB49-4C10-419C-A877-027BC6A0C71E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18B8DA78-FD61-42C0-AE9C-33A5B5854A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B2FB70-F0A8-4866-B858-E08B33560418}"/>
              </a:ext>
            </a:extLst>
          </p:cNvPr>
          <p:cNvSpPr/>
          <p:nvPr userDrawn="1"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5FF18A7-1B1E-44DC-B037-73187037C16B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8537427-E653-4AA0-AE3E-4C2CDE7A4A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B1AD6159-8B72-4348-832D-1C1613D6A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B6BA1C-E699-485C-A763-515971D7FD5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27904784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65066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3778" y="1092242"/>
            <a:ext cx="499089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0" y="1634593"/>
            <a:ext cx="9935817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946326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/>
        </p:nvSpPr>
        <p:spPr>
          <a:xfrm>
            <a:off x="-2357076" y="-126373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5"/>
            <a:ext cx="7053995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  <a:br>
              <a:rPr lang="en-US"/>
            </a:br>
            <a:r>
              <a:rPr lang="en-US"/>
              <a:t>Insert - title </a:t>
            </a:r>
            <a:br>
              <a:rPr lang="en-US"/>
            </a:br>
            <a:r>
              <a:rPr lang="en-US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596" y="2850835"/>
            <a:ext cx="4723097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/>
        </p:nvGrpSpPr>
        <p:grpSpPr>
          <a:xfrm>
            <a:off x="369388" y="3573436"/>
            <a:ext cx="2001435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/>
        </p:nvGrpSpPr>
        <p:grpSpPr>
          <a:xfrm>
            <a:off x="4026171" y="3524349"/>
            <a:ext cx="2001435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/>
        </p:nvGrpSpPr>
        <p:grpSpPr>
          <a:xfrm>
            <a:off x="7699087" y="3524349"/>
            <a:ext cx="2001435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0849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00107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8993" y="3819178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40448802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0289459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000703"/>
            <a:ext cx="7061413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/>
        </p:nvSpPr>
        <p:spPr>
          <a:xfrm>
            <a:off x="527052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/>
        </p:nvSpPr>
        <p:spPr>
          <a:xfrm>
            <a:off x="5088577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817343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/>
        </p:nvSpPr>
        <p:spPr>
          <a:xfrm>
            <a:off x="-3283853" y="-2587279"/>
            <a:ext cx="11279905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8" y="2421934"/>
            <a:ext cx="7061413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7634591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7384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/>
        </p:nvSpPr>
        <p:spPr>
          <a:xfrm>
            <a:off x="484718" y="1172037"/>
            <a:ext cx="681988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/>
        </p:nvSpPr>
        <p:spPr>
          <a:xfrm>
            <a:off x="484718" y="6407480"/>
            <a:ext cx="101648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32055795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9632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/>
        </p:nvSpPr>
        <p:spPr>
          <a:xfrm>
            <a:off x="1232374" y="2139397"/>
            <a:ext cx="3394447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/>
        </p:nvSpPr>
        <p:spPr>
          <a:xfrm>
            <a:off x="5380601" y="3089212"/>
            <a:ext cx="598303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138265399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2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4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0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252250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3934053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537" y="393328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778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0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23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/>
        </p:nvSpPr>
        <p:spPr>
          <a:xfrm>
            <a:off x="52705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/>
        </p:nvSpPr>
        <p:spPr>
          <a:xfrm>
            <a:off x="2639119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/>
        </p:nvSpPr>
        <p:spPr>
          <a:xfrm>
            <a:off x="4714410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/>
        </p:nvSpPr>
        <p:spPr>
          <a:xfrm>
            <a:off x="6863262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/>
        </p:nvSpPr>
        <p:spPr>
          <a:xfrm>
            <a:off x="897533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/>
        </p:nvSpPr>
        <p:spPr>
          <a:xfrm>
            <a:off x="52705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/>
        </p:nvSpPr>
        <p:spPr>
          <a:xfrm>
            <a:off x="2639119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/>
        </p:nvSpPr>
        <p:spPr>
          <a:xfrm>
            <a:off x="4714410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/>
        </p:nvSpPr>
        <p:spPr>
          <a:xfrm>
            <a:off x="6863262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/>
        </p:nvSpPr>
        <p:spPr>
          <a:xfrm>
            <a:off x="897533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/>
        </p:nvSpPr>
        <p:spPr>
          <a:xfrm>
            <a:off x="47809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/>
        </p:nvSpPr>
        <p:spPr>
          <a:xfrm>
            <a:off x="2590167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/>
        </p:nvSpPr>
        <p:spPr>
          <a:xfrm>
            <a:off x="4665458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/>
        </p:nvSpPr>
        <p:spPr>
          <a:xfrm>
            <a:off x="6814310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/>
        </p:nvSpPr>
        <p:spPr>
          <a:xfrm>
            <a:off x="892637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19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/>
        </p:nvSpPr>
        <p:spPr>
          <a:xfrm>
            <a:off x="527051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/>
        </p:nvSpPr>
        <p:spPr>
          <a:xfrm>
            <a:off x="2639119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93610348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2232973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Common Seas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F4D11-DD96-0245-A59E-0D412DF8B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429" y="6225338"/>
            <a:ext cx="1783265" cy="460916"/>
          </a:xfrm>
          <a:prstGeom prst="rect">
            <a:avLst/>
          </a:prstGeom>
        </p:spPr>
      </p:pic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B7BC225-F5C2-4E99-803D-04ACDCCE94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020" y="6217905"/>
            <a:ext cx="1783265" cy="49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9967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170635"/>
            <a:ext cx="7061413" cy="1224943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410407"/>
            <a:ext cx="8299449" cy="22812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5296256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44FA-7547-47E5-B379-6B9D32A15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7FD69-8129-43CC-BA0E-64845A42B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BFA40-6BF4-44DE-B6ED-7E3394CA2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10287-EAC5-4C37-8137-551D3D22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78324-31A9-4E31-BDD3-FB5B8DDB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37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6"/>
            <a:ext cx="5448037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/>
        </p:nvGrpSpPr>
        <p:grpSpPr>
          <a:xfrm>
            <a:off x="4126932" y="2517708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/>
        </p:nvGrpSpPr>
        <p:grpSpPr>
          <a:xfrm>
            <a:off x="7799848" y="2517708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/>
        </p:nvGrpSpPr>
        <p:grpSpPr>
          <a:xfrm>
            <a:off x="563651" y="4562715"/>
            <a:ext cx="2001435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/>
        </p:nvGrpSpPr>
        <p:grpSpPr>
          <a:xfrm>
            <a:off x="4126932" y="4464540"/>
            <a:ext cx="2001435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/>
        </p:nvGrpSpPr>
        <p:grpSpPr>
          <a:xfrm>
            <a:off x="7799848" y="4464540"/>
            <a:ext cx="2001435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4414" y="2820463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/>
        </p:nvGrpSpPr>
        <p:grpSpPr>
          <a:xfrm>
            <a:off x="469208" y="2566795"/>
            <a:ext cx="2001435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3" y="281632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8154" y="486133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7063" y="4861331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12978" y="4861330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282046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1" y="1274916"/>
            <a:ext cx="5441057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01365631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9965-518F-48F4-B8C4-F6960143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41ABC-1C7D-4010-B3EE-B4EBDD1DE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2BB70-4B29-4B81-BDDC-F2F14342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5322E-B571-481E-8D9C-37DEB7B6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6590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2454517" y="-1509698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6"/>
            <a:ext cx="3836464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4126932" y="2829682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03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7799848" y="2829682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04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4126932" y="4679700"/>
            <a:ext cx="2001435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05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7799848" y="4679700"/>
            <a:ext cx="2001435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 dirty="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06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3" y="3128299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7063" y="5076491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12978" y="5076490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313243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35" name="Group 178" descr="Gruppieren 2">
            <a:extLst>
              <a:ext uri="{FF2B5EF4-FFF2-40B4-BE49-F238E27FC236}">
                <a16:creationId xmlns:a16="http://schemas.microsoft.com/office/drawing/2014/main" id="{CDA3E805-6E5A-874E-BB4D-43AF61942CB4}"/>
              </a:ext>
            </a:extLst>
          </p:cNvPr>
          <p:cNvGrpSpPr/>
          <p:nvPr userDrawn="1"/>
        </p:nvGrpSpPr>
        <p:grpSpPr>
          <a:xfrm>
            <a:off x="4089435" y="1039045"/>
            <a:ext cx="2001435" cy="1539185"/>
            <a:chOff x="939242" y="252757"/>
            <a:chExt cx="3002151" cy="3078367"/>
          </a:xfrm>
        </p:grpSpPr>
        <p:sp>
          <p:nvSpPr>
            <p:cNvPr id="36" name="Shape 175" descr="Bogen 22">
              <a:extLst>
                <a:ext uri="{FF2B5EF4-FFF2-40B4-BE49-F238E27FC236}">
                  <a16:creationId xmlns:a16="http://schemas.microsoft.com/office/drawing/2014/main" id="{4CBDD99A-E020-AF47-9252-E637CCE372F4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>
                <a:solidFill>
                  <a:srgbClr val="45C0AE"/>
                </a:solidFill>
              </a:endParaRPr>
            </a:p>
          </p:txBody>
        </p:sp>
        <p:sp>
          <p:nvSpPr>
            <p:cNvPr id="37" name="Shape 177" descr="Textfeld 25">
              <a:extLst>
                <a:ext uri="{FF2B5EF4-FFF2-40B4-BE49-F238E27FC236}">
                  <a16:creationId xmlns:a16="http://schemas.microsoft.com/office/drawing/2014/main" id="{1137723F-AC63-7949-98F6-09270B933C2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01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182" descr="Gruppieren 2">
            <a:extLst>
              <a:ext uri="{FF2B5EF4-FFF2-40B4-BE49-F238E27FC236}">
                <a16:creationId xmlns:a16="http://schemas.microsoft.com/office/drawing/2014/main" id="{5234A5EC-03CF-EF4E-8DC4-A2D85F52BE6B}"/>
              </a:ext>
            </a:extLst>
          </p:cNvPr>
          <p:cNvGrpSpPr/>
          <p:nvPr userDrawn="1"/>
        </p:nvGrpSpPr>
        <p:grpSpPr>
          <a:xfrm>
            <a:off x="7762351" y="1039045"/>
            <a:ext cx="2001435" cy="1539185"/>
            <a:chOff x="939242" y="252757"/>
            <a:chExt cx="3002151" cy="3078367"/>
          </a:xfrm>
        </p:grpSpPr>
        <p:sp>
          <p:nvSpPr>
            <p:cNvPr id="39" name="Shape 179" descr="Bogen 22">
              <a:extLst>
                <a:ext uri="{FF2B5EF4-FFF2-40B4-BE49-F238E27FC236}">
                  <a16:creationId xmlns:a16="http://schemas.microsoft.com/office/drawing/2014/main" id="{771B3C35-6E65-AA42-8592-B94560C29FB4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 dirty="0"/>
            </a:p>
          </p:txBody>
        </p:sp>
        <p:sp>
          <p:nvSpPr>
            <p:cNvPr id="40" name="Shape 181" descr="Textfeld 25">
              <a:extLst>
                <a:ext uri="{FF2B5EF4-FFF2-40B4-BE49-F238E27FC236}">
                  <a16:creationId xmlns:a16="http://schemas.microsoft.com/office/drawing/2014/main" id="{9BB13C43-6738-004A-87BF-4B1778A14CD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02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sp>
        <p:nvSpPr>
          <p:cNvPr id="41" name="Text Placeholder 77">
            <a:extLst>
              <a:ext uri="{FF2B5EF4-FFF2-40B4-BE49-F238E27FC236}">
                <a16:creationId xmlns:a16="http://schemas.microsoft.com/office/drawing/2014/main" id="{AFAB8549-7933-6649-9EEE-2040AEC182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69566" y="1435836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42" name="Text Placeholder 77">
            <a:extLst>
              <a:ext uri="{FF2B5EF4-FFF2-40B4-BE49-F238E27FC236}">
                <a16:creationId xmlns:a16="http://schemas.microsoft.com/office/drawing/2014/main" id="{4DEDB814-10B0-9747-AF95-B61DE4695A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75481" y="143583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392524354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1970147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0076033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8282498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0626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/>
        </p:nvSpPr>
        <p:spPr>
          <a:xfrm>
            <a:off x="-2357076" y="-126373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5"/>
            <a:ext cx="7053995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  <a:br>
              <a:rPr lang="en-US"/>
            </a:br>
            <a:r>
              <a:rPr lang="en-US"/>
              <a:t>Insert - title </a:t>
            </a:r>
            <a:br>
              <a:rPr lang="en-US"/>
            </a:br>
            <a:r>
              <a:rPr lang="en-US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596" y="2850835"/>
            <a:ext cx="4723097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/>
        </p:nvGrpSpPr>
        <p:grpSpPr>
          <a:xfrm>
            <a:off x="369388" y="3573436"/>
            <a:ext cx="2001435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/>
        </p:nvGrpSpPr>
        <p:grpSpPr>
          <a:xfrm>
            <a:off x="4026171" y="3524349"/>
            <a:ext cx="2001435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/>
        </p:nvGrpSpPr>
        <p:grpSpPr>
          <a:xfrm>
            <a:off x="7699087" y="3524349"/>
            <a:ext cx="2001435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0849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00107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8993" y="3819178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37506821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6"/>
            <a:ext cx="5448037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/>
        </p:nvGrpSpPr>
        <p:grpSpPr>
          <a:xfrm>
            <a:off x="4126932" y="2517708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/>
        </p:nvGrpSpPr>
        <p:grpSpPr>
          <a:xfrm>
            <a:off x="7799848" y="2517708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/>
        </p:nvGrpSpPr>
        <p:grpSpPr>
          <a:xfrm>
            <a:off x="563651" y="4562715"/>
            <a:ext cx="2001435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/>
        </p:nvGrpSpPr>
        <p:grpSpPr>
          <a:xfrm>
            <a:off x="4126932" y="4464540"/>
            <a:ext cx="2001435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/>
        </p:nvGrpSpPr>
        <p:grpSpPr>
          <a:xfrm>
            <a:off x="7799848" y="4464540"/>
            <a:ext cx="2001435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4414" y="2820463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/>
        </p:nvGrpSpPr>
        <p:grpSpPr>
          <a:xfrm>
            <a:off x="469208" y="2566795"/>
            <a:ext cx="2001435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3" y="281632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8154" y="486133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7063" y="4861331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12978" y="4861330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282046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1" y="1274916"/>
            <a:ext cx="5441057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18663092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7" y="2149372"/>
            <a:ext cx="11049131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Todays learning, point number 1</a:t>
            </a:r>
          </a:p>
          <a:p>
            <a:pPr lvl="0"/>
            <a:r>
              <a:rPr lang="en-US"/>
              <a:t>Todays learning, point number 2</a:t>
            </a:r>
          </a:p>
          <a:p>
            <a:pPr lvl="0"/>
            <a:r>
              <a:rPr lang="en-US"/>
              <a:t>Todays learning, point number 3</a:t>
            </a:r>
          </a:p>
          <a:p>
            <a:pPr lvl="0"/>
            <a:r>
              <a:rPr lang="en-US"/>
              <a:t>Todays learning, point number 4</a:t>
            </a:r>
          </a:p>
          <a:p>
            <a:pPr lvl="0"/>
            <a:r>
              <a:rPr lang="en-US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56371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sson brie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1" y="1823659"/>
            <a:ext cx="5577417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3879" y="5156433"/>
            <a:ext cx="2851151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/>
        </p:nvSpPr>
        <p:spPr>
          <a:xfrm>
            <a:off x="1169045" y="1823659"/>
            <a:ext cx="4313067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9902443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99781510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7562110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70528822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09287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7" y="2149372"/>
            <a:ext cx="11049131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Todays learning, point number 1</a:t>
            </a:r>
          </a:p>
          <a:p>
            <a:pPr lvl="0"/>
            <a:r>
              <a:rPr lang="en-US"/>
              <a:t>Todays learning, point number 2</a:t>
            </a:r>
          </a:p>
          <a:p>
            <a:pPr lvl="0"/>
            <a:r>
              <a:rPr lang="en-US"/>
              <a:t>Todays learning, point number 3</a:t>
            </a:r>
          </a:p>
          <a:p>
            <a:pPr lvl="0"/>
            <a:r>
              <a:rPr lang="en-US"/>
              <a:t>Todays learning, point number 4</a:t>
            </a:r>
          </a:p>
          <a:p>
            <a:pPr lvl="0"/>
            <a:r>
              <a:rPr lang="en-US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5363720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2756481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71136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397184"/>
            <a:ext cx="3390951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12806565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92611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705323" y="228400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3474237" y="2291561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6263304" y="2299118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/>
        </p:nvSpPr>
        <p:spPr>
          <a:xfrm>
            <a:off x="9047613" y="2306675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/>
        </p:nvSpPr>
        <p:spPr>
          <a:xfrm>
            <a:off x="705323" y="4264973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/>
        </p:nvSpPr>
        <p:spPr>
          <a:xfrm>
            <a:off x="3474237" y="4272530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/>
        </p:nvSpPr>
        <p:spPr>
          <a:xfrm>
            <a:off x="6263304" y="4280087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/>
        </p:nvSpPr>
        <p:spPr>
          <a:xfrm>
            <a:off x="9047613" y="428764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73101" y="2821894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2736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7613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3715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71965" y="4870718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1600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46477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40356339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1149966" y="2482656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4656403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8160069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966" y="3124819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55070" y="3124819"/>
            <a:ext cx="2881804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60069" y="3124819"/>
            <a:ext cx="2891620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416906653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415064"/>
            <a:ext cx="4944532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/>
        </p:nvSpPr>
        <p:spPr>
          <a:xfrm>
            <a:off x="705323" y="2102636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/>
        </p:nvSpPr>
        <p:spPr>
          <a:xfrm>
            <a:off x="6263304" y="211775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/>
        </p:nvSpPr>
        <p:spPr>
          <a:xfrm>
            <a:off x="705323" y="442367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/>
        </p:nvSpPr>
        <p:spPr>
          <a:xfrm>
            <a:off x="6263304" y="4438784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12584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12585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79417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79419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23935" y="4446092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3936" y="4810641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81535" y="4438784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81536" y="4803333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32169236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/>
        </p:nvSpPr>
        <p:spPr>
          <a:xfrm>
            <a:off x="932293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3ACEB4C0-DCF4-3444-8C19-9300912D91D4}"/>
              </a:ext>
            </a:extLst>
          </p:cNvPr>
          <p:cNvSpPr txBox="1">
            <a:spLocks/>
          </p:cNvSpPr>
          <p:nvPr userDrawn="1"/>
        </p:nvSpPr>
        <p:spPr>
          <a:xfrm>
            <a:off x="534539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25644856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D5BC70FD-E99F-414E-8BC7-7072A9329F03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37ED0E3F-CDD0-43BF-ABD6-E7F54CD9AF5F}"/>
              </a:ext>
            </a:extLst>
          </p:cNvPr>
          <p:cNvSpPr txBox="1">
            <a:spLocks/>
          </p:cNvSpPr>
          <p:nvPr userDrawn="1"/>
        </p:nvSpPr>
        <p:spPr>
          <a:xfrm>
            <a:off x="11468592" y="6484422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228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457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685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9144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11430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1371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600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E07CCE0E-559E-44AB-A1B3-25B5FB3D8463}" type="slidenum">
              <a:rPr lang="en-GB" sz="600" smtClean="0"/>
              <a:pPr/>
              <a:t>‹#›</a:t>
            </a:fld>
            <a:endParaRPr lang="en-GB" sz="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6B0B004-9EF7-4666-A628-B76E68927B94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222D9E9-D854-48F2-932B-3EB364E2B92E}"/>
              </a:ext>
            </a:extLst>
          </p:cNvPr>
          <p:cNvSpPr/>
          <p:nvPr userDrawn="1"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56AE142A-CB56-46DF-AD62-18CA85A36CCE}"/>
              </a:ext>
            </a:extLst>
          </p:cNvPr>
          <p:cNvSpPr txBox="1">
            <a:spLocks/>
          </p:cNvSpPr>
          <p:nvPr userDrawn="1"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4FE60D9B-8C11-4233-AE61-A69AF21D59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BA8E3F-26C6-430E-B082-2C72C333B9C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32347380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B483AB49-4C10-419C-A877-027BC6A0C71E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18B8DA78-FD61-42C0-AE9C-33A5B5854A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5FF18A7-1B1E-44DC-B037-73187037C16B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B1AD6159-8B72-4348-832D-1C1613D6A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B6BA1C-E699-485C-A763-515971D7FD5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081B29E-A777-DA45-B224-8E1ABA9DEA08}"/>
              </a:ext>
            </a:extLst>
          </p:cNvPr>
          <p:cNvSpPr/>
          <p:nvPr userDrawn="1"/>
        </p:nvSpPr>
        <p:spPr>
          <a:xfrm>
            <a:off x="932293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15B37B5-700F-D04A-99C0-6BBACB44D6E4}"/>
              </a:ext>
            </a:extLst>
          </p:cNvPr>
          <p:cNvSpPr txBox="1">
            <a:spLocks/>
          </p:cNvSpPr>
          <p:nvPr userDrawn="1"/>
        </p:nvSpPr>
        <p:spPr>
          <a:xfrm>
            <a:off x="534539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40234771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B1DAE0-FDCE-864B-B997-C489EFF330A2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FA644F5-2EAF-6140-9C3B-CC70A41403A6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2506068" y="6091812"/>
              <a:chExt cx="2079653" cy="283221"/>
            </a:xfrm>
            <a:solidFill>
              <a:srgbClr val="4EB7A0"/>
            </a:solidFill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606F9666-B683-D848-9733-FCFA1B3E5850}"/>
                  </a:ext>
                </a:extLst>
              </p:cNvPr>
              <p:cNvSpPr/>
              <p:nvPr/>
            </p:nvSpPr>
            <p:spPr>
              <a:xfrm>
                <a:off x="2506068" y="6091812"/>
                <a:ext cx="283221" cy="283221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01234A7-A515-B743-B026-44AF89813BA9}"/>
                  </a:ext>
                </a:extLst>
              </p:cNvPr>
              <p:cNvSpPr/>
              <p:nvPr/>
            </p:nvSpPr>
            <p:spPr>
              <a:xfrm>
                <a:off x="4302500" y="6091812"/>
                <a:ext cx="283221" cy="283221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CDD884-47A8-394E-AEFF-A2EBE6ADCF03}"/>
                </a:ext>
              </a:extLst>
            </p:cNvPr>
            <p:cNvSpPr/>
            <p:nvPr/>
          </p:nvSpPr>
          <p:spPr>
            <a:xfrm>
              <a:off x="517891" y="6075641"/>
              <a:ext cx="1836891" cy="280903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US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042541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sson brie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1" y="1823659"/>
            <a:ext cx="5577417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3879" y="5156433"/>
            <a:ext cx="2851151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/>
        </p:nvSpPr>
        <p:spPr>
          <a:xfrm>
            <a:off x="1169045" y="1823659"/>
            <a:ext cx="4313067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9902443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7194214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3778" y="1092242"/>
            <a:ext cx="499089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0" y="1634593"/>
            <a:ext cx="9935817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26891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94484684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000703"/>
            <a:ext cx="7061413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/>
        </p:nvSpPr>
        <p:spPr>
          <a:xfrm>
            <a:off x="527052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/>
        </p:nvSpPr>
        <p:spPr>
          <a:xfrm>
            <a:off x="5088577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04621311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/>
        </p:nvSpPr>
        <p:spPr>
          <a:xfrm>
            <a:off x="-3283853" y="-2587279"/>
            <a:ext cx="11279905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8" y="2421934"/>
            <a:ext cx="7061413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17480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7384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/>
        </p:nvSpPr>
        <p:spPr>
          <a:xfrm>
            <a:off x="484718" y="1172037"/>
            <a:ext cx="681988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/>
        </p:nvSpPr>
        <p:spPr>
          <a:xfrm>
            <a:off x="484718" y="6407480"/>
            <a:ext cx="101648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147032481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1547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/>
        </p:nvSpPr>
        <p:spPr>
          <a:xfrm>
            <a:off x="1232374" y="2139397"/>
            <a:ext cx="3394447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/>
        </p:nvSpPr>
        <p:spPr>
          <a:xfrm>
            <a:off x="5380601" y="3089212"/>
            <a:ext cx="598303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83209616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2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4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0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252250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3934053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537" y="393328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778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0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23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/>
        </p:nvSpPr>
        <p:spPr>
          <a:xfrm>
            <a:off x="52705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/>
        </p:nvSpPr>
        <p:spPr>
          <a:xfrm>
            <a:off x="2639119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/>
        </p:nvSpPr>
        <p:spPr>
          <a:xfrm>
            <a:off x="4714410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/>
        </p:nvSpPr>
        <p:spPr>
          <a:xfrm>
            <a:off x="6863262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/>
        </p:nvSpPr>
        <p:spPr>
          <a:xfrm>
            <a:off x="897533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/>
        </p:nvSpPr>
        <p:spPr>
          <a:xfrm>
            <a:off x="52705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/>
        </p:nvSpPr>
        <p:spPr>
          <a:xfrm>
            <a:off x="2639119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/>
        </p:nvSpPr>
        <p:spPr>
          <a:xfrm>
            <a:off x="4714410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/>
        </p:nvSpPr>
        <p:spPr>
          <a:xfrm>
            <a:off x="6863262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/>
        </p:nvSpPr>
        <p:spPr>
          <a:xfrm>
            <a:off x="897533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/>
        </p:nvSpPr>
        <p:spPr>
          <a:xfrm>
            <a:off x="47809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/>
        </p:nvSpPr>
        <p:spPr>
          <a:xfrm>
            <a:off x="2590167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/>
        </p:nvSpPr>
        <p:spPr>
          <a:xfrm>
            <a:off x="4665458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/>
        </p:nvSpPr>
        <p:spPr>
          <a:xfrm>
            <a:off x="6814310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/>
        </p:nvSpPr>
        <p:spPr>
          <a:xfrm>
            <a:off x="892637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19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/>
        </p:nvSpPr>
        <p:spPr>
          <a:xfrm>
            <a:off x="527051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/>
        </p:nvSpPr>
        <p:spPr>
          <a:xfrm>
            <a:off x="2639119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428516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2232973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Common Seas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F4D11-DD96-0245-A59E-0D412DF8B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429" y="6225338"/>
            <a:ext cx="1783265" cy="460916"/>
          </a:xfrm>
          <a:prstGeom prst="rect">
            <a:avLst/>
          </a:prstGeom>
        </p:spPr>
      </p:pic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B7BC225-F5C2-4E99-803D-04ACDCCE94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020" y="6217905"/>
            <a:ext cx="1783265" cy="49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71782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170635"/>
            <a:ext cx="7061413" cy="1224943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410407"/>
            <a:ext cx="8299449" cy="22812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7758266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43840736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44FA-7547-47E5-B379-6B9D32A15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7FD69-8129-43CC-BA0E-64845A42B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BFA40-6BF4-44DE-B6ED-7E3394CA2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10287-EAC5-4C37-8137-551D3D22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78324-31A9-4E31-BDD3-FB5B8DDB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7308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9965-518F-48F4-B8C4-F6960143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41ABC-1C7D-4010-B3EE-B4EBDD1DE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2BB70-4B29-4B81-BDDC-F2F14342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5322E-B571-481E-8D9C-37DEB7B6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18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2933836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0710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9684255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26" Type="http://schemas.openxmlformats.org/officeDocument/2006/relationships/slideLayout" Target="../slideLayouts/slideLayout57.xml"/><Relationship Id="rId3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52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5" Type="http://schemas.openxmlformats.org/officeDocument/2006/relationships/slideLayout" Target="../slideLayouts/slideLayout56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29" Type="http://schemas.openxmlformats.org/officeDocument/2006/relationships/slideLayout" Target="../slideLayouts/slideLayout60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2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54.xml"/><Relationship Id="rId28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slideLayout" Target="../slideLayouts/slideLayout53.xml"/><Relationship Id="rId27" Type="http://schemas.openxmlformats.org/officeDocument/2006/relationships/slideLayout" Target="../slideLayouts/slideLayout58.xml"/><Relationship Id="rId30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09600" y="92075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550692" y="6264017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16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732" r:id="rId27"/>
    <p:sldLayoutId id="2147483733" r:id="rId28"/>
    <p:sldLayoutId id="2147483734" r:id="rId29"/>
    <p:sldLayoutId id="2147483735" r:id="rId30"/>
    <p:sldLayoutId id="2147483736" r:id="rId31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09600" y="92075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550692" y="6264017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42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  <p:sldLayoutId id="2147483755" r:id="rId18"/>
    <p:sldLayoutId id="2147483756" r:id="rId19"/>
    <p:sldLayoutId id="2147483757" r:id="rId20"/>
    <p:sldLayoutId id="2147483758" r:id="rId21"/>
    <p:sldLayoutId id="2147483759" r:id="rId22"/>
    <p:sldLayoutId id="2147483760" r:id="rId23"/>
    <p:sldLayoutId id="2147483761" r:id="rId24"/>
    <p:sldLayoutId id="2147483762" r:id="rId25"/>
    <p:sldLayoutId id="2147483763" r:id="rId26"/>
    <p:sldLayoutId id="2147483764" r:id="rId27"/>
    <p:sldLayoutId id="2147483765" r:id="rId28"/>
    <p:sldLayoutId id="2147483766" r:id="rId29"/>
    <p:sldLayoutId id="2147483767" r:id="rId30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hop.fairphone.com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2.jpeg"/><Relationship Id="rId5" Type="http://schemas.openxmlformats.org/officeDocument/2006/relationships/hyperlink" Target="https://www.apple.com/uk/iphone/" TargetMode="External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45C0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98E75-7FFD-462F-B3E4-526BDD2C0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4: Should we repair? 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970B0-EC7D-4044-913B-275260C1F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1690" y="1046423"/>
            <a:ext cx="6980864" cy="1102949"/>
          </a:xfrm>
        </p:spPr>
        <p:txBody>
          <a:bodyPr/>
          <a:lstStyle/>
          <a:p>
            <a:r>
              <a:rPr lang="en-US" dirty="0"/>
              <a:t>What have you thrown away? 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E1380-3A5F-4683-A1F2-03EF34D6EE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1691" y="2149372"/>
            <a:ext cx="3777042" cy="2281236"/>
          </a:xfrm>
        </p:spPr>
        <p:txBody>
          <a:bodyPr/>
          <a:lstStyle/>
          <a:p>
            <a:r>
              <a:rPr lang="en-US" dirty="0"/>
              <a:t>List things that you have thrown away.</a:t>
            </a:r>
          </a:p>
          <a:p>
            <a:pPr marL="342900" indent="-342900">
              <a:buFontTx/>
              <a:buChar char="-"/>
            </a:pPr>
            <a:r>
              <a:rPr lang="en-US" dirty="0"/>
              <a:t>Food? </a:t>
            </a:r>
          </a:p>
          <a:p>
            <a:pPr marL="342900" indent="-342900">
              <a:buFontTx/>
              <a:buChar char="-"/>
            </a:pPr>
            <a:r>
              <a:rPr lang="en-US" dirty="0"/>
              <a:t>Clothing?</a:t>
            </a:r>
          </a:p>
          <a:p>
            <a:pPr marL="342900" indent="-342900">
              <a:buFontTx/>
              <a:buChar char="-"/>
            </a:pPr>
            <a:r>
              <a:rPr lang="en-US" dirty="0"/>
              <a:t>Technology?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C1ECDE9-E148-E24C-B8AB-DEAE56806637}"/>
              </a:ext>
            </a:extLst>
          </p:cNvPr>
          <p:cNvSpPr/>
          <p:nvPr/>
        </p:nvSpPr>
        <p:spPr>
          <a:xfrm>
            <a:off x="5942269" y="688909"/>
            <a:ext cx="6609327" cy="6567339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6BA3BF-BC2C-1F46-98ED-CB0568EA57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40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4427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366FFBB3-E06E-8740-BD26-8734CD1620BD}"/>
              </a:ext>
            </a:extLst>
          </p:cNvPr>
          <p:cNvSpPr/>
          <p:nvPr/>
        </p:nvSpPr>
        <p:spPr>
          <a:xfrm>
            <a:off x="1875705" y="3945612"/>
            <a:ext cx="2539825" cy="2539825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A59745-F0D6-5B4E-AE71-9D68BBAFD74C}"/>
              </a:ext>
            </a:extLst>
          </p:cNvPr>
          <p:cNvSpPr/>
          <p:nvPr/>
        </p:nvSpPr>
        <p:spPr>
          <a:xfrm>
            <a:off x="2006106" y="4076013"/>
            <a:ext cx="2279020" cy="227902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87A9FF3-956E-2F43-A71D-4F55BAD1F320}"/>
              </a:ext>
            </a:extLst>
          </p:cNvPr>
          <p:cNvSpPr/>
          <p:nvPr/>
        </p:nvSpPr>
        <p:spPr>
          <a:xfrm>
            <a:off x="4873248" y="3945612"/>
            <a:ext cx="2539825" cy="2539825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93D71FD-F9B6-B14A-8D74-92280C7DB291}"/>
              </a:ext>
            </a:extLst>
          </p:cNvPr>
          <p:cNvSpPr/>
          <p:nvPr/>
        </p:nvSpPr>
        <p:spPr>
          <a:xfrm>
            <a:off x="5003649" y="4076013"/>
            <a:ext cx="2279020" cy="227902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0DCF6E0-6AC4-DB45-A8C2-21316120790C}"/>
              </a:ext>
            </a:extLst>
          </p:cNvPr>
          <p:cNvSpPr/>
          <p:nvPr/>
        </p:nvSpPr>
        <p:spPr>
          <a:xfrm>
            <a:off x="7776472" y="3945612"/>
            <a:ext cx="2539825" cy="2539825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B170F9-07C8-4DE1-8CD2-A42EF4A27A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Modular design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162792-17E4-44DB-9194-69DC0ADF63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538" y="1630227"/>
            <a:ext cx="6224587" cy="2281236"/>
          </a:xfrm>
        </p:spPr>
        <p:txBody>
          <a:bodyPr/>
          <a:lstStyle/>
          <a:p>
            <a:r>
              <a:rPr lang="en-US" dirty="0"/>
              <a:t>Modular designs enable you to:</a:t>
            </a:r>
          </a:p>
          <a:p>
            <a:pPr marL="457200" indent="-457200">
              <a:buAutoNum type="arabicParenR"/>
            </a:pPr>
            <a:r>
              <a:rPr lang="en-US" dirty="0"/>
              <a:t>Build something quickly. </a:t>
            </a:r>
          </a:p>
          <a:p>
            <a:pPr marL="457200" indent="-457200">
              <a:buAutoNum type="arabicParenR"/>
            </a:pPr>
            <a:r>
              <a:rPr lang="en-US" dirty="0"/>
              <a:t>Replace broken parts easily. </a:t>
            </a:r>
          </a:p>
          <a:p>
            <a:pPr marL="457200" indent="-457200">
              <a:buAutoNum type="arabicParenR"/>
            </a:pPr>
            <a:r>
              <a:rPr lang="en-US" dirty="0"/>
              <a:t>Update parts with better function easily.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B16335-6BB4-4A1E-8F4E-819C89AEBA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304360"/>
            <a:ext cx="1269363" cy="47037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05B453D-0A59-904A-AC56-5EB2E32D6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6951" y="304360"/>
            <a:ext cx="4263571" cy="248966"/>
          </a:xfrm>
        </p:spPr>
        <p:txBody>
          <a:bodyPr/>
          <a:lstStyle/>
          <a:p>
            <a:r>
              <a:rPr lang="en-US" dirty="0"/>
              <a:t>Lesson 4: Should we repair?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B10891-24BD-964D-974D-10A65037E0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866" y="4294773"/>
            <a:ext cx="1841500" cy="1841500"/>
          </a:xfrm>
          <a:prstGeom prst="rect">
            <a:avLst/>
          </a:prstGeom>
        </p:spPr>
      </p:pic>
      <p:pic>
        <p:nvPicPr>
          <p:cNvPr id="10" name="Picture 9" descr="A picture containing building&#10;&#10;Description automatically generated">
            <a:extLst>
              <a:ext uri="{FF2B5EF4-FFF2-40B4-BE49-F238E27FC236}">
                <a16:creationId xmlns:a16="http://schemas.microsoft.com/office/drawing/2014/main" id="{48498455-B9D1-E448-9BF7-EDBFEF35CD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409" y="4144312"/>
            <a:ext cx="1841500" cy="1841500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798D5790-8C32-444E-8192-E3E2FC4BD707}"/>
              </a:ext>
            </a:extLst>
          </p:cNvPr>
          <p:cNvSpPr/>
          <p:nvPr/>
        </p:nvSpPr>
        <p:spPr>
          <a:xfrm>
            <a:off x="7906874" y="4076013"/>
            <a:ext cx="2279020" cy="227902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3A918064-D741-F24C-B6B4-0DBBB59D620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3313" y="3879672"/>
            <a:ext cx="2106140" cy="21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3454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B170F9-07C8-4DE1-8CD2-A42EF4A27A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1374" y="992611"/>
            <a:ext cx="5277732" cy="1369287"/>
          </a:xfrm>
        </p:spPr>
        <p:txBody>
          <a:bodyPr/>
          <a:lstStyle/>
          <a:p>
            <a:r>
              <a:rPr lang="en-US" dirty="0"/>
              <a:t>Design your own modular phone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162792-17E4-44DB-9194-69DC0ADF63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0693" y="2427570"/>
            <a:ext cx="3814918" cy="2418501"/>
          </a:xfrm>
        </p:spPr>
        <p:txBody>
          <a:bodyPr/>
          <a:lstStyle/>
          <a:p>
            <a:r>
              <a:rPr lang="en-US" dirty="0"/>
              <a:t>You will move around the room and choose what components you will add to your modular phone. 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B16335-6BB4-4A1E-8F4E-819C89AEBA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373" y="304360"/>
            <a:ext cx="1269363" cy="47037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B8EC358-7963-414C-953E-DC95DB893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0452" y="415063"/>
            <a:ext cx="4263571" cy="248966"/>
          </a:xfrm>
        </p:spPr>
        <p:txBody>
          <a:bodyPr/>
          <a:lstStyle/>
          <a:p>
            <a:r>
              <a:rPr lang="en-US" dirty="0"/>
              <a:t>Lesson 4: Should we repair? 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F14124B-4D67-E64D-81B9-02F2E29EC2B1}"/>
              </a:ext>
            </a:extLst>
          </p:cNvPr>
          <p:cNvSpPr/>
          <p:nvPr/>
        </p:nvSpPr>
        <p:spPr>
          <a:xfrm>
            <a:off x="4743873" y="123291"/>
            <a:ext cx="7136753" cy="7132958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45252509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28337-5EA3-46EF-B14A-DD2BA4C8EB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5538" y="992611"/>
            <a:ext cx="10518084" cy="650074"/>
          </a:xfrm>
        </p:spPr>
        <p:txBody>
          <a:bodyPr/>
          <a:lstStyle/>
          <a:p>
            <a:r>
              <a:rPr lang="en-US" dirty="0"/>
              <a:t>Would you rather buy a repairable phone or the latest Apple </a:t>
            </a:r>
            <a:r>
              <a:rPr lang="en-US" dirty="0" err="1"/>
              <a:t>iphone</a:t>
            </a:r>
            <a:r>
              <a:rPr lang="en-US" dirty="0"/>
              <a:t>?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64D03A-CEAB-CE4F-AC11-6FBEFF0FC9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562E7D9-EABC-0D44-9768-558B5B32C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0830" y="415064"/>
            <a:ext cx="4263571" cy="248966"/>
          </a:xfrm>
        </p:spPr>
        <p:txBody>
          <a:bodyPr/>
          <a:lstStyle/>
          <a:p>
            <a:r>
              <a:rPr lang="en-US"/>
              <a:t>Lesson 4: Should we repair? </a:t>
            </a:r>
            <a:endParaRPr lang="en-GB"/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E757277E-30BE-FB60-68AD-86DBCB88E3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3975" y="2582451"/>
            <a:ext cx="3510605" cy="3510605"/>
          </a:xfrm>
          <a:prstGeom prst="rect">
            <a:avLst/>
          </a:prstGeom>
        </p:spPr>
      </p:pic>
      <p:pic>
        <p:nvPicPr>
          <p:cNvPr id="1026" name="Picture 2" descr="Apple iPhone 14 Pro Deals &amp; Pay Monthly Contracts">
            <a:hlinkClick r:id="rId5"/>
            <a:extLst>
              <a:ext uri="{FF2B5EF4-FFF2-40B4-BE49-F238E27FC236}">
                <a16:creationId xmlns:a16="http://schemas.microsoft.com/office/drawing/2014/main" id="{EB286BE4-62DD-5B88-CFB9-FC3991985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330" y="2692684"/>
            <a:ext cx="3246259" cy="324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1838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EACD0-F487-496A-8283-9828C261ED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Defining ‘repair’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5BDE6D-EE13-40A9-BCAA-19EA93F002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5292" y="1754175"/>
            <a:ext cx="8748712" cy="593829"/>
          </a:xfrm>
        </p:spPr>
        <p:txBody>
          <a:bodyPr/>
          <a:lstStyle/>
          <a:p>
            <a:r>
              <a:rPr lang="en-US" dirty="0"/>
              <a:t>Draw the table for repair. An example for tree has been given below.  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B5D574E-F1F7-4522-B616-B3EF142DFC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649018"/>
              </p:ext>
            </p:extLst>
          </p:nvPr>
        </p:nvGraphicFramePr>
        <p:xfrm>
          <a:off x="1919288" y="2443326"/>
          <a:ext cx="8143744" cy="4124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872">
                  <a:extLst>
                    <a:ext uri="{9D8B030D-6E8A-4147-A177-3AD203B41FA5}">
                      <a16:colId xmlns:a16="http://schemas.microsoft.com/office/drawing/2014/main" val="3123557699"/>
                    </a:ext>
                  </a:extLst>
                </a:gridCol>
                <a:gridCol w="4071872">
                  <a:extLst>
                    <a:ext uri="{9D8B030D-6E8A-4147-A177-3AD203B41FA5}">
                      <a16:colId xmlns:a16="http://schemas.microsoft.com/office/drawing/2014/main" val="380786863"/>
                    </a:ext>
                  </a:extLst>
                </a:gridCol>
              </a:tblGrid>
              <a:tr h="2038365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latin typeface="+mj-lt"/>
                        </a:rPr>
                        <a:t>Definitions</a:t>
                      </a:r>
                    </a:p>
                    <a:p>
                      <a:pPr marL="0" indent="0" algn="l">
                        <a:buNone/>
                      </a:pPr>
                      <a:endParaRPr lang="en-US" sz="18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A tree is something living that grows outdoors.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+mj-lt"/>
                        </a:rPr>
                        <a:t>Characteristics</a:t>
                      </a:r>
                    </a:p>
                    <a:p>
                      <a:pPr algn="r"/>
                      <a:endParaRPr lang="en-US" sz="20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Has bark</a:t>
                      </a: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Wooden branches</a:t>
                      </a:r>
                    </a:p>
                    <a:p>
                      <a:pPr algn="r"/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Grows leaves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879924"/>
                  </a:ext>
                </a:extLst>
              </a:tr>
              <a:tr h="2086519"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+mj-lt"/>
                        </a:rPr>
                        <a:t>Examples</a:t>
                      </a:r>
                    </a:p>
                    <a:p>
                      <a:pPr algn="l"/>
                      <a:endParaRPr lang="en-US" sz="20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  <a:p>
                      <a:pPr algn="l"/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Oak</a:t>
                      </a:r>
                    </a:p>
                    <a:p>
                      <a:pPr algn="l"/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Elm</a:t>
                      </a:r>
                    </a:p>
                    <a:p>
                      <a:pPr algn="l"/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Willow</a:t>
                      </a:r>
                    </a:p>
                    <a:p>
                      <a:pPr algn="l"/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Palm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+mj-lt"/>
                        </a:rPr>
                        <a:t>Non-examples</a:t>
                      </a:r>
                    </a:p>
                    <a:p>
                      <a:pPr marL="0" marR="0" lvl="0" indent="0" algn="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  <a:p>
                      <a:pPr marL="0" marR="0" lvl="0" indent="0" algn="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Tulip</a:t>
                      </a:r>
                    </a:p>
                    <a:p>
                      <a:pPr marL="0" marR="0" lvl="0" indent="0" algn="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Rose</a:t>
                      </a:r>
                    </a:p>
                    <a:p>
                      <a:pPr marL="0" marR="0" lvl="0" indent="0" algn="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Horse</a:t>
                      </a:r>
                    </a:p>
                    <a:p>
                      <a:pPr marL="0" marR="0" lvl="0" indent="0" algn="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+mj-lt"/>
                        </a:rPr>
                        <a:t>Dog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530985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B8E3E6D-A6DC-443C-8131-36A1DA4BE7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304360"/>
            <a:ext cx="1269363" cy="47037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B94EA84-F2EB-4950-99EF-661358D2C9BE}"/>
              </a:ext>
            </a:extLst>
          </p:cNvPr>
          <p:cNvSpPr/>
          <p:nvPr/>
        </p:nvSpPr>
        <p:spPr>
          <a:xfrm>
            <a:off x="4748769" y="3792185"/>
            <a:ext cx="2484783" cy="133184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5715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r>
              <a:rPr lang="en-US" sz="3600">
                <a:solidFill>
                  <a:schemeClr val="bg1"/>
                </a:solidFill>
                <a:latin typeface="+mn-lt"/>
                <a:ea typeface="Helvetica Neue Medium"/>
                <a:cs typeface="Helvetica Neue Medium"/>
                <a:sym typeface="Helvetica Neue Medium"/>
              </a:rPr>
              <a:t>Tree</a:t>
            </a:r>
            <a:endParaRPr lang="en-GB" sz="3600">
              <a:solidFill>
                <a:schemeClr val="bg1"/>
              </a:solidFill>
              <a:latin typeface="+mn-lt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C914FB2-1CCE-8A40-9E89-ABE05A4BC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9630" y="395879"/>
            <a:ext cx="4263571" cy="248966"/>
          </a:xfrm>
        </p:spPr>
        <p:txBody>
          <a:bodyPr/>
          <a:lstStyle/>
          <a:p>
            <a:r>
              <a:rPr lang="en-US" dirty="0"/>
              <a:t>Lesson 4: Should we repair?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099293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45C0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E27BF3-2691-479B-AA7A-E8E223AA8A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Home learning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F158D3-B38D-43F2-BB25-3D28BD6E34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538" y="2095560"/>
            <a:ext cx="3971962" cy="2281236"/>
          </a:xfrm>
        </p:spPr>
        <p:txBody>
          <a:bodyPr lIns="45719" rIns="45719" anchor="t"/>
          <a:lstStyle/>
          <a:p>
            <a:r>
              <a:rPr lang="en-US" dirty="0">
                <a:latin typeface="Century Gothic"/>
              </a:rPr>
              <a:t>List all the different materials found in a mobile phone. </a:t>
            </a:r>
          </a:p>
          <a:p>
            <a:r>
              <a:rPr lang="en-US" dirty="0">
                <a:latin typeface="Century Gothic"/>
              </a:rPr>
              <a:t>In 150 words describe how they can harm our oceans.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109CE9-A5FC-4313-B4A6-A923B8F577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304360"/>
            <a:ext cx="1269363" cy="47037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029AEFA-84CD-7A4B-89DF-19CDE46F75D0}"/>
              </a:ext>
            </a:extLst>
          </p:cNvPr>
          <p:cNvSpPr/>
          <p:nvPr/>
        </p:nvSpPr>
        <p:spPr>
          <a:xfrm>
            <a:off x="4835160" y="869512"/>
            <a:ext cx="6814554" cy="6592219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270000" ty="0" sx="100000" sy="100000" flip="none" algn="tl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BF45AC-A668-3B4A-9846-2A4BD46EE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2891" y="415063"/>
            <a:ext cx="4263571" cy="248966"/>
          </a:xfrm>
        </p:spPr>
        <p:txBody>
          <a:bodyPr/>
          <a:lstStyle/>
          <a:p>
            <a:r>
              <a:rPr lang="en-US" dirty="0"/>
              <a:t>Lesson 4: Should we repair?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031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5C7812-8F64-FD4C-9E3A-2432EF3C0FF1}"/>
              </a:ext>
            </a:extLst>
          </p:cNvPr>
          <p:cNvSpPr txBox="1"/>
          <p:nvPr/>
        </p:nvSpPr>
        <p:spPr>
          <a:xfrm>
            <a:off x="1887539" y="1172037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3400" b="1">
                <a:solidFill>
                  <a:srgbClr val="25233F"/>
                </a:solidFill>
                <a:latin typeface="Century Gothic" panose="020B0502020202020204" pitchFamily="34" charset="0"/>
              </a:rPr>
              <a:t>Image credits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6EB6E4-D787-8743-9966-B84DA0516663}"/>
              </a:ext>
            </a:extLst>
          </p:cNvPr>
          <p:cNvSpPr txBox="1"/>
          <p:nvPr/>
        </p:nvSpPr>
        <p:spPr>
          <a:xfrm>
            <a:off x="1887538" y="6407480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400" b="1" dirty="0">
                <a:solidFill>
                  <a:schemeClr val="bg1"/>
                </a:solidFill>
              </a:rPr>
              <a:t>All other images are courtesy of Encounter Edu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4445D36-D05B-6349-8F97-81CC28483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028342"/>
              </p:ext>
            </p:extLst>
          </p:nvPr>
        </p:nvGraphicFramePr>
        <p:xfrm>
          <a:off x="1837510" y="2066608"/>
          <a:ext cx="8428117" cy="37526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5576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345635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66906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Slide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Rubbish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RitaE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Lens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Nickype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5, 6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Phones evolution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Joe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Bramley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Photography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Plastic toy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Semevent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Coastline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Free_Photos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10C05F90-3BD6-4FA7-B5AD-2B0B17B028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147" y="304360"/>
            <a:ext cx="1269363" cy="47037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6F55247-733E-1845-AA12-C653C1AD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0830" y="415064"/>
            <a:ext cx="4263571" cy="248966"/>
          </a:xfrm>
        </p:spPr>
        <p:txBody>
          <a:bodyPr/>
          <a:lstStyle/>
          <a:p>
            <a:r>
              <a:rPr lang="en-US"/>
              <a:t>Lesson 4: Should we repair?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37613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45C0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364A9D-960C-2E43-B023-EC7F5CE6F6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Lesson 4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882A6-0CA0-D34A-9EBE-823516A55A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8254" y="3886661"/>
            <a:ext cx="4743508" cy="2481482"/>
          </a:xfrm>
        </p:spPr>
        <p:txBody>
          <a:bodyPr>
            <a:normAutofit/>
          </a:bodyPr>
          <a:lstStyle/>
          <a:p>
            <a:r>
              <a:rPr lang="en-GB" dirty="0"/>
              <a:t>Should we repair?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7C244-65EB-B84D-83C2-EA0659FF03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8253" y="317175"/>
            <a:ext cx="1737280" cy="292537"/>
          </a:xfrm>
          <a:solidFill>
            <a:srgbClr val="A0D0DC"/>
          </a:solidFill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Ocean Plastics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221FF7-FAC9-274F-8A9D-930A8BEA03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8253" y="737646"/>
            <a:ext cx="1800000" cy="156984"/>
          </a:xfrm>
          <a:solidFill>
            <a:srgbClr val="A0D0DC"/>
          </a:solidFill>
        </p:spPr>
        <p:txBody>
          <a:bodyPr>
            <a:noAutofit/>
          </a:bodyPr>
          <a:lstStyle/>
          <a:p>
            <a:r>
              <a:rPr lang="en-US" dirty="0"/>
              <a:t>Design and Technology | 11-14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55DDDC1-03D1-7F46-9B61-BFB7D2463259}"/>
              </a:ext>
            </a:extLst>
          </p:cNvPr>
          <p:cNvSpPr/>
          <p:nvPr/>
        </p:nvSpPr>
        <p:spPr>
          <a:xfrm>
            <a:off x="4989882" y="-238996"/>
            <a:ext cx="7456462" cy="7176976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/>
            <a:endParaRPr lang="en-US" sz="18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2C18FB-E3B6-E934-C94B-7F124DDFA4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34" y="1041036"/>
            <a:ext cx="1814799" cy="67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9409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580031-1FDA-AB45-A636-04346B5020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Ocean Plastics Design and Technology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09C0F64-C1C6-8C46-AC2B-1BA109FF29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51173" y="3201201"/>
            <a:ext cx="2345666" cy="1053385"/>
          </a:xfrm>
          <a:ln>
            <a:noFill/>
          </a:ln>
        </p:spPr>
        <p:txBody>
          <a:bodyPr/>
          <a:lstStyle/>
          <a:p>
            <a:r>
              <a:rPr lang="en-US" sz="1800"/>
              <a:t>How do we reduce reuse and refuse plastic products?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299A568-83BF-C345-A026-FF011DEC7B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79297" y="5076491"/>
            <a:ext cx="2160000" cy="1053385"/>
          </a:xfrm>
          <a:ln>
            <a:noFill/>
          </a:ln>
        </p:spPr>
        <p:txBody>
          <a:bodyPr/>
          <a:lstStyle/>
          <a:p>
            <a:r>
              <a:rPr lang="en-US" sz="1800"/>
              <a:t>Can redesigning products help?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8FA819F-4BF9-D647-AC28-30E48B90A3A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44400" y="5076492"/>
            <a:ext cx="2160000" cy="1053385"/>
          </a:xfrm>
          <a:ln>
            <a:noFill/>
          </a:ln>
        </p:spPr>
        <p:txBody>
          <a:bodyPr/>
          <a:lstStyle/>
          <a:p>
            <a:r>
              <a:rPr lang="en-US" sz="1800"/>
              <a:t>Design Task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7466B9D-6809-9C48-9584-990213A9821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55609" y="3201452"/>
            <a:ext cx="2160000" cy="1053385"/>
          </a:xfrm>
          <a:ln>
            <a:noFill/>
          </a:ln>
        </p:spPr>
        <p:txBody>
          <a:bodyPr/>
          <a:lstStyle/>
          <a:p>
            <a:r>
              <a:rPr lang="en-US" sz="1800"/>
              <a:t>Should we repair?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DB1B636-33BF-074D-B131-8FCC58AA5BF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51174" y="1435836"/>
            <a:ext cx="2160000" cy="1053385"/>
          </a:xfrm>
          <a:ln>
            <a:noFill/>
          </a:ln>
        </p:spPr>
        <p:txBody>
          <a:bodyPr/>
          <a:lstStyle/>
          <a:p>
            <a:r>
              <a:rPr lang="en-US" sz="1800"/>
              <a:t>What can we do to reduce ocean plastic pollution?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6518BD7-D687-A14C-B50C-3D6F3D1CBFD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655609" y="1435835"/>
            <a:ext cx="2160000" cy="1053385"/>
          </a:xfrm>
          <a:ln>
            <a:noFill/>
          </a:ln>
        </p:spPr>
        <p:txBody>
          <a:bodyPr/>
          <a:lstStyle/>
          <a:p>
            <a:r>
              <a:rPr lang="en-US" sz="1800"/>
              <a:t>Why should we recycle?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079903-81CE-4E35-A797-48A65339C3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595" y="415064"/>
            <a:ext cx="1269363" cy="470373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09FC171-30D3-FE43-9741-1395FFF80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6839" y="415064"/>
            <a:ext cx="4263571" cy="248966"/>
          </a:xfrm>
        </p:spPr>
        <p:txBody>
          <a:bodyPr/>
          <a:lstStyle/>
          <a:p>
            <a:r>
              <a:rPr lang="en-US"/>
              <a:t>Lesson 4: Should we repair?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46359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F0EDB-3BF1-40C1-868B-19CF4EF4C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3816" y="415063"/>
            <a:ext cx="4263571" cy="248966"/>
          </a:xfrm>
        </p:spPr>
        <p:txBody>
          <a:bodyPr/>
          <a:lstStyle/>
          <a:p>
            <a:r>
              <a:rPr lang="en-US" dirty="0"/>
              <a:t>Lesson 4: Should we repair?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A842F-46A4-4D1B-BF55-0C411BA0E8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18579" y="1781624"/>
            <a:ext cx="8620821" cy="295934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GB"/>
              <a:t>Define repair</a:t>
            </a:r>
          </a:p>
          <a:p>
            <a:pPr lvl="0">
              <a:lnSpc>
                <a:spcPct val="150000"/>
              </a:lnSpc>
            </a:pPr>
            <a:r>
              <a:rPr lang="en-GB"/>
              <a:t>Describe what products can be easily repaired</a:t>
            </a:r>
          </a:p>
          <a:p>
            <a:pPr lvl="0">
              <a:lnSpc>
                <a:spcPct val="150000"/>
              </a:lnSpc>
            </a:pPr>
            <a:r>
              <a:rPr lang="en-GB"/>
              <a:t>Create a modular design for easy repair</a:t>
            </a:r>
          </a:p>
          <a:p>
            <a:pPr lvl="0">
              <a:lnSpc>
                <a:spcPct val="150000"/>
              </a:lnSpc>
            </a:pPr>
            <a:r>
              <a:rPr lang="en-GB"/>
              <a:t>Explain the environmental implications of products that can be easily repaired</a:t>
            </a:r>
          </a:p>
          <a:p>
            <a:pPr marL="0" indent="0">
              <a:buNone/>
            </a:pP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B47040-1597-404F-881C-8590C0F906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02" y="304360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29630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45C0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1EBEB1-34BC-1444-BF46-DADE801AFCE6}"/>
              </a:ext>
            </a:extLst>
          </p:cNvPr>
          <p:cNvSpPr/>
          <p:nvPr/>
        </p:nvSpPr>
        <p:spPr>
          <a:xfrm>
            <a:off x="1533600" y="3300835"/>
            <a:ext cx="9144000" cy="273481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187F6F-7017-4846-9DD9-81B1E5E484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8384560" cy="1102949"/>
          </a:xfrm>
        </p:spPr>
        <p:txBody>
          <a:bodyPr/>
          <a:lstStyle/>
          <a:p>
            <a:r>
              <a:rPr lang="en-US"/>
              <a:t>How have phones changed over time?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079D3C-51A0-461F-83A3-F5E96FA56C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2772" y="1641743"/>
            <a:ext cx="11536326" cy="2281236"/>
          </a:xfrm>
        </p:spPr>
        <p:txBody>
          <a:bodyPr/>
          <a:lstStyle/>
          <a:p>
            <a:r>
              <a:rPr lang="en-US" dirty="0"/>
              <a:t>Mobile phones were first invented in 1973. Below are mobiles of different brands and models from 1999-2014.  </a:t>
            </a:r>
          </a:p>
          <a:p>
            <a:r>
              <a:rPr lang="en-US" dirty="0"/>
              <a:t>Put these in the order (from oldest to newest).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23C6BB5-C4F2-4B2C-8172-48F9EC73F10C}"/>
              </a:ext>
            </a:extLst>
          </p:cNvPr>
          <p:cNvGrpSpPr/>
          <p:nvPr/>
        </p:nvGrpSpPr>
        <p:grpSpPr>
          <a:xfrm>
            <a:off x="1629798" y="3355420"/>
            <a:ext cx="9042273" cy="3087516"/>
            <a:chOff x="-2702" y="2777874"/>
            <a:chExt cx="9042273" cy="308751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9360B56-4DAA-48A7-9344-2B2A3C58A5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8914" y="2971198"/>
              <a:ext cx="799140" cy="237077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D903945-B2BA-4CB0-9BF6-00BD0ACE71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77166" y="3254757"/>
              <a:ext cx="783825" cy="206734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AA3236C-3221-4C59-AF17-D90C1DBDE8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2702" y="3274636"/>
              <a:ext cx="815009" cy="206734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6A12081-FC4B-47A6-8F12-81462BC5E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51898" y="3331286"/>
              <a:ext cx="782658" cy="19852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C40458E-6E77-4DD9-946E-564BADF1DA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3857" y="3358403"/>
              <a:ext cx="889208" cy="198357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D5EECA-85F4-4905-8563-873DA3C6D7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52520" y="3234879"/>
              <a:ext cx="974794" cy="210709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9122A54-96E9-4F63-8095-E440B39AF7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86859" y="3060740"/>
              <a:ext cx="1081746" cy="228123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BAD4E56-B26D-4639-A2D7-0E260899AA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49363" y="2798936"/>
              <a:ext cx="1190208" cy="25099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A6224E-9E05-4B4D-8361-692D632D84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8317" y="2777874"/>
              <a:ext cx="1190209" cy="259411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28AFE1-6A16-4FE3-A1E4-70940B6BFC3D}"/>
                </a:ext>
              </a:extLst>
            </p:cNvPr>
            <p:cNvSpPr txBox="1"/>
            <p:nvPr/>
          </p:nvSpPr>
          <p:spPr>
            <a:xfrm>
              <a:off x="304655" y="5496060"/>
              <a:ext cx="8235586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/>
              <a:r>
                <a:rPr lang="en-US" sz="1800"/>
                <a:t>1          2            3               4              5               6                7             8              9</a:t>
              </a:r>
              <a:endParaRPr lang="en-GB" sz="180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B5EE01DA-B583-4E18-8908-52FC78C806F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35" y="304360"/>
            <a:ext cx="1269363" cy="470373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81B20BC7-CD83-8647-A0E3-DCF95FA19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0830" y="415064"/>
            <a:ext cx="4263571" cy="248966"/>
          </a:xfrm>
        </p:spPr>
        <p:txBody>
          <a:bodyPr/>
          <a:lstStyle/>
          <a:p>
            <a:r>
              <a:rPr lang="en-US"/>
              <a:t>Lesson 4: Should we repair?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67835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45C0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296BD3E-5386-BE43-8B6D-2FF6A012E128}"/>
              </a:ext>
            </a:extLst>
          </p:cNvPr>
          <p:cNvSpPr/>
          <p:nvPr/>
        </p:nvSpPr>
        <p:spPr>
          <a:xfrm>
            <a:off x="1524000" y="2037406"/>
            <a:ext cx="9144000" cy="2734812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187F6F-7017-4846-9DD9-81B1E5E484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8384560" cy="1102949"/>
          </a:xfrm>
        </p:spPr>
        <p:txBody>
          <a:bodyPr/>
          <a:lstStyle/>
          <a:p>
            <a:r>
              <a:rPr lang="en-US" dirty="0"/>
              <a:t>How have phones changed over time?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6AC3-420F-4847-897C-61AAB82413CC}"/>
              </a:ext>
            </a:extLst>
          </p:cNvPr>
          <p:cNvGrpSpPr/>
          <p:nvPr/>
        </p:nvGrpSpPr>
        <p:grpSpPr>
          <a:xfrm>
            <a:off x="1607706" y="2063773"/>
            <a:ext cx="8945454" cy="3129581"/>
            <a:chOff x="87584" y="2735809"/>
            <a:chExt cx="8945454" cy="312958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9360B56-4DAA-48A7-9344-2B2A3C58A5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584" y="2959144"/>
              <a:ext cx="799140" cy="237077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D903945-B2BA-4CB0-9BF6-00BD0ACE71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37929" y="3262582"/>
              <a:ext cx="783825" cy="206734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AA3236C-3221-4C59-AF17-D90C1DBDE8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20651" y="3262582"/>
              <a:ext cx="815009" cy="206734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6A12081-FC4B-47A6-8F12-81462BC5E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60668" y="3344643"/>
              <a:ext cx="782658" cy="19852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C40458E-6E77-4DD9-946E-564BADF1DA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75831" y="3336664"/>
              <a:ext cx="889208" cy="198357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D5EECA-85F4-4905-8563-873DA3C6D7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07350" y="3213140"/>
              <a:ext cx="974794" cy="210709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9122A54-96E9-4F63-8095-E440B39AF7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4261" y="3048686"/>
              <a:ext cx="1081746" cy="228123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BAD4E56-B26D-4639-A2D7-0E260899AA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89314" y="2810312"/>
              <a:ext cx="1190208" cy="25099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A6224E-9E05-4B4D-8361-692D632D84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42829" y="2735809"/>
              <a:ext cx="1190209" cy="259411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EA76EED-E81A-450B-B232-1B127F2819B1}"/>
                </a:ext>
              </a:extLst>
            </p:cNvPr>
            <p:cNvSpPr txBox="1"/>
            <p:nvPr/>
          </p:nvSpPr>
          <p:spPr>
            <a:xfrm>
              <a:off x="395288" y="5496060"/>
              <a:ext cx="8235586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/>
              <a:r>
                <a:rPr lang="en-US" sz="1800"/>
                <a:t>2          8           7             1            5             3                4                9                  6</a:t>
              </a:r>
              <a:endParaRPr lang="en-GB" sz="180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3455A80F-FC41-438C-A567-1697D9767625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07" y="341900"/>
            <a:ext cx="1269363" cy="470373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046A0E7C-89DF-F644-A3F7-9CEE211C227C}"/>
              </a:ext>
            </a:extLst>
          </p:cNvPr>
          <p:cNvSpPr txBox="1">
            <a:spLocks/>
          </p:cNvSpPr>
          <p:nvPr/>
        </p:nvSpPr>
        <p:spPr>
          <a:xfrm>
            <a:off x="1919288" y="1641743"/>
            <a:ext cx="8492227" cy="22812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A093867-E821-E146-BD1A-A799762F2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0830" y="415064"/>
            <a:ext cx="4263571" cy="248966"/>
          </a:xfrm>
        </p:spPr>
        <p:txBody>
          <a:bodyPr/>
          <a:lstStyle/>
          <a:p>
            <a:r>
              <a:rPr lang="en-US"/>
              <a:t>Lesson 4: Should we repair? </a:t>
            </a:r>
            <a:endParaRPr lang="en-GB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92A4B7A4-ED54-48DD-5029-0D84351198F7}"/>
              </a:ext>
            </a:extLst>
          </p:cNvPr>
          <p:cNvSpPr txBox="1">
            <a:spLocks/>
          </p:cNvSpPr>
          <p:nvPr/>
        </p:nvSpPr>
        <p:spPr>
          <a:xfrm>
            <a:off x="1607706" y="5450457"/>
            <a:ext cx="9499317" cy="1102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4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dirty="0"/>
              <a:t>Are the most recent phones any different?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43940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45C0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F856C-6FD3-4EE9-95B7-4BF3E34574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5538" y="992611"/>
            <a:ext cx="10980422" cy="650074"/>
          </a:xfrm>
        </p:spPr>
        <p:txBody>
          <a:bodyPr/>
          <a:lstStyle/>
          <a:p>
            <a:r>
              <a:rPr lang="en-US" dirty="0"/>
              <a:t>Why are things not repaired?</a:t>
            </a:r>
          </a:p>
          <a:p>
            <a:r>
              <a:rPr lang="en-US" sz="2000" b="0" dirty="0"/>
              <a:t>The average Briton throws away 25-50kg of e-waste a year. </a:t>
            </a:r>
            <a:endParaRPr lang="en-GB" sz="2000" b="0" dirty="0"/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F12DA1-FC0A-48AA-881A-F1580E1796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8152" y="2766791"/>
            <a:ext cx="9341501" cy="2103160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US" sz="2800" dirty="0"/>
              <a:t>Why might we not want to repair something?</a:t>
            </a:r>
          </a:p>
          <a:p>
            <a:endParaRPr lang="en-US" sz="2800" dirty="0"/>
          </a:p>
          <a:p>
            <a:pPr marL="342900" indent="-342900">
              <a:buFontTx/>
              <a:buChar char="-"/>
            </a:pPr>
            <a:r>
              <a:rPr lang="en-US" sz="2800" dirty="0"/>
              <a:t>Why might a mobile company not want us to repair? </a:t>
            </a:r>
            <a:endParaRPr lang="en-GB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88E682-8AF0-496A-9F74-165E30C98C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362682"/>
            <a:ext cx="1269363" cy="4703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23E4EB-DE28-4109-8107-CED0C37740F0}"/>
              </a:ext>
            </a:extLst>
          </p:cNvPr>
          <p:cNvSpPr txBox="1"/>
          <p:nvPr/>
        </p:nvSpPr>
        <p:spPr>
          <a:xfrm>
            <a:off x="1935711" y="6276411"/>
            <a:ext cx="2504851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200"/>
              <a:t>Source: United Nations University</a:t>
            </a:r>
            <a:endParaRPr lang="en-GB" sz="12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04E69D0-0B09-6648-9726-0CAAFC0B5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839" y="304594"/>
            <a:ext cx="4263571" cy="248966"/>
          </a:xfrm>
        </p:spPr>
        <p:txBody>
          <a:bodyPr/>
          <a:lstStyle/>
          <a:p>
            <a:r>
              <a:rPr lang="en-US" dirty="0"/>
              <a:t>Lesson 4: Should we repair?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37707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B46658-06E1-40C3-B717-5D85BAAC89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Planned Obsolescence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D14366-33CE-4936-8240-C67AF94843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390455"/>
            <a:ext cx="1269363" cy="470373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5F365E7-0E9C-46EC-BB71-9CAF466813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880492"/>
              </p:ext>
            </p:extLst>
          </p:nvPr>
        </p:nvGraphicFramePr>
        <p:xfrm>
          <a:off x="1919288" y="2347023"/>
          <a:ext cx="8143744" cy="4263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872">
                  <a:extLst>
                    <a:ext uri="{9D8B030D-6E8A-4147-A177-3AD203B41FA5}">
                      <a16:colId xmlns:a16="http://schemas.microsoft.com/office/drawing/2014/main" val="3123557699"/>
                    </a:ext>
                  </a:extLst>
                </a:gridCol>
                <a:gridCol w="4071872">
                  <a:extLst>
                    <a:ext uri="{9D8B030D-6E8A-4147-A177-3AD203B41FA5}">
                      <a16:colId xmlns:a16="http://schemas.microsoft.com/office/drawing/2014/main" val="380786863"/>
                    </a:ext>
                  </a:extLst>
                </a:gridCol>
              </a:tblGrid>
              <a:tr h="2038365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Contrived durability:</a:t>
                      </a:r>
                    </a:p>
                    <a:p>
                      <a:pPr marL="0" indent="0" algn="ctr">
                        <a:buNone/>
                      </a:pP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sz="2000" b="0" dirty="0">
                          <a:solidFill>
                            <a:schemeClr val="bg1"/>
                          </a:solidFill>
                        </a:rPr>
                        <a:t>Phone screens break easier than buttons.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Prevention of repairs:</a:t>
                      </a:r>
                    </a:p>
                    <a:p>
                      <a:pPr algn="ctr"/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b="0" dirty="0">
                          <a:solidFill>
                            <a:schemeClr val="bg1"/>
                          </a:solidFill>
                        </a:rPr>
                        <a:t>Many phones now have inbuilt batteries.</a:t>
                      </a:r>
                    </a:p>
                    <a:p>
                      <a:pPr algn="ctr"/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879924"/>
                  </a:ext>
                </a:extLst>
              </a:tr>
              <a:tr h="2086519">
                <a:tc>
                  <a:txBody>
                    <a:bodyPr/>
                    <a:lstStyle/>
                    <a:p>
                      <a:pPr algn="ctr"/>
                      <a:endParaRPr lang="en-US" sz="2000" b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Perceived obsolescence:</a:t>
                      </a:r>
                    </a:p>
                    <a:p>
                      <a:pPr algn="ctr"/>
                      <a:endParaRPr lang="en-US" sz="2000" b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b="0">
                          <a:solidFill>
                            <a:schemeClr val="bg1"/>
                          </a:solidFill>
                        </a:rPr>
                        <a:t>Mobile phones have new models released regularly.</a:t>
                      </a:r>
                    </a:p>
                    <a:p>
                      <a:pPr algn="ctr"/>
                      <a:endParaRPr lang="en-US" sz="2000" b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US" sz="2000" b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Systemic obsolescence:</a:t>
                      </a:r>
                    </a:p>
                    <a:p>
                      <a:pPr marL="0" marR="0" lvl="0" indent="0" algn="ct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bg1"/>
                          </a:solidFill>
                        </a:rPr>
                        <a:t>Old phones may not be compatible for software updates. </a:t>
                      </a:r>
                    </a:p>
                    <a:p>
                      <a:pPr marL="0" marR="0" lvl="0" indent="0" algn="ctr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530985"/>
                  </a:ext>
                </a:extLst>
              </a:tr>
            </a:tbl>
          </a:graphicData>
        </a:graphic>
      </p:graphicFrame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89C6F423-5B44-4971-A78E-6E4FFF967C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538" y="1527998"/>
            <a:ext cx="11411935" cy="762005"/>
          </a:xfrm>
        </p:spPr>
        <p:txBody>
          <a:bodyPr/>
          <a:lstStyle/>
          <a:p>
            <a:r>
              <a:rPr lang="en-US" dirty="0"/>
              <a:t>Obsolescence is making something to break. This means consumers buy more. Therefore, companies gain sales.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063D096-8E55-AA47-A977-833784E31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0830" y="415064"/>
            <a:ext cx="4263571" cy="248966"/>
          </a:xfrm>
        </p:spPr>
        <p:txBody>
          <a:bodyPr/>
          <a:lstStyle/>
          <a:p>
            <a:r>
              <a:rPr lang="en-US"/>
              <a:t>Lesson 4: Should we repair?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14712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14F8BB-E567-430D-BEC7-0B9EE75DF8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2886" y="1016898"/>
            <a:ext cx="8184936" cy="1102949"/>
          </a:xfrm>
        </p:spPr>
        <p:txBody>
          <a:bodyPr/>
          <a:lstStyle/>
          <a:p>
            <a:r>
              <a:rPr lang="en-US" dirty="0"/>
              <a:t>Why is throwing e-waste away bad?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9F2B4E-26F3-4529-B07F-F1422FBE77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2886" y="1653613"/>
            <a:ext cx="11024170" cy="2281236"/>
          </a:xfrm>
        </p:spPr>
        <p:txBody>
          <a:bodyPr/>
          <a:lstStyle/>
          <a:p>
            <a:r>
              <a:rPr lang="en-US" dirty="0"/>
              <a:t>E-waste contains toxic metals and other chemicals. In landfills these can be lifted into the air or carried through the soil into water sources. 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01625C-85F1-40E0-9B40-4AFCCDC7A6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886" y="304360"/>
            <a:ext cx="1269363" cy="4703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9A2A28-89E7-2A45-981D-657454D14C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6284" y="2447019"/>
            <a:ext cx="8359433" cy="410638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B662340-D681-F84E-8BA4-AAE32C01C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0880" y="415063"/>
            <a:ext cx="4263571" cy="248966"/>
          </a:xfrm>
        </p:spPr>
        <p:txBody>
          <a:bodyPr/>
          <a:lstStyle/>
          <a:p>
            <a:r>
              <a:rPr lang="en-US" dirty="0"/>
              <a:t>Lesson 4: Should we repair?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94881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ncounter-Master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ncounter-Master" id="{AC3B1469-F7B5-42F8-8125-E37B7A09F19C}" vid="{A6E39EE5-3D87-493F-A484-DDDEAB1BD833}"/>
    </a:ext>
  </a:extLst>
</a:theme>
</file>

<file path=ppt/theme/theme2.xml><?xml version="1.0" encoding="utf-8"?>
<a:theme xmlns:a="http://schemas.openxmlformats.org/drawingml/2006/main" name="1_Encounter-Master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ncounter-Master" id="{AC3B1469-F7B5-42F8-8125-E37B7A09F19C}" vid="{A6E39EE5-3D87-493F-A484-DDDEAB1BD83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9" ma:contentTypeDescription="Create a new document." ma:contentTypeScope="" ma:versionID="ca89567eb3d7597ff4dafff1cc2834f2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6036ee9a4dfbea1b2f42013792becada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9affbd4-4267-4163-968f-31649eba3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2c46cc1-e504-45ce-b475-70eb2bc32c3b}" ma:internalName="TaxCatchAll" ma:showField="CatchAllData" ma:web="edf7c51f-8958-4cb5-b692-975806f17f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f7c51f-8958-4cb5-b692-975806f17f35" xsi:nil="true"/>
    <lcf76f155ced4ddcb4097134ff3c332f xmlns="764ce334-4dea-4cda-96fd-5a46cc3154a2">
      <Terms xmlns="http://schemas.microsoft.com/office/infopath/2007/PartnerControls"/>
    </lcf76f155ced4ddcb4097134ff3c332f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744C4F6D-F3D4-496C-8C07-B6A73CE2B4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ce334-4dea-4cda-96fd-5a46cc3154a2"/>
    <ds:schemaRef ds:uri="edf7c51f-8958-4cb5-b692-975806f17f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67D4B8E-9497-43BB-A266-67AC0807E7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17D3FD-47DD-4E07-B955-60AC680D98D9}">
  <ds:schemaRefs>
    <ds:schemaRef ds:uri="8dd429a2-b850-4aa5-85c2-8487e2b197c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7dd0c2b8-7301-49b5-921e-ab84ec4c20a5"/>
    <ds:schemaRef ds:uri="http://schemas.microsoft.com/office/2006/metadata/properties"/>
    <ds:schemaRef ds:uri="http://purl.org/dc/elements/1.1/"/>
    <ds:schemaRef ds:uri="edf7c51f-8958-4cb5-b692-975806f17f35"/>
    <ds:schemaRef ds:uri="764ce334-4dea-4cda-96fd-5a46cc3154a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596</Words>
  <Application>Microsoft Office PowerPoint</Application>
  <PresentationFormat>Widescreen</PresentationFormat>
  <Paragraphs>124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Helvetica Neue Medium</vt:lpstr>
      <vt:lpstr>Encounter-Master</vt:lpstr>
      <vt:lpstr>1_Encounter-Master</vt:lpstr>
      <vt:lpstr>Lesson 4: Should we repair? </vt:lpstr>
      <vt:lpstr>PowerPoint Presentation</vt:lpstr>
      <vt:lpstr>Lesson 4: Should we repair? </vt:lpstr>
      <vt:lpstr>Lesson 4: Should we repair? </vt:lpstr>
      <vt:lpstr>Lesson 4: Should we repair? </vt:lpstr>
      <vt:lpstr>Lesson 4: Should we repair? </vt:lpstr>
      <vt:lpstr>Lesson 4: Should we repair? </vt:lpstr>
      <vt:lpstr>Lesson 4: Should we repair? </vt:lpstr>
      <vt:lpstr>Lesson 4: Should we repair? </vt:lpstr>
      <vt:lpstr>Lesson 4: Should we repair? </vt:lpstr>
      <vt:lpstr>Lesson 4: Should we repair? </vt:lpstr>
      <vt:lpstr>Lesson 4: Should we repair? </vt:lpstr>
      <vt:lpstr>Lesson 4: Should we repair? </vt:lpstr>
      <vt:lpstr>Lesson 4: Should we repair? </vt:lpstr>
      <vt:lpstr>Lesson 4: Should we repair?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 the Real Great Pacific Garbage Patch please stand up!</dc:title>
  <dc:creator>schwabs52@gmail.com</dc:creator>
  <cp:lastModifiedBy>Sarah Duffy</cp:lastModifiedBy>
  <cp:revision>2</cp:revision>
  <dcterms:created xsi:type="dcterms:W3CDTF">2019-02-26T16:40:40Z</dcterms:created>
  <dcterms:modified xsi:type="dcterms:W3CDTF">2024-02-22T10:54:24Z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  <property fmtid="{D5CDD505-2E9C-101B-9397-08002B2CF9AE}" pid="3" name="MediaServiceImageTags">
    <vt:lpwstr/>
  </property>
</Properties>
</file>