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media/image26.jpg" ContentType="image/jpeg"/>
  <Override PartName="/ppt/media/image29.jpg" ContentType="image/jpeg"/>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2" r:id="rId5"/>
    <p:sldMasterId id="2147483694" r:id="rId6"/>
  </p:sldMasterIdLst>
  <p:notesMasterIdLst>
    <p:notesMasterId r:id="rId22"/>
  </p:notesMasterIdLst>
  <p:handoutMasterIdLst>
    <p:handoutMasterId r:id="rId23"/>
  </p:handoutMasterIdLst>
  <p:sldIdLst>
    <p:sldId id="256" r:id="rId7"/>
    <p:sldId id="258" r:id="rId8"/>
    <p:sldId id="308" r:id="rId9"/>
    <p:sldId id="310" r:id="rId10"/>
    <p:sldId id="309" r:id="rId11"/>
    <p:sldId id="311" r:id="rId12"/>
    <p:sldId id="320" r:id="rId13"/>
    <p:sldId id="322" r:id="rId14"/>
    <p:sldId id="313" r:id="rId15"/>
    <p:sldId id="314" r:id="rId16"/>
    <p:sldId id="315" r:id="rId17"/>
    <p:sldId id="316" r:id="rId18"/>
    <p:sldId id="275" r:id="rId19"/>
    <p:sldId id="276" r:id="rId20"/>
    <p:sldId id="277" r:id="rId21"/>
  </p:sldIdLst>
  <p:sldSz cx="12192000" cy="6858000"/>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32CEC3"/>
    <a:srgbClr val="A0D2DC"/>
    <a:srgbClr val="EF3C53"/>
    <a:srgbClr val="091932"/>
    <a:srgbClr val="4EB7A0"/>
    <a:srgbClr val="25233F"/>
    <a:srgbClr val="6CD1D4"/>
    <a:srgbClr val="6EBEAF"/>
    <a:srgbClr val="7AC1A3"/>
    <a:srgbClr val="0346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71BA95-B07B-4646-914A-BD865E0BEFA2}" v="1" dt="2024-04-18T08:23:33.80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83"/>
    <p:restoredTop sz="94694"/>
  </p:normalViewPr>
  <p:slideViewPr>
    <p:cSldViewPr snapToGrid="0" snapToObjects="1">
      <p:cViewPr varScale="1">
        <p:scale>
          <a:sx n="108" d="100"/>
          <a:sy n="108" d="100"/>
        </p:scale>
        <p:origin x="498" y="1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Duffy" userId="ca92ddb4-4620-4127-97b1-8232d187080b" providerId="ADAL" clId="{1471BA95-B07B-4646-914A-BD865E0BEFA2}"/>
    <pc:docChg chg="delSld">
      <pc:chgData name="Sarah Duffy" userId="ca92ddb4-4620-4127-97b1-8232d187080b" providerId="ADAL" clId="{1471BA95-B07B-4646-914A-BD865E0BEFA2}" dt="2024-04-18T08:23:36.521" v="0" actId="2696"/>
      <pc:docMkLst>
        <pc:docMk/>
      </pc:docMkLst>
      <pc:sldChg chg="del">
        <pc:chgData name="Sarah Duffy" userId="ca92ddb4-4620-4127-97b1-8232d187080b" providerId="ADAL" clId="{1471BA95-B07B-4646-914A-BD865E0BEFA2}" dt="2024-04-18T08:23:36.521" v="0" actId="2696"/>
        <pc:sldMkLst>
          <pc:docMk/>
          <pc:sldMk cId="0" sldId="32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CBBF6C-C6BF-8344-8129-F194AA1EC127}" type="datetimeFigureOut">
              <a:rPr lang="en-US" smtClean="0"/>
              <a:t>4/18/2024</a:t>
            </a:fld>
            <a:endParaRPr lang="en-US"/>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381000" y="685800"/>
            <a:ext cx="6096000" cy="3429000"/>
          </a:xfrm>
          <a:prstGeom prst="rect">
            <a:avLst/>
          </a:prstGeom>
        </p:spPr>
        <p:txBody>
          <a:bodyPr/>
          <a:lstStyle/>
          <a:p>
            <a:endParaRPr/>
          </a:p>
        </p:txBody>
      </p:sp>
      <p:sp>
        <p:nvSpPr>
          <p:cNvPr id="56" name="Shape 5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limate.gov/news-features/understanding-climate/understanding-blue-carbon#:~:text=Highlights,surge%20protection%2C%20and%20local%20economie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Ecosystem service: Defense against climate change</a:t>
            </a:r>
            <a:endParaRPr lang="en-GB"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ocean is one of our best natural defenses against climate change, absorbing excess heat and carbon dioxide from our atmosphere. </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dirty="0">
                <a:solidFill>
                  <a:srgbClr val="040C28"/>
                </a:solidFill>
                <a:effectLst/>
                <a:highlight>
                  <a:srgbClr val="D3E3FD"/>
                </a:highlight>
                <a:latin typeface="Arial" panose="020B0604020202020204" pitchFamily="34" charset="0"/>
                <a:ea typeface="Aptos" panose="020B0004020202020204" pitchFamily="34" charset="0"/>
              </a:rPr>
              <a:t>The vast majority of blue carbon is carbon dioxide that has dissolved directly into the ocean from the atmosphere</a:t>
            </a:r>
            <a:r>
              <a:rPr lang="en-GB" sz="1800" dirty="0">
                <a:solidFill>
                  <a:srgbClr val="1F1F1F"/>
                </a:solidFill>
                <a:effectLst/>
                <a:highlight>
                  <a:srgbClr val="FFFFFF"/>
                </a:highlight>
                <a:latin typeface="Arial" panose="020B0604020202020204" pitchFamily="34" charset="0"/>
                <a:ea typeface="Aptos" panose="020B0004020202020204" pitchFamily="34" charset="0"/>
              </a:rPr>
              <a:t>. Some of this is used by plants to photosynthesise and then becomes stored in sediments, coastal vegetation and soils. Coastal ecosystems can also trap particles of carbon washed into the oceans from terrestrial ecosystems.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ocean holds 60 times more carbon dioxide than the atmosphere, capturing around 30% of the CO2 made by human activities.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Seagrass meadows hold 11% of all blue carbon storage held in organic matter – plants.</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Salt marshes and mangrove swamps are also major players in ecosystem services and capture carbon ten times faster than tropical rainforests.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Seaweeds and phytoplankton absorb carbon dioxide during</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photosynthesis. When they die, they sink to the seabed, sequestering that carbon. </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GLOSSARY:</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Carbon sequestration</a:t>
            </a:r>
            <a:r>
              <a:rPr lang="en-US" sz="2800" b="0" i="0" dirty="0">
                <a:solidFill>
                  <a:srgbClr val="050505"/>
                </a:solidFill>
                <a:effectLst/>
                <a:highlight>
                  <a:srgbClr val="FFFFFF"/>
                </a:highlight>
                <a:latin typeface="Source Sans Pro" panose="020B0503030403020204" pitchFamily="34" charset="0"/>
              </a:rPr>
              <a:t> — the process of capturing carbon dioxide from the atmosphere, measured as a rate of carbon uptake per year.</a:t>
            </a: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Carbon storage</a:t>
            </a:r>
            <a:r>
              <a:rPr lang="en-US" sz="2800" b="0" i="0" dirty="0">
                <a:solidFill>
                  <a:srgbClr val="050505"/>
                </a:solidFill>
                <a:effectLst/>
                <a:highlight>
                  <a:srgbClr val="FFFFFF"/>
                </a:highlight>
                <a:latin typeface="Source Sans Pro" panose="020B0503030403020204" pitchFamily="34" charset="0"/>
              </a:rPr>
              <a:t> — the long-term confinement of carbon in plant materials or sediment, measured as a total weight of carbon stored.</a:t>
            </a: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Inorganic carbon</a:t>
            </a:r>
            <a:r>
              <a:rPr lang="en-US" sz="2800" b="0" i="0" dirty="0">
                <a:solidFill>
                  <a:srgbClr val="050505"/>
                </a:solidFill>
                <a:effectLst/>
                <a:highlight>
                  <a:srgbClr val="FFFFFF"/>
                </a:highlight>
                <a:latin typeface="Source Sans Pro" panose="020B0503030403020204" pitchFamily="34" charset="0"/>
              </a:rPr>
              <a:t>: </a:t>
            </a:r>
            <a:r>
              <a:rPr lang="en-US" sz="1800" dirty="0">
                <a:effectLst/>
                <a:highlight>
                  <a:srgbClr val="FFFFFF"/>
                </a:highlight>
                <a:latin typeface="Aptos" panose="020B0004020202020204" pitchFamily="34" charset="0"/>
                <a:ea typeface="Times New Roman" panose="02020603050405020304" pitchFamily="18" charset="0"/>
                <a:cs typeface="Aptos" panose="020B0004020202020204" pitchFamily="34" charset="0"/>
              </a:rPr>
              <a:t>Inorganic carbon can be found in the environment as carbon dioxide (CO₂</a:t>
            </a:r>
            <a:r>
              <a:rPr lang="en-US" sz="1800" dirty="0">
                <a:effectLst/>
                <a:latin typeface="Aptos" panose="020B0004020202020204" pitchFamily="34" charset="0"/>
                <a:ea typeface="Times New Roman" panose="02020603050405020304" pitchFamily="18" charset="0"/>
                <a:cs typeface="Aptos" panose="020B0004020202020204" pitchFamily="34" charset="0"/>
              </a:rPr>
              <a:t>) in the air and dissolved in the water and as carbonate minerals (e.g. in limestone, or in the shells of animals)</a:t>
            </a: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Organic carbon: </a:t>
            </a:r>
            <a:r>
              <a:rPr lang="en-US" sz="4000" b="0" i="0" dirty="0">
                <a:solidFill>
                  <a:srgbClr val="333333"/>
                </a:solidFill>
                <a:effectLst/>
                <a:highlight>
                  <a:srgbClr val="FFFFFF"/>
                </a:highlight>
                <a:latin typeface="Calibri" panose="020F0502020204030204" pitchFamily="34" charset="0"/>
              </a:rPr>
              <a:t>Organic carbon is found within the tissue of living organisms. Like terrestrial plants, some blue carbon ecosystems such as seagrass meadows, seaweed and phytoplankton can </a:t>
            </a:r>
            <a:r>
              <a:rPr lang="en-US" sz="4000" b="0" i="0" dirty="0" err="1">
                <a:solidFill>
                  <a:srgbClr val="333333"/>
                </a:solidFill>
                <a:effectLst/>
                <a:highlight>
                  <a:srgbClr val="FFFFFF"/>
                </a:highlight>
                <a:latin typeface="Calibri" panose="020F0502020204030204" pitchFamily="34" charset="0"/>
              </a:rPr>
              <a:t>photosynthesise</a:t>
            </a:r>
            <a:r>
              <a:rPr lang="en-US" sz="4000" b="0" i="0" dirty="0">
                <a:solidFill>
                  <a:srgbClr val="333333"/>
                </a:solidFill>
                <a:effectLst/>
                <a:highlight>
                  <a:srgbClr val="FFFFFF"/>
                </a:highlight>
                <a:latin typeface="Calibri" panose="020F0502020204030204" pitchFamily="34" charset="0"/>
              </a:rPr>
              <a:t> and store carbon within their plant tissue.</a:t>
            </a:r>
            <a:endParaRPr lang="en-US" sz="2800" b="0" i="0" dirty="0">
              <a:solidFill>
                <a:srgbClr val="050505"/>
              </a:solidFill>
              <a:effectLst/>
              <a:highlight>
                <a:srgbClr val="FFFFFF"/>
              </a:highlight>
              <a:latin typeface="Source Sans Pro" panose="020B0503030403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LINKS</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https://www.csiro.au/en/news/all/articles/2023/june/oceans-absorb-emissions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ocean holds 60x more carbon than atmosphere)</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https://coast.noaa.gov/states/fast-facts/blue-carbon.html</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and https://ocean.si.edu/ocean-life/plants-algae/seagrass-and-seagrass-beds (seagrass 11% blue carbon)</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https://coast.noaa.gov/states/fast-facts/blue-carbon.html (10x faster than tropical forests)</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https://eos.org/articles/the-ocean-is-still-sucking-up-carbon-maybe-more-than-we-think (phytoplankton)</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https://www.projectseagrass.org/guest-blog/what-is-blue-carbon/#:~:text=What%20is%20unique%20about%20blue,other%20terrestrial%20and%20marine%20ecosystems.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https://www.climate.gov/news-features/understanding-climate/understanding-blue-carbon#:~:text=Highlights,surge%20protection%2C%20and%20local%20economies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8</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805070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dirty="0"/>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dirty="0"/>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1970147"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dirty="0"/>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dirty="0"/>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10076033" y="6237288"/>
            <a:ext cx="332703" cy="431800"/>
          </a:xfrm>
          <a:noFill/>
        </p:spPr>
        <p:txBody>
          <a:bodyPr vert="eaVert" anchor="ctr"/>
          <a:lstStyle>
            <a:lvl1pPr marL="0" indent="0" algn="ctr">
              <a:buNone/>
              <a:defRPr sz="800">
                <a:solidFill>
                  <a:schemeClr val="tx1"/>
                </a:solidFill>
              </a:defRPr>
            </a:lvl1pPr>
          </a:lstStyle>
          <a:p>
            <a:pPr lvl="0"/>
            <a:r>
              <a:rPr lang="en-US" sz="800" dirty="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8282498" y="6237288"/>
            <a:ext cx="332703" cy="431800"/>
          </a:xfrm>
          <a:noFill/>
        </p:spPr>
        <p:txBody>
          <a:bodyPr vert="eaVert" anchor="ctr"/>
          <a:lstStyle>
            <a:lvl1pPr marL="0" indent="0" algn="ctr">
              <a:buNone/>
              <a:defRPr sz="800">
                <a:solidFill>
                  <a:schemeClr val="tx1"/>
                </a:solidFill>
              </a:defRPr>
            </a:lvl1pPr>
          </a:lstStyle>
          <a:p>
            <a:pPr lvl="0"/>
            <a:r>
              <a:rPr lang="en-US" sz="800" dirty="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4293163" y="926939"/>
            <a:ext cx="843907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488194620"/>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Standard page 4">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4293163" y="926939"/>
            <a:ext cx="843907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304065202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userDrawn="1"/>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92611"/>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705323" y="228400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74237" y="2291561"/>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263304" y="2299118"/>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9047613" y="2306675"/>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705323" y="4264973"/>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3474237" y="4272530"/>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6263304" y="4280087"/>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9047613" y="428764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704851"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73101" y="2821894"/>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262736"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9047613"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703715"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3471965" y="4870718"/>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6261600"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9046477"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Tree>
    <p:extLst>
      <p:ext uri="{BB962C8B-B14F-4D97-AF65-F5344CB8AC3E}">
        <p14:creationId xmlns:p14="http://schemas.microsoft.com/office/powerpoint/2010/main" val="197721894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84519"/>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1149966" y="2482656"/>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4656403"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8160069" y="2462968"/>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1149966" y="3124819"/>
            <a:ext cx="2890287"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4655070" y="3124819"/>
            <a:ext cx="2881804"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8160069" y="3124819"/>
            <a:ext cx="2891620"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Tree>
    <p:extLst>
      <p:ext uri="{BB962C8B-B14F-4D97-AF65-F5344CB8AC3E}">
        <p14:creationId xmlns:p14="http://schemas.microsoft.com/office/powerpoint/2010/main" val="291240670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1" y="415064"/>
            <a:ext cx="4944532"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705323" y="2102636"/>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6263304" y="211775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705323" y="4423670"/>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6263304" y="4438784"/>
            <a:ext cx="2462664"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3312584" y="2117501"/>
            <a:ext cx="2783416" cy="364548"/>
          </a:xfrm>
        </p:spPr>
        <p:txBody>
          <a:bodyPr anchor="ctr"/>
          <a:lstStyle>
            <a:lvl1pPr marL="0" indent="0">
              <a:buNone/>
              <a:defRPr sz="2000">
                <a:solidFill>
                  <a:srgbClr val="6BD1D5"/>
                </a:solidFill>
              </a:defRPr>
            </a:lvl1pPr>
          </a:lstStyle>
          <a:p>
            <a:pPr lvl="0"/>
            <a:r>
              <a:rPr lang="en-US" dirty="0"/>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3312585" y="2482050"/>
            <a:ext cx="2783416" cy="1467585"/>
          </a:xfrm>
        </p:spPr>
        <p:txBody>
          <a:bodyPr/>
          <a:lstStyle>
            <a:lvl1pPr marL="0" indent="0">
              <a:lnSpc>
                <a:spcPct val="120000"/>
              </a:lnSpc>
              <a:buNone/>
              <a:defRPr sz="1800" b="0"/>
            </a:lvl1pPr>
          </a:lstStyle>
          <a:p>
            <a:pPr lvl="0"/>
            <a:r>
              <a:rPr lang="en-US" dirty="0"/>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8879417" y="2117501"/>
            <a:ext cx="2783416" cy="364548"/>
          </a:xfrm>
        </p:spPr>
        <p:txBody>
          <a:bodyPr anchor="ctr"/>
          <a:lstStyle>
            <a:lvl1pPr marL="0" indent="0">
              <a:buNone/>
              <a:defRPr sz="2000">
                <a:solidFill>
                  <a:srgbClr val="6BD1D5"/>
                </a:solidFill>
              </a:defRPr>
            </a:lvl1pPr>
          </a:lstStyle>
          <a:p>
            <a:pPr lvl="0"/>
            <a:r>
              <a:rPr lang="en-US" dirty="0"/>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8879419" y="2482050"/>
            <a:ext cx="2783416" cy="1467585"/>
          </a:xfrm>
        </p:spPr>
        <p:txBody>
          <a:bodyPr/>
          <a:lstStyle>
            <a:lvl1pPr marL="0" indent="0">
              <a:lnSpc>
                <a:spcPct val="120000"/>
              </a:lnSpc>
              <a:buNone/>
              <a:defRPr sz="1800" b="0"/>
            </a:lvl1pPr>
          </a:lstStyle>
          <a:p>
            <a:pPr lvl="0"/>
            <a:r>
              <a:rPr lang="en-US" dirty="0"/>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3323935" y="4446092"/>
            <a:ext cx="2783416" cy="364548"/>
          </a:xfrm>
        </p:spPr>
        <p:txBody>
          <a:bodyPr anchor="ctr"/>
          <a:lstStyle>
            <a:lvl1pPr marL="0" indent="0">
              <a:buNone/>
              <a:defRPr sz="2000">
                <a:solidFill>
                  <a:srgbClr val="6BD1D5"/>
                </a:solidFill>
              </a:defRPr>
            </a:lvl1pPr>
          </a:lstStyle>
          <a:p>
            <a:pPr lvl="0"/>
            <a:r>
              <a:rPr lang="en-US" dirty="0"/>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3323936" y="4810641"/>
            <a:ext cx="2783416" cy="1467585"/>
          </a:xfrm>
        </p:spPr>
        <p:txBody>
          <a:bodyPr/>
          <a:lstStyle>
            <a:lvl1pPr marL="0" indent="0">
              <a:lnSpc>
                <a:spcPct val="120000"/>
              </a:lnSpc>
              <a:buNone/>
              <a:defRPr sz="1800" b="0"/>
            </a:lvl1pPr>
          </a:lstStyle>
          <a:p>
            <a:pPr lvl="0"/>
            <a:r>
              <a:rPr lang="en-US" dirty="0"/>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8881535" y="4438784"/>
            <a:ext cx="2783416" cy="364548"/>
          </a:xfrm>
        </p:spPr>
        <p:txBody>
          <a:bodyPr anchor="ctr"/>
          <a:lstStyle>
            <a:lvl1pPr marL="0" indent="0">
              <a:buNone/>
              <a:defRPr sz="2000">
                <a:solidFill>
                  <a:srgbClr val="6BD1D5"/>
                </a:solidFill>
              </a:defRPr>
            </a:lvl1pPr>
          </a:lstStyle>
          <a:p>
            <a:pPr lvl="0"/>
            <a:r>
              <a:rPr lang="en-US" dirty="0"/>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8881536" y="4803333"/>
            <a:ext cx="2783416" cy="1467585"/>
          </a:xfrm>
        </p:spPr>
        <p:txBody>
          <a:bodyPr/>
          <a:lstStyle>
            <a:lvl1pPr marL="0" indent="0">
              <a:lnSpc>
                <a:spcPct val="120000"/>
              </a:lnSpc>
              <a:buNone/>
              <a:defRPr sz="1800" b="0"/>
            </a:lvl1pPr>
          </a:lstStyle>
          <a:p>
            <a:pPr lvl="0"/>
            <a:r>
              <a:rPr lang="en-US" dirty="0"/>
              <a:t>Insert - body</a:t>
            </a:r>
          </a:p>
        </p:txBody>
      </p:sp>
    </p:spTree>
    <p:extLst>
      <p:ext uri="{BB962C8B-B14F-4D97-AF65-F5344CB8AC3E}">
        <p14:creationId xmlns:p14="http://schemas.microsoft.com/office/powerpoint/2010/main" val="83883497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LESS</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3928961" y="2558590"/>
            <a:ext cx="4363067"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3925256" y="4217664"/>
            <a:ext cx="4363067"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Quiz</a:t>
            </a:r>
          </a:p>
        </p:txBody>
      </p:sp>
      <p:sp>
        <p:nvSpPr>
          <p:cNvPr id="16" name="Text Placeholder 9">
            <a:extLst>
              <a:ext uri="{FF2B5EF4-FFF2-40B4-BE49-F238E27FC236}">
                <a16:creationId xmlns:a16="http://schemas.microsoft.com/office/drawing/2014/main" id="{07E0DCE5-FEA4-C343-BC9D-D2876F2E32AD}"/>
              </a:ext>
            </a:extLst>
          </p:cNvPr>
          <p:cNvSpPr>
            <a:spLocks noGrp="1"/>
          </p:cNvSpPr>
          <p:nvPr>
            <p:ph type="body" sz="quarter" idx="14" hasCustomPrompt="1"/>
          </p:nvPr>
        </p:nvSpPr>
        <p:spPr>
          <a:xfrm>
            <a:off x="8765214"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MORE</a:t>
            </a:r>
          </a:p>
        </p:txBody>
      </p:sp>
    </p:spTree>
    <p:extLst>
      <p:ext uri="{BB962C8B-B14F-4D97-AF65-F5344CB8AC3E}">
        <p14:creationId xmlns:p14="http://schemas.microsoft.com/office/powerpoint/2010/main" val="167727590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8777391" y="2856509"/>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dirty="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8928622" y="3705786"/>
            <a:ext cx="2566245" cy="1102949"/>
          </a:xfrm>
        </p:spPr>
        <p:txBody>
          <a:bodyPr/>
          <a:lstStyle>
            <a:lvl1pPr marL="0" indent="0" algn="ctr">
              <a:buFontTx/>
              <a:buNone/>
              <a:defRPr sz="4800" b="1" i="0">
                <a:solidFill>
                  <a:schemeClr val="tx1"/>
                </a:solidFill>
                <a:latin typeface="Century Gothic" panose="020B0502020202020204" pitchFamily="34" charset="0"/>
              </a:defRPr>
            </a:lvl1pPr>
          </a:lstStyle>
          <a:p>
            <a:pPr lvl="0"/>
            <a:r>
              <a:rPr lang="en-US" dirty="0"/>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3928961" y="2558590"/>
            <a:ext cx="4363067"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3925256" y="4217664"/>
            <a:ext cx="4363067"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Tree>
    <p:extLst>
      <p:ext uri="{BB962C8B-B14F-4D97-AF65-F5344CB8AC3E}">
        <p14:creationId xmlns:p14="http://schemas.microsoft.com/office/powerpoint/2010/main" val="403936181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527559" y="2876197"/>
            <a:ext cx="2890287"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678424" y="3728444"/>
            <a:ext cx="2566245" cy="1102949"/>
          </a:xfrm>
        </p:spPr>
        <p:txBody>
          <a:bodyPr/>
          <a:lstStyle>
            <a:lvl1pPr marL="0" indent="0" algn="ctr">
              <a:buFontTx/>
              <a:buNone/>
              <a:defRPr sz="4800" b="1" i="0">
                <a:solidFill>
                  <a:schemeClr val="tx1"/>
                </a:solidFill>
                <a:latin typeface="Century Gothic" panose="020B0502020202020204" pitchFamily="34" charset="0"/>
              </a:defRPr>
            </a:lvl1pPr>
          </a:lstStyle>
          <a:p>
            <a:pPr lvl="0"/>
            <a:r>
              <a:rPr lang="en-US" dirty="0"/>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3928961" y="2558590"/>
            <a:ext cx="4363067"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3925256" y="4217664"/>
            <a:ext cx="4363067"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Tree>
    <p:extLst>
      <p:ext uri="{BB962C8B-B14F-4D97-AF65-F5344CB8AC3E}">
        <p14:creationId xmlns:p14="http://schemas.microsoft.com/office/powerpoint/2010/main" val="409637889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userDrawn="1"/>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userDrawn="1"/>
        </p:nvGrpSpPr>
        <p:grpSpPr>
          <a:xfrm>
            <a:off x="527051" y="6073324"/>
            <a:ext cx="2772871"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userDrawn="1"/>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userDrawn="1"/>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224800995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2357076" y="-126373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5"/>
            <a:ext cx="7053995"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dirty="0"/>
              <a:t>Insert - title</a:t>
            </a:r>
            <a:br>
              <a:rPr lang="en-US" dirty="0"/>
            </a:br>
            <a:r>
              <a:rPr lang="en-US" dirty="0"/>
              <a:t>Insert - title </a:t>
            </a:r>
            <a:br>
              <a:rPr lang="en-US" dirty="0"/>
            </a:br>
            <a:r>
              <a:rPr lang="en-US" dirty="0"/>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466596" y="2850835"/>
            <a:ext cx="4723097" cy="354852"/>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369388" y="3573436"/>
            <a:ext cx="2001435"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4026171" y="3524349"/>
            <a:ext cx="2001435"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7699087" y="3524349"/>
            <a:ext cx="2001435"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890849"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4500107"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8168993" y="3819178"/>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Tree>
    <p:extLst>
      <p:ext uri="{BB962C8B-B14F-4D97-AF65-F5344CB8AC3E}">
        <p14:creationId xmlns:p14="http://schemas.microsoft.com/office/powerpoint/2010/main" val="77121464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963778" y="1092242"/>
            <a:ext cx="499089" cy="374317"/>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527050" y="1634593"/>
            <a:ext cx="9935817"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userDrawn="1"/>
        </p:nvGrpSpPr>
        <p:grpSpPr>
          <a:xfrm>
            <a:off x="527051" y="6073324"/>
            <a:ext cx="2772871"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userDrawn="1"/>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userDrawn="1"/>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userDrawn="1"/>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527051" y="6073324"/>
            <a:ext cx="2772871"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48000" y="-1460902"/>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000703"/>
            <a:ext cx="7061413"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Student/activity</a:t>
            </a:r>
          </a:p>
        </p:txBody>
      </p:sp>
    </p:spTree>
    <p:extLst>
      <p:ext uri="{BB962C8B-B14F-4D97-AF65-F5344CB8AC3E}">
        <p14:creationId xmlns:p14="http://schemas.microsoft.com/office/powerpoint/2010/main" val="97579741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3283853" y="-2587279"/>
            <a:ext cx="11279905"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485538" y="2421934"/>
            <a:ext cx="7061413"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dirty="0"/>
              <a:t>Insert</a:t>
            </a:r>
          </a:p>
        </p:txBody>
      </p:sp>
    </p:spTree>
    <p:extLst>
      <p:ext uri="{BB962C8B-B14F-4D97-AF65-F5344CB8AC3E}">
        <p14:creationId xmlns:p14="http://schemas.microsoft.com/office/powerpoint/2010/main" val="255253352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48000" y="-1473841"/>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484718" y="1172037"/>
            <a:ext cx="681988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userDrawn="1"/>
        </p:nvSpPr>
        <p:spPr>
          <a:xfrm>
            <a:off x="484718" y="6407480"/>
            <a:ext cx="1016482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14899762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9148120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86CB4B4D-7CA3-9044-876B-883B54F8677D}" type="slidenum">
              <a:t>‹#›</a:t>
            </a:fld>
            <a:endParaRPr/>
          </a:p>
        </p:txBody>
      </p:sp>
      <p:sp>
        <p:nvSpPr>
          <p:cNvPr id="8" name="Shape 210">
            <a:extLst>
              <a:ext uri="{FF2B5EF4-FFF2-40B4-BE49-F238E27FC236}">
                <a16:creationId xmlns:a16="http://schemas.microsoft.com/office/drawing/2014/main" id="{B7C66D5F-8250-4641-A405-C4E53849B313}"/>
              </a:ext>
            </a:extLst>
          </p:cNvPr>
          <p:cNvSpPr/>
          <p:nvPr userDrawn="1"/>
        </p:nvSpPr>
        <p:spPr>
          <a:xfrm>
            <a:off x="1232374" y="2139397"/>
            <a:ext cx="3394447"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userDrawn="1"/>
        </p:nvSpPr>
        <p:spPr>
          <a:xfrm>
            <a:off x="5380601" y="3089212"/>
            <a:ext cx="598303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375538420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Master slid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27051" y="1083602"/>
            <a:ext cx="1826863"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639122" y="1111725"/>
            <a:ext cx="1826863"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751193" y="1083602"/>
            <a:ext cx="1826863"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863263" y="1111725"/>
            <a:ext cx="1826863"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975334" y="1111725"/>
            <a:ext cx="1826863"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527051" y="2522508"/>
            <a:ext cx="1826863"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639120" y="2522508"/>
            <a:ext cx="1826863"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751193" y="2522507"/>
            <a:ext cx="1826863"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6863263" y="2522506"/>
            <a:ext cx="1826863"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8975333" y="2522506"/>
            <a:ext cx="1826863"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27051" y="3934053"/>
            <a:ext cx="1826863"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2643537" y="3933288"/>
            <a:ext cx="1826863"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4746778" y="3933287"/>
            <a:ext cx="1826863"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6876507" y="3933287"/>
            <a:ext cx="1826863"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9006237" y="3933287"/>
            <a:ext cx="1826863"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userDrawn="1"/>
        </p:nvSpPr>
        <p:spPr>
          <a:xfrm>
            <a:off x="52705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userDrawn="1"/>
        </p:nvSpPr>
        <p:spPr>
          <a:xfrm>
            <a:off x="2639119"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userDrawn="1"/>
        </p:nvSpPr>
        <p:spPr>
          <a:xfrm>
            <a:off x="4714410"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userDrawn="1"/>
        </p:nvSpPr>
        <p:spPr>
          <a:xfrm>
            <a:off x="6863262"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userDrawn="1"/>
        </p:nvSpPr>
        <p:spPr>
          <a:xfrm>
            <a:off x="897533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userDrawn="1"/>
        </p:nvSpPr>
        <p:spPr>
          <a:xfrm>
            <a:off x="52705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userDrawn="1"/>
        </p:nvSpPr>
        <p:spPr>
          <a:xfrm>
            <a:off x="2639119"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userDrawn="1"/>
        </p:nvSpPr>
        <p:spPr>
          <a:xfrm>
            <a:off x="4714410"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userDrawn="1"/>
        </p:nvSpPr>
        <p:spPr>
          <a:xfrm>
            <a:off x="6863262"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userDrawn="1"/>
        </p:nvSpPr>
        <p:spPr>
          <a:xfrm>
            <a:off x="897533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userDrawn="1"/>
        </p:nvSpPr>
        <p:spPr>
          <a:xfrm>
            <a:off x="47809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userDrawn="1"/>
        </p:nvSpPr>
        <p:spPr>
          <a:xfrm>
            <a:off x="2590167"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userDrawn="1"/>
        </p:nvSpPr>
        <p:spPr>
          <a:xfrm>
            <a:off x="4665458"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userDrawn="1"/>
        </p:nvSpPr>
        <p:spPr>
          <a:xfrm>
            <a:off x="6814310"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userDrawn="1"/>
        </p:nvSpPr>
        <p:spPr>
          <a:xfrm>
            <a:off x="892637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527051" y="5369423"/>
            <a:ext cx="1835965"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2639119" y="5369423"/>
            <a:ext cx="1835965"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userDrawn="1"/>
        </p:nvSpPr>
        <p:spPr>
          <a:xfrm>
            <a:off x="527051"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userDrawn="1"/>
        </p:nvSpPr>
        <p:spPr>
          <a:xfrm>
            <a:off x="2639119"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229512428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070-4140-1A4E-B9F5-BD9454BD87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0D4B0F-109A-C840-901B-C37378237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9FA954-AEA9-B14E-AF6D-B75B25712409}"/>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5" name="Footer Placeholder 4">
            <a:extLst>
              <a:ext uri="{FF2B5EF4-FFF2-40B4-BE49-F238E27FC236}">
                <a16:creationId xmlns:a16="http://schemas.microsoft.com/office/drawing/2014/main" id="{5B1A6355-7E9B-0B4B-9F7F-B27982AA3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0FAB5-44ED-A94B-BF2C-BB1187E187A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0038024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2ECDF-0EEC-5742-A8C0-38CF4368FC6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4C1678D-A0DE-9F4F-9AE7-14EC25C8DA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A420A1-A459-EF45-883D-EB7C4C38B438}"/>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5" name="Footer Placeholder 4">
            <a:extLst>
              <a:ext uri="{FF2B5EF4-FFF2-40B4-BE49-F238E27FC236}">
                <a16:creationId xmlns:a16="http://schemas.microsoft.com/office/drawing/2014/main" id="{C3BC253B-A35A-A448-A570-928C26BB6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781DA-990B-2F4B-9605-EEE9F2C104DB}"/>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79254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54517" y="-152879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5448037" cy="1285277"/>
          </a:xfrm>
        </p:spPr>
        <p:txBody>
          <a:bodyPr/>
          <a:lstStyle>
            <a:lvl1pPr marL="0" indent="0">
              <a:buNone/>
              <a:defRPr sz="3400" b="1" i="0">
                <a:solidFill>
                  <a:schemeClr val="bg1"/>
                </a:solidFill>
                <a:latin typeface="Century Gothic" panose="020B0502020202020204" pitchFamily="34" charset="0"/>
              </a:defRPr>
            </a:lvl1pPr>
          </a:lstStyle>
          <a:p>
            <a:pPr lvl="0"/>
            <a:r>
              <a:rPr lang="en-US" dirty="0"/>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4126932" y="2517708"/>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7799848" y="2517708"/>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563651" y="4562715"/>
            <a:ext cx="2001435"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4126932" y="4464540"/>
            <a:ext cx="2001435"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userDrawn="1"/>
        </p:nvGrpSpPr>
        <p:grpSpPr>
          <a:xfrm>
            <a:off x="7799848" y="4464540"/>
            <a:ext cx="2001435"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994414" y="2820463"/>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469208" y="2566795"/>
            <a:ext cx="2001435"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281632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998154" y="486133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4607063" y="4861331"/>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8212978" y="4861330"/>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282046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6096001" y="1274916"/>
            <a:ext cx="5441057" cy="1287207"/>
          </a:xfrm>
        </p:spPr>
        <p:txBody>
          <a:bodyPr/>
          <a:lstStyle>
            <a:lvl1pPr marL="0" indent="0">
              <a:buNone/>
              <a:defRPr sz="3400" b="1" i="0">
                <a:solidFill>
                  <a:schemeClr val="bg1"/>
                </a:solidFill>
                <a:latin typeface="Century Gothic" panose="020B0502020202020204" pitchFamily="34" charset="0"/>
              </a:defRPr>
            </a:lvl1pPr>
          </a:lstStyle>
          <a:p>
            <a:pPr lvl="0"/>
            <a:r>
              <a:rPr lang="en-US" dirty="0"/>
              <a:t>Insert - title</a:t>
            </a:r>
          </a:p>
        </p:txBody>
      </p:sp>
    </p:spTree>
    <p:extLst>
      <p:ext uri="{BB962C8B-B14F-4D97-AF65-F5344CB8AC3E}">
        <p14:creationId xmlns:p14="http://schemas.microsoft.com/office/powerpoint/2010/main" val="4791544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D2FE-CAD0-F04D-A461-131421450D2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193729-9CA6-614D-9776-CFD8438B0B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A64095-1336-C241-8491-FC048F5019EA}"/>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5" name="Footer Placeholder 4">
            <a:extLst>
              <a:ext uri="{FF2B5EF4-FFF2-40B4-BE49-F238E27FC236}">
                <a16:creationId xmlns:a16="http://schemas.microsoft.com/office/drawing/2014/main" id="{C15FB0B4-CF10-3E49-A0F2-C77971254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AF445-D4E4-CA46-A8C1-38AD3B165F57}"/>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0320676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6EE9-DE65-8248-BE64-F75B5E90144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75B853-3C22-4544-A961-45382EE8DF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697B0C-493F-3941-88D6-024D2E3D76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86AE39-C0D6-3644-AECF-FF8ABEDE7A0A}"/>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6" name="Footer Placeholder 5">
            <a:extLst>
              <a:ext uri="{FF2B5EF4-FFF2-40B4-BE49-F238E27FC236}">
                <a16:creationId xmlns:a16="http://schemas.microsoft.com/office/drawing/2014/main" id="{DA1829EE-1261-2B4C-9AD0-3B66D8808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86DC16-91E2-054E-A857-6C3855934FE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83325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8117-6187-9F4F-868A-605A6E5619F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75496F-E7E8-3941-B07A-5D2DAB4C2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39F1A0-1895-284A-B98F-9A8BB2B5B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5F74487-A560-A448-8D24-EB0D62AD5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83039-BEE5-E24A-93CA-142CA60805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A3FD70B-7766-254E-BEDB-9F35D003D029}"/>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8" name="Footer Placeholder 7">
            <a:extLst>
              <a:ext uri="{FF2B5EF4-FFF2-40B4-BE49-F238E27FC236}">
                <a16:creationId xmlns:a16="http://schemas.microsoft.com/office/drawing/2014/main" id="{733CF061-D733-3943-9062-68C005B9A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11711E-C5E7-E24C-A849-DC3A4EF626EE}"/>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0760762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CF18-5B1F-E347-9D4E-2007EF0CD3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0F4183D-05B8-8F44-A9E4-5EEAF7E7D49E}"/>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4" name="Footer Placeholder 3">
            <a:extLst>
              <a:ext uri="{FF2B5EF4-FFF2-40B4-BE49-F238E27FC236}">
                <a16:creationId xmlns:a16="http://schemas.microsoft.com/office/drawing/2014/main" id="{DEB1C9D7-FB5D-6540-967B-37714EAFD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ECC3E-533E-EE42-9098-2809BE6A0FA0}"/>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6913454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78CDE-7361-E349-A458-472DCF6CB4F5}"/>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3" name="Footer Placeholder 2">
            <a:extLst>
              <a:ext uri="{FF2B5EF4-FFF2-40B4-BE49-F238E27FC236}">
                <a16:creationId xmlns:a16="http://schemas.microsoft.com/office/drawing/2014/main" id="{559D96CA-2ADA-FF4D-AEA8-2FCC1B37E4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C8F37E-E278-C640-A8F4-22631B2F4EC1}"/>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0156964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A5D3-FB85-264C-8E16-E2A094A011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CA2F808-2F08-9446-B366-01C48E79A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CD68618-AE4C-1149-A196-7BD9F1CF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C98F20-F401-404C-931B-374732C6597C}"/>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6" name="Footer Placeholder 5">
            <a:extLst>
              <a:ext uri="{FF2B5EF4-FFF2-40B4-BE49-F238E27FC236}">
                <a16:creationId xmlns:a16="http://schemas.microsoft.com/office/drawing/2014/main" id="{413D4897-544F-6145-9E87-8C51B2590F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D8076F-C643-2E40-9FC1-77C622C71A72}"/>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2311616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CE2B-8B9B-2347-AAE8-5E05F85E08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A968DC-5904-1542-88E8-89E856932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2202C5-E330-DD47-B0CD-F5ED59556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B9055D-50A3-4249-8805-47A532B31DD7}"/>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6" name="Footer Placeholder 5">
            <a:extLst>
              <a:ext uri="{FF2B5EF4-FFF2-40B4-BE49-F238E27FC236}">
                <a16:creationId xmlns:a16="http://schemas.microsoft.com/office/drawing/2014/main" id="{D6C6BCE9-4D96-154A-B470-15455C707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7D3174-7061-BC43-977A-96300E8D76DA}"/>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8093815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D0-96A9-104D-AF3A-6AEDDB65ED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D8BB7C5-7E14-0848-8C15-56CE0ABF13C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B2EE3F-F79D-B344-9B42-2A848CBCC768}"/>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5" name="Footer Placeholder 4">
            <a:extLst>
              <a:ext uri="{FF2B5EF4-FFF2-40B4-BE49-F238E27FC236}">
                <a16:creationId xmlns:a16="http://schemas.microsoft.com/office/drawing/2014/main" id="{E45670DD-1469-3342-AEF7-9B76985BA6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8536E-00AC-7C44-8B51-53317CA04B88}"/>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2196300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7D87B-B11B-714D-A3B5-E855D7ED50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76766A-292A-7D45-8B5B-6DFADE17A2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1B0034-A1B7-9A45-8D47-7B47CC762DB8}"/>
              </a:ext>
            </a:extLst>
          </p:cNvPr>
          <p:cNvSpPr>
            <a:spLocks noGrp="1"/>
          </p:cNvSpPr>
          <p:nvPr>
            <p:ph type="dt" sz="half" idx="10"/>
          </p:nvPr>
        </p:nvSpPr>
        <p:spPr/>
        <p:txBody>
          <a:bodyPr/>
          <a:lstStyle/>
          <a:p>
            <a:fld id="{7D55437E-0F0A-4645-A0B8-CC1476C0C3C0}" type="datetimeFigureOut">
              <a:rPr lang="en-US" smtClean="0"/>
              <a:t>4/18/2024</a:t>
            </a:fld>
            <a:endParaRPr lang="en-US"/>
          </a:p>
        </p:txBody>
      </p:sp>
      <p:sp>
        <p:nvSpPr>
          <p:cNvPr id="5" name="Footer Placeholder 4">
            <a:extLst>
              <a:ext uri="{FF2B5EF4-FFF2-40B4-BE49-F238E27FC236}">
                <a16:creationId xmlns:a16="http://schemas.microsoft.com/office/drawing/2014/main" id="{DCC8C26C-5AE0-5E44-94F5-57F1ED31D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5ADDA-CA80-7C43-8CCB-CD5CD94E49C6}"/>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8887954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559833"/>
          </a:xfrm>
          <a:prstGeom prst="rect">
            <a:avLst/>
          </a:prstGeom>
        </p:spPr>
        <p:txBody>
          <a:bodyPr wrap="square" lIns="0" tIns="0" rIns="0" bIns="0">
            <a:spAutoFit/>
          </a:bodyPr>
          <a:lstStyle>
            <a:lvl1pPr>
              <a:defRPr sz="3638" b="1" i="0">
                <a:solidFill>
                  <a:srgbClr val="004158"/>
                </a:solidFill>
                <a:latin typeface="Gilroy Bold"/>
                <a:cs typeface="Gilroy Bold"/>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0471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5537" y="2149372"/>
            <a:ext cx="11049131"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Todays learning, point number 1</a:t>
            </a:r>
          </a:p>
          <a:p>
            <a:pPr lvl="0"/>
            <a:r>
              <a:rPr lang="en-US" dirty="0"/>
              <a:t>Todays learning, point number 2</a:t>
            </a:r>
          </a:p>
          <a:p>
            <a:pPr lvl="0"/>
            <a:r>
              <a:rPr lang="en-US" dirty="0"/>
              <a:t>Todays learning, point number 3</a:t>
            </a:r>
          </a:p>
          <a:p>
            <a:pPr lvl="0"/>
            <a:r>
              <a:rPr lang="en-US" dirty="0"/>
              <a:t>Todays learning, point number 4</a:t>
            </a:r>
          </a:p>
          <a:p>
            <a:pPr lvl="0"/>
            <a:r>
              <a:rPr lang="en-US" dirty="0"/>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Learning outcomes</a:t>
            </a:r>
          </a:p>
        </p:txBody>
      </p:sp>
    </p:spTree>
    <p:extLst>
      <p:ext uri="{BB962C8B-B14F-4D97-AF65-F5344CB8AC3E}">
        <p14:creationId xmlns:p14="http://schemas.microsoft.com/office/powerpoint/2010/main" val="237309323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5958930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370281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9587971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92000" cy="6858000"/>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46167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Lesson brief 1">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6096001" y="1823659"/>
            <a:ext cx="5577417"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dirty="0"/>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893879" y="5156433"/>
            <a:ext cx="2851151"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dirty="0"/>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1169045" y="1823659"/>
            <a:ext cx="4313067"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485537" y="984519"/>
            <a:ext cx="9902443"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dirty="0"/>
              <a:t>Insert - title</a:t>
            </a:r>
          </a:p>
        </p:txBody>
      </p:sp>
    </p:spTree>
    <p:extLst>
      <p:ext uri="{BB962C8B-B14F-4D97-AF65-F5344CB8AC3E}">
        <p14:creationId xmlns:p14="http://schemas.microsoft.com/office/powerpoint/2010/main" val="3539582803"/>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48000" y="-1460902"/>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134129720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23045075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2555993427"/>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theme" Target="../theme/theme3.xml"/><Relationship Id="rId5" Type="http://schemas.openxmlformats.org/officeDocument/2006/relationships/slideLayout" Target="../slideLayouts/slideLayout43.xml"/><Relationship Id="rId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09600" y="92075"/>
            <a:ext cx="109728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rPr dirty="0"/>
              <a:t>Title Text</a:t>
            </a:r>
          </a:p>
        </p:txBody>
      </p:sp>
      <p:sp>
        <p:nvSpPr>
          <p:cNvPr id="3" name="Shape 3"/>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 name="Shape 4"/>
          <p:cNvSpPr>
            <a:spLocks noGrp="1"/>
          </p:cNvSpPr>
          <p:nvPr>
            <p:ph type="sldNum" sz="quarter" idx="2"/>
          </p:nvPr>
        </p:nvSpPr>
        <p:spPr>
          <a:xfrm>
            <a:off x="8550692" y="6264017"/>
            <a:ext cx="186909" cy="184666"/>
          </a:xfrm>
          <a:prstGeom prst="rect">
            <a:avLst/>
          </a:prstGeom>
          <a:ln w="12700">
            <a:miter lim="400000"/>
          </a:ln>
        </p:spPr>
        <p:txBody>
          <a:bodyPr wrap="none" lIns="45719" rIns="45719" anchor="ctr">
            <a:spAutoFit/>
          </a:bodyPr>
          <a:lstStyle>
            <a:lvl1pPr algn="r">
              <a:defRPr sz="6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81" r:id="rId12"/>
    <p:sldLayoutId id="2147483658" r:id="rId13"/>
    <p:sldLayoutId id="2147483666" r:id="rId14"/>
    <p:sldLayoutId id="2147483662" r:id="rId15"/>
    <p:sldLayoutId id="2147483675" r:id="rId16"/>
    <p:sldLayoutId id="2147483676" r:id="rId17"/>
    <p:sldLayoutId id="2147483677" r:id="rId18"/>
    <p:sldLayoutId id="2147483669" r:id="rId19"/>
    <p:sldLayoutId id="2147483670" r:id="rId20"/>
    <p:sldLayoutId id="2147483671" r:id="rId21"/>
    <p:sldLayoutId id="2147483672" r:id="rId22"/>
    <p:sldLayoutId id="2147483680" r:id="rId23"/>
    <p:sldLayoutId id="2147483668" r:id="rId24"/>
    <p:sldLayoutId id="2147483674" r:id="rId25"/>
    <p:sldLayoutId id="2147483661" r:id="rId26"/>
    <p:sldLayoutId id="2147483665" r:id="rId27"/>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09CEE6-F7BB-AD45-B0F8-DE0813858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BDBC69-E607-9F4D-A291-3919159B4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BBC24-78F7-0840-87C9-9E4FC683D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5437E-0F0A-4645-A0B8-CC1476C0C3C0}" type="datetimeFigureOut">
              <a:rPr lang="en-US" smtClean="0"/>
              <a:t>4/18/2024</a:t>
            </a:fld>
            <a:endParaRPr lang="en-US"/>
          </a:p>
        </p:txBody>
      </p:sp>
      <p:sp>
        <p:nvSpPr>
          <p:cNvPr id="5" name="Footer Placeholder 4">
            <a:extLst>
              <a:ext uri="{FF2B5EF4-FFF2-40B4-BE49-F238E27FC236}">
                <a16:creationId xmlns:a16="http://schemas.microsoft.com/office/drawing/2014/main" id="{593D9436-E850-B548-B8CA-06EECD16F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E1035D-198C-EC47-B257-A3F847027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17936-E1CA-C644-828F-4F90970B9803}" type="slidenum">
              <a:rPr lang="en-US" smtClean="0"/>
              <a:t>‹#›</a:t>
            </a:fld>
            <a:endParaRPr lang="en-US"/>
          </a:p>
        </p:txBody>
      </p:sp>
    </p:spTree>
    <p:extLst>
      <p:ext uri="{BB962C8B-B14F-4D97-AF65-F5344CB8AC3E}">
        <p14:creationId xmlns:p14="http://schemas.microsoft.com/office/powerpoint/2010/main" val="1770472162"/>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6256000" h="9144000">
                <a:moveTo>
                  <a:pt x="16256000" y="0"/>
                </a:moveTo>
                <a:lnTo>
                  <a:pt x="0" y="0"/>
                </a:lnTo>
                <a:lnTo>
                  <a:pt x="0" y="9144000"/>
                </a:lnTo>
                <a:lnTo>
                  <a:pt x="16256000" y="9144000"/>
                </a:lnTo>
                <a:lnTo>
                  <a:pt x="16256000" y="0"/>
                </a:lnTo>
                <a:close/>
              </a:path>
            </a:pathLst>
          </a:custGeom>
          <a:solidFill>
            <a:srgbClr val="004A6C"/>
          </a:solidFill>
        </p:spPr>
        <p:txBody>
          <a:bodyPr wrap="square" lIns="0" tIns="0" rIns="0" bIns="0" rtlCol="0"/>
          <a:lstStyle/>
          <a:p>
            <a:endParaRPr sz="675"/>
          </a:p>
        </p:txBody>
      </p:sp>
      <p:sp>
        <p:nvSpPr>
          <p:cNvPr id="2" name="Holder 2"/>
          <p:cNvSpPr>
            <a:spLocks noGrp="1"/>
          </p:cNvSpPr>
          <p:nvPr>
            <p:ph type="title"/>
          </p:nvPr>
        </p:nvSpPr>
        <p:spPr>
          <a:xfrm>
            <a:off x="985798" y="791875"/>
            <a:ext cx="2845118" cy="746358"/>
          </a:xfrm>
          <a:prstGeom prst="rect">
            <a:avLst/>
          </a:prstGeom>
        </p:spPr>
        <p:txBody>
          <a:bodyPr wrap="square" lIns="0" tIns="0" rIns="0" bIns="0">
            <a:spAutoFit/>
          </a:bodyPr>
          <a:lstStyle>
            <a:lvl1pPr>
              <a:defRPr sz="4850" b="1" i="0">
                <a:solidFill>
                  <a:srgbClr val="004158"/>
                </a:solidFill>
                <a:latin typeface="Gilroy Bold"/>
                <a:cs typeface="Gilroy Bold"/>
              </a:defRPr>
            </a:lvl1pPr>
          </a:lstStyle>
          <a:p>
            <a:endParaRPr/>
          </a:p>
        </p:txBody>
      </p:sp>
      <p:sp>
        <p:nvSpPr>
          <p:cNvPr id="3" name="Holder 3"/>
          <p:cNvSpPr>
            <a:spLocks noGrp="1"/>
          </p:cNvSpPr>
          <p:nvPr>
            <p:ph type="body" idx="1"/>
          </p:nvPr>
        </p:nvSpPr>
        <p:spPr>
          <a:xfrm>
            <a:off x="710623" y="1069719"/>
            <a:ext cx="565785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1384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1384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6" name="Holder 6"/>
          <p:cNvSpPr>
            <a:spLocks noGrp="1"/>
          </p:cNvSpPr>
          <p:nvPr>
            <p:ph type="sldNum" sz="quarter" idx="7"/>
          </p:nvPr>
        </p:nvSpPr>
        <p:spPr>
          <a:xfrm>
            <a:off x="8778240" y="6377940"/>
            <a:ext cx="2804160" cy="1384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0821359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Lst>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jpe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43.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outdoor, water, person&#10;&#10;Description automatically generated">
            <a:extLst>
              <a:ext uri="{FF2B5EF4-FFF2-40B4-BE49-F238E27FC236}">
                <a16:creationId xmlns:a16="http://schemas.microsoft.com/office/drawing/2014/main" id="{DCE62F7C-FAB8-3A43-ABCC-A4D1679E1D53}"/>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12134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85746-64EA-5B44-9EF3-B5C668C6DF55}"/>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B92F5A10-3734-114A-8B30-C4134F5F504B}"/>
              </a:ext>
            </a:extLst>
          </p:cNvPr>
          <p:cNvSpPr>
            <a:spLocks noGrp="1"/>
          </p:cNvSpPr>
          <p:nvPr>
            <p:ph type="body" sz="quarter" idx="10"/>
          </p:nvPr>
        </p:nvSpPr>
        <p:spPr>
          <a:xfrm>
            <a:off x="1026059" y="1077671"/>
            <a:ext cx="9074014" cy="1102949"/>
          </a:xfrm>
        </p:spPr>
        <p:txBody>
          <a:bodyPr/>
          <a:lstStyle/>
          <a:p>
            <a:r>
              <a:rPr lang="en-US" sz="3600" dirty="0"/>
              <a:t>Write a letter to the Secretary of State for the Environment. </a:t>
            </a:r>
          </a:p>
          <a:p>
            <a:r>
              <a:rPr lang="en-US" sz="3600" dirty="0"/>
              <a:t>Why are oceans important? </a:t>
            </a:r>
          </a:p>
          <a:p>
            <a:endParaRPr lang="en-GB" sz="3600" dirty="0"/>
          </a:p>
          <a:p>
            <a:endParaRPr lang="en-US" dirty="0"/>
          </a:p>
        </p:txBody>
      </p:sp>
      <p:sp>
        <p:nvSpPr>
          <p:cNvPr id="4" name="Text Placeholder 3">
            <a:extLst>
              <a:ext uri="{FF2B5EF4-FFF2-40B4-BE49-F238E27FC236}">
                <a16:creationId xmlns:a16="http://schemas.microsoft.com/office/drawing/2014/main" id="{A6FBC90C-EE47-AC4C-AEE5-D6BF8307017E}"/>
              </a:ext>
            </a:extLst>
          </p:cNvPr>
          <p:cNvSpPr>
            <a:spLocks noGrp="1"/>
          </p:cNvSpPr>
          <p:nvPr>
            <p:ph type="body" sz="quarter" idx="11"/>
          </p:nvPr>
        </p:nvSpPr>
        <p:spPr>
          <a:xfrm>
            <a:off x="1786148" y="3194083"/>
            <a:ext cx="8415410" cy="2586246"/>
          </a:xfrm>
        </p:spPr>
        <p:txBody>
          <a:bodyPr/>
          <a:lstStyle/>
          <a:p>
            <a:pPr marL="180000" indent="-180000">
              <a:spcBef>
                <a:spcPts val="0"/>
              </a:spcBef>
            </a:pPr>
            <a:r>
              <a:rPr lang="en-US" dirty="0"/>
              <a:t>Tips for writing to your local MP: </a:t>
            </a:r>
          </a:p>
          <a:p>
            <a:pPr marL="180000" indent="-180000">
              <a:spcBef>
                <a:spcPts val="0"/>
              </a:spcBef>
              <a:buFont typeface="Arial" panose="020B0604020202020204" pitchFamily="34" charset="0"/>
              <a:buChar char="•"/>
            </a:pPr>
            <a:r>
              <a:rPr lang="en-US" dirty="0"/>
              <a:t>Check your MP’s title – Mr., Mrs., </a:t>
            </a:r>
            <a:r>
              <a:rPr lang="en-US" dirty="0" err="1"/>
              <a:t>Dr</a:t>
            </a:r>
            <a:r>
              <a:rPr lang="en-US" dirty="0"/>
              <a:t>, Sir, Rt. Hon?</a:t>
            </a:r>
          </a:p>
          <a:p>
            <a:pPr marL="180000" indent="-180000">
              <a:spcBef>
                <a:spcPts val="0"/>
              </a:spcBef>
              <a:buFont typeface="Arial" panose="020B0604020202020204" pitchFamily="34" charset="0"/>
              <a:buChar char="•"/>
            </a:pPr>
            <a:r>
              <a:rPr lang="en-US" dirty="0"/>
              <a:t>Postal Address – House of Commons, London, SW1A 0AA. </a:t>
            </a:r>
          </a:p>
          <a:p>
            <a:pPr marL="180000" indent="-180000">
              <a:spcBef>
                <a:spcPts val="0"/>
              </a:spcBef>
              <a:buFont typeface="Arial" panose="020B0604020202020204" pitchFamily="34" charset="0"/>
              <a:buChar char="•"/>
            </a:pPr>
            <a:r>
              <a:rPr lang="en-US" dirty="0"/>
              <a:t>Don’t forget to include your postal address. </a:t>
            </a:r>
          </a:p>
          <a:p>
            <a:pPr marL="180000" indent="-180000">
              <a:spcBef>
                <a:spcPts val="0"/>
              </a:spcBef>
              <a:buFont typeface="Arial" panose="020B0604020202020204" pitchFamily="34" charset="0"/>
              <a:buChar char="•"/>
            </a:pPr>
            <a:r>
              <a:rPr lang="en-US" dirty="0"/>
              <a:t>Be succinct – your letter shouldn’t be more than one and a half sides of A4. </a:t>
            </a:r>
          </a:p>
          <a:p>
            <a:pPr marL="180000" indent="-180000">
              <a:spcBef>
                <a:spcPts val="0"/>
              </a:spcBef>
              <a:buFont typeface="Arial" panose="020B0604020202020204" pitchFamily="34" charset="0"/>
              <a:buChar char="•"/>
            </a:pPr>
            <a:r>
              <a:rPr lang="en-US" dirty="0"/>
              <a:t>Keep to the point – focus on one issue. </a:t>
            </a:r>
          </a:p>
          <a:p>
            <a:endParaRPr lang="en-GB" dirty="0"/>
          </a:p>
          <a:p>
            <a:endParaRPr lang="en-US" dirty="0"/>
          </a:p>
        </p:txBody>
      </p:sp>
      <p:pic>
        <p:nvPicPr>
          <p:cNvPr id="5" name="Picture 4">
            <a:extLst>
              <a:ext uri="{FF2B5EF4-FFF2-40B4-BE49-F238E27FC236}">
                <a16:creationId xmlns:a16="http://schemas.microsoft.com/office/drawing/2014/main" id="{C1D1FF2C-F94A-D448-8A81-010F17C642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316799"/>
            <a:ext cx="1269363" cy="470373"/>
          </a:xfrm>
          <a:prstGeom prst="rect">
            <a:avLst/>
          </a:prstGeom>
        </p:spPr>
      </p:pic>
    </p:spTree>
    <p:extLst>
      <p:ext uri="{BB962C8B-B14F-4D97-AF65-F5344CB8AC3E}">
        <p14:creationId xmlns:p14="http://schemas.microsoft.com/office/powerpoint/2010/main" val="311815238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15A8C-0DA8-2C43-817D-1318B793C827}"/>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8EA40602-9A5A-0949-8B2F-976042F4B7D2}"/>
              </a:ext>
            </a:extLst>
          </p:cNvPr>
          <p:cNvSpPr>
            <a:spLocks noGrp="1"/>
          </p:cNvSpPr>
          <p:nvPr>
            <p:ph type="body" sz="quarter" idx="10"/>
          </p:nvPr>
        </p:nvSpPr>
        <p:spPr/>
        <p:txBody>
          <a:bodyPr/>
          <a:lstStyle/>
          <a:p>
            <a:r>
              <a:rPr lang="en-US" dirty="0"/>
              <a:t>Structure</a:t>
            </a:r>
            <a:endParaRPr lang="en-GB" dirty="0"/>
          </a:p>
          <a:p>
            <a:endParaRPr lang="en-US" dirty="0"/>
          </a:p>
        </p:txBody>
      </p:sp>
      <p:sp>
        <p:nvSpPr>
          <p:cNvPr id="4" name="Text Placeholder 3">
            <a:extLst>
              <a:ext uri="{FF2B5EF4-FFF2-40B4-BE49-F238E27FC236}">
                <a16:creationId xmlns:a16="http://schemas.microsoft.com/office/drawing/2014/main" id="{813A0607-887E-224B-B26C-39194F3CF693}"/>
              </a:ext>
            </a:extLst>
          </p:cNvPr>
          <p:cNvSpPr>
            <a:spLocks noGrp="1"/>
          </p:cNvSpPr>
          <p:nvPr>
            <p:ph type="body" sz="quarter" idx="11"/>
          </p:nvPr>
        </p:nvSpPr>
        <p:spPr>
          <a:xfrm>
            <a:off x="1887539" y="1900796"/>
            <a:ext cx="8385175" cy="2281236"/>
          </a:xfrm>
        </p:spPr>
        <p:txBody>
          <a:bodyPr/>
          <a:lstStyle/>
          <a:p>
            <a:pPr marL="342900" indent="-342900">
              <a:buFont typeface="Arial" panose="020B0604020202020204" pitchFamily="34" charset="0"/>
              <a:buChar char="•"/>
            </a:pPr>
            <a:r>
              <a:rPr lang="en-US" dirty="0"/>
              <a:t>Start by introducing yourself and sharing why you care about the issue you are raising.  Acknowledge your MP on any supportive actions they have recently taken. </a:t>
            </a:r>
          </a:p>
          <a:p>
            <a:pPr marL="342900" indent="-342900">
              <a:buFont typeface="Arial" panose="020B0604020202020204" pitchFamily="34" charset="0"/>
              <a:buChar char="•"/>
            </a:pPr>
            <a:r>
              <a:rPr lang="en-US" dirty="0"/>
              <a:t>Use the </a:t>
            </a:r>
            <a:r>
              <a:rPr lang="en-US" b="1" dirty="0"/>
              <a:t>EPIC</a:t>
            </a:r>
            <a:r>
              <a:rPr lang="en-US" dirty="0"/>
              <a:t> Format:</a:t>
            </a:r>
          </a:p>
          <a:p>
            <a:pPr marL="342900" indent="-342900">
              <a:buFont typeface="Arial" panose="020B0604020202020204" pitchFamily="34" charset="0"/>
              <a:buChar char="•"/>
            </a:pPr>
            <a:r>
              <a:rPr lang="en-US" b="1" dirty="0"/>
              <a:t>E</a:t>
            </a:r>
            <a:r>
              <a:rPr lang="en-US" dirty="0"/>
              <a:t> – Engage: use a dramatic fact or short statement. </a:t>
            </a:r>
          </a:p>
          <a:p>
            <a:pPr marL="342900" indent="-342900">
              <a:buFont typeface="Arial" panose="020B0604020202020204" pitchFamily="34" charset="0"/>
              <a:buChar char="•"/>
            </a:pPr>
            <a:r>
              <a:rPr lang="en-US" b="1" dirty="0"/>
              <a:t>P</a:t>
            </a:r>
            <a:r>
              <a:rPr lang="en-US" dirty="0"/>
              <a:t> – Problem: state the problem and the causes of the problem as well as how widespread and serious it is. </a:t>
            </a:r>
          </a:p>
          <a:p>
            <a:pPr marL="342900" indent="-342900">
              <a:buFont typeface="Arial" panose="020B0604020202020204" pitchFamily="34" charset="0"/>
              <a:buChar char="•"/>
            </a:pPr>
            <a:r>
              <a:rPr lang="en-US" b="1" dirty="0"/>
              <a:t>I</a:t>
            </a:r>
            <a:r>
              <a:rPr lang="en-US" dirty="0"/>
              <a:t> – Inform: tell your MP about the importance of the ocean and why it needs protection. </a:t>
            </a:r>
          </a:p>
          <a:p>
            <a:pPr marL="342900" indent="-342900">
              <a:buFont typeface="Arial" panose="020B0604020202020204" pitchFamily="34" charset="0"/>
              <a:buChar char="•"/>
            </a:pPr>
            <a:r>
              <a:rPr lang="en-US" b="1" dirty="0"/>
              <a:t>C</a:t>
            </a:r>
            <a:r>
              <a:rPr lang="en-US" dirty="0"/>
              <a:t> – Call to action: let them know what you want them to do about the issue. </a:t>
            </a:r>
          </a:p>
          <a:p>
            <a:pPr marL="342900" indent="-342900">
              <a:buFont typeface="Arial" panose="020B0604020202020204" pitchFamily="34" charset="0"/>
              <a:buChar char="•"/>
            </a:pPr>
            <a:endParaRPr lang="en-GB" dirty="0"/>
          </a:p>
          <a:p>
            <a:endParaRPr lang="en-US" dirty="0"/>
          </a:p>
        </p:txBody>
      </p:sp>
      <p:pic>
        <p:nvPicPr>
          <p:cNvPr id="5" name="Picture 4">
            <a:extLst>
              <a:ext uri="{FF2B5EF4-FFF2-40B4-BE49-F238E27FC236}">
                <a16:creationId xmlns:a16="http://schemas.microsoft.com/office/drawing/2014/main" id="{1E230CF7-EF27-034F-8D6F-F24B7A4330F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176" y="303332"/>
            <a:ext cx="1269363" cy="470373"/>
          </a:xfrm>
          <a:prstGeom prst="rect">
            <a:avLst/>
          </a:prstGeom>
        </p:spPr>
      </p:pic>
    </p:spTree>
    <p:extLst>
      <p:ext uri="{BB962C8B-B14F-4D97-AF65-F5344CB8AC3E}">
        <p14:creationId xmlns:p14="http://schemas.microsoft.com/office/powerpoint/2010/main" val="33239737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1D203-682E-FD48-A38D-7409BE92E7A2}"/>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FE6493BF-027C-E54E-A010-9324E0A9CCCF}"/>
              </a:ext>
            </a:extLst>
          </p:cNvPr>
          <p:cNvSpPr>
            <a:spLocks noGrp="1"/>
          </p:cNvSpPr>
          <p:nvPr>
            <p:ph type="body" sz="quarter" idx="10"/>
          </p:nvPr>
        </p:nvSpPr>
        <p:spPr/>
        <p:txBody>
          <a:bodyPr/>
          <a:lstStyle/>
          <a:p>
            <a:r>
              <a:rPr lang="en-US" dirty="0"/>
              <a:t>Quiz</a:t>
            </a:r>
            <a:endParaRPr lang="en-GB" dirty="0"/>
          </a:p>
        </p:txBody>
      </p:sp>
      <p:sp>
        <p:nvSpPr>
          <p:cNvPr id="4" name="Text Placeholder 3">
            <a:extLst>
              <a:ext uri="{FF2B5EF4-FFF2-40B4-BE49-F238E27FC236}">
                <a16:creationId xmlns:a16="http://schemas.microsoft.com/office/drawing/2014/main" id="{C852F53C-B9F4-3C40-B8D7-549B06065653}"/>
              </a:ext>
            </a:extLst>
          </p:cNvPr>
          <p:cNvSpPr>
            <a:spLocks noGrp="1"/>
          </p:cNvSpPr>
          <p:nvPr>
            <p:ph type="body" sz="quarter" idx="11"/>
          </p:nvPr>
        </p:nvSpPr>
        <p:spPr/>
        <p:txBody>
          <a:bodyPr/>
          <a:lstStyle/>
          <a:p>
            <a:pPr marL="360000" indent="-360000">
              <a:spcBef>
                <a:spcPts val="0"/>
              </a:spcBef>
              <a:buFont typeface="+mj-lt"/>
              <a:buAutoNum type="arabicPeriod"/>
            </a:pPr>
            <a:r>
              <a:rPr lang="en-US" dirty="0"/>
              <a:t>How much of earth is covered by water? </a:t>
            </a:r>
          </a:p>
          <a:p>
            <a:pPr marL="360000" indent="-360000">
              <a:spcBef>
                <a:spcPts val="0"/>
              </a:spcBef>
              <a:buFont typeface="+mj-lt"/>
              <a:buAutoNum type="arabicPeriod"/>
            </a:pPr>
            <a:r>
              <a:rPr lang="en-US" dirty="0"/>
              <a:t>Name the 5 oceans </a:t>
            </a:r>
          </a:p>
          <a:p>
            <a:pPr marL="360000" indent="-360000">
              <a:spcBef>
                <a:spcPts val="0"/>
              </a:spcBef>
              <a:buFont typeface="+mj-lt"/>
              <a:buAutoNum type="arabicPeriod"/>
            </a:pPr>
            <a:r>
              <a:rPr lang="en-US" dirty="0"/>
              <a:t>What are ecological goods and services?</a:t>
            </a:r>
          </a:p>
          <a:p>
            <a:pPr marL="360000" indent="-360000">
              <a:spcBef>
                <a:spcPts val="0"/>
              </a:spcBef>
              <a:buFont typeface="+mj-lt"/>
              <a:buAutoNum type="arabicPeriod"/>
            </a:pPr>
            <a:r>
              <a:rPr lang="en-US" dirty="0"/>
              <a:t>Give an example of ecological goods?</a:t>
            </a:r>
          </a:p>
          <a:p>
            <a:pPr marL="360000" indent="-360000">
              <a:spcBef>
                <a:spcPts val="0"/>
              </a:spcBef>
              <a:buFont typeface="+mj-lt"/>
              <a:buAutoNum type="arabicPeriod"/>
            </a:pPr>
            <a:r>
              <a:rPr lang="en-US" dirty="0"/>
              <a:t>What is a service the ocean provides us? </a:t>
            </a:r>
          </a:p>
          <a:p>
            <a:pPr marL="360000" indent="-360000">
              <a:spcBef>
                <a:spcPts val="0"/>
              </a:spcBef>
              <a:buFont typeface="+mj-lt"/>
              <a:buAutoNum type="arabicPeriod"/>
            </a:pPr>
            <a:r>
              <a:rPr lang="en-US" dirty="0"/>
              <a:t>How are humans affecting the ocean? </a:t>
            </a:r>
          </a:p>
          <a:p>
            <a:pPr marL="360000" indent="-360000">
              <a:spcBef>
                <a:spcPts val="0"/>
              </a:spcBef>
              <a:buFont typeface="+mj-lt"/>
              <a:buAutoNum type="arabicPeriod"/>
            </a:pPr>
            <a:endParaRPr lang="en-GB" dirty="0"/>
          </a:p>
          <a:p>
            <a:endParaRPr lang="en-US" dirty="0"/>
          </a:p>
        </p:txBody>
      </p:sp>
      <p:pic>
        <p:nvPicPr>
          <p:cNvPr id="5" name="Picture 4">
            <a:extLst>
              <a:ext uri="{FF2B5EF4-FFF2-40B4-BE49-F238E27FC236}">
                <a16:creationId xmlns:a16="http://schemas.microsoft.com/office/drawing/2014/main" id="{11F6565D-CDD7-CE4A-BFE2-0CC8237B37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294357007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36DC1-0CEB-AF44-A80F-F43C7041D8C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4A73E2CB-B054-C142-9EBD-39AB94E7E066}"/>
              </a:ext>
            </a:extLst>
          </p:cNvPr>
          <p:cNvSpPr>
            <a:spLocks noGrp="1"/>
          </p:cNvSpPr>
          <p:nvPr>
            <p:ph type="body" sz="quarter" idx="10"/>
          </p:nvPr>
        </p:nvSpPr>
        <p:spPr>
          <a:xfrm>
            <a:off x="1888153" y="992611"/>
            <a:ext cx="6131650" cy="1102949"/>
          </a:xfrm>
        </p:spPr>
        <p:txBody>
          <a:bodyPr/>
          <a:lstStyle/>
          <a:p>
            <a:r>
              <a:rPr lang="en-US" dirty="0"/>
              <a:t>Review: Learning outcomes</a:t>
            </a:r>
            <a:endParaRPr lang="en-GB" dirty="0"/>
          </a:p>
          <a:p>
            <a:endParaRPr lang="en-US" dirty="0"/>
          </a:p>
        </p:txBody>
      </p:sp>
      <p:sp>
        <p:nvSpPr>
          <p:cNvPr id="4" name="Text Placeholder 3">
            <a:extLst>
              <a:ext uri="{FF2B5EF4-FFF2-40B4-BE49-F238E27FC236}">
                <a16:creationId xmlns:a16="http://schemas.microsoft.com/office/drawing/2014/main" id="{E1DF0417-9E92-0F47-B696-87E7E54F0201}"/>
              </a:ext>
            </a:extLst>
          </p:cNvPr>
          <p:cNvSpPr>
            <a:spLocks noGrp="1"/>
          </p:cNvSpPr>
          <p:nvPr>
            <p:ph type="body" sz="quarter" idx="11"/>
          </p:nvPr>
        </p:nvSpPr>
        <p:spPr/>
        <p:txBody>
          <a:bodyPr/>
          <a:lstStyle/>
          <a:p>
            <a:pPr marL="342900" indent="-342900">
              <a:buFont typeface="Arial" panose="020B0604020202020204" pitchFamily="34" charset="0"/>
              <a:buChar char="•"/>
            </a:pPr>
            <a:r>
              <a:rPr lang="en-GB" dirty="0"/>
              <a:t>Discuss the ecological goods provided by the ocean</a:t>
            </a:r>
          </a:p>
          <a:p>
            <a:pPr marL="342900" indent="-342900">
              <a:buFont typeface="Arial" panose="020B0604020202020204" pitchFamily="34" charset="0"/>
              <a:buChar char="•"/>
            </a:pPr>
            <a:r>
              <a:rPr lang="en-GB" dirty="0"/>
              <a:t>Describe the ecological services provided by the ocean</a:t>
            </a:r>
          </a:p>
          <a:p>
            <a:pPr marL="342900" indent="-342900">
              <a:buFont typeface="Arial" panose="020B0604020202020204" pitchFamily="34" charset="0"/>
              <a:buChar char="•"/>
            </a:pPr>
            <a:r>
              <a:rPr lang="en-GB" dirty="0"/>
              <a:t>Evaluate the importance of the ecological goods and services provided by the oceans</a:t>
            </a:r>
          </a:p>
          <a:p>
            <a:pPr marL="342900" indent="-342900">
              <a:buFont typeface="Arial" panose="020B0604020202020204" pitchFamily="34" charset="0"/>
              <a:buChar char="•"/>
            </a:pPr>
            <a:r>
              <a:rPr lang="en-GB" dirty="0"/>
              <a:t>Consolidate learning about ocean goods and services</a:t>
            </a:r>
          </a:p>
          <a:p>
            <a:pPr marL="342900" indent="-342900">
              <a:buFont typeface="Arial" panose="020B0604020202020204" pitchFamily="34" charset="0"/>
              <a:buChar char="•"/>
            </a:pPr>
            <a:r>
              <a:rPr lang="en-GB" dirty="0"/>
              <a:t>Reflect on learning</a:t>
            </a:r>
          </a:p>
          <a:p>
            <a:pPr marL="457200" indent="-457200">
              <a:buFont typeface="+mj-lt"/>
              <a:buAutoNum type="arabicPeriod"/>
            </a:pPr>
            <a:endParaRPr lang="en-GB" dirty="0"/>
          </a:p>
        </p:txBody>
      </p:sp>
      <p:sp>
        <p:nvSpPr>
          <p:cNvPr id="6" name="Shape 210">
            <a:extLst>
              <a:ext uri="{FF2B5EF4-FFF2-40B4-BE49-F238E27FC236}">
                <a16:creationId xmlns:a16="http://schemas.microsoft.com/office/drawing/2014/main" id="{EF46B701-FF58-8540-9E14-040A64792587}"/>
              </a:ext>
            </a:extLst>
          </p:cNvPr>
          <p:cNvSpPr>
            <a:spLocks noChangeAspect="1"/>
          </p:cNvSpPr>
          <p:nvPr/>
        </p:nvSpPr>
        <p:spPr>
          <a:xfrm flipH="1">
            <a:off x="8449507" y="1129690"/>
            <a:ext cx="1728000" cy="1728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dirty="0">
              <a:solidFill>
                <a:schemeClr val="bg1"/>
              </a:solidFill>
              <a:latin typeface="+mn-lt"/>
            </a:endParaRPr>
          </a:p>
        </p:txBody>
      </p:sp>
      <p:sp>
        <p:nvSpPr>
          <p:cNvPr id="7" name="Rectangle 6">
            <a:extLst>
              <a:ext uri="{FF2B5EF4-FFF2-40B4-BE49-F238E27FC236}">
                <a16:creationId xmlns:a16="http://schemas.microsoft.com/office/drawing/2014/main" id="{DC63185E-F578-904E-BE90-EC2148CF7269}"/>
              </a:ext>
            </a:extLst>
          </p:cNvPr>
          <p:cNvSpPr/>
          <p:nvPr/>
        </p:nvSpPr>
        <p:spPr>
          <a:xfrm>
            <a:off x="8435859" y="1444402"/>
            <a:ext cx="1728000" cy="1015663"/>
          </a:xfrm>
          <a:prstGeom prst="rect">
            <a:avLst/>
          </a:prstGeom>
        </p:spPr>
        <p:txBody>
          <a:bodyPr wrap="square">
            <a:spAutoFit/>
          </a:bodyPr>
          <a:lstStyle/>
          <a:p>
            <a:pPr algn="ctr" defTabSz="292100">
              <a:defRPr sz="2200">
                <a:solidFill>
                  <a:srgbClr val="FFFFFF"/>
                </a:solidFill>
                <a:latin typeface="Helvetica Neue Medium"/>
                <a:ea typeface="Helvetica Neue Medium"/>
                <a:cs typeface="Helvetica Neue Medium"/>
                <a:sym typeface="Helvetica Neue Medium"/>
              </a:defRPr>
            </a:pPr>
            <a:r>
              <a:rPr lang="en-US" sz="2000" dirty="0">
                <a:solidFill>
                  <a:schemeClr val="bg1"/>
                </a:solidFill>
                <a:latin typeface="+mn-lt"/>
                <a:ea typeface="Helvetica Neue Medium"/>
                <a:cs typeface="Helvetica Neue Medium"/>
                <a:sym typeface="Helvetica Neue Medium"/>
              </a:rPr>
              <a:t>Do you have any questions?</a:t>
            </a:r>
          </a:p>
        </p:txBody>
      </p:sp>
      <p:pic>
        <p:nvPicPr>
          <p:cNvPr id="8" name="Picture 7">
            <a:extLst>
              <a:ext uri="{FF2B5EF4-FFF2-40B4-BE49-F238E27FC236}">
                <a16:creationId xmlns:a16="http://schemas.microsoft.com/office/drawing/2014/main" id="{540F896E-2636-B74B-B1A8-05185A9EC5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401381911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E563B-0A95-0844-84C9-B2E28FDA89FC}"/>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EE882BAC-A814-4E42-922E-DF7A25E992A7}"/>
              </a:ext>
            </a:extLst>
          </p:cNvPr>
          <p:cNvSpPr>
            <a:spLocks noGrp="1"/>
          </p:cNvSpPr>
          <p:nvPr>
            <p:ph type="body" sz="quarter" idx="10"/>
          </p:nvPr>
        </p:nvSpPr>
        <p:spPr/>
        <p:txBody>
          <a:bodyPr/>
          <a:lstStyle/>
          <a:p>
            <a:r>
              <a:rPr lang="en-US" dirty="0"/>
              <a:t>Home learning</a:t>
            </a:r>
            <a:endParaRPr lang="en-GB" dirty="0"/>
          </a:p>
          <a:p>
            <a:endParaRPr lang="en-US" dirty="0"/>
          </a:p>
        </p:txBody>
      </p:sp>
      <p:sp>
        <p:nvSpPr>
          <p:cNvPr id="4" name="Text Placeholder 3">
            <a:extLst>
              <a:ext uri="{FF2B5EF4-FFF2-40B4-BE49-F238E27FC236}">
                <a16:creationId xmlns:a16="http://schemas.microsoft.com/office/drawing/2014/main" id="{AC381DEB-0749-0645-8690-59B90F269947}"/>
              </a:ext>
            </a:extLst>
          </p:cNvPr>
          <p:cNvSpPr>
            <a:spLocks noGrp="1"/>
          </p:cNvSpPr>
          <p:nvPr>
            <p:ph type="body" sz="quarter" idx="11"/>
          </p:nvPr>
        </p:nvSpPr>
        <p:spPr>
          <a:xfrm>
            <a:off x="1887539" y="2149372"/>
            <a:ext cx="7040439" cy="2281236"/>
          </a:xfrm>
        </p:spPr>
        <p:txBody>
          <a:bodyPr/>
          <a:lstStyle/>
          <a:p>
            <a:r>
              <a:rPr lang="en-US" dirty="0"/>
              <a:t>Create a fact-sheet about the fishing industry in the UK. You need to include: </a:t>
            </a:r>
          </a:p>
          <a:p>
            <a:pPr marL="457200" indent="-457200">
              <a:buFont typeface="Arial" panose="020B0604020202020204" pitchFamily="34" charset="0"/>
              <a:buChar char="•"/>
            </a:pPr>
            <a:r>
              <a:rPr lang="en-US" dirty="0"/>
              <a:t>A description of where fishing occurs in the UK </a:t>
            </a:r>
          </a:p>
          <a:p>
            <a:pPr marL="457200" indent="-457200">
              <a:buFont typeface="Arial" panose="020B0604020202020204" pitchFamily="34" charset="0"/>
              <a:buChar char="•"/>
            </a:pPr>
            <a:r>
              <a:rPr lang="en-US" dirty="0"/>
              <a:t>An overview of the value of the industry in the UK </a:t>
            </a:r>
          </a:p>
          <a:p>
            <a:pPr marL="457200" indent="-457200">
              <a:buFont typeface="Arial" panose="020B0604020202020204" pitchFamily="34" charset="0"/>
              <a:buChar char="•"/>
            </a:pPr>
            <a:r>
              <a:rPr lang="en-US" dirty="0"/>
              <a:t>A breakdown of how many people work in the industry in different roles such as fishing boat captain, seafood processing jobs </a:t>
            </a:r>
            <a:r>
              <a:rPr lang="en-US" dirty="0" err="1"/>
              <a:t>etc</a:t>
            </a:r>
            <a:r>
              <a:rPr lang="en-US" dirty="0"/>
              <a:t> </a:t>
            </a:r>
          </a:p>
          <a:p>
            <a:pPr marL="457200" indent="-457200">
              <a:buFont typeface="Arial" panose="020B0604020202020204" pitchFamily="34" charset="0"/>
              <a:buChar char="•"/>
            </a:pPr>
            <a:r>
              <a:rPr lang="en-US" dirty="0"/>
              <a:t>A description and explanation of any restrictions in place in the UK </a:t>
            </a:r>
          </a:p>
          <a:p>
            <a:endParaRPr lang="en-GB" dirty="0"/>
          </a:p>
        </p:txBody>
      </p:sp>
      <p:pic>
        <p:nvPicPr>
          <p:cNvPr id="5" name="Picture 4">
            <a:extLst>
              <a:ext uri="{FF2B5EF4-FFF2-40B4-BE49-F238E27FC236}">
                <a16:creationId xmlns:a16="http://schemas.microsoft.com/office/drawing/2014/main" id="{05742915-A8C7-0442-B192-5BE323C6AF8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214291524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07BE6-3AD2-5648-9777-BBD0AD6FB880}"/>
              </a:ext>
            </a:extLst>
          </p:cNvPr>
          <p:cNvSpPr>
            <a:spLocks noGrp="1"/>
          </p:cNvSpPr>
          <p:nvPr>
            <p:ph type="title"/>
          </p:nvPr>
        </p:nvSpPr>
        <p:spPr/>
        <p:txBody>
          <a:bodyPr/>
          <a:lstStyle/>
          <a:p>
            <a:r>
              <a:rPr lang="en-US" dirty="0"/>
              <a:t>Lesson 2: Our ocean and us</a:t>
            </a:r>
          </a:p>
        </p:txBody>
      </p:sp>
      <p:graphicFrame>
        <p:nvGraphicFramePr>
          <p:cNvPr id="3" name="Table 2">
            <a:extLst>
              <a:ext uri="{FF2B5EF4-FFF2-40B4-BE49-F238E27FC236}">
                <a16:creationId xmlns:a16="http://schemas.microsoft.com/office/drawing/2014/main" id="{1CEC36D3-77EA-8C4D-A86C-F4812D927B4F}"/>
              </a:ext>
            </a:extLst>
          </p:cNvPr>
          <p:cNvGraphicFramePr>
            <a:graphicFrameLocks noGrp="1"/>
          </p:cNvGraphicFramePr>
          <p:nvPr>
            <p:extLst>
              <p:ext uri="{D42A27DB-BD31-4B8C-83A1-F6EECF244321}">
                <p14:modId xmlns:p14="http://schemas.microsoft.com/office/powerpoint/2010/main" val="301144832"/>
              </p:ext>
            </p:extLst>
          </p:nvPr>
        </p:nvGraphicFramePr>
        <p:xfrm>
          <a:off x="1837510" y="2066608"/>
          <a:ext cx="8428117" cy="4268508"/>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2797114442"/>
                    </a:ext>
                  </a:extLst>
                </a:gridCol>
                <a:gridCol w="2192941">
                  <a:extLst>
                    <a:ext uri="{9D8B030D-6E8A-4147-A177-3AD203B41FA5}">
                      <a16:colId xmlns:a16="http://schemas.microsoft.com/office/drawing/2014/main" val="2159196442"/>
                    </a:ext>
                  </a:extLst>
                </a:gridCol>
                <a:gridCol w="5221591">
                  <a:extLst>
                    <a:ext uri="{9D8B030D-6E8A-4147-A177-3AD203B41FA5}">
                      <a16:colId xmlns:a16="http://schemas.microsoft.com/office/drawing/2014/main" val="2857316932"/>
                    </a:ext>
                  </a:extLst>
                </a:gridCol>
              </a:tblGrid>
              <a:tr h="309252">
                <a:tc>
                  <a:txBody>
                    <a:bodyPr/>
                    <a:lstStyle/>
                    <a:p>
                      <a:pPr algn="l"/>
                      <a:r>
                        <a:rPr lang="en-US" sz="1400" b="1" dirty="0">
                          <a:solidFill>
                            <a:schemeClr val="bg1"/>
                          </a:solidFill>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dirty="0">
                          <a:solidFill>
                            <a:schemeClr val="bg1"/>
                          </a:solidFill>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dirty="0">
                          <a:solidFill>
                            <a:schemeClr val="bg1"/>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a:solidFill>
                            <a:schemeClr val="bg1"/>
                          </a:solidFill>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Net fishermen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By </a:t>
                      </a:r>
                      <a:r>
                        <a:rPr lang="en-US" sz="1200" dirty="0" err="1">
                          <a:solidFill>
                            <a:schemeClr val="bg1"/>
                          </a:solidFill>
                        </a:rPr>
                        <a:t>Quangpraha</a:t>
                      </a:r>
                      <a:r>
                        <a:rPr lang="en-US" sz="1200" dirty="0">
                          <a:solidFill>
                            <a:schemeClr val="bg1"/>
                          </a:solidFill>
                        </a:rPr>
                        <a:t> via </a:t>
                      </a:r>
                      <a:r>
                        <a:rPr lang="en-US" sz="1200" dirty="0" err="1">
                          <a:solidFill>
                            <a:schemeClr val="bg1"/>
                          </a:solidFill>
                        </a:rPr>
                        <a:t>Pixabay</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dirty="0">
                          <a:solidFill>
                            <a:schemeClr val="bg1"/>
                          </a:solidFill>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dirty="0">
                          <a:solidFill>
                            <a:schemeClr val="bg1"/>
                          </a:solidFill>
                        </a:rPr>
                        <a:t>Our world ocean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By NOAA via https://</a:t>
                      </a:r>
                      <a:r>
                        <a:rPr lang="en-US" sz="1200" dirty="0" err="1">
                          <a:solidFill>
                            <a:schemeClr val="bg1"/>
                          </a:solidFill>
                        </a:rPr>
                        <a:t>oceanservice.noaa.gov</a:t>
                      </a:r>
                      <a:r>
                        <a:rPr lang="en-US" sz="1200" dirty="0">
                          <a:solidFill>
                            <a:schemeClr val="bg1"/>
                          </a:solidFill>
                        </a:rPr>
                        <a:t>/facts/why-care-about-</a:t>
                      </a:r>
                      <a:r>
                        <a:rPr lang="en-US" sz="1200" dirty="0" err="1">
                          <a:solidFill>
                            <a:schemeClr val="bg1"/>
                          </a:solidFill>
                        </a:rPr>
                        <a:t>ocean.html</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4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4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4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pic>
        <p:nvPicPr>
          <p:cNvPr id="4" name="Picture 3">
            <a:extLst>
              <a:ext uri="{FF2B5EF4-FFF2-40B4-BE49-F238E27FC236}">
                <a16:creationId xmlns:a16="http://schemas.microsoft.com/office/drawing/2014/main" id="{060BC3E7-A449-CF4F-997D-B8FA6A3DD7C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219164241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EFC83-8680-094D-9995-D5B924D54A55}"/>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DCB8A9E8-B971-314E-B2AD-D806D4C00CC5}"/>
              </a:ext>
            </a:extLst>
          </p:cNvPr>
          <p:cNvSpPr>
            <a:spLocks noGrp="1"/>
          </p:cNvSpPr>
          <p:nvPr>
            <p:ph type="body" sz="quarter" idx="11"/>
          </p:nvPr>
        </p:nvSpPr>
        <p:spPr>
          <a:xfrm>
            <a:off x="1707400" y="1458255"/>
            <a:ext cx="9031484" cy="2281237"/>
          </a:xfrm>
        </p:spPr>
        <p:txBody>
          <a:bodyPr/>
          <a:lstStyle/>
          <a:p>
            <a:pPr lvl="0"/>
            <a:r>
              <a:rPr lang="en-GB" sz="2400" dirty="0"/>
              <a:t>Discuss the ecological goods provided by the ocean</a:t>
            </a:r>
          </a:p>
          <a:p>
            <a:pPr lvl="0"/>
            <a:r>
              <a:rPr lang="en-GB" sz="2400" dirty="0"/>
              <a:t>Describe the ecological services provided by the ocean, including its role as a carbon sink. </a:t>
            </a:r>
          </a:p>
          <a:p>
            <a:pPr lvl="0"/>
            <a:r>
              <a:rPr lang="en-GB" sz="2400" dirty="0"/>
              <a:t>Evaluate the importance of the ecological goods and services provided by the oceans</a:t>
            </a:r>
          </a:p>
          <a:p>
            <a:pPr lvl="0"/>
            <a:r>
              <a:rPr lang="en-GB" sz="2400" dirty="0"/>
              <a:t>Consolidate learning about ocean goods and services</a:t>
            </a:r>
          </a:p>
          <a:p>
            <a:pPr lvl="0"/>
            <a:r>
              <a:rPr lang="en-GB" sz="2400" dirty="0"/>
              <a:t>Reflect on learning</a:t>
            </a:r>
          </a:p>
          <a:p>
            <a:pPr marL="0" indent="0">
              <a:buNone/>
            </a:pPr>
            <a:endParaRPr lang="en-GB" sz="2400" dirty="0"/>
          </a:p>
        </p:txBody>
      </p:sp>
      <p:pic>
        <p:nvPicPr>
          <p:cNvPr id="4" name="Picture 3">
            <a:extLst>
              <a:ext uri="{FF2B5EF4-FFF2-40B4-BE49-F238E27FC236}">
                <a16:creationId xmlns:a16="http://schemas.microsoft.com/office/drawing/2014/main" id="{B8610C17-F926-F843-826E-932A5F2C7CF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415064"/>
            <a:ext cx="1269363" cy="470373"/>
          </a:xfrm>
          <a:prstGeom prst="rect">
            <a:avLst/>
          </a:prstGeom>
        </p:spPr>
      </p:pic>
    </p:spTree>
    <p:extLst>
      <p:ext uri="{BB962C8B-B14F-4D97-AF65-F5344CB8AC3E}">
        <p14:creationId xmlns:p14="http://schemas.microsoft.com/office/powerpoint/2010/main" val="179136559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7A50-92D8-4040-A4CB-4693CF44DC1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58501E95-4BD2-4844-B470-89BAE720F16D}"/>
              </a:ext>
            </a:extLst>
          </p:cNvPr>
          <p:cNvSpPr>
            <a:spLocks noGrp="1"/>
          </p:cNvSpPr>
          <p:nvPr>
            <p:ph type="body" sz="quarter" idx="10"/>
          </p:nvPr>
        </p:nvSpPr>
        <p:spPr/>
        <p:txBody>
          <a:bodyPr/>
          <a:lstStyle/>
          <a:p>
            <a:r>
              <a:rPr lang="en-US" dirty="0"/>
              <a:t>Key words</a:t>
            </a:r>
            <a:endParaRPr lang="en-GB" dirty="0"/>
          </a:p>
          <a:p>
            <a:endParaRPr lang="en-US" dirty="0"/>
          </a:p>
        </p:txBody>
      </p:sp>
      <p:sp>
        <p:nvSpPr>
          <p:cNvPr id="4" name="Text Placeholder 3">
            <a:extLst>
              <a:ext uri="{FF2B5EF4-FFF2-40B4-BE49-F238E27FC236}">
                <a16:creationId xmlns:a16="http://schemas.microsoft.com/office/drawing/2014/main" id="{A522ED26-59C5-C34E-8574-806225FA1ABD}"/>
              </a:ext>
            </a:extLst>
          </p:cNvPr>
          <p:cNvSpPr>
            <a:spLocks noGrp="1"/>
          </p:cNvSpPr>
          <p:nvPr>
            <p:ph type="body" sz="quarter" idx="11"/>
          </p:nvPr>
        </p:nvSpPr>
        <p:spPr/>
        <p:txBody>
          <a:bodyPr/>
          <a:lstStyle/>
          <a:p>
            <a:pPr>
              <a:lnSpc>
                <a:spcPct val="100000"/>
              </a:lnSpc>
              <a:spcBef>
                <a:spcPts val="600"/>
              </a:spcBef>
            </a:pPr>
            <a:r>
              <a:rPr lang="en-US" b="1" dirty="0"/>
              <a:t>Ecological goods and services are the direct economic and cultural benefits provided to humans by ecosystems. </a:t>
            </a:r>
          </a:p>
          <a:p>
            <a:endParaRPr lang="en-US" b="1" dirty="0"/>
          </a:p>
          <a:p>
            <a:pPr>
              <a:lnSpc>
                <a:spcPct val="100000"/>
              </a:lnSpc>
              <a:spcBef>
                <a:spcPts val="0"/>
              </a:spcBef>
              <a:spcAft>
                <a:spcPts val="600"/>
              </a:spcAft>
            </a:pPr>
            <a:r>
              <a:rPr lang="en-US" b="1" dirty="0"/>
              <a:t>Ecological Goods </a:t>
            </a:r>
            <a:r>
              <a:rPr lang="en-US" dirty="0"/>
              <a:t>–  Tangible products resulting from the processes and interactions within natural systems. </a:t>
            </a:r>
          </a:p>
          <a:p>
            <a:pPr>
              <a:lnSpc>
                <a:spcPct val="100000"/>
              </a:lnSpc>
              <a:spcBef>
                <a:spcPts val="0"/>
              </a:spcBef>
              <a:spcAft>
                <a:spcPts val="600"/>
              </a:spcAft>
            </a:pPr>
            <a:endParaRPr lang="en-US" dirty="0"/>
          </a:p>
          <a:p>
            <a:pPr>
              <a:lnSpc>
                <a:spcPct val="100000"/>
              </a:lnSpc>
              <a:spcBef>
                <a:spcPts val="0"/>
              </a:spcBef>
            </a:pPr>
            <a:r>
              <a:rPr lang="en-US" b="1" dirty="0"/>
              <a:t>Ecological Services </a:t>
            </a:r>
            <a:r>
              <a:rPr lang="en-US" dirty="0"/>
              <a:t>– The  benefits provided to humans through the complex interactions within the ecosystems. (Constanza et al.1997) </a:t>
            </a:r>
            <a:endParaRPr lang="en-GB" dirty="0"/>
          </a:p>
          <a:p>
            <a:endParaRPr lang="en-US" b="1" dirty="0"/>
          </a:p>
          <a:p>
            <a:endParaRPr lang="en-US" b="1" dirty="0"/>
          </a:p>
          <a:p>
            <a:endParaRPr lang="en-GB" dirty="0"/>
          </a:p>
          <a:p>
            <a:endParaRPr lang="en-US" dirty="0"/>
          </a:p>
        </p:txBody>
      </p:sp>
      <p:sp>
        <p:nvSpPr>
          <p:cNvPr id="7" name="Shape 210">
            <a:extLst>
              <a:ext uri="{FF2B5EF4-FFF2-40B4-BE49-F238E27FC236}">
                <a16:creationId xmlns:a16="http://schemas.microsoft.com/office/drawing/2014/main" id="{8837D70D-5541-E742-A223-BCB2C8592A26}"/>
              </a:ext>
            </a:extLst>
          </p:cNvPr>
          <p:cNvSpPr>
            <a:spLocks noChangeAspect="1"/>
          </p:cNvSpPr>
          <p:nvPr/>
        </p:nvSpPr>
        <p:spPr>
          <a:xfrm flipH="1">
            <a:off x="8297901" y="1312182"/>
            <a:ext cx="1872000" cy="1872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b="1" dirty="0">
              <a:solidFill>
                <a:schemeClr val="bg1"/>
              </a:solidFill>
              <a:latin typeface="+mn-lt"/>
            </a:endParaRPr>
          </a:p>
        </p:txBody>
      </p:sp>
      <p:sp>
        <p:nvSpPr>
          <p:cNvPr id="8" name="TextBox 7">
            <a:extLst>
              <a:ext uri="{FF2B5EF4-FFF2-40B4-BE49-F238E27FC236}">
                <a16:creationId xmlns:a16="http://schemas.microsoft.com/office/drawing/2014/main" id="{54610FEF-0C49-FB42-A617-331465E24524}"/>
              </a:ext>
            </a:extLst>
          </p:cNvPr>
          <p:cNvSpPr txBox="1"/>
          <p:nvPr/>
        </p:nvSpPr>
        <p:spPr>
          <a:xfrm>
            <a:off x="8369901" y="1586464"/>
            <a:ext cx="172800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a:r>
              <a:rPr lang="en-US" sz="2000" dirty="0">
                <a:solidFill>
                  <a:schemeClr val="bg1"/>
                </a:solidFill>
              </a:rPr>
              <a:t>Copy the definitions into your book</a:t>
            </a:r>
            <a:endParaRPr lang="en-GB" sz="2000" dirty="0">
              <a:solidFill>
                <a:schemeClr val="bg1"/>
              </a:solidFill>
            </a:endParaRPr>
          </a:p>
        </p:txBody>
      </p:sp>
      <p:sp>
        <p:nvSpPr>
          <p:cNvPr id="9" name="Shape 210">
            <a:extLst>
              <a:ext uri="{FF2B5EF4-FFF2-40B4-BE49-F238E27FC236}">
                <a16:creationId xmlns:a16="http://schemas.microsoft.com/office/drawing/2014/main" id="{B4DC1CFB-FB4A-604F-9623-CCE295096201}"/>
              </a:ext>
            </a:extLst>
          </p:cNvPr>
          <p:cNvSpPr>
            <a:spLocks noChangeAspect="1"/>
          </p:cNvSpPr>
          <p:nvPr/>
        </p:nvSpPr>
        <p:spPr>
          <a:xfrm flipH="1">
            <a:off x="8297901" y="4335537"/>
            <a:ext cx="1872000" cy="1872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2000" b="1" dirty="0">
              <a:solidFill>
                <a:schemeClr val="bg1"/>
              </a:solidFill>
              <a:latin typeface="+mn-lt"/>
            </a:endParaRPr>
          </a:p>
        </p:txBody>
      </p:sp>
      <p:sp>
        <p:nvSpPr>
          <p:cNvPr id="10" name="TextBox 9">
            <a:extLst>
              <a:ext uri="{FF2B5EF4-FFF2-40B4-BE49-F238E27FC236}">
                <a16:creationId xmlns:a16="http://schemas.microsoft.com/office/drawing/2014/main" id="{B7069A47-B740-F549-99D8-B6454212F2E3}"/>
              </a:ext>
            </a:extLst>
          </p:cNvPr>
          <p:cNvSpPr txBox="1"/>
          <p:nvPr/>
        </p:nvSpPr>
        <p:spPr>
          <a:xfrm>
            <a:off x="8414285" y="4763707"/>
            <a:ext cx="1683616"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a:r>
              <a:rPr lang="en-US" sz="2000" dirty="0">
                <a:solidFill>
                  <a:schemeClr val="bg1"/>
                </a:solidFill>
              </a:rPr>
              <a:t>Can you think of any examples?</a:t>
            </a:r>
            <a:endParaRPr lang="en-GB" sz="2000" dirty="0">
              <a:solidFill>
                <a:schemeClr val="bg1"/>
              </a:solidFill>
            </a:endParaRPr>
          </a:p>
        </p:txBody>
      </p:sp>
      <p:pic>
        <p:nvPicPr>
          <p:cNvPr id="11" name="Picture 10">
            <a:extLst>
              <a:ext uri="{FF2B5EF4-FFF2-40B4-BE49-F238E27FC236}">
                <a16:creationId xmlns:a16="http://schemas.microsoft.com/office/drawing/2014/main" id="{58B72867-A2B8-3149-A0E4-CDE35ED529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30001657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7A50-92D8-4040-A4CB-4693CF44DC1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58501E95-4BD2-4844-B470-89BAE720F16D}"/>
              </a:ext>
            </a:extLst>
          </p:cNvPr>
          <p:cNvSpPr>
            <a:spLocks noGrp="1"/>
          </p:cNvSpPr>
          <p:nvPr>
            <p:ph type="body" sz="quarter" idx="10"/>
          </p:nvPr>
        </p:nvSpPr>
        <p:spPr>
          <a:xfrm>
            <a:off x="1888153" y="992611"/>
            <a:ext cx="6809004" cy="1102949"/>
          </a:xfrm>
        </p:spPr>
        <p:txBody>
          <a:bodyPr/>
          <a:lstStyle/>
          <a:p>
            <a:r>
              <a:rPr lang="en-US" sz="3600" dirty="0"/>
              <a:t>Ecological Services are divided into four categories:</a:t>
            </a:r>
            <a:endParaRPr lang="en-GB" sz="3600" dirty="0"/>
          </a:p>
        </p:txBody>
      </p:sp>
      <p:graphicFrame>
        <p:nvGraphicFramePr>
          <p:cNvPr id="9" name="Table 8">
            <a:extLst>
              <a:ext uri="{FF2B5EF4-FFF2-40B4-BE49-F238E27FC236}">
                <a16:creationId xmlns:a16="http://schemas.microsoft.com/office/drawing/2014/main" id="{593576DD-47B7-C54A-9533-26A6D04D3AFF}"/>
              </a:ext>
            </a:extLst>
          </p:cNvPr>
          <p:cNvGraphicFramePr>
            <a:graphicFrameLocks noGrp="1"/>
          </p:cNvGraphicFramePr>
          <p:nvPr>
            <p:extLst>
              <p:ext uri="{D42A27DB-BD31-4B8C-83A1-F6EECF244321}">
                <p14:modId xmlns:p14="http://schemas.microsoft.com/office/powerpoint/2010/main" val="538075634"/>
              </p:ext>
            </p:extLst>
          </p:nvPr>
        </p:nvGraphicFramePr>
        <p:xfrm>
          <a:off x="1888153" y="2420977"/>
          <a:ext cx="6223972" cy="3413760"/>
        </p:xfrm>
        <a:graphic>
          <a:graphicData uri="http://schemas.openxmlformats.org/drawingml/2006/table">
            <a:tbl>
              <a:tblPr firstRow="1" bandRow="1">
                <a:tableStyleId>{5940675A-B579-460E-94D1-54222C63F5DA}</a:tableStyleId>
              </a:tblPr>
              <a:tblGrid>
                <a:gridCol w="1969144">
                  <a:extLst>
                    <a:ext uri="{9D8B030D-6E8A-4147-A177-3AD203B41FA5}">
                      <a16:colId xmlns:a16="http://schemas.microsoft.com/office/drawing/2014/main" val="3210965772"/>
                    </a:ext>
                  </a:extLst>
                </a:gridCol>
                <a:gridCol w="4254828">
                  <a:extLst>
                    <a:ext uri="{9D8B030D-6E8A-4147-A177-3AD203B41FA5}">
                      <a16:colId xmlns:a16="http://schemas.microsoft.com/office/drawing/2014/main" val="1626903935"/>
                    </a:ext>
                  </a:extLst>
                </a:gridCol>
              </a:tblGrid>
              <a:tr h="370840">
                <a:tc>
                  <a:txBody>
                    <a:bodyPr/>
                    <a:lstStyle/>
                    <a:p>
                      <a:pPr algn="l"/>
                      <a:r>
                        <a:rPr lang="en-US" sz="2000" b="1" dirty="0">
                          <a:solidFill>
                            <a:schemeClr val="bg1"/>
                          </a:solidFill>
                        </a:rPr>
                        <a:t>Provisioning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Services necessary for the production of all other ecosystem's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62226908"/>
                  </a:ext>
                </a:extLst>
              </a:tr>
              <a:tr h="370840">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Regulating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Nonmaterial benefits obtained from ecosystems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47790363"/>
                  </a:ext>
                </a:extLst>
              </a:tr>
              <a:tr h="370840">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Habitat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Products obtained from ecosystems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60213366"/>
                  </a:ext>
                </a:extLst>
              </a:tr>
              <a:tr h="370840">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Cultural services</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Benefits obtained from the regulation of ecosystem processes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89807894"/>
                  </a:ext>
                </a:extLst>
              </a:tr>
            </a:tbl>
          </a:graphicData>
        </a:graphic>
      </p:graphicFrame>
      <p:sp>
        <p:nvSpPr>
          <p:cNvPr id="6" name="Shape 210">
            <a:extLst>
              <a:ext uri="{FF2B5EF4-FFF2-40B4-BE49-F238E27FC236}">
                <a16:creationId xmlns:a16="http://schemas.microsoft.com/office/drawing/2014/main" id="{91DD364B-E790-6240-BD56-FB582EC5727D}"/>
              </a:ext>
            </a:extLst>
          </p:cNvPr>
          <p:cNvSpPr>
            <a:spLocks noChangeAspect="1"/>
          </p:cNvSpPr>
          <p:nvPr/>
        </p:nvSpPr>
        <p:spPr>
          <a:xfrm flipH="1">
            <a:off x="8328713" y="2305731"/>
            <a:ext cx="1944000" cy="1944000"/>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tx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800" b="1" dirty="0">
              <a:solidFill>
                <a:schemeClr val="tx1"/>
              </a:solidFill>
              <a:latin typeface="+mn-lt"/>
            </a:endParaRPr>
          </a:p>
        </p:txBody>
      </p:sp>
      <p:sp>
        <p:nvSpPr>
          <p:cNvPr id="7" name="TextBox 6">
            <a:extLst>
              <a:ext uri="{FF2B5EF4-FFF2-40B4-BE49-F238E27FC236}">
                <a16:creationId xmlns:a16="http://schemas.microsoft.com/office/drawing/2014/main" id="{56C7DCF9-1686-924E-B283-360D844E9BFB}"/>
              </a:ext>
            </a:extLst>
          </p:cNvPr>
          <p:cNvSpPr txBox="1"/>
          <p:nvPr/>
        </p:nvSpPr>
        <p:spPr>
          <a:xfrm>
            <a:off x="8436713" y="2616014"/>
            <a:ext cx="172800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a:r>
              <a:rPr lang="en-US" sz="2000" dirty="0">
                <a:solidFill>
                  <a:schemeClr val="bg1"/>
                </a:solidFill>
              </a:rPr>
              <a:t>Match the key terms to the definitions</a:t>
            </a:r>
            <a:endParaRPr lang="en-GB" sz="2000" dirty="0">
              <a:solidFill>
                <a:schemeClr val="bg1"/>
              </a:solidFill>
            </a:endParaRPr>
          </a:p>
        </p:txBody>
      </p:sp>
      <p:pic>
        <p:nvPicPr>
          <p:cNvPr id="8" name="Picture 7">
            <a:extLst>
              <a:ext uri="{FF2B5EF4-FFF2-40B4-BE49-F238E27FC236}">
                <a16:creationId xmlns:a16="http://schemas.microsoft.com/office/drawing/2014/main" id="{78AEE369-941F-BD4F-A525-2CA2A8FD20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453722"/>
            <a:ext cx="1269363" cy="470373"/>
          </a:xfrm>
          <a:prstGeom prst="rect">
            <a:avLst/>
          </a:prstGeom>
        </p:spPr>
      </p:pic>
    </p:spTree>
    <p:extLst>
      <p:ext uri="{BB962C8B-B14F-4D97-AF65-F5344CB8AC3E}">
        <p14:creationId xmlns:p14="http://schemas.microsoft.com/office/powerpoint/2010/main" val="284492462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7A50-92D8-4040-A4CB-4693CF44DC19}"/>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58501E95-4BD2-4844-B470-89BAE720F16D}"/>
              </a:ext>
            </a:extLst>
          </p:cNvPr>
          <p:cNvSpPr>
            <a:spLocks noGrp="1"/>
          </p:cNvSpPr>
          <p:nvPr>
            <p:ph type="body" sz="quarter" idx="10"/>
          </p:nvPr>
        </p:nvSpPr>
        <p:spPr>
          <a:xfrm>
            <a:off x="1888153" y="992611"/>
            <a:ext cx="6809004" cy="1102949"/>
          </a:xfrm>
        </p:spPr>
        <p:txBody>
          <a:bodyPr/>
          <a:lstStyle/>
          <a:p>
            <a:r>
              <a:rPr lang="en-US" sz="3600" dirty="0"/>
              <a:t>Answers</a:t>
            </a:r>
            <a:endParaRPr lang="en-GB" sz="3600" dirty="0"/>
          </a:p>
        </p:txBody>
      </p:sp>
      <p:graphicFrame>
        <p:nvGraphicFramePr>
          <p:cNvPr id="10" name="Table 9">
            <a:extLst>
              <a:ext uri="{FF2B5EF4-FFF2-40B4-BE49-F238E27FC236}">
                <a16:creationId xmlns:a16="http://schemas.microsoft.com/office/drawing/2014/main" id="{290813AE-A448-3441-B6AE-09B20F639C84}"/>
              </a:ext>
            </a:extLst>
          </p:cNvPr>
          <p:cNvGraphicFramePr>
            <a:graphicFrameLocks noGrp="1"/>
          </p:cNvGraphicFramePr>
          <p:nvPr>
            <p:extLst>
              <p:ext uri="{D42A27DB-BD31-4B8C-83A1-F6EECF244321}">
                <p14:modId xmlns:p14="http://schemas.microsoft.com/office/powerpoint/2010/main" val="633296832"/>
              </p:ext>
            </p:extLst>
          </p:nvPr>
        </p:nvGraphicFramePr>
        <p:xfrm>
          <a:off x="1888153" y="1907942"/>
          <a:ext cx="6228000" cy="3452334"/>
        </p:xfrm>
        <a:graphic>
          <a:graphicData uri="http://schemas.openxmlformats.org/drawingml/2006/table">
            <a:tbl>
              <a:tblPr firstRow="1" bandRow="1">
                <a:tableStyleId>{5940675A-B579-460E-94D1-54222C63F5DA}</a:tableStyleId>
              </a:tblPr>
              <a:tblGrid>
                <a:gridCol w="1908000">
                  <a:extLst>
                    <a:ext uri="{9D8B030D-6E8A-4147-A177-3AD203B41FA5}">
                      <a16:colId xmlns:a16="http://schemas.microsoft.com/office/drawing/2014/main" val="207197002"/>
                    </a:ext>
                  </a:extLst>
                </a:gridCol>
                <a:gridCol w="4320000">
                  <a:extLst>
                    <a:ext uri="{9D8B030D-6E8A-4147-A177-3AD203B41FA5}">
                      <a16:colId xmlns:a16="http://schemas.microsoft.com/office/drawing/2014/main" val="2845131475"/>
                    </a:ext>
                  </a:extLst>
                </a:gridCol>
              </a:tblGrid>
              <a:tr h="877299">
                <a:tc>
                  <a:txBody>
                    <a:bodyPr/>
                    <a:lstStyle/>
                    <a:p>
                      <a:pPr algn="l">
                        <a:spcAft>
                          <a:spcPts val="1200"/>
                        </a:spcAft>
                      </a:pPr>
                      <a:r>
                        <a:rPr lang="en-US" sz="2000" dirty="0">
                          <a:solidFill>
                            <a:schemeClr val="bg1"/>
                          </a:solidFill>
                        </a:rPr>
                        <a:t>Provisioning services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Tangible products obtained from ecosystems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05599714"/>
                  </a:ext>
                </a:extLst>
              </a:tr>
              <a:tr h="851338">
                <a:tc>
                  <a:txBody>
                    <a:bodyPr/>
                    <a:lstStyle/>
                    <a:p>
                      <a:pPr algn="l">
                        <a:spcAft>
                          <a:spcPts val="1200"/>
                        </a:spcAft>
                      </a:pPr>
                      <a:r>
                        <a:rPr lang="en-US" sz="2000" dirty="0">
                          <a:solidFill>
                            <a:schemeClr val="bg1"/>
                          </a:solidFill>
                        </a:rPr>
                        <a:t>Regulating services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Benefits from the regulation our environment</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32701967"/>
                  </a:ext>
                </a:extLst>
              </a:tr>
              <a:tr h="861849">
                <a:tc>
                  <a:txBody>
                    <a:bodyPr/>
                    <a:lstStyle/>
                    <a:p>
                      <a:pPr algn="l">
                        <a:spcAft>
                          <a:spcPts val="1200"/>
                        </a:spcAft>
                      </a:pPr>
                      <a:r>
                        <a:rPr lang="en-US" sz="2000" dirty="0">
                          <a:solidFill>
                            <a:schemeClr val="bg1"/>
                          </a:solidFill>
                        </a:rPr>
                        <a:t>Cultural services</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Non-material benefits obtained from nature</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48707994"/>
                  </a:ext>
                </a:extLst>
              </a:tr>
              <a:tr h="861848">
                <a:tc>
                  <a:txBody>
                    <a:bodyPr/>
                    <a:lstStyle/>
                    <a:p>
                      <a:pPr algn="l">
                        <a:spcAft>
                          <a:spcPts val="1200"/>
                        </a:spcAft>
                      </a:pPr>
                      <a:r>
                        <a:rPr lang="en-US" sz="2000" dirty="0">
                          <a:solidFill>
                            <a:schemeClr val="bg1"/>
                          </a:solidFill>
                        </a:rPr>
                        <a:t>Supporting services </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spcAft>
                          <a:spcPts val="1200"/>
                        </a:spcAft>
                      </a:pPr>
                      <a:r>
                        <a:rPr lang="en-US" sz="2000" dirty="0">
                          <a:solidFill>
                            <a:schemeClr val="bg1"/>
                          </a:solidFill>
                        </a:rPr>
                        <a:t>Services necessary to produce all other ecosystem services </a:t>
                      </a:r>
                      <a:endParaRPr lang="en-GB" sz="20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3364065"/>
                  </a:ext>
                </a:extLst>
              </a:tr>
            </a:tbl>
          </a:graphicData>
        </a:graphic>
      </p:graphicFrame>
      <p:pic>
        <p:nvPicPr>
          <p:cNvPr id="5" name="Picture 4">
            <a:extLst>
              <a:ext uri="{FF2B5EF4-FFF2-40B4-BE49-F238E27FC236}">
                <a16:creationId xmlns:a16="http://schemas.microsoft.com/office/drawing/2014/main" id="{B40ADB72-0183-884C-81C3-3A124D24DFE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304" y="316799"/>
            <a:ext cx="1269363" cy="470373"/>
          </a:xfrm>
          <a:prstGeom prst="rect">
            <a:avLst/>
          </a:prstGeom>
        </p:spPr>
      </p:pic>
    </p:spTree>
    <p:extLst>
      <p:ext uri="{BB962C8B-B14F-4D97-AF65-F5344CB8AC3E}">
        <p14:creationId xmlns:p14="http://schemas.microsoft.com/office/powerpoint/2010/main" val="297101894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682A1-FC7E-094E-935E-7DB015775BB0}"/>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30BE57FF-5973-2840-89CA-AB7E76C59C2C}"/>
              </a:ext>
            </a:extLst>
          </p:cNvPr>
          <p:cNvSpPr>
            <a:spLocks noGrp="1"/>
          </p:cNvSpPr>
          <p:nvPr>
            <p:ph type="body" sz="quarter" idx="10"/>
          </p:nvPr>
        </p:nvSpPr>
        <p:spPr>
          <a:xfrm>
            <a:off x="1888153" y="1000703"/>
            <a:ext cx="6640329" cy="943359"/>
          </a:xfrm>
        </p:spPr>
        <p:txBody>
          <a:bodyPr/>
          <a:lstStyle/>
          <a:p>
            <a:r>
              <a:rPr lang="en-US" dirty="0"/>
              <a:t>Complete Student Sheet 2b</a:t>
            </a:r>
          </a:p>
        </p:txBody>
      </p:sp>
      <p:sp>
        <p:nvSpPr>
          <p:cNvPr id="4" name="Rectangle 3">
            <a:extLst>
              <a:ext uri="{FF2B5EF4-FFF2-40B4-BE49-F238E27FC236}">
                <a16:creationId xmlns:a16="http://schemas.microsoft.com/office/drawing/2014/main" id="{95D7F6CB-E184-3545-A5BC-7E0454D82F1F}"/>
              </a:ext>
            </a:extLst>
          </p:cNvPr>
          <p:cNvSpPr>
            <a:spLocks noChangeAspect="1"/>
          </p:cNvSpPr>
          <p:nvPr/>
        </p:nvSpPr>
        <p:spPr>
          <a:xfrm>
            <a:off x="1919289" y="1944062"/>
            <a:ext cx="3066870" cy="4337431"/>
          </a:xfrm>
          <a:prstGeom prst="rect">
            <a:avLst/>
          </a:pr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a:outerShdw blurRad="50800" dist="38100" dir="2700000" algn="tl" rotWithShape="0">
              <a:prstClr val="black">
                <a:alpha val="40000"/>
              </a:prst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5" name="Picture 4">
            <a:extLst>
              <a:ext uri="{FF2B5EF4-FFF2-40B4-BE49-F238E27FC236}">
                <a16:creationId xmlns:a16="http://schemas.microsoft.com/office/drawing/2014/main" id="{3E592A49-8419-DB4F-B7EB-6D5860BA6A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926" y="376815"/>
            <a:ext cx="1269363" cy="470373"/>
          </a:xfrm>
          <a:prstGeom prst="rect">
            <a:avLst/>
          </a:prstGeom>
        </p:spPr>
      </p:pic>
    </p:spTree>
    <p:extLst>
      <p:ext uri="{BB962C8B-B14F-4D97-AF65-F5344CB8AC3E}">
        <p14:creationId xmlns:p14="http://schemas.microsoft.com/office/powerpoint/2010/main" val="24067431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B78CBF-5BF3-514A-9F51-9BE05B708A13}"/>
              </a:ext>
            </a:extLst>
          </p:cNvPr>
          <p:cNvSpPr>
            <a:spLocks noGrp="1"/>
          </p:cNvSpPr>
          <p:nvPr>
            <p:ph type="title"/>
          </p:nvPr>
        </p:nvSpPr>
        <p:spPr/>
        <p:txBody>
          <a:bodyPr/>
          <a:lstStyle/>
          <a:p>
            <a:r>
              <a:rPr lang="en-US" dirty="0"/>
              <a:t>Lesson 2: Our ocean and us</a:t>
            </a:r>
          </a:p>
        </p:txBody>
      </p:sp>
      <p:sp>
        <p:nvSpPr>
          <p:cNvPr id="2" name="Text Placeholder 1">
            <a:extLst>
              <a:ext uri="{FF2B5EF4-FFF2-40B4-BE49-F238E27FC236}">
                <a16:creationId xmlns:a16="http://schemas.microsoft.com/office/drawing/2014/main" id="{27B58F86-12F6-4C4D-951F-E701C73161C3}"/>
              </a:ext>
            </a:extLst>
          </p:cNvPr>
          <p:cNvSpPr>
            <a:spLocks noGrp="1"/>
          </p:cNvSpPr>
          <p:nvPr>
            <p:ph type="body" sz="quarter" idx="10"/>
          </p:nvPr>
        </p:nvSpPr>
        <p:spPr>
          <a:xfrm>
            <a:off x="2471749" y="388023"/>
            <a:ext cx="7248502" cy="1102949"/>
          </a:xfrm>
        </p:spPr>
        <p:txBody>
          <a:bodyPr/>
          <a:lstStyle/>
          <a:p>
            <a:r>
              <a:rPr lang="en-US" dirty="0"/>
              <a:t>Our world ocean provides: </a:t>
            </a:r>
          </a:p>
        </p:txBody>
      </p:sp>
      <p:pic>
        <p:nvPicPr>
          <p:cNvPr id="3" name="Picture 2" descr="A screenshot of a cell phone&#10;&#10;Description automatically generated">
            <a:extLst>
              <a:ext uri="{FF2B5EF4-FFF2-40B4-BE49-F238E27FC236}">
                <a16:creationId xmlns:a16="http://schemas.microsoft.com/office/drawing/2014/main" id="{B1335FCB-E590-5B4C-B0A3-B076B55BDDB7}"/>
              </a:ext>
            </a:extLst>
          </p:cNvPr>
          <p:cNvPicPr>
            <a:picLocks noChangeAspect="1"/>
          </p:cNvPicPr>
          <p:nvPr/>
        </p:nvPicPr>
        <p:blipFill rotWithShape="1">
          <a:blip r:embed="rId2">
            <a:extLst>
              <a:ext uri="{28A0092B-C50C-407E-A947-70E740481C1C}">
                <a14:useLocalDpi xmlns:a14="http://schemas.microsoft.com/office/drawing/2010/main"/>
              </a:ext>
            </a:extLst>
          </a:blip>
          <a:srcRect t="17773"/>
          <a:stretch/>
        </p:blipFill>
        <p:spPr>
          <a:xfrm>
            <a:off x="1800667" y="1190085"/>
            <a:ext cx="8761649" cy="5474868"/>
          </a:xfrm>
          <a:prstGeom prst="rect">
            <a:avLst/>
          </a:prstGeom>
        </p:spPr>
      </p:pic>
      <p:pic>
        <p:nvPicPr>
          <p:cNvPr id="6" name="Picture 5">
            <a:extLst>
              <a:ext uri="{FF2B5EF4-FFF2-40B4-BE49-F238E27FC236}">
                <a16:creationId xmlns:a16="http://schemas.microsoft.com/office/drawing/2014/main" id="{BCEE12D6-9526-EB4F-9EB4-BC913F26DB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790" y="415064"/>
            <a:ext cx="1269363" cy="470373"/>
          </a:xfrm>
          <a:prstGeom prst="rect">
            <a:avLst/>
          </a:prstGeom>
        </p:spPr>
      </p:pic>
    </p:spTree>
    <p:extLst>
      <p:ext uri="{BB962C8B-B14F-4D97-AF65-F5344CB8AC3E}">
        <p14:creationId xmlns:p14="http://schemas.microsoft.com/office/powerpoint/2010/main" val="19999668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8310" y="814388"/>
            <a:ext cx="6172200" cy="775853"/>
          </a:xfrm>
          <a:prstGeom prst="rect">
            <a:avLst/>
          </a:prstGeom>
        </p:spPr>
        <p:txBody>
          <a:bodyPr vert="horz" wrap="square" lIns="0" tIns="57150" rIns="0" bIns="0" rtlCol="0">
            <a:spAutoFit/>
          </a:bodyPr>
          <a:lstStyle/>
          <a:p>
            <a:pPr marL="44768" marR="3810" indent="-35719" defTabSz="685800" hangingPunct="1">
              <a:lnSpc>
                <a:spcPts val="2813"/>
              </a:lnSpc>
              <a:spcBef>
                <a:spcPts val="450"/>
              </a:spcBef>
            </a:pPr>
            <a:r>
              <a:rPr sz="2625" b="1" dirty="0">
                <a:solidFill>
                  <a:srgbClr val="004158"/>
                </a:solidFill>
                <a:latin typeface="Gilroy-Black"/>
                <a:cs typeface="Gilroy-Black"/>
              </a:rPr>
              <a:t>THE</a:t>
            </a:r>
            <a:r>
              <a:rPr sz="2625" b="1" spc="45" dirty="0">
                <a:solidFill>
                  <a:srgbClr val="004158"/>
                </a:solidFill>
                <a:latin typeface="Gilroy-Black"/>
                <a:cs typeface="Gilroy-Black"/>
              </a:rPr>
              <a:t> </a:t>
            </a:r>
            <a:r>
              <a:rPr sz="2625" b="1" dirty="0">
                <a:solidFill>
                  <a:srgbClr val="004158"/>
                </a:solidFill>
                <a:latin typeface="Gilroy-Black"/>
                <a:cs typeface="Gilroy-Black"/>
              </a:rPr>
              <a:t>OCEAN</a:t>
            </a:r>
            <a:r>
              <a:rPr sz="2625" b="1" spc="45" dirty="0">
                <a:solidFill>
                  <a:srgbClr val="004158"/>
                </a:solidFill>
                <a:latin typeface="Gilroy-Black"/>
                <a:cs typeface="Gilroy-Black"/>
              </a:rPr>
              <a:t> </a:t>
            </a:r>
            <a:r>
              <a:rPr sz="2625" b="1" dirty="0">
                <a:solidFill>
                  <a:srgbClr val="004158"/>
                </a:solidFill>
                <a:latin typeface="Gilroy-Black"/>
                <a:cs typeface="Gilroy-Black"/>
              </a:rPr>
              <a:t>IS</a:t>
            </a:r>
            <a:r>
              <a:rPr sz="2625" b="1" spc="49" dirty="0">
                <a:solidFill>
                  <a:srgbClr val="004158"/>
                </a:solidFill>
                <a:latin typeface="Gilroy-Black"/>
                <a:cs typeface="Gilroy-Black"/>
              </a:rPr>
              <a:t> </a:t>
            </a:r>
            <a:r>
              <a:rPr sz="2625" b="1" dirty="0">
                <a:solidFill>
                  <a:srgbClr val="004158"/>
                </a:solidFill>
                <a:latin typeface="Gilroy-Black"/>
                <a:cs typeface="Gilroy-Black"/>
              </a:rPr>
              <a:t>OUR</a:t>
            </a:r>
            <a:r>
              <a:rPr sz="2625" b="1" spc="45" dirty="0">
                <a:solidFill>
                  <a:srgbClr val="004158"/>
                </a:solidFill>
                <a:latin typeface="Gilroy-Black"/>
                <a:cs typeface="Gilroy-Black"/>
              </a:rPr>
              <a:t> </a:t>
            </a:r>
            <a:r>
              <a:rPr sz="2625" b="1" dirty="0">
                <a:solidFill>
                  <a:srgbClr val="004158"/>
                </a:solidFill>
                <a:latin typeface="Gilroy-Black"/>
                <a:cs typeface="Gilroy-Black"/>
              </a:rPr>
              <a:t>GREATEST</a:t>
            </a:r>
            <a:r>
              <a:rPr sz="2625" b="1" spc="49" dirty="0">
                <a:solidFill>
                  <a:srgbClr val="004158"/>
                </a:solidFill>
                <a:latin typeface="Gilroy-Black"/>
                <a:cs typeface="Gilroy-Black"/>
              </a:rPr>
              <a:t> </a:t>
            </a:r>
            <a:r>
              <a:rPr sz="2625" b="1" spc="-8" dirty="0">
                <a:solidFill>
                  <a:srgbClr val="004158"/>
                </a:solidFill>
                <a:latin typeface="Gilroy-Black"/>
                <a:cs typeface="Gilroy-Black"/>
              </a:rPr>
              <a:t>NATURAL </a:t>
            </a:r>
            <a:r>
              <a:rPr sz="2625" b="1" dirty="0">
                <a:solidFill>
                  <a:srgbClr val="004158"/>
                </a:solidFill>
                <a:latin typeface="Gilroy-Black"/>
                <a:cs typeface="Gilroy-Black"/>
              </a:rPr>
              <a:t>DEFENCE</a:t>
            </a:r>
            <a:r>
              <a:rPr sz="2625" b="1" spc="38" dirty="0">
                <a:solidFill>
                  <a:srgbClr val="004158"/>
                </a:solidFill>
                <a:latin typeface="Gilroy-Black"/>
                <a:cs typeface="Gilroy-Black"/>
              </a:rPr>
              <a:t> </a:t>
            </a:r>
            <a:r>
              <a:rPr sz="2625" b="1" dirty="0">
                <a:solidFill>
                  <a:srgbClr val="004158"/>
                </a:solidFill>
                <a:latin typeface="Gilroy-Black"/>
                <a:cs typeface="Gilroy-Black"/>
              </a:rPr>
              <a:t>AGAINST</a:t>
            </a:r>
            <a:r>
              <a:rPr sz="2625" b="1" spc="45" dirty="0">
                <a:solidFill>
                  <a:srgbClr val="004158"/>
                </a:solidFill>
                <a:latin typeface="Gilroy-Black"/>
                <a:cs typeface="Gilroy-Black"/>
              </a:rPr>
              <a:t> </a:t>
            </a:r>
            <a:r>
              <a:rPr sz="2625" b="1" dirty="0">
                <a:solidFill>
                  <a:srgbClr val="004158"/>
                </a:solidFill>
                <a:latin typeface="Gilroy-Black"/>
                <a:cs typeface="Gilroy-Black"/>
              </a:rPr>
              <a:t>CLIMATE</a:t>
            </a:r>
            <a:r>
              <a:rPr sz="2625" b="1" spc="45" dirty="0">
                <a:solidFill>
                  <a:srgbClr val="004158"/>
                </a:solidFill>
                <a:latin typeface="Gilroy-Black"/>
                <a:cs typeface="Gilroy-Black"/>
              </a:rPr>
              <a:t> </a:t>
            </a:r>
            <a:r>
              <a:rPr sz="2625" b="1" spc="-8" dirty="0">
                <a:solidFill>
                  <a:srgbClr val="004158"/>
                </a:solidFill>
                <a:latin typeface="Gilroy-Black"/>
                <a:cs typeface="Gilroy-Black"/>
              </a:rPr>
              <a:t>CHANGE</a:t>
            </a:r>
            <a:endParaRPr sz="2625">
              <a:solidFill>
                <a:sysClr val="windowText" lastClr="000000"/>
              </a:solidFill>
              <a:latin typeface="Gilroy-Black"/>
              <a:cs typeface="Gilroy-Black"/>
            </a:endParaRPr>
          </a:p>
        </p:txBody>
      </p:sp>
      <p:sp>
        <p:nvSpPr>
          <p:cNvPr id="3" name="object 3"/>
          <p:cNvSpPr txBox="1"/>
          <p:nvPr/>
        </p:nvSpPr>
        <p:spPr>
          <a:xfrm>
            <a:off x="1620277" y="2360771"/>
            <a:ext cx="4376261" cy="817531"/>
          </a:xfrm>
          <a:prstGeom prst="rect">
            <a:avLst/>
          </a:prstGeom>
        </p:spPr>
        <p:txBody>
          <a:bodyPr vert="horz" wrap="square" lIns="0" tIns="9525" rIns="0" bIns="0" rtlCol="0">
            <a:spAutoFit/>
          </a:bodyPr>
          <a:lstStyle/>
          <a:p>
            <a:pPr marL="9525" defTabSz="685800" hangingPunct="1">
              <a:spcBef>
                <a:spcPts val="75"/>
              </a:spcBef>
              <a:tabLst>
                <a:tab pos="1515904" algn="l"/>
                <a:tab pos="4016216" algn="l"/>
              </a:tabLst>
            </a:pPr>
            <a:r>
              <a:rPr sz="5250" b="1" u="sng" spc="-15" dirty="0">
                <a:solidFill>
                  <a:srgbClr val="004158"/>
                </a:solidFill>
                <a:uFill>
                  <a:solidFill>
                    <a:srgbClr val="004158"/>
                  </a:solidFill>
                </a:uFill>
                <a:latin typeface="Gilroy Black" pitchFamily="2" charset="77"/>
                <a:cs typeface="Gilroy Bold"/>
              </a:rPr>
              <a:t>Blue</a:t>
            </a:r>
            <a:r>
              <a:rPr sz="5250" b="1" u="sng" dirty="0">
                <a:solidFill>
                  <a:srgbClr val="004158"/>
                </a:solidFill>
                <a:uFill>
                  <a:solidFill>
                    <a:srgbClr val="004158"/>
                  </a:solidFill>
                </a:uFill>
                <a:latin typeface="Gilroy Black" pitchFamily="2" charset="77"/>
                <a:cs typeface="Gilroy Bold"/>
              </a:rPr>
              <a:t>	</a:t>
            </a:r>
            <a:r>
              <a:rPr sz="5250" b="1" u="sng" spc="-8" dirty="0">
                <a:solidFill>
                  <a:srgbClr val="004158"/>
                </a:solidFill>
                <a:uFill>
                  <a:solidFill>
                    <a:srgbClr val="004158"/>
                  </a:solidFill>
                </a:uFill>
                <a:latin typeface="Gilroy Black" pitchFamily="2" charset="77"/>
                <a:cs typeface="Gilroy Bold"/>
              </a:rPr>
              <a:t>Carbon</a:t>
            </a:r>
            <a:r>
              <a:rPr sz="5250" b="1" dirty="0">
                <a:solidFill>
                  <a:srgbClr val="004158"/>
                </a:solidFill>
                <a:latin typeface="Gilroy Black" pitchFamily="2" charset="77"/>
                <a:cs typeface="Gilroy Bold"/>
              </a:rPr>
              <a:t>	</a:t>
            </a:r>
            <a:r>
              <a:rPr sz="5250" b="1" spc="-38" dirty="0">
                <a:solidFill>
                  <a:srgbClr val="004158"/>
                </a:solidFill>
                <a:latin typeface="Gilroy Black" pitchFamily="2" charset="77"/>
                <a:cs typeface="Gilroy Bold"/>
              </a:rPr>
              <a:t>=</a:t>
            </a:r>
            <a:endParaRPr sz="5250" b="1" dirty="0">
              <a:solidFill>
                <a:sysClr val="windowText" lastClr="000000"/>
              </a:solidFill>
              <a:latin typeface="Gilroy Black" pitchFamily="2" charset="77"/>
              <a:cs typeface="Gilroy Bold"/>
            </a:endParaRPr>
          </a:p>
        </p:txBody>
      </p:sp>
      <p:sp>
        <p:nvSpPr>
          <p:cNvPr id="4" name="object 4"/>
          <p:cNvSpPr/>
          <p:nvPr/>
        </p:nvSpPr>
        <p:spPr>
          <a:xfrm>
            <a:off x="7524807" y="4842134"/>
            <a:ext cx="3833336" cy="1359694"/>
          </a:xfrm>
          <a:custGeom>
            <a:avLst/>
            <a:gdLst/>
            <a:ahLst/>
            <a:cxnLst/>
            <a:rect l="l" t="t" r="r" b="b"/>
            <a:pathLst>
              <a:path w="5111115" h="1812925">
                <a:moveTo>
                  <a:pt x="4922012" y="0"/>
                </a:moveTo>
                <a:lnTo>
                  <a:pt x="49237" y="170156"/>
                </a:lnTo>
                <a:lnTo>
                  <a:pt x="61286" y="176872"/>
                </a:lnTo>
                <a:lnTo>
                  <a:pt x="61996" y="198166"/>
                </a:lnTo>
                <a:lnTo>
                  <a:pt x="57022" y="233701"/>
                </a:lnTo>
                <a:lnTo>
                  <a:pt x="52019" y="283137"/>
                </a:lnTo>
                <a:lnTo>
                  <a:pt x="52641" y="346138"/>
                </a:lnTo>
                <a:lnTo>
                  <a:pt x="69117" y="452130"/>
                </a:lnTo>
                <a:lnTo>
                  <a:pt x="70070" y="484526"/>
                </a:lnTo>
                <a:lnTo>
                  <a:pt x="68297" y="519666"/>
                </a:lnTo>
                <a:lnTo>
                  <a:pt x="64691" y="557663"/>
                </a:lnTo>
                <a:lnTo>
                  <a:pt x="60151" y="598628"/>
                </a:lnTo>
                <a:lnTo>
                  <a:pt x="55572" y="642674"/>
                </a:lnTo>
                <a:lnTo>
                  <a:pt x="51849" y="689913"/>
                </a:lnTo>
                <a:lnTo>
                  <a:pt x="49879" y="740458"/>
                </a:lnTo>
                <a:lnTo>
                  <a:pt x="50557" y="794421"/>
                </a:lnTo>
                <a:lnTo>
                  <a:pt x="54780" y="851914"/>
                </a:lnTo>
                <a:lnTo>
                  <a:pt x="63444" y="913050"/>
                </a:lnTo>
                <a:lnTo>
                  <a:pt x="77444" y="977940"/>
                </a:lnTo>
                <a:lnTo>
                  <a:pt x="99426" y="1009851"/>
                </a:lnTo>
                <a:lnTo>
                  <a:pt x="105121" y="1040742"/>
                </a:lnTo>
                <a:lnTo>
                  <a:pt x="98232" y="1071164"/>
                </a:lnTo>
                <a:lnTo>
                  <a:pt x="82461" y="1101669"/>
                </a:lnTo>
                <a:lnTo>
                  <a:pt x="61512" y="1132809"/>
                </a:lnTo>
                <a:lnTo>
                  <a:pt x="39088" y="1165136"/>
                </a:lnTo>
                <a:lnTo>
                  <a:pt x="18893" y="1199201"/>
                </a:lnTo>
                <a:lnTo>
                  <a:pt x="4629" y="1235555"/>
                </a:lnTo>
                <a:lnTo>
                  <a:pt x="0" y="1274752"/>
                </a:lnTo>
                <a:lnTo>
                  <a:pt x="29469" y="1313035"/>
                </a:lnTo>
                <a:lnTo>
                  <a:pt x="46050" y="1349726"/>
                </a:lnTo>
                <a:lnTo>
                  <a:pt x="55695" y="1385465"/>
                </a:lnTo>
                <a:lnTo>
                  <a:pt x="64357" y="1420887"/>
                </a:lnTo>
                <a:lnTo>
                  <a:pt x="77987" y="1456633"/>
                </a:lnTo>
                <a:lnTo>
                  <a:pt x="102540" y="1493340"/>
                </a:lnTo>
                <a:lnTo>
                  <a:pt x="143967" y="1531647"/>
                </a:lnTo>
                <a:lnTo>
                  <a:pt x="113303" y="1585768"/>
                </a:lnTo>
                <a:lnTo>
                  <a:pt x="95979" y="1636120"/>
                </a:lnTo>
                <a:lnTo>
                  <a:pt x="91020" y="1681986"/>
                </a:lnTo>
                <a:lnTo>
                  <a:pt x="97448" y="1722651"/>
                </a:lnTo>
                <a:lnTo>
                  <a:pt x="114288" y="1757399"/>
                </a:lnTo>
                <a:lnTo>
                  <a:pt x="140563" y="1785516"/>
                </a:lnTo>
                <a:lnTo>
                  <a:pt x="175298" y="1806285"/>
                </a:lnTo>
                <a:lnTo>
                  <a:pt x="228762" y="1811551"/>
                </a:lnTo>
                <a:lnTo>
                  <a:pt x="269378" y="1812445"/>
                </a:lnTo>
                <a:lnTo>
                  <a:pt x="320220" y="1812689"/>
                </a:lnTo>
                <a:lnTo>
                  <a:pt x="380782" y="1812312"/>
                </a:lnTo>
                <a:lnTo>
                  <a:pt x="488737" y="1810644"/>
                </a:lnTo>
                <a:lnTo>
                  <a:pt x="615704" y="1807739"/>
                </a:lnTo>
                <a:lnTo>
                  <a:pt x="811605" y="1802112"/>
                </a:lnTo>
                <a:lnTo>
                  <a:pt x="1093539" y="1792578"/>
                </a:lnTo>
                <a:lnTo>
                  <a:pt x="1543201" y="1775371"/>
                </a:lnTo>
                <a:lnTo>
                  <a:pt x="2257234" y="1745213"/>
                </a:lnTo>
                <a:lnTo>
                  <a:pt x="3359408" y="1694852"/>
                </a:lnTo>
                <a:lnTo>
                  <a:pt x="4976545" y="1615632"/>
                </a:lnTo>
                <a:lnTo>
                  <a:pt x="4949401" y="1611939"/>
                </a:lnTo>
                <a:lnTo>
                  <a:pt x="4937584" y="1598826"/>
                </a:lnTo>
                <a:lnTo>
                  <a:pt x="4938245" y="1576985"/>
                </a:lnTo>
                <a:lnTo>
                  <a:pt x="4948535" y="1547106"/>
                </a:lnTo>
                <a:lnTo>
                  <a:pt x="4965608" y="1509883"/>
                </a:lnTo>
                <a:lnTo>
                  <a:pt x="4986614" y="1466006"/>
                </a:lnTo>
                <a:lnTo>
                  <a:pt x="5008706" y="1416168"/>
                </a:lnTo>
                <a:lnTo>
                  <a:pt x="5029034" y="1361061"/>
                </a:lnTo>
                <a:lnTo>
                  <a:pt x="5046395" y="1322627"/>
                </a:lnTo>
                <a:lnTo>
                  <a:pt x="5060773" y="1275196"/>
                </a:lnTo>
                <a:lnTo>
                  <a:pt x="5071439" y="1222342"/>
                </a:lnTo>
                <a:lnTo>
                  <a:pt x="5077663" y="1167641"/>
                </a:lnTo>
                <a:lnTo>
                  <a:pt x="5078717" y="1114668"/>
                </a:lnTo>
                <a:lnTo>
                  <a:pt x="5064569" y="1083917"/>
                </a:lnTo>
                <a:lnTo>
                  <a:pt x="5073500" y="1048830"/>
                </a:lnTo>
                <a:lnTo>
                  <a:pt x="5092714" y="1012014"/>
                </a:lnTo>
                <a:lnTo>
                  <a:pt x="5109413" y="976076"/>
                </a:lnTo>
                <a:lnTo>
                  <a:pt x="5110797" y="943624"/>
                </a:lnTo>
                <a:lnTo>
                  <a:pt x="5086881" y="908627"/>
                </a:lnTo>
                <a:lnTo>
                  <a:pt x="5046360" y="875437"/>
                </a:lnTo>
                <a:lnTo>
                  <a:pt x="4997444" y="842396"/>
                </a:lnTo>
                <a:lnTo>
                  <a:pt x="4948339" y="807849"/>
                </a:lnTo>
                <a:lnTo>
                  <a:pt x="4967943" y="775467"/>
                </a:lnTo>
                <a:lnTo>
                  <a:pt x="4978250" y="742769"/>
                </a:lnTo>
                <a:lnTo>
                  <a:pt x="4982657" y="690043"/>
                </a:lnTo>
                <a:lnTo>
                  <a:pt x="4984559" y="597575"/>
                </a:lnTo>
                <a:lnTo>
                  <a:pt x="4962324" y="573788"/>
                </a:lnTo>
                <a:lnTo>
                  <a:pt x="4937335" y="547694"/>
                </a:lnTo>
                <a:lnTo>
                  <a:pt x="4905590" y="515368"/>
                </a:lnTo>
                <a:lnTo>
                  <a:pt x="4937392" y="503461"/>
                </a:lnTo>
                <a:lnTo>
                  <a:pt x="4971757" y="447841"/>
                </a:lnTo>
                <a:lnTo>
                  <a:pt x="4978995" y="407057"/>
                </a:lnTo>
                <a:lnTo>
                  <a:pt x="4982722" y="359578"/>
                </a:lnTo>
                <a:lnTo>
                  <a:pt x="4985274" y="306869"/>
                </a:lnTo>
                <a:lnTo>
                  <a:pt x="4988991" y="250395"/>
                </a:lnTo>
                <a:lnTo>
                  <a:pt x="4954330" y="219763"/>
                </a:lnTo>
                <a:lnTo>
                  <a:pt x="4928384" y="177626"/>
                </a:lnTo>
                <a:lnTo>
                  <a:pt x="4910888" y="129860"/>
                </a:lnTo>
                <a:lnTo>
                  <a:pt x="4901579" y="82344"/>
                </a:lnTo>
                <a:lnTo>
                  <a:pt x="4900193" y="40955"/>
                </a:lnTo>
                <a:lnTo>
                  <a:pt x="4906465" y="11569"/>
                </a:lnTo>
                <a:lnTo>
                  <a:pt x="4920132" y="65"/>
                </a:lnTo>
                <a:lnTo>
                  <a:pt x="4922012" y="0"/>
                </a:lnTo>
                <a:close/>
              </a:path>
            </a:pathLst>
          </a:custGeom>
          <a:solidFill>
            <a:srgbClr val="0090D4"/>
          </a:solidFill>
        </p:spPr>
        <p:txBody>
          <a:bodyPr wrap="square" lIns="0" tIns="0" rIns="0" bIns="0" rtlCol="0"/>
          <a:lstStyle/>
          <a:p>
            <a:pPr defTabSz="685800" hangingPunct="1"/>
            <a:endParaRPr sz="1350">
              <a:solidFill>
                <a:sysClr val="windowText" lastClr="000000"/>
              </a:solidFill>
            </a:endParaRPr>
          </a:p>
        </p:txBody>
      </p:sp>
      <p:sp>
        <p:nvSpPr>
          <p:cNvPr id="5" name="object 5"/>
          <p:cNvSpPr txBox="1"/>
          <p:nvPr/>
        </p:nvSpPr>
        <p:spPr>
          <a:xfrm>
            <a:off x="7984595" y="5114368"/>
            <a:ext cx="2941796" cy="675506"/>
          </a:xfrm>
          <a:prstGeom prst="rect">
            <a:avLst/>
          </a:prstGeom>
        </p:spPr>
        <p:txBody>
          <a:bodyPr vert="horz" wrap="square" lIns="0" tIns="8573" rIns="0" bIns="0" rtlCol="0">
            <a:spAutoFit/>
          </a:bodyPr>
          <a:lstStyle/>
          <a:p>
            <a:pPr marL="9525" defTabSz="685800" hangingPunct="1">
              <a:lnSpc>
                <a:spcPts val="3375"/>
              </a:lnSpc>
              <a:spcBef>
                <a:spcPts val="68"/>
              </a:spcBef>
            </a:pPr>
            <a:r>
              <a:rPr sz="1575" b="1" dirty="0">
                <a:solidFill>
                  <a:srgbClr val="FFFFFF"/>
                </a:solidFill>
                <a:latin typeface="Gilroy-SemiBold"/>
                <a:cs typeface="Gilroy-SemiBold"/>
              </a:rPr>
              <a:t>The</a:t>
            </a:r>
            <a:r>
              <a:rPr sz="1575" b="1" spc="-11" dirty="0">
                <a:solidFill>
                  <a:srgbClr val="FFFFFF"/>
                </a:solidFill>
                <a:latin typeface="Gilroy-SemiBold"/>
                <a:cs typeface="Gilroy-SemiBold"/>
              </a:rPr>
              <a:t> </a:t>
            </a:r>
            <a:r>
              <a:rPr sz="1575" b="1" dirty="0">
                <a:solidFill>
                  <a:srgbClr val="FFFFFF"/>
                </a:solidFill>
                <a:latin typeface="Gilroy-SemiBold"/>
                <a:cs typeface="Gilroy-SemiBold"/>
              </a:rPr>
              <a:t>ocean</a:t>
            </a:r>
            <a:r>
              <a:rPr sz="1575" b="1" spc="-11" dirty="0">
                <a:solidFill>
                  <a:srgbClr val="FFFFFF"/>
                </a:solidFill>
                <a:latin typeface="Gilroy-SemiBold"/>
                <a:cs typeface="Gilroy-SemiBold"/>
              </a:rPr>
              <a:t> </a:t>
            </a:r>
            <a:r>
              <a:rPr sz="1575" b="1" dirty="0">
                <a:solidFill>
                  <a:srgbClr val="FFFFFF"/>
                </a:solidFill>
                <a:latin typeface="Gilroy-SemiBold"/>
                <a:cs typeface="Gilroy-SemiBold"/>
              </a:rPr>
              <a:t>holds</a:t>
            </a:r>
            <a:r>
              <a:rPr sz="1575" b="1" spc="248" dirty="0">
                <a:solidFill>
                  <a:srgbClr val="FFFFFF"/>
                </a:solidFill>
                <a:latin typeface="Gilroy-SemiBold"/>
                <a:cs typeface="Gilroy-SemiBold"/>
              </a:rPr>
              <a:t> </a:t>
            </a:r>
            <a:r>
              <a:rPr lang="en-US" sz="2925" b="1" dirty="0">
                <a:solidFill>
                  <a:srgbClr val="FFFFFF"/>
                </a:solidFill>
                <a:latin typeface="Gilroy-Black"/>
                <a:cs typeface="Gilroy-Black"/>
              </a:rPr>
              <a:t>60</a:t>
            </a:r>
            <a:r>
              <a:rPr sz="2925" b="1" spc="-4" dirty="0">
                <a:solidFill>
                  <a:srgbClr val="FFFFFF"/>
                </a:solidFill>
                <a:latin typeface="Gilroy-Black"/>
                <a:cs typeface="Gilroy-Black"/>
              </a:rPr>
              <a:t> </a:t>
            </a:r>
            <a:r>
              <a:rPr sz="2925" b="1" spc="-38" dirty="0">
                <a:solidFill>
                  <a:srgbClr val="FFFFFF"/>
                </a:solidFill>
                <a:latin typeface="Gilroy-Black"/>
                <a:cs typeface="Gilroy-Black"/>
              </a:rPr>
              <a:t>X</a:t>
            </a:r>
            <a:endParaRPr sz="2925" dirty="0">
              <a:solidFill>
                <a:sysClr val="windowText" lastClr="000000"/>
              </a:solidFill>
              <a:latin typeface="Gilroy-Black"/>
              <a:cs typeface="Gilroy-Black"/>
            </a:endParaRPr>
          </a:p>
          <a:p>
            <a:pPr marL="40005" defTabSz="685800" hangingPunct="1">
              <a:lnSpc>
                <a:spcPts val="1755"/>
              </a:lnSpc>
            </a:pPr>
            <a:r>
              <a:rPr sz="1575" b="1" dirty="0">
                <a:solidFill>
                  <a:srgbClr val="FFFFFF"/>
                </a:solidFill>
                <a:latin typeface="Gilroy-SemiBold"/>
                <a:cs typeface="Gilroy-SemiBold"/>
              </a:rPr>
              <a:t>more</a:t>
            </a:r>
            <a:r>
              <a:rPr sz="1575" b="1" spc="-26" dirty="0">
                <a:solidFill>
                  <a:srgbClr val="FFFFFF"/>
                </a:solidFill>
                <a:latin typeface="Gilroy-SemiBold"/>
                <a:cs typeface="Gilroy-SemiBold"/>
              </a:rPr>
              <a:t> </a:t>
            </a:r>
            <a:r>
              <a:rPr sz="1575" b="1" dirty="0">
                <a:solidFill>
                  <a:srgbClr val="FFFFFF"/>
                </a:solidFill>
                <a:latin typeface="Gilroy-SemiBold"/>
                <a:cs typeface="Gilroy-SemiBold"/>
              </a:rPr>
              <a:t>Co2</a:t>
            </a:r>
            <a:r>
              <a:rPr sz="1575" b="1" spc="-26" dirty="0">
                <a:solidFill>
                  <a:srgbClr val="FFFFFF"/>
                </a:solidFill>
                <a:latin typeface="Gilroy-SemiBold"/>
                <a:cs typeface="Gilroy-SemiBold"/>
              </a:rPr>
              <a:t> </a:t>
            </a:r>
            <a:r>
              <a:rPr sz="1575" b="1" dirty="0">
                <a:solidFill>
                  <a:srgbClr val="FFFFFF"/>
                </a:solidFill>
                <a:latin typeface="Gilroy-SemiBold"/>
                <a:cs typeface="Gilroy-SemiBold"/>
              </a:rPr>
              <a:t>than</a:t>
            </a:r>
            <a:r>
              <a:rPr sz="1575" b="1" spc="-26" dirty="0">
                <a:solidFill>
                  <a:srgbClr val="FFFFFF"/>
                </a:solidFill>
                <a:latin typeface="Gilroy-SemiBold"/>
                <a:cs typeface="Gilroy-SemiBold"/>
              </a:rPr>
              <a:t> </a:t>
            </a:r>
            <a:r>
              <a:rPr sz="1575" b="1" dirty="0">
                <a:solidFill>
                  <a:srgbClr val="FFFFFF"/>
                </a:solidFill>
                <a:latin typeface="Gilroy-SemiBold"/>
                <a:cs typeface="Gilroy-SemiBold"/>
              </a:rPr>
              <a:t>the</a:t>
            </a:r>
            <a:r>
              <a:rPr sz="1575" b="1" spc="-26" dirty="0">
                <a:solidFill>
                  <a:srgbClr val="FFFFFF"/>
                </a:solidFill>
                <a:latin typeface="Gilroy-SemiBold"/>
                <a:cs typeface="Gilroy-SemiBold"/>
              </a:rPr>
              <a:t> </a:t>
            </a:r>
            <a:r>
              <a:rPr sz="1575" b="1" spc="-8" dirty="0">
                <a:solidFill>
                  <a:srgbClr val="FFFFFF"/>
                </a:solidFill>
                <a:latin typeface="Gilroy-SemiBold"/>
                <a:cs typeface="Gilroy-SemiBold"/>
              </a:rPr>
              <a:t>atmosphere</a:t>
            </a:r>
            <a:endParaRPr sz="1575" dirty="0">
              <a:solidFill>
                <a:sysClr val="windowText" lastClr="000000"/>
              </a:solidFill>
              <a:latin typeface="Gilroy-SemiBold"/>
              <a:cs typeface="Gilroy-SemiBold"/>
            </a:endParaRPr>
          </a:p>
        </p:txBody>
      </p:sp>
      <p:sp>
        <p:nvSpPr>
          <p:cNvPr id="6" name="object 6"/>
          <p:cNvSpPr txBox="1"/>
          <p:nvPr/>
        </p:nvSpPr>
        <p:spPr>
          <a:xfrm>
            <a:off x="6459538" y="2368539"/>
            <a:ext cx="5251491" cy="979114"/>
          </a:xfrm>
          <a:prstGeom prst="rect">
            <a:avLst/>
          </a:prstGeom>
        </p:spPr>
        <p:txBody>
          <a:bodyPr vert="horz" wrap="square" lIns="0" tIns="9525" rIns="0" bIns="0" rtlCol="0">
            <a:spAutoFit/>
          </a:bodyPr>
          <a:lstStyle/>
          <a:p>
            <a:pPr marL="9525" marR="3810" defTabSz="685800" hangingPunct="1">
              <a:spcBef>
                <a:spcPts val="75"/>
              </a:spcBef>
            </a:pPr>
            <a:r>
              <a:rPr lang="en-US" sz="2100" b="1" dirty="0">
                <a:solidFill>
                  <a:srgbClr val="072742"/>
                </a:solidFill>
                <a:latin typeface="Gilroy-SemiBold"/>
                <a:cs typeface="Gilroy-SemiBold"/>
              </a:rPr>
              <a:t>carbon stored in the oceans’ water as well as the ecosystems in the oceans and coastal regions</a:t>
            </a:r>
            <a:endParaRPr lang="en-US" sz="2100" dirty="0">
              <a:solidFill>
                <a:sysClr val="windowText" lastClr="000000"/>
              </a:solidFill>
              <a:latin typeface="Gilroy-SemiBold"/>
              <a:cs typeface="Gilroy-SemiBold"/>
            </a:endParaRPr>
          </a:p>
        </p:txBody>
      </p:sp>
      <p:grpSp>
        <p:nvGrpSpPr>
          <p:cNvPr id="7" name="object 7"/>
          <p:cNvGrpSpPr/>
          <p:nvPr/>
        </p:nvGrpSpPr>
        <p:grpSpPr>
          <a:xfrm>
            <a:off x="318626" y="342896"/>
            <a:ext cx="10570845" cy="6315551"/>
            <a:chOff x="424835" y="457194"/>
            <a:chExt cx="14094460" cy="8420735"/>
          </a:xfrm>
        </p:grpSpPr>
        <p:pic>
          <p:nvPicPr>
            <p:cNvPr id="8" name="object 8"/>
            <p:cNvPicPr/>
            <p:nvPr/>
          </p:nvPicPr>
          <p:blipFill>
            <a:blip r:embed="rId3" cstate="print"/>
            <a:stretch>
              <a:fillRect/>
            </a:stretch>
          </p:blipFill>
          <p:spPr>
            <a:xfrm>
              <a:off x="14160057" y="7011141"/>
              <a:ext cx="190500" cy="192087"/>
            </a:xfrm>
            <a:prstGeom prst="rect">
              <a:avLst/>
            </a:prstGeom>
          </p:spPr>
        </p:pic>
        <p:pic>
          <p:nvPicPr>
            <p:cNvPr id="9" name="object 9"/>
            <p:cNvPicPr/>
            <p:nvPr/>
          </p:nvPicPr>
          <p:blipFill>
            <a:blip r:embed="rId4" cstate="print"/>
            <a:stretch>
              <a:fillRect/>
            </a:stretch>
          </p:blipFill>
          <p:spPr>
            <a:xfrm>
              <a:off x="14274191" y="6668979"/>
              <a:ext cx="238810" cy="240830"/>
            </a:xfrm>
            <a:prstGeom prst="rect">
              <a:avLst/>
            </a:prstGeom>
          </p:spPr>
        </p:pic>
        <p:sp>
          <p:nvSpPr>
            <p:cNvPr id="10" name="object 10"/>
            <p:cNvSpPr/>
            <p:nvPr/>
          </p:nvSpPr>
          <p:spPr>
            <a:xfrm>
              <a:off x="13897000" y="5995301"/>
              <a:ext cx="622300" cy="701675"/>
            </a:xfrm>
            <a:custGeom>
              <a:avLst/>
              <a:gdLst/>
              <a:ahLst/>
              <a:cxnLst/>
              <a:rect l="l" t="t" r="r" b="b"/>
              <a:pathLst>
                <a:path w="622300" h="701675">
                  <a:moveTo>
                    <a:pt x="312902" y="521563"/>
                  </a:moveTo>
                  <a:lnTo>
                    <a:pt x="297916" y="472884"/>
                  </a:lnTo>
                  <a:lnTo>
                    <a:pt x="282905" y="451624"/>
                  </a:lnTo>
                  <a:lnTo>
                    <a:pt x="282905" y="525780"/>
                  </a:lnTo>
                  <a:lnTo>
                    <a:pt x="279933" y="576884"/>
                  </a:lnTo>
                  <a:lnTo>
                    <a:pt x="258508" y="621347"/>
                  </a:lnTo>
                  <a:lnTo>
                    <a:pt x="222161" y="654443"/>
                  </a:lnTo>
                  <a:lnTo>
                    <a:pt x="174421" y="671410"/>
                  </a:lnTo>
                  <a:lnTo>
                    <a:pt x="123748" y="668274"/>
                  </a:lnTo>
                  <a:lnTo>
                    <a:pt x="79654" y="646493"/>
                  </a:lnTo>
                  <a:lnTo>
                    <a:pt x="46837" y="609650"/>
                  </a:lnTo>
                  <a:lnTo>
                    <a:pt x="29997" y="561314"/>
                  </a:lnTo>
                  <a:lnTo>
                    <a:pt x="32969" y="510209"/>
                  </a:lnTo>
                  <a:lnTo>
                    <a:pt x="54394" y="465747"/>
                  </a:lnTo>
                  <a:lnTo>
                    <a:pt x="90741" y="432663"/>
                  </a:lnTo>
                  <a:lnTo>
                    <a:pt x="138480" y="415683"/>
                  </a:lnTo>
                  <a:lnTo>
                    <a:pt x="189052" y="418846"/>
                  </a:lnTo>
                  <a:lnTo>
                    <a:pt x="233108" y="440626"/>
                  </a:lnTo>
                  <a:lnTo>
                    <a:pt x="265963" y="477469"/>
                  </a:lnTo>
                  <a:lnTo>
                    <a:pt x="282905" y="525780"/>
                  </a:lnTo>
                  <a:lnTo>
                    <a:pt x="282905" y="451624"/>
                  </a:lnTo>
                  <a:lnTo>
                    <a:pt x="269570" y="432727"/>
                  </a:lnTo>
                  <a:lnTo>
                    <a:pt x="247116" y="415683"/>
                  </a:lnTo>
                  <a:lnTo>
                    <a:pt x="230873" y="403352"/>
                  </a:lnTo>
                  <a:lnTo>
                    <a:pt x="184785" y="386981"/>
                  </a:lnTo>
                  <a:lnTo>
                    <a:pt x="134289" y="385876"/>
                  </a:lnTo>
                  <a:lnTo>
                    <a:pt x="85991" y="400888"/>
                  </a:lnTo>
                  <a:lnTo>
                    <a:pt x="46189" y="429361"/>
                  </a:lnTo>
                  <a:lnTo>
                    <a:pt x="17119" y="468299"/>
                  </a:lnTo>
                  <a:lnTo>
                    <a:pt x="990" y="514692"/>
                  </a:lnTo>
                  <a:lnTo>
                    <a:pt x="0" y="565531"/>
                  </a:lnTo>
                  <a:lnTo>
                    <a:pt x="14973" y="614222"/>
                  </a:lnTo>
                  <a:lnTo>
                    <a:pt x="43268" y="654367"/>
                  </a:lnTo>
                  <a:lnTo>
                    <a:pt x="81940" y="683755"/>
                  </a:lnTo>
                  <a:lnTo>
                    <a:pt x="128041" y="700125"/>
                  </a:lnTo>
                  <a:lnTo>
                    <a:pt x="178612" y="701217"/>
                  </a:lnTo>
                  <a:lnTo>
                    <a:pt x="226923" y="686219"/>
                  </a:lnTo>
                  <a:lnTo>
                    <a:pt x="247650" y="671410"/>
                  </a:lnTo>
                  <a:lnTo>
                    <a:pt x="266725" y="657783"/>
                  </a:lnTo>
                  <a:lnTo>
                    <a:pt x="295795" y="618883"/>
                  </a:lnTo>
                  <a:lnTo>
                    <a:pt x="311924" y="572490"/>
                  </a:lnTo>
                  <a:lnTo>
                    <a:pt x="312902" y="521563"/>
                  </a:lnTo>
                  <a:close/>
                </a:path>
                <a:path w="622300" h="701675">
                  <a:moveTo>
                    <a:pt x="621830" y="228587"/>
                  </a:moveTo>
                  <a:lnTo>
                    <a:pt x="620585" y="180162"/>
                  </a:lnTo>
                  <a:lnTo>
                    <a:pt x="608431" y="133261"/>
                  </a:lnTo>
                  <a:lnTo>
                    <a:pt x="591096" y="100012"/>
                  </a:lnTo>
                  <a:lnTo>
                    <a:pt x="591096" y="232473"/>
                  </a:lnTo>
                  <a:lnTo>
                    <a:pt x="579272" y="277482"/>
                  </a:lnTo>
                  <a:lnTo>
                    <a:pt x="556729" y="317398"/>
                  </a:lnTo>
                  <a:lnTo>
                    <a:pt x="524941" y="350291"/>
                  </a:lnTo>
                  <a:lnTo>
                    <a:pt x="485343" y="374192"/>
                  </a:lnTo>
                  <a:lnTo>
                    <a:pt x="439407" y="387146"/>
                  </a:lnTo>
                  <a:lnTo>
                    <a:pt x="391680" y="387362"/>
                  </a:lnTo>
                  <a:lnTo>
                    <a:pt x="347027" y="375335"/>
                  </a:lnTo>
                  <a:lnTo>
                    <a:pt x="307403" y="352513"/>
                  </a:lnTo>
                  <a:lnTo>
                    <a:pt x="274739" y="320357"/>
                  </a:lnTo>
                  <a:lnTo>
                    <a:pt x="250952" y="280352"/>
                  </a:lnTo>
                  <a:lnTo>
                    <a:pt x="237998" y="233934"/>
                  </a:lnTo>
                  <a:lnTo>
                    <a:pt x="237667" y="185813"/>
                  </a:lnTo>
                  <a:lnTo>
                    <a:pt x="249491" y="140804"/>
                  </a:lnTo>
                  <a:lnTo>
                    <a:pt x="272034" y="100888"/>
                  </a:lnTo>
                  <a:lnTo>
                    <a:pt x="303834" y="67995"/>
                  </a:lnTo>
                  <a:lnTo>
                    <a:pt x="343420" y="44094"/>
                  </a:lnTo>
                  <a:lnTo>
                    <a:pt x="389369" y="31140"/>
                  </a:lnTo>
                  <a:lnTo>
                    <a:pt x="437629" y="31064"/>
                  </a:lnTo>
                  <a:lnTo>
                    <a:pt x="481736" y="42951"/>
                  </a:lnTo>
                  <a:lnTo>
                    <a:pt x="521360" y="65773"/>
                  </a:lnTo>
                  <a:lnTo>
                    <a:pt x="554037" y="97917"/>
                  </a:lnTo>
                  <a:lnTo>
                    <a:pt x="577811" y="137934"/>
                  </a:lnTo>
                  <a:lnTo>
                    <a:pt x="590778" y="184353"/>
                  </a:lnTo>
                  <a:lnTo>
                    <a:pt x="591096" y="232473"/>
                  </a:lnTo>
                  <a:lnTo>
                    <a:pt x="591096" y="100012"/>
                  </a:lnTo>
                  <a:lnTo>
                    <a:pt x="556971" y="56476"/>
                  </a:lnTo>
                  <a:lnTo>
                    <a:pt x="523354" y="30911"/>
                  </a:lnTo>
                  <a:lnTo>
                    <a:pt x="478751" y="9563"/>
                  </a:lnTo>
                  <a:lnTo>
                    <a:pt x="433171" y="0"/>
                  </a:lnTo>
                  <a:lnTo>
                    <a:pt x="385152" y="1143"/>
                  </a:lnTo>
                  <a:lnTo>
                    <a:pt x="338670" y="13284"/>
                  </a:lnTo>
                  <a:lnTo>
                    <a:pt x="297484" y="35039"/>
                  </a:lnTo>
                  <a:lnTo>
                    <a:pt x="262648" y="64985"/>
                  </a:lnTo>
                  <a:lnTo>
                    <a:pt x="235242" y="101701"/>
                  </a:lnTo>
                  <a:lnTo>
                    <a:pt x="216319" y="143751"/>
                  </a:lnTo>
                  <a:lnTo>
                    <a:pt x="206946" y="189699"/>
                  </a:lnTo>
                  <a:lnTo>
                    <a:pt x="208191" y="238125"/>
                  </a:lnTo>
                  <a:lnTo>
                    <a:pt x="220332" y="284949"/>
                  </a:lnTo>
                  <a:lnTo>
                    <a:pt x="241998" y="326517"/>
                  </a:lnTo>
                  <a:lnTo>
                    <a:pt x="271792" y="361721"/>
                  </a:lnTo>
                  <a:lnTo>
                    <a:pt x="308267" y="389483"/>
                  </a:lnTo>
                  <a:lnTo>
                    <a:pt x="350012" y="408698"/>
                  </a:lnTo>
                  <a:lnTo>
                    <a:pt x="395605" y="418287"/>
                  </a:lnTo>
                  <a:lnTo>
                    <a:pt x="443623" y="417156"/>
                  </a:lnTo>
                  <a:lnTo>
                    <a:pt x="490093" y="405015"/>
                  </a:lnTo>
                  <a:lnTo>
                    <a:pt x="523494" y="387362"/>
                  </a:lnTo>
                  <a:lnTo>
                    <a:pt x="531279" y="383260"/>
                  </a:lnTo>
                  <a:lnTo>
                    <a:pt x="566115" y="353301"/>
                  </a:lnTo>
                  <a:lnTo>
                    <a:pt x="593521" y="316585"/>
                  </a:lnTo>
                  <a:lnTo>
                    <a:pt x="612457" y="274548"/>
                  </a:lnTo>
                  <a:lnTo>
                    <a:pt x="621830" y="228587"/>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11" name="object 11"/>
            <p:cNvPicPr/>
            <p:nvPr/>
          </p:nvPicPr>
          <p:blipFill>
            <a:blip r:embed="rId5" cstate="print"/>
            <a:stretch>
              <a:fillRect/>
            </a:stretch>
          </p:blipFill>
          <p:spPr>
            <a:xfrm>
              <a:off x="14302496" y="6081256"/>
              <a:ext cx="120713" cy="96050"/>
            </a:xfrm>
            <a:prstGeom prst="rect">
              <a:avLst/>
            </a:prstGeom>
          </p:spPr>
        </p:pic>
        <p:pic>
          <p:nvPicPr>
            <p:cNvPr id="12" name="object 12"/>
            <p:cNvPicPr/>
            <p:nvPr/>
          </p:nvPicPr>
          <p:blipFill>
            <a:blip r:embed="rId6" cstate="print"/>
            <a:stretch>
              <a:fillRect/>
            </a:stretch>
          </p:blipFill>
          <p:spPr>
            <a:xfrm>
              <a:off x="14033415" y="556596"/>
              <a:ext cx="84696" cy="84683"/>
            </a:xfrm>
            <a:prstGeom prst="rect">
              <a:avLst/>
            </a:prstGeom>
          </p:spPr>
        </p:pic>
        <p:sp>
          <p:nvSpPr>
            <p:cNvPr id="13" name="object 13"/>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14" name="object 14"/>
            <p:cNvPicPr/>
            <p:nvPr/>
          </p:nvPicPr>
          <p:blipFill>
            <a:blip r:embed="rId7" cstate="print"/>
            <a:stretch>
              <a:fillRect/>
            </a:stretch>
          </p:blipFill>
          <p:spPr>
            <a:xfrm>
              <a:off x="684721" y="8712206"/>
              <a:ext cx="389831" cy="135496"/>
            </a:xfrm>
            <a:prstGeom prst="rect">
              <a:avLst/>
            </a:prstGeom>
          </p:spPr>
        </p:pic>
        <p:pic>
          <p:nvPicPr>
            <p:cNvPr id="15" name="object 15"/>
            <p:cNvPicPr/>
            <p:nvPr/>
          </p:nvPicPr>
          <p:blipFill>
            <a:blip r:embed="rId8" cstate="print"/>
            <a:stretch>
              <a:fillRect/>
            </a:stretch>
          </p:blipFill>
          <p:spPr>
            <a:xfrm>
              <a:off x="1094191" y="8749324"/>
              <a:ext cx="350323" cy="98386"/>
            </a:xfrm>
            <a:prstGeom prst="rect">
              <a:avLst/>
            </a:prstGeom>
          </p:spPr>
        </p:pic>
        <p:pic>
          <p:nvPicPr>
            <p:cNvPr id="16" name="object 16"/>
            <p:cNvPicPr/>
            <p:nvPr/>
          </p:nvPicPr>
          <p:blipFill>
            <a:blip r:embed="rId9" cstate="print"/>
            <a:stretch>
              <a:fillRect/>
            </a:stretch>
          </p:blipFill>
          <p:spPr>
            <a:xfrm>
              <a:off x="1469082" y="8712207"/>
              <a:ext cx="409209" cy="135501"/>
            </a:xfrm>
            <a:prstGeom prst="rect">
              <a:avLst/>
            </a:prstGeom>
          </p:spPr>
        </p:pic>
        <p:pic>
          <p:nvPicPr>
            <p:cNvPr id="17" name="object 17"/>
            <p:cNvPicPr/>
            <p:nvPr/>
          </p:nvPicPr>
          <p:blipFill>
            <a:blip r:embed="rId10" cstate="print"/>
            <a:stretch>
              <a:fillRect/>
            </a:stretch>
          </p:blipFill>
          <p:spPr>
            <a:xfrm>
              <a:off x="424835" y="8674284"/>
              <a:ext cx="203217" cy="203213"/>
            </a:xfrm>
            <a:prstGeom prst="rect">
              <a:avLst/>
            </a:prstGeom>
          </p:spPr>
        </p:pic>
      </p:grpSp>
      <p:sp>
        <p:nvSpPr>
          <p:cNvPr id="18" name="object 18"/>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FFFFFF"/>
                </a:solidFill>
                <a:latin typeface="Gilroy-Black"/>
                <a:cs typeface="Gilroy-Black"/>
              </a:rPr>
              <a:t>COMMON</a:t>
            </a:r>
            <a:r>
              <a:rPr sz="938" b="1" spc="105" dirty="0">
                <a:solidFill>
                  <a:srgbClr val="FFFFFF"/>
                </a:solidFill>
                <a:latin typeface="Gilroy-Black"/>
                <a:cs typeface="Gilroy-Black"/>
              </a:rPr>
              <a:t> </a:t>
            </a:r>
            <a:r>
              <a:rPr sz="938" b="1" spc="34" dirty="0">
                <a:solidFill>
                  <a:srgbClr val="FFFFFF"/>
                </a:solidFill>
                <a:latin typeface="Gilroy-Black"/>
                <a:cs typeface="Gilroy-Black"/>
              </a:rPr>
              <a:t>SEAS </a:t>
            </a:r>
            <a:r>
              <a:rPr sz="938" b="1" spc="45" dirty="0">
                <a:solidFill>
                  <a:srgbClr val="FFFFFF"/>
                </a:solidFill>
                <a:latin typeface="Gilroy-Black"/>
                <a:cs typeface="Gilroy-Black"/>
              </a:rPr>
              <a:t>EDUCATION</a:t>
            </a:r>
            <a:endParaRPr sz="938">
              <a:solidFill>
                <a:sysClr val="windowText" lastClr="000000"/>
              </a:solidFill>
              <a:latin typeface="Gilroy-Black"/>
              <a:cs typeface="Gilroy-Black"/>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0A6E3-A246-604B-BEFA-13FA72B0CA70}"/>
              </a:ext>
            </a:extLst>
          </p:cNvPr>
          <p:cNvSpPr>
            <a:spLocks noGrp="1"/>
          </p:cNvSpPr>
          <p:nvPr>
            <p:ph type="title"/>
          </p:nvPr>
        </p:nvSpPr>
        <p:spPr/>
        <p:txBody>
          <a:bodyPr/>
          <a:lstStyle/>
          <a:p>
            <a:r>
              <a:rPr lang="en-US" dirty="0"/>
              <a:t>Lesson 2: Our ocean and us</a:t>
            </a:r>
          </a:p>
        </p:txBody>
      </p:sp>
      <p:sp>
        <p:nvSpPr>
          <p:cNvPr id="3" name="Text Placeholder 2">
            <a:extLst>
              <a:ext uri="{FF2B5EF4-FFF2-40B4-BE49-F238E27FC236}">
                <a16:creationId xmlns:a16="http://schemas.microsoft.com/office/drawing/2014/main" id="{FA56F58E-63FC-D54A-8E00-E417F0892680}"/>
              </a:ext>
            </a:extLst>
          </p:cNvPr>
          <p:cNvSpPr>
            <a:spLocks noGrp="1"/>
          </p:cNvSpPr>
          <p:nvPr>
            <p:ph type="body" sz="quarter" idx="10"/>
          </p:nvPr>
        </p:nvSpPr>
        <p:spPr>
          <a:xfrm>
            <a:off x="1888153" y="992611"/>
            <a:ext cx="6675839" cy="1102949"/>
          </a:xfrm>
        </p:spPr>
        <p:txBody>
          <a:bodyPr/>
          <a:lstStyle/>
          <a:p>
            <a:r>
              <a:rPr lang="en-US" dirty="0"/>
              <a:t>Ecological Services Examples:</a:t>
            </a:r>
            <a:endParaRPr lang="en-GB" dirty="0"/>
          </a:p>
          <a:p>
            <a:endParaRPr lang="en-GB" dirty="0"/>
          </a:p>
          <a:p>
            <a:endParaRPr lang="en-US" dirty="0"/>
          </a:p>
        </p:txBody>
      </p:sp>
      <p:graphicFrame>
        <p:nvGraphicFramePr>
          <p:cNvPr id="6" name="Table 5">
            <a:extLst>
              <a:ext uri="{FF2B5EF4-FFF2-40B4-BE49-F238E27FC236}">
                <a16:creationId xmlns:a16="http://schemas.microsoft.com/office/drawing/2014/main" id="{E1E653EA-C8F4-5649-8F98-36BDED68B645}"/>
              </a:ext>
            </a:extLst>
          </p:cNvPr>
          <p:cNvGraphicFramePr>
            <a:graphicFrameLocks noGrp="1"/>
          </p:cNvGraphicFramePr>
          <p:nvPr>
            <p:extLst>
              <p:ext uri="{D42A27DB-BD31-4B8C-83A1-F6EECF244321}">
                <p14:modId xmlns:p14="http://schemas.microsoft.com/office/powerpoint/2010/main" val="3766404340"/>
              </p:ext>
            </p:extLst>
          </p:nvPr>
        </p:nvGraphicFramePr>
        <p:xfrm>
          <a:off x="1888152" y="2061338"/>
          <a:ext cx="7956000" cy="463296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1017763149"/>
                    </a:ext>
                  </a:extLst>
                </a:gridCol>
                <a:gridCol w="2664000">
                  <a:extLst>
                    <a:ext uri="{9D8B030D-6E8A-4147-A177-3AD203B41FA5}">
                      <a16:colId xmlns:a16="http://schemas.microsoft.com/office/drawing/2014/main" val="1553232409"/>
                    </a:ext>
                  </a:extLst>
                </a:gridCol>
                <a:gridCol w="3672000">
                  <a:extLst>
                    <a:ext uri="{9D8B030D-6E8A-4147-A177-3AD203B41FA5}">
                      <a16:colId xmlns:a16="http://schemas.microsoft.com/office/drawing/2014/main" val="1640756050"/>
                    </a:ext>
                  </a:extLst>
                </a:gridCol>
              </a:tblGrid>
              <a:tr h="370840">
                <a:tc>
                  <a:txBody>
                    <a:bodyPr/>
                    <a:lstStyle/>
                    <a:p>
                      <a:pPr algn="l"/>
                      <a:r>
                        <a:rPr lang="en-US" sz="2000" dirty="0">
                          <a:solidFill>
                            <a:schemeClr val="bg1"/>
                          </a:solidFill>
                        </a:rPr>
                        <a:t>Provisioning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Tangible products obtained from ecosystems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Transportation</a:t>
                      </a:r>
                    </a:p>
                    <a:p>
                      <a:pPr marL="285750" indent="-285750" algn="l">
                        <a:buFontTx/>
                        <a:buChar char="-"/>
                      </a:pPr>
                      <a:r>
                        <a:rPr lang="en-US" sz="2000" dirty="0">
                          <a:solidFill>
                            <a:schemeClr val="bg1"/>
                          </a:solidFill>
                        </a:rPr>
                        <a:t>Food</a:t>
                      </a:r>
                    </a:p>
                    <a:p>
                      <a:pPr marL="285750" indent="-285750" algn="l">
                        <a:buFontTx/>
                        <a:buChar char="-"/>
                      </a:pPr>
                      <a:r>
                        <a:rPr lang="en-US" sz="2000" dirty="0">
                          <a:solidFill>
                            <a:schemeClr val="bg1"/>
                          </a:solidFill>
                        </a:rPr>
                        <a:t>Raw material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30334573"/>
                  </a:ext>
                </a:extLst>
              </a:tr>
              <a:tr h="370840">
                <a:tc>
                  <a:txBody>
                    <a:bodyPr/>
                    <a:lstStyle/>
                    <a:p>
                      <a:pPr algn="l"/>
                      <a:r>
                        <a:rPr lang="en-US" sz="2000" dirty="0">
                          <a:solidFill>
                            <a:schemeClr val="bg1"/>
                          </a:solidFill>
                        </a:rPr>
                        <a:t>Regulating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Benefits from the regulation our environment</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Climate regulation</a:t>
                      </a:r>
                    </a:p>
                    <a:p>
                      <a:pPr marL="285750" indent="-285750" algn="l">
                        <a:buFontTx/>
                        <a:buChar char="-"/>
                      </a:pPr>
                      <a:r>
                        <a:rPr lang="en-US" sz="2000" dirty="0">
                          <a:solidFill>
                            <a:schemeClr val="bg1"/>
                          </a:solidFill>
                        </a:rPr>
                        <a:t>Carbon sequestration and storage</a:t>
                      </a:r>
                    </a:p>
                    <a:p>
                      <a:pPr marL="285750" indent="-285750" algn="l">
                        <a:buFontTx/>
                        <a:buChar char="-"/>
                      </a:pPr>
                      <a:r>
                        <a:rPr lang="en-US" sz="2000" dirty="0">
                          <a:solidFill>
                            <a:schemeClr val="bg1"/>
                          </a:solidFill>
                        </a:rPr>
                        <a:t>Coastal defense</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82573113"/>
                  </a:ext>
                </a:extLst>
              </a:tr>
              <a:tr h="370840">
                <a:tc>
                  <a:txBody>
                    <a:bodyPr/>
                    <a:lstStyle/>
                    <a:p>
                      <a:pPr algn="l"/>
                      <a:r>
                        <a:rPr lang="en-US" sz="2000" dirty="0">
                          <a:solidFill>
                            <a:schemeClr val="bg1"/>
                          </a:solidFill>
                        </a:rPr>
                        <a:t>Cultural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Non-material benefits obtained from nature</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Scientific research </a:t>
                      </a:r>
                    </a:p>
                    <a:p>
                      <a:pPr marL="285750" indent="-285750" algn="l">
                        <a:buFontTx/>
                        <a:buChar char="-"/>
                      </a:pPr>
                      <a:r>
                        <a:rPr lang="en-US" sz="2000" dirty="0">
                          <a:solidFill>
                            <a:schemeClr val="bg1"/>
                          </a:solidFill>
                        </a:rPr>
                        <a:t>Spiritual services</a:t>
                      </a:r>
                    </a:p>
                    <a:p>
                      <a:pPr marL="285750" indent="-285750" algn="l">
                        <a:buFontTx/>
                        <a:buChar char="-"/>
                      </a:pPr>
                      <a:r>
                        <a:rPr lang="en-US" sz="2000" dirty="0">
                          <a:solidFill>
                            <a:schemeClr val="bg1"/>
                          </a:solidFill>
                        </a:rPr>
                        <a:t>Recreational services</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55497044"/>
                  </a:ext>
                </a:extLst>
              </a:tr>
              <a:tr h="370840">
                <a:tc>
                  <a:txBody>
                    <a:bodyPr/>
                    <a:lstStyle/>
                    <a:p>
                      <a:pPr algn="l"/>
                      <a:r>
                        <a:rPr lang="en-US" sz="2000" dirty="0">
                          <a:solidFill>
                            <a:schemeClr val="bg1"/>
                          </a:solidFill>
                        </a:rPr>
                        <a:t>Supporting services </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a:r>
                        <a:rPr lang="en-US" sz="2000" dirty="0">
                          <a:solidFill>
                            <a:schemeClr val="bg1"/>
                          </a:solidFill>
                        </a:rPr>
                        <a:t>Services necessary for the production of all other ecosystem services </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85750" indent="-285750" algn="l">
                        <a:buFontTx/>
                        <a:buChar char="-"/>
                      </a:pPr>
                      <a:r>
                        <a:rPr lang="en-US" sz="2000" dirty="0">
                          <a:solidFill>
                            <a:schemeClr val="bg1"/>
                          </a:solidFill>
                        </a:rPr>
                        <a:t>Biodiversity</a:t>
                      </a:r>
                    </a:p>
                    <a:p>
                      <a:pPr marL="285750" indent="-285750" algn="l">
                        <a:buFontTx/>
                        <a:buChar char="-"/>
                      </a:pPr>
                      <a:r>
                        <a:rPr lang="en-US" sz="2000" dirty="0">
                          <a:solidFill>
                            <a:schemeClr val="bg1"/>
                          </a:solidFill>
                        </a:rPr>
                        <a:t>Habitats for species</a:t>
                      </a:r>
                    </a:p>
                    <a:p>
                      <a:pPr marL="285750" indent="-285750" algn="l">
                        <a:buFontTx/>
                        <a:buChar char="-"/>
                      </a:pPr>
                      <a:r>
                        <a:rPr lang="en-US" sz="2000" dirty="0">
                          <a:solidFill>
                            <a:schemeClr val="bg1"/>
                          </a:solidFill>
                        </a:rPr>
                        <a:t>Nutrient cycling</a:t>
                      </a:r>
                      <a:endParaRPr lang="en-GB" sz="20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31969689"/>
                  </a:ext>
                </a:extLst>
              </a:tr>
            </a:tbl>
          </a:graphicData>
        </a:graphic>
      </p:graphicFrame>
      <p:pic>
        <p:nvPicPr>
          <p:cNvPr id="5" name="Picture 4">
            <a:extLst>
              <a:ext uri="{FF2B5EF4-FFF2-40B4-BE49-F238E27FC236}">
                <a16:creationId xmlns:a16="http://schemas.microsoft.com/office/drawing/2014/main" id="{74165447-A4F1-AE4F-A5C0-D7604DA2803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3672" y="316799"/>
            <a:ext cx="1269363" cy="470373"/>
          </a:xfrm>
          <a:prstGeom prst="rect">
            <a:avLst/>
          </a:prstGeom>
        </p:spPr>
      </p:pic>
    </p:spTree>
    <p:extLst>
      <p:ext uri="{BB962C8B-B14F-4D97-AF65-F5344CB8AC3E}">
        <p14:creationId xmlns:p14="http://schemas.microsoft.com/office/powerpoint/2010/main" val="2480191699"/>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df7c51f-8958-4cb5-b692-975806f17f35" xsi:nil="true"/>
    <lcf76f155ced4ddcb4097134ff3c332f xmlns="764ce334-4dea-4cda-96fd-5a46cc3154a2">
      <Terms xmlns="http://schemas.microsoft.com/office/infopath/2007/PartnerControls"/>
    </lcf76f155ced4ddcb4097134ff3c332f>
    <_Flow_SignoffStatus xmlns="764ce334-4dea-4cda-96fd-5a46cc3154a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A00B62-32A4-4F45-8BBC-6EE0B177E539}">
  <ds:schemaRefs>
    <ds:schemaRef ds:uri="http://schemas.microsoft.com/office/2006/documentManagement/types"/>
    <ds:schemaRef ds:uri="http://schemas.microsoft.com/office/2006/metadata/properties"/>
    <ds:schemaRef ds:uri="http://schemas.openxmlformats.org/package/2006/metadata/core-properties"/>
    <ds:schemaRef ds:uri="http://purl.org/dc/dcmitype/"/>
    <ds:schemaRef ds:uri="8dd429a2-b850-4aa5-85c2-8487e2b197cf"/>
    <ds:schemaRef ds:uri="http://purl.org/dc/elements/1.1/"/>
    <ds:schemaRef ds:uri="http://purl.org/dc/terms/"/>
    <ds:schemaRef ds:uri="http://schemas.microsoft.com/office/infopath/2007/PartnerControls"/>
    <ds:schemaRef ds:uri="7dd0c2b8-7301-49b5-921e-ab84ec4c20a5"/>
    <ds:schemaRef ds:uri="http://www.w3.org/XML/1998/namespace"/>
    <ds:schemaRef ds:uri="edf7c51f-8958-4cb5-b692-975806f17f35"/>
    <ds:schemaRef ds:uri="764ce334-4dea-4cda-96fd-5a46cc3154a2"/>
  </ds:schemaRefs>
</ds:datastoreItem>
</file>

<file path=customXml/itemProps2.xml><?xml version="1.0" encoding="utf-8"?>
<ds:datastoreItem xmlns:ds="http://schemas.openxmlformats.org/officeDocument/2006/customXml" ds:itemID="{7AF98B99-204A-452A-A3D7-A5368BDDDA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72E9463-0FCD-43D2-B549-29058AF2BAF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1747</TotalTime>
  <Words>1283</Words>
  <Application>Microsoft Office PowerPoint</Application>
  <PresentationFormat>Widescreen</PresentationFormat>
  <Paragraphs>140</Paragraphs>
  <Slides>15</Slides>
  <Notes>1</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15</vt:i4>
      </vt:variant>
    </vt:vector>
  </HeadingPairs>
  <TitlesOfParts>
    <vt:vector size="29" baseType="lpstr">
      <vt:lpstr>Aptos</vt:lpstr>
      <vt:lpstr>Arial</vt:lpstr>
      <vt:lpstr>Calibri</vt:lpstr>
      <vt:lpstr>Calibri Light</vt:lpstr>
      <vt:lpstr>Century Gothic</vt:lpstr>
      <vt:lpstr>Gilroy Black</vt:lpstr>
      <vt:lpstr>Gilroy Bold</vt:lpstr>
      <vt:lpstr>Gilroy-Black</vt:lpstr>
      <vt:lpstr>Gilroy-SemiBold</vt:lpstr>
      <vt:lpstr>Helvetica Neue Medium</vt:lpstr>
      <vt:lpstr>Source Sans Pro</vt:lpstr>
      <vt:lpstr>Office Theme</vt:lpstr>
      <vt:lpstr>1_Office Theme</vt:lpstr>
      <vt:lpstr>2_Office Theme</vt:lpstr>
      <vt:lpstr>PowerPoint Presentation</vt:lpstr>
      <vt:lpstr>Lesson 2: Our ocean and us</vt:lpstr>
      <vt:lpstr>Lesson 2: Our ocean and us</vt:lpstr>
      <vt:lpstr>Lesson 2: Our ocean and us</vt:lpstr>
      <vt:lpstr>Lesson 2: Our ocean and us</vt:lpstr>
      <vt:lpstr>Lesson 2: Our ocean and us</vt:lpstr>
      <vt:lpstr>Lesson 2: Our ocean and us</vt:lpstr>
      <vt:lpstr>PowerPoint Presentation</vt:lpstr>
      <vt:lpstr>Lesson 2: Our ocean and us</vt:lpstr>
      <vt:lpstr>Lesson 2: Our ocean and us</vt:lpstr>
      <vt:lpstr>Lesson 2: Our ocean and us</vt:lpstr>
      <vt:lpstr>Lesson 2: Our ocean and us</vt:lpstr>
      <vt:lpstr>Lesson 2: Our ocean and us</vt:lpstr>
      <vt:lpstr>Lesson 2: Our ocean and us</vt:lpstr>
      <vt:lpstr>Lesson 2: Our ocean and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Duffy</dc:creator>
  <cp:lastModifiedBy>Sarah Duffy</cp:lastModifiedBy>
  <cp:revision>125</cp:revision>
  <cp:lastPrinted>2018-10-15T11:47:29Z</cp:lastPrinted>
  <dcterms:modified xsi:type="dcterms:W3CDTF">2024-04-18T08:23:43Z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