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1" r:id="rId5"/>
    <p:sldMasterId id="2147483693" r:id="rId6"/>
  </p:sldMasterIdLst>
  <p:notesMasterIdLst>
    <p:notesMasterId r:id="rId25"/>
  </p:notesMasterIdLst>
  <p:handoutMasterIdLst>
    <p:handoutMasterId r:id="rId26"/>
  </p:handoutMasterIdLst>
  <p:sldIdLst>
    <p:sldId id="256" r:id="rId7"/>
    <p:sldId id="258" r:id="rId8"/>
    <p:sldId id="283" r:id="rId9"/>
    <p:sldId id="284" r:id="rId10"/>
    <p:sldId id="291" r:id="rId11"/>
    <p:sldId id="285" r:id="rId12"/>
    <p:sldId id="286" r:id="rId13"/>
    <p:sldId id="279" r:id="rId14"/>
    <p:sldId id="287" r:id="rId15"/>
    <p:sldId id="288" r:id="rId16"/>
    <p:sldId id="289" r:id="rId17"/>
    <p:sldId id="290" r:id="rId18"/>
    <p:sldId id="280" r:id="rId19"/>
    <p:sldId id="281" r:id="rId20"/>
    <p:sldId id="282" r:id="rId21"/>
    <p:sldId id="275" r:id="rId22"/>
    <p:sldId id="276" r:id="rId23"/>
    <p:sldId id="277" r:id="rId24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Duffy" initials="SD" lastIdx="1" clrIdx="0">
    <p:extLst>
      <p:ext uri="{19B8F6BF-5375-455C-9EA6-DF929625EA0E}">
        <p15:presenceInfo xmlns:p15="http://schemas.microsoft.com/office/powerpoint/2012/main" userId="S::sarah@commonseas.com::ca92ddb4-4620-4127-97b1-8232d18708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D4"/>
    <a:srgbClr val="4EB7A0"/>
    <a:srgbClr val="EF3C53"/>
    <a:srgbClr val="091932"/>
    <a:srgbClr val="25233F"/>
    <a:srgbClr val="6CD1D4"/>
    <a:srgbClr val="6EBEAF"/>
    <a:srgbClr val="7AC1A3"/>
    <a:srgbClr val="03462A"/>
    <a:srgbClr val="A0D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464646"/>
        </a:fontRef>
        <a:srgbClr val="464646"/>
      </a:tcTxStyle>
      <a:tcStyle>
        <a:tcBdr>
          <a:left>
            <a:ln w="6350" cap="flat">
              <a:solidFill>
                <a:schemeClr val="accent1"/>
              </a:solidFill>
              <a:prstDash val="solid"/>
              <a:miter lim="800000"/>
            </a:ln>
          </a:left>
          <a:right>
            <a:ln w="6350" cap="flat">
              <a:solidFill>
                <a:schemeClr val="accent1"/>
              </a:solidFill>
              <a:prstDash val="solid"/>
              <a:miter lim="8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1"/>
              </a:solidFill>
              <a:prstDash val="solid"/>
              <a:round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1"/>
              </a:solidFill>
              <a:prstDash val="solid"/>
              <a:miter lim="800000"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F0F0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0"/>
    <p:restoredTop sz="94694"/>
  </p:normalViewPr>
  <p:slideViewPr>
    <p:cSldViewPr snapToGrid="0" snapToObjects="1">
      <p:cViewPr varScale="1">
        <p:scale>
          <a:sx n="108" d="100"/>
          <a:sy n="108" d="100"/>
        </p:scale>
        <p:origin x="93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Duffy" userId="ca92ddb4-4620-4127-97b1-8232d187080b" providerId="ADAL" clId="{E6FCA681-2743-474D-8D41-650E62DB2F1B}"/>
    <pc:docChg chg="custSel">
      <pc:chgData name="Sarah Duffy" userId="ca92ddb4-4620-4127-97b1-8232d187080b" providerId="ADAL" clId="{E6FCA681-2743-474D-8D41-650E62DB2F1B}" dt="2024-03-27T12:13:11.394" v="0" actId="1592"/>
      <pc:docMkLst>
        <pc:docMk/>
      </pc:docMkLst>
      <pc:sldChg chg="delCm">
        <pc:chgData name="Sarah Duffy" userId="ca92ddb4-4620-4127-97b1-8232d187080b" providerId="ADAL" clId="{E6FCA681-2743-474D-8D41-650E62DB2F1B}" dt="2024-03-27T12:13:11.394" v="0" actId="1592"/>
        <pc:sldMkLst>
          <pc:docMk/>
          <pc:sldMk cId="312134143" sldId="25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7FA3F9-E21F-1A46-BF05-C0D8930505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55B74-C61E-FD46-8CB0-3FAA9E8B23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BBF6C-C6BF-8344-8129-F194AA1EC127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C96FE-0BA9-2047-A3C3-0347999F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3BB2E-B973-6E4F-910D-5CD30FB18F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12625-B210-B74D-8B83-C5C4C4344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37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14034" latinLnBrk="0">
      <a:defRPr sz="1200">
        <a:latin typeface="+mj-lt"/>
        <a:ea typeface="+mj-ea"/>
        <a:cs typeface="+mj-cs"/>
        <a:sym typeface="Calibri"/>
      </a:defRPr>
    </a:lvl1pPr>
    <a:lvl2pPr indent="114300" defTabSz="914034" latinLnBrk="0">
      <a:defRPr sz="1200">
        <a:latin typeface="+mj-lt"/>
        <a:ea typeface="+mj-ea"/>
        <a:cs typeface="+mj-cs"/>
        <a:sym typeface="Calibri"/>
      </a:defRPr>
    </a:lvl2pPr>
    <a:lvl3pPr indent="228600" defTabSz="914034" latinLnBrk="0">
      <a:defRPr sz="1200">
        <a:latin typeface="+mj-lt"/>
        <a:ea typeface="+mj-ea"/>
        <a:cs typeface="+mj-cs"/>
        <a:sym typeface="Calibri"/>
      </a:defRPr>
    </a:lvl3pPr>
    <a:lvl4pPr indent="342900" defTabSz="914034" latinLnBrk="0">
      <a:defRPr sz="1200">
        <a:latin typeface="+mj-lt"/>
        <a:ea typeface="+mj-ea"/>
        <a:cs typeface="+mj-cs"/>
        <a:sym typeface="Calibri"/>
      </a:defRPr>
    </a:lvl4pPr>
    <a:lvl5pPr indent="457200" defTabSz="914034" latinLnBrk="0">
      <a:defRPr sz="1200">
        <a:latin typeface="+mj-lt"/>
        <a:ea typeface="+mj-ea"/>
        <a:cs typeface="+mj-cs"/>
        <a:sym typeface="Calibri"/>
      </a:defRPr>
    </a:lvl5pPr>
    <a:lvl6pPr indent="571500" defTabSz="914034" latinLnBrk="0">
      <a:defRPr sz="1200">
        <a:latin typeface="+mj-lt"/>
        <a:ea typeface="+mj-ea"/>
        <a:cs typeface="+mj-cs"/>
        <a:sym typeface="Calibri"/>
      </a:defRPr>
    </a:lvl6pPr>
    <a:lvl7pPr indent="685800" defTabSz="914034" latinLnBrk="0">
      <a:defRPr sz="1200">
        <a:latin typeface="+mj-lt"/>
        <a:ea typeface="+mj-ea"/>
        <a:cs typeface="+mj-cs"/>
        <a:sym typeface="Calibri"/>
      </a:defRPr>
    </a:lvl7pPr>
    <a:lvl8pPr indent="800100" defTabSz="914034" latinLnBrk="0">
      <a:defRPr sz="1200">
        <a:latin typeface="+mj-lt"/>
        <a:ea typeface="+mj-ea"/>
        <a:cs typeface="+mj-cs"/>
        <a:sym typeface="Calibri"/>
      </a:defRPr>
    </a:lvl8pPr>
    <a:lvl9pPr indent="914400" defTabSz="914034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How much of the Earth do you think is covered in water?</a:t>
            </a:r>
            <a:br>
              <a:rPr lang="en-US" dirty="0"/>
            </a:br>
            <a:r>
              <a:rPr lang="en-US" dirty="0"/>
              <a:t>71%</a:t>
            </a:r>
          </a:p>
          <a:p>
            <a:endParaRPr lang="en-US" dirty="0"/>
          </a:p>
          <a:p>
            <a:r>
              <a:rPr lang="en-US" b="1" dirty="0"/>
              <a:t>How much water </a:t>
            </a:r>
            <a:br>
              <a:rPr lang="en-US" b="1" dirty="0"/>
            </a:br>
            <a:r>
              <a:rPr lang="en-US" b="1" dirty="0"/>
              <a:t>is salt water? </a:t>
            </a:r>
            <a:br>
              <a:rPr lang="en-US" dirty="0"/>
            </a:br>
            <a:r>
              <a:rPr lang="en-US" dirty="0"/>
              <a:t>96.5%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88F9B2-1239-4C18-B90D-F63212A74C3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868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image" Target="../media/image2.pn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3710976" y="1871983"/>
            <a:ext cx="10268208" cy="519348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8253" y="3551972"/>
            <a:ext cx="3164607" cy="334690"/>
          </a:xfrm>
        </p:spPr>
        <p:txBody>
          <a:bodyPr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en-US" dirty="0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226" y="3748389"/>
            <a:ext cx="4491567" cy="2112962"/>
          </a:xfrm>
        </p:spPr>
        <p:txBody>
          <a:bodyPr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919" y="298557"/>
            <a:ext cx="1970147" cy="292537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489" y="651020"/>
            <a:ext cx="1351960" cy="156984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0076033" y="6237288"/>
            <a:ext cx="332703" cy="431800"/>
          </a:xfrm>
          <a:noFill/>
        </p:spPr>
        <p:txBody>
          <a:bodyPr vert="eaVert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800" dirty="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8282498" y="6237288"/>
            <a:ext cx="332703" cy="431800"/>
          </a:xfrm>
          <a:noFill/>
        </p:spPr>
        <p:txBody>
          <a:bodyPr vert="eaVert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800" dirty="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388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332" userDrawn="1">
          <p15:clr>
            <a:srgbClr val="FBAE40"/>
          </p15:clr>
        </p15:guide>
        <p15:guide id="5" pos="734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ndard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9001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4250199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title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F6DA7B-AA74-F348-AADA-26B358FA15EB}"/>
              </a:ext>
            </a:extLst>
          </p:cNvPr>
          <p:cNvSpPr/>
          <p:nvPr userDrawn="1"/>
        </p:nvSpPr>
        <p:spPr>
          <a:xfrm>
            <a:off x="4293163" y="926939"/>
            <a:ext cx="843907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397184"/>
            <a:ext cx="3390951" cy="2418501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881946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137">
            <a:extLst>
              <a:ext uri="{FF2B5EF4-FFF2-40B4-BE49-F238E27FC236}">
                <a16:creationId xmlns:a16="http://schemas.microsoft.com/office/drawing/2014/main" id="{347F327C-78A1-A84F-B49C-0F0F1270C7C1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92611"/>
            <a:ext cx="7051337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705323" y="2284004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3474237" y="2291561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6263304" y="2299118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 userDrawn="1"/>
        </p:nvSpPr>
        <p:spPr>
          <a:xfrm>
            <a:off x="9047613" y="2306675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 userDrawn="1"/>
        </p:nvSpPr>
        <p:spPr>
          <a:xfrm>
            <a:off x="705323" y="4264973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 userDrawn="1"/>
        </p:nvSpPr>
        <p:spPr>
          <a:xfrm>
            <a:off x="3474237" y="4272530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 userDrawn="1"/>
        </p:nvSpPr>
        <p:spPr>
          <a:xfrm>
            <a:off x="6263304" y="4280087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 userDrawn="1"/>
        </p:nvSpPr>
        <p:spPr>
          <a:xfrm>
            <a:off x="9047613" y="4287644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3101" y="2821894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2736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47613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3715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71965" y="4870718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1600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46477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19772189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84519"/>
            <a:ext cx="7051337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1149966" y="2482656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4656403" y="2462968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8160069" y="2462968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966" y="3124819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5070" y="3124819"/>
            <a:ext cx="2881804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0069" y="3124819"/>
            <a:ext cx="2891620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29124067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1" y="415064"/>
            <a:ext cx="4944532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992981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 userDrawn="1"/>
        </p:nvSpPr>
        <p:spPr>
          <a:xfrm>
            <a:off x="705323" y="2102636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 userDrawn="1"/>
        </p:nvSpPr>
        <p:spPr>
          <a:xfrm>
            <a:off x="6263304" y="2117750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 userDrawn="1"/>
        </p:nvSpPr>
        <p:spPr>
          <a:xfrm>
            <a:off x="705323" y="4423670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 userDrawn="1"/>
        </p:nvSpPr>
        <p:spPr>
          <a:xfrm>
            <a:off x="6263304" y="4438784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12584" y="2117501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12585" y="2482050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79417" y="2117501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79419" y="2482050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3935" y="4446092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23936" y="4810641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81535" y="4438784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81536" y="4803333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838834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 userDrawn="1"/>
        </p:nvSpPr>
        <p:spPr>
          <a:xfrm>
            <a:off x="936728" y="2802173"/>
            <a:ext cx="2071947" cy="1553960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 userDrawn="1"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 userDrawn="1"/>
        </p:nvSpPr>
        <p:spPr>
          <a:xfrm>
            <a:off x="9187227" y="2792985"/>
            <a:ext cx="2071947" cy="1553960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559" y="3147960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spc="300" dirty="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 userDrawn="1"/>
        </p:nvSpPr>
        <p:spPr>
          <a:xfrm>
            <a:off x="8777391" y="3147960"/>
            <a:ext cx="2891620" cy="84401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en-US" sz="1800" spc="300" dirty="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 userDrawn="1"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6772759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 userDrawn="1"/>
        </p:nvSpPr>
        <p:spPr>
          <a:xfrm>
            <a:off x="8777391" y="2856509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 userDrawn="1"/>
        </p:nvSpPr>
        <p:spPr>
          <a:xfrm>
            <a:off x="8777391" y="3147960"/>
            <a:ext cx="2891620" cy="84401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en-US" sz="1800" spc="300" dirty="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 userDrawn="1"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 userDrawn="1"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28622" y="3705786"/>
            <a:ext cx="2566245" cy="1102949"/>
          </a:xfrm>
        </p:spPr>
        <p:txBody>
          <a:bodyPr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393618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 userDrawn="1"/>
        </p:nvSpPr>
        <p:spPr>
          <a:xfrm>
            <a:off x="527559" y="2876197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559" y="3147960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spc="300" dirty="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 userDrawn="1"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 userDrawn="1"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424" y="3728444"/>
            <a:ext cx="2566245" cy="1102949"/>
          </a:xfrm>
        </p:spPr>
        <p:txBody>
          <a:bodyPr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963788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gallery title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78E4BAF-E705-4C47-B292-44C7A04D6551}"/>
              </a:ext>
            </a:extLst>
          </p:cNvPr>
          <p:cNvSpPr/>
          <p:nvPr userDrawn="1"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4839DC-6902-8743-9455-C62D8BDA04F9}"/>
              </a:ext>
            </a:extLst>
          </p:cNvPr>
          <p:cNvGrpSpPr/>
          <p:nvPr userDrawn="1"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5B1DAE0-FDCE-864B-B997-C489EFF330A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7FA644F5-2EAF-6140-9C3B-CC70A41403A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606F9666-B683-D848-9733-FCFA1B3E5850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01234A7-A515-B743-B026-44AF89813BA9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ACDD884-47A8-394E-AEFF-A2EBE6ADCF03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74D8BCF-D937-774F-A648-E5ADDCF4D0B3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0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GALLERY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8009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3778" y="1092242"/>
            <a:ext cx="499089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video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527050" y="1634593"/>
            <a:ext cx="9935817" cy="4191673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D5EAFA-CE16-8F48-B836-34A7407763C5}"/>
              </a:ext>
            </a:extLst>
          </p:cNvPr>
          <p:cNvGrpSpPr/>
          <p:nvPr userDrawn="1"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6B59F56-2A52-9E4B-9F27-69B2D8416B0D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E263EAB8-01E5-B245-9F56-F705EF989EF2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AFD9B71C-9E17-B84A-8EC6-FCC2EA6B6956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B5EB7512-B44F-9C4F-ADFF-5F85E34EC3CE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FDD4B94-A939-E84E-8F51-95CABDA74085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7EA116-D508-BC4D-A097-6197E1575DC2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0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VIDEO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491B02E9-2FCF-864E-9E95-8FF42D203985}"/>
              </a:ext>
            </a:extLst>
          </p:cNvPr>
          <p:cNvSpPr/>
          <p:nvPr userDrawn="1"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736698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 userDrawn="1"/>
        </p:nvSpPr>
        <p:spPr>
          <a:xfrm>
            <a:off x="-2357076" y="-1263731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595" y="1026913"/>
            <a:ext cx="3735916" cy="359903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595" y="1276845"/>
            <a:ext cx="7053995" cy="159519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  <a:br>
              <a:rPr lang="en-US" dirty="0"/>
            </a:br>
            <a:r>
              <a:rPr lang="en-US" dirty="0"/>
              <a:t>Insert - title </a:t>
            </a:r>
            <a:br>
              <a:rPr lang="en-US" dirty="0"/>
            </a:br>
            <a:r>
              <a:rPr lang="en-US" dirty="0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596" y="2850835"/>
            <a:ext cx="4723097" cy="354852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 userDrawn="1"/>
        </p:nvGrpSpPr>
        <p:grpSpPr>
          <a:xfrm>
            <a:off x="369388" y="3573436"/>
            <a:ext cx="2001435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 dirty="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 userDrawn="1"/>
        </p:nvGrpSpPr>
        <p:grpSpPr>
          <a:xfrm>
            <a:off x="4026171" y="3524349"/>
            <a:ext cx="2001435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 userDrawn="1"/>
        </p:nvGrpSpPr>
        <p:grpSpPr>
          <a:xfrm>
            <a:off x="7699087" y="3524349"/>
            <a:ext cx="2001435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0849" y="3825466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0107" y="3825466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68993" y="3819178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7712146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284" y="1095802"/>
            <a:ext cx="492544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527051" y="1634593"/>
            <a:ext cx="861124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 userDrawn="1"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0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 userDrawn="1"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025105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46090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1000703"/>
            <a:ext cx="7061413" cy="94335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Student/activity</a:t>
            </a:r>
          </a:p>
        </p:txBody>
      </p:sp>
    </p:spTree>
    <p:extLst>
      <p:ext uri="{BB962C8B-B14F-4D97-AF65-F5344CB8AC3E}">
        <p14:creationId xmlns:p14="http://schemas.microsoft.com/office/powerpoint/2010/main" val="975797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 userDrawn="1"/>
        </p:nvSpPr>
        <p:spPr>
          <a:xfrm>
            <a:off x="-3283853" y="-2587279"/>
            <a:ext cx="11279905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538" y="2421934"/>
            <a:ext cx="7061413" cy="650074"/>
          </a:xfrm>
        </p:spPr>
        <p:txBody>
          <a:bodyPr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25525335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473841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 userDrawn="1"/>
        </p:nvSpPr>
        <p:spPr>
          <a:xfrm>
            <a:off x="484718" y="1172037"/>
            <a:ext cx="681988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23B2E7-9F84-BD4D-BC02-8D01B255175F}"/>
              </a:ext>
            </a:extLst>
          </p:cNvPr>
          <p:cNvSpPr txBox="1"/>
          <p:nvPr userDrawn="1"/>
        </p:nvSpPr>
        <p:spPr>
          <a:xfrm>
            <a:off x="484718" y="6407480"/>
            <a:ext cx="1016482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All other images are courtesy of Encounter Edu</a:t>
            </a:r>
          </a:p>
        </p:txBody>
      </p:sp>
    </p:spTree>
    <p:extLst>
      <p:ext uri="{BB962C8B-B14F-4D97-AF65-F5344CB8AC3E}">
        <p14:creationId xmlns:p14="http://schemas.microsoft.com/office/powerpoint/2010/main" val="148997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1481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" name="Shape 210">
            <a:extLst>
              <a:ext uri="{FF2B5EF4-FFF2-40B4-BE49-F238E27FC236}">
                <a16:creationId xmlns:a16="http://schemas.microsoft.com/office/drawing/2014/main" id="{B7C66D5F-8250-4641-A405-C4E53849B313}"/>
              </a:ext>
            </a:extLst>
          </p:cNvPr>
          <p:cNvSpPr/>
          <p:nvPr userDrawn="1"/>
        </p:nvSpPr>
        <p:spPr>
          <a:xfrm>
            <a:off x="1232374" y="2139397"/>
            <a:ext cx="3394447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69CA30-9EB4-1F4C-B41C-2236F19BEAC1}"/>
              </a:ext>
            </a:extLst>
          </p:cNvPr>
          <p:cNvSpPr txBox="1"/>
          <p:nvPr userDrawn="1"/>
        </p:nvSpPr>
        <p:spPr>
          <a:xfrm>
            <a:off x="5380601" y="3089212"/>
            <a:ext cx="5983035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Click through to master slide, to copy and paste element.</a:t>
            </a:r>
          </a:p>
        </p:txBody>
      </p:sp>
    </p:spTree>
    <p:extLst>
      <p:ext uri="{BB962C8B-B14F-4D97-AF65-F5344CB8AC3E}">
        <p14:creationId xmlns:p14="http://schemas.microsoft.com/office/powerpoint/2010/main" val="37553842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E5E74D-9B54-F24F-BDC0-FE0E87D363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1083602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8AADD9-4D5F-CB42-AB44-CD66A31D2C8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22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80D870-6A34-4242-9CD8-CD791B630DE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193" y="1083602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ACAD37-691F-CB45-AB51-5B3D69012C3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63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64F4E6-F3FF-054E-8E7C-FCDF6E8CF2C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5334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9C0A1E-EA38-2A40-966B-AE1AB6EF827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252250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5DBBE6-B942-764A-BEE1-23645974183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20" y="252250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1265C50-A7C2-A545-A647-234D93229E0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193" y="252250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73B116A-80A6-DA44-8193-0CE064FA3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63" y="2522506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7348F9-CD58-3D4E-9308-204CAF4A631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5333" y="2522506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5AA43A-3285-C74D-9522-6A9109621A3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3934053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2C63F5-0DB1-9B43-9AEA-AD937802B5B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537" y="393328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ECA83D2-F03C-C242-852B-DBB809C8980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778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DA371E9-FC67-7D43-B103-E8C29063A66E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507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723428-4AE7-EB4A-AFF9-7D26C91FD4A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237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32CBA17A-6831-EB4C-B831-1DD5377D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62D2F5-7565-0C4C-B57F-625789053360}"/>
              </a:ext>
            </a:extLst>
          </p:cNvPr>
          <p:cNvSpPr txBox="1"/>
          <p:nvPr userDrawn="1"/>
        </p:nvSpPr>
        <p:spPr>
          <a:xfrm>
            <a:off x="527051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Title page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6650AE-AD64-1A4C-AC2E-408CD14D0762}"/>
              </a:ext>
            </a:extLst>
          </p:cNvPr>
          <p:cNvSpPr txBox="1"/>
          <p:nvPr userDrawn="1"/>
        </p:nvSpPr>
        <p:spPr>
          <a:xfrm>
            <a:off x="2639119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outcomes 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6FD24C-EABA-7D46-99BB-7E6CDB65D7B1}"/>
              </a:ext>
            </a:extLst>
          </p:cNvPr>
          <p:cNvSpPr txBox="1"/>
          <p:nvPr userDrawn="1"/>
        </p:nvSpPr>
        <p:spPr>
          <a:xfrm>
            <a:off x="4714410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outcomes 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943E21-6E5A-C348-9741-0F34CA82B230}"/>
              </a:ext>
            </a:extLst>
          </p:cNvPr>
          <p:cNvSpPr txBox="1"/>
          <p:nvPr userDrawn="1"/>
        </p:nvSpPr>
        <p:spPr>
          <a:xfrm>
            <a:off x="6863262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objectives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46E5B1-8802-3D40-AAEE-7A42C76785CC}"/>
              </a:ext>
            </a:extLst>
          </p:cNvPr>
          <p:cNvSpPr txBox="1"/>
          <p:nvPr userDrawn="1"/>
        </p:nvSpPr>
        <p:spPr>
          <a:xfrm>
            <a:off x="8975331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Lesson brief 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6F4FA6-B703-884E-AF90-73A4BE34B7CE}"/>
              </a:ext>
            </a:extLst>
          </p:cNvPr>
          <p:cNvSpPr txBox="1"/>
          <p:nvPr userDrawn="1"/>
        </p:nvSpPr>
        <p:spPr>
          <a:xfrm>
            <a:off x="527051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1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B842F8-1867-B648-BFE0-EB13EA2D1AED}"/>
              </a:ext>
            </a:extLst>
          </p:cNvPr>
          <p:cNvSpPr txBox="1"/>
          <p:nvPr userDrawn="1"/>
        </p:nvSpPr>
        <p:spPr>
          <a:xfrm>
            <a:off x="2639119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B35A11-5A80-D040-9634-C54E188568E8}"/>
              </a:ext>
            </a:extLst>
          </p:cNvPr>
          <p:cNvSpPr txBox="1"/>
          <p:nvPr userDrawn="1"/>
        </p:nvSpPr>
        <p:spPr>
          <a:xfrm>
            <a:off x="4714410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83495A-FC64-5348-B2CD-8F51E32C4F4B}"/>
              </a:ext>
            </a:extLst>
          </p:cNvPr>
          <p:cNvSpPr txBox="1"/>
          <p:nvPr userDrawn="1"/>
        </p:nvSpPr>
        <p:spPr>
          <a:xfrm>
            <a:off x="6863262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F7B569-63F7-0C4E-9481-5E1BD2FF34D0}"/>
              </a:ext>
            </a:extLst>
          </p:cNvPr>
          <p:cNvSpPr txBox="1"/>
          <p:nvPr userDrawn="1"/>
        </p:nvSpPr>
        <p:spPr>
          <a:xfrm>
            <a:off x="8975331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2EF091-5118-E948-BF51-2D2F702428D0}"/>
              </a:ext>
            </a:extLst>
          </p:cNvPr>
          <p:cNvSpPr txBox="1"/>
          <p:nvPr userDrawn="1"/>
        </p:nvSpPr>
        <p:spPr>
          <a:xfrm>
            <a:off x="478099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AFB0D7-A2DF-7D4C-BD3B-8F9BA9D477B3}"/>
              </a:ext>
            </a:extLst>
          </p:cNvPr>
          <p:cNvSpPr txBox="1"/>
          <p:nvPr userDrawn="1"/>
        </p:nvSpPr>
        <p:spPr>
          <a:xfrm>
            <a:off x="2590167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3E9F97-E47C-4447-B622-4AC61A8932C0}"/>
              </a:ext>
            </a:extLst>
          </p:cNvPr>
          <p:cNvSpPr txBox="1"/>
          <p:nvPr userDrawn="1"/>
        </p:nvSpPr>
        <p:spPr>
          <a:xfrm>
            <a:off x="4665458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gallery link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17771C-3BF1-F643-A32E-7CEA64CF2E07}"/>
              </a:ext>
            </a:extLst>
          </p:cNvPr>
          <p:cNvSpPr txBox="1"/>
          <p:nvPr userDrawn="1"/>
        </p:nvSpPr>
        <p:spPr>
          <a:xfrm>
            <a:off x="6814310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video link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2320F3E-194F-634E-A657-97C390C6D57B}"/>
              </a:ext>
            </a:extLst>
          </p:cNvPr>
          <p:cNvSpPr txBox="1"/>
          <p:nvPr userDrawn="1"/>
        </p:nvSpPr>
        <p:spPr>
          <a:xfrm>
            <a:off x="8926379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activity link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C762D49-AD12-3B4B-866C-9F7803A3DF4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5369423"/>
            <a:ext cx="1835965" cy="103273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D9EFD7F-A1B5-6145-9F39-51DDA6EF7A0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19" y="5369423"/>
            <a:ext cx="1835965" cy="103273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7EF068D-9417-C74F-B245-D4B584BA9552}"/>
              </a:ext>
            </a:extLst>
          </p:cNvPr>
          <p:cNvSpPr txBox="1"/>
          <p:nvPr userDrawn="1"/>
        </p:nvSpPr>
        <p:spPr>
          <a:xfrm>
            <a:off x="527051" y="6453646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Student/activity sheets 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735FCD-8CFD-0E44-8694-C741894B70FC}"/>
              </a:ext>
            </a:extLst>
          </p:cNvPr>
          <p:cNvSpPr txBox="1"/>
          <p:nvPr userDrawn="1"/>
        </p:nvSpPr>
        <p:spPr>
          <a:xfrm>
            <a:off x="2639119" y="6453646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Credit page 1</a:t>
            </a:r>
          </a:p>
        </p:txBody>
      </p:sp>
    </p:spTree>
    <p:extLst>
      <p:ext uri="{BB962C8B-B14F-4D97-AF65-F5344CB8AC3E}">
        <p14:creationId xmlns:p14="http://schemas.microsoft.com/office/powerpoint/2010/main" val="229512428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131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948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70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2454517" y="-152879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595" y="1026913"/>
            <a:ext cx="3735916" cy="359903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595" y="1276846"/>
            <a:ext cx="5448037" cy="1285277"/>
          </a:xfrm>
        </p:spPr>
        <p:txBody>
          <a:bodyPr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 userDrawn="1"/>
        </p:nvGrpSpPr>
        <p:grpSpPr>
          <a:xfrm>
            <a:off x="4126932" y="2517708"/>
            <a:ext cx="2001435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 userDrawn="1"/>
        </p:nvGrpSpPr>
        <p:grpSpPr>
          <a:xfrm>
            <a:off x="7799848" y="2517708"/>
            <a:ext cx="2001435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 userDrawn="1"/>
        </p:nvGrpSpPr>
        <p:grpSpPr>
          <a:xfrm>
            <a:off x="563651" y="4562715"/>
            <a:ext cx="2001435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66" name="Group 178" descr="Gruppieren 2">
            <a:extLst>
              <a:ext uri="{FF2B5EF4-FFF2-40B4-BE49-F238E27FC236}">
                <a16:creationId xmlns:a16="http://schemas.microsoft.com/office/drawing/2014/main" id="{821905F2-8063-184A-BB2F-3975AA45F68A}"/>
              </a:ext>
            </a:extLst>
          </p:cNvPr>
          <p:cNvGrpSpPr/>
          <p:nvPr userDrawn="1"/>
        </p:nvGrpSpPr>
        <p:grpSpPr>
          <a:xfrm>
            <a:off x="4126932" y="4464540"/>
            <a:ext cx="2001435" cy="1539185"/>
            <a:chOff x="939242" y="252757"/>
            <a:chExt cx="3002151" cy="3078367"/>
          </a:xfrm>
        </p:grpSpPr>
        <p:sp>
          <p:nvSpPr>
            <p:cNvPr id="67" name="Shape 175" descr="Bogen 22">
              <a:extLst>
                <a:ext uri="{FF2B5EF4-FFF2-40B4-BE49-F238E27FC236}">
                  <a16:creationId xmlns:a16="http://schemas.microsoft.com/office/drawing/2014/main" id="{CC99759B-160F-E94E-ADD8-B47AC542EA6D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69" name="Shape 177" descr="Textfeld 25">
              <a:extLst>
                <a:ext uri="{FF2B5EF4-FFF2-40B4-BE49-F238E27FC236}">
                  <a16:creationId xmlns:a16="http://schemas.microsoft.com/office/drawing/2014/main" id="{3AF17078-ABC4-B342-88E0-CCBAD96C398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05</a:t>
              </a:r>
            </a:p>
          </p:txBody>
        </p:sp>
      </p:grpSp>
      <p:grpSp>
        <p:nvGrpSpPr>
          <p:cNvPr id="70" name="Group 182" descr="Gruppieren 2">
            <a:extLst>
              <a:ext uri="{FF2B5EF4-FFF2-40B4-BE49-F238E27FC236}">
                <a16:creationId xmlns:a16="http://schemas.microsoft.com/office/drawing/2014/main" id="{137E5A9A-20DB-4143-8393-8F591172A443}"/>
              </a:ext>
            </a:extLst>
          </p:cNvPr>
          <p:cNvGrpSpPr/>
          <p:nvPr userDrawn="1"/>
        </p:nvGrpSpPr>
        <p:grpSpPr>
          <a:xfrm>
            <a:off x="7799848" y="4464540"/>
            <a:ext cx="2001435" cy="1539185"/>
            <a:chOff x="939242" y="252757"/>
            <a:chExt cx="3002151" cy="3078367"/>
          </a:xfrm>
        </p:grpSpPr>
        <p:sp>
          <p:nvSpPr>
            <p:cNvPr id="71" name="Shape 179" descr="Bogen 22">
              <a:extLst>
                <a:ext uri="{FF2B5EF4-FFF2-40B4-BE49-F238E27FC236}">
                  <a16:creationId xmlns:a16="http://schemas.microsoft.com/office/drawing/2014/main" id="{E83C446F-CAF6-F249-829C-5FBF4A84B89C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73" name="Shape 181" descr="Textfeld 25">
              <a:extLst>
                <a:ext uri="{FF2B5EF4-FFF2-40B4-BE49-F238E27FC236}">
                  <a16:creationId xmlns:a16="http://schemas.microsoft.com/office/drawing/2014/main" id="{E5C4E78A-E055-3743-82E7-1B0DFD1B694D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06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4414" y="2820463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 userDrawn="1"/>
        </p:nvGrpSpPr>
        <p:grpSpPr>
          <a:xfrm>
            <a:off x="469208" y="2566795"/>
            <a:ext cx="2001435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 dirty="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23893" y="2816325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8154" y="4861332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07063" y="4861331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12978" y="4861330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18319" y="2820462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6001" y="1274916"/>
            <a:ext cx="5441057" cy="1287207"/>
          </a:xfrm>
        </p:spPr>
        <p:txBody>
          <a:bodyPr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4791544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176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85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562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3072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633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85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010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885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097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785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537" y="2149372"/>
            <a:ext cx="11049131" cy="2281237"/>
          </a:xfrm>
        </p:spPr>
        <p:txBody>
          <a:bodyPr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Todays learning, point number 1</a:t>
            </a:r>
          </a:p>
          <a:p>
            <a:pPr lvl="0"/>
            <a:r>
              <a:rPr lang="en-US" dirty="0"/>
              <a:t>Todays learning, point number 2</a:t>
            </a:r>
          </a:p>
          <a:p>
            <a:pPr lvl="0"/>
            <a:r>
              <a:rPr lang="en-US" dirty="0"/>
              <a:t>Todays learning, point number 3</a:t>
            </a:r>
          </a:p>
          <a:p>
            <a:pPr lvl="0"/>
            <a:r>
              <a:rPr lang="en-US" dirty="0"/>
              <a:t>Todays learning, point number 4</a:t>
            </a:r>
          </a:p>
          <a:p>
            <a:pPr lvl="0"/>
            <a:r>
              <a:rPr lang="en-US" dirty="0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 userDrawn="1"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237309323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239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0246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477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73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774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164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304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889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7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sson brief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1823659"/>
            <a:ext cx="5577417" cy="3613150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3879" y="5156433"/>
            <a:ext cx="2851151" cy="303212"/>
          </a:xfrm>
        </p:spPr>
        <p:txBody>
          <a:bodyPr/>
          <a:lstStyle>
            <a:lvl1pPr marL="0" indent="0" algn="ctr">
              <a:buNone/>
              <a:defRPr sz="20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 userDrawn="1"/>
        </p:nvSpPr>
        <p:spPr>
          <a:xfrm>
            <a:off x="1169045" y="1823659"/>
            <a:ext cx="4313067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84519"/>
            <a:ext cx="9902443" cy="70889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5395828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2448000" y="-146090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341297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04507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905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5559934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09600" y="92075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rPr dirty="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550692" y="6264017"/>
            <a:ext cx="18690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73" r:id="rId4"/>
    <p:sldLayoutId id="2147483657" r:id="rId5"/>
    <p:sldLayoutId id="2147483656" r:id="rId6"/>
    <p:sldLayoutId id="2147483664" r:id="rId7"/>
    <p:sldLayoutId id="2147483678" r:id="rId8"/>
    <p:sldLayoutId id="2147483667" r:id="rId9"/>
    <p:sldLayoutId id="2147483679" r:id="rId10"/>
    <p:sldLayoutId id="2147483663" r:id="rId11"/>
    <p:sldLayoutId id="2147483658" r:id="rId12"/>
    <p:sldLayoutId id="2147483666" r:id="rId13"/>
    <p:sldLayoutId id="2147483662" r:id="rId14"/>
    <p:sldLayoutId id="2147483675" r:id="rId15"/>
    <p:sldLayoutId id="2147483676" r:id="rId16"/>
    <p:sldLayoutId id="2147483677" r:id="rId17"/>
    <p:sldLayoutId id="2147483669" r:id="rId18"/>
    <p:sldLayoutId id="2147483670" r:id="rId19"/>
    <p:sldLayoutId id="2147483671" r:id="rId20"/>
    <p:sldLayoutId id="2147483672" r:id="rId21"/>
    <p:sldLayoutId id="2147483680" r:id="rId22"/>
    <p:sldLayoutId id="2147483668" r:id="rId23"/>
    <p:sldLayoutId id="2147483674" r:id="rId24"/>
    <p:sldLayoutId id="2147483661" r:id="rId25"/>
    <p:sldLayoutId id="2147483665" r:id="rId2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2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5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s://encounteredu.com/discover/images/living-reef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hyperlink" Target="https://encounteredu.com/discover/images/deep-sea-life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hyperlink" Target="https://encounteredu.com/discover/images/great-barrier-reef-1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hyperlink" Target="https://encounteredu.com/discover/images/deep-ocean-poster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invertebrate, coelenterate&#10;&#10;Description automatically generated">
            <a:extLst>
              <a:ext uri="{FF2B5EF4-FFF2-40B4-BE49-F238E27FC236}">
                <a16:creationId xmlns:a16="http://schemas.microsoft.com/office/drawing/2014/main" id="{A538C6CD-54A1-5943-AA57-A91924E09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5A1543F-260F-1240-873B-E7F704332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9D86-32CD-264B-910C-E6E03C7D1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1CE4-882F-1441-A92F-554CD4CA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Living reef</a:t>
            </a:r>
            <a:endParaRPr lang="en-US" dirty="0"/>
          </a:p>
        </p:txBody>
      </p:sp>
      <p:sp>
        <p:nvSpPr>
          <p:cNvPr id="4" name="Rectangle 3">
            <a:hlinkClick r:id="rId2"/>
            <a:extLst>
              <a:ext uri="{FF2B5EF4-FFF2-40B4-BE49-F238E27FC236}">
                <a16:creationId xmlns:a16="http://schemas.microsoft.com/office/drawing/2014/main" id="{E194C5D6-A8E9-C944-B7C8-D6D87BD991A4}"/>
              </a:ext>
            </a:extLst>
          </p:cNvPr>
          <p:cNvSpPr/>
          <p:nvPr/>
        </p:nvSpPr>
        <p:spPr>
          <a:xfrm>
            <a:off x="1919288" y="1634593"/>
            <a:ext cx="6458430" cy="430562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09A15183-5BC6-FA40-9C95-5E99027B5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463" y="1095802"/>
            <a:ext cx="369408" cy="3694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C25BC25-F427-2F43-BAB5-90211A54B6F6}"/>
              </a:ext>
            </a:extLst>
          </p:cNvPr>
          <p:cNvSpPr/>
          <p:nvPr/>
        </p:nvSpPr>
        <p:spPr>
          <a:xfrm>
            <a:off x="2057645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077BAD-EFBE-2443-8659-8B58C6718EB5}"/>
              </a:ext>
            </a:extLst>
          </p:cNvPr>
          <p:cNvGrpSpPr/>
          <p:nvPr/>
        </p:nvGrpSpPr>
        <p:grpSpPr>
          <a:xfrm>
            <a:off x="1919289" y="6073324"/>
            <a:ext cx="2079653" cy="283221"/>
            <a:chOff x="395288" y="6073323"/>
            <a:chExt cx="2079653" cy="28322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806F144-2CF6-C341-AEEA-F3B4A65B976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F129C15-7144-F24E-994B-18BA50EDF8DC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02D7BB7B-DEA9-B149-8983-1F926BB6561F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01272E69-2002-E942-80A5-7BF93E22AA9D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661CFB3-B356-7446-AFA1-47F300D30B24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7CD7D2-6B20-684A-8733-AD0AC386832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defTabSz="457200"/>
              <a:r>
                <a:rPr lang="en-US" sz="1200" b="1" spc="300" dirty="0">
                  <a:solidFill>
                    <a:schemeClr val="tx1"/>
                  </a:solidFill>
                  <a:latin typeface="Century Gothic" panose="020B0502020202020204" pitchFamily="34" charset="0"/>
                  <a:hlinkClick r:id="rId2"/>
                </a:rPr>
                <a:t>VIEW GALLERY</a:t>
              </a:r>
              <a:endPara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BC4D322-40B8-0E4A-8D33-9C7B18D3910D}"/>
              </a:ext>
            </a:extLst>
          </p:cNvPr>
          <p:cNvSpPr/>
          <p:nvPr/>
        </p:nvSpPr>
        <p:spPr>
          <a:xfrm>
            <a:off x="2202510" y="6288672"/>
            <a:ext cx="1585297" cy="6555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29686952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9D86-32CD-264B-910C-E6E03C7D1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1CE4-882F-1441-A92F-554CD4CA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Deep sea creatures</a:t>
            </a:r>
            <a:endParaRPr lang="en-US" dirty="0"/>
          </a:p>
        </p:txBody>
      </p:sp>
      <p:sp>
        <p:nvSpPr>
          <p:cNvPr id="4" name="Rectangle 3">
            <a:hlinkClick r:id="rId2"/>
            <a:extLst>
              <a:ext uri="{FF2B5EF4-FFF2-40B4-BE49-F238E27FC236}">
                <a16:creationId xmlns:a16="http://schemas.microsoft.com/office/drawing/2014/main" id="{473CA672-881C-994B-B7D8-BF7597A601D9}"/>
              </a:ext>
            </a:extLst>
          </p:cNvPr>
          <p:cNvSpPr/>
          <p:nvPr/>
        </p:nvSpPr>
        <p:spPr>
          <a:xfrm>
            <a:off x="1919288" y="1634593"/>
            <a:ext cx="6458430" cy="430562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644E57A7-EC5F-8D49-A440-654D345B26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463" y="1095802"/>
            <a:ext cx="369408" cy="3694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8A4CA9-A993-B64D-BDAC-D2D5993FA2A0}"/>
              </a:ext>
            </a:extLst>
          </p:cNvPr>
          <p:cNvSpPr/>
          <p:nvPr/>
        </p:nvSpPr>
        <p:spPr>
          <a:xfrm>
            <a:off x="2057645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4D78A2B-B567-E644-8794-2EA3FADC78A2}"/>
              </a:ext>
            </a:extLst>
          </p:cNvPr>
          <p:cNvGrpSpPr/>
          <p:nvPr/>
        </p:nvGrpSpPr>
        <p:grpSpPr>
          <a:xfrm>
            <a:off x="1919289" y="6073324"/>
            <a:ext cx="2079653" cy="283221"/>
            <a:chOff x="395288" y="6073323"/>
            <a:chExt cx="2079653" cy="28322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6A68D10-8B90-DE4D-88B6-EB54929194A0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71A7A6A-693C-0B46-BF48-2107B61A0E29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2370F8B4-DFA6-D54E-9E47-EFBBEABD8AE6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4CD9A457-0DC7-A549-B0DA-800292992888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08A81B4-0C34-6745-BFB3-66AECC95F610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0DC589-37AF-1E42-B96E-B3270A9090C3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defTabSz="457200"/>
              <a:r>
                <a:rPr lang="en-US" sz="1200" b="1" spc="300" dirty="0">
                  <a:solidFill>
                    <a:schemeClr val="tx1"/>
                  </a:solidFill>
                  <a:latin typeface="Century Gothic" panose="020B0502020202020204" pitchFamily="34" charset="0"/>
                  <a:hlinkClick r:id="rId2"/>
                </a:rPr>
                <a:t>VIEW GALLERY</a:t>
              </a:r>
              <a:endPara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1BBEEC1-39F2-F444-A210-D991C66E64D4}"/>
              </a:ext>
            </a:extLst>
          </p:cNvPr>
          <p:cNvSpPr/>
          <p:nvPr/>
        </p:nvSpPr>
        <p:spPr>
          <a:xfrm>
            <a:off x="2202510" y="6288672"/>
            <a:ext cx="1585297" cy="6555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0599387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9D86-32CD-264B-910C-E6E03C7D1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1CE4-882F-1441-A92F-554CD4CA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The Great Barrier Reef</a:t>
            </a:r>
            <a:endParaRPr lang="en-US" dirty="0"/>
          </a:p>
        </p:txBody>
      </p:sp>
      <p:sp>
        <p:nvSpPr>
          <p:cNvPr id="4" name="Rectangle 3">
            <a:hlinkClick r:id="rId2"/>
            <a:extLst>
              <a:ext uri="{FF2B5EF4-FFF2-40B4-BE49-F238E27FC236}">
                <a16:creationId xmlns:a16="http://schemas.microsoft.com/office/drawing/2014/main" id="{AFB31B5F-D884-334A-9F20-9D5AD8BE8600}"/>
              </a:ext>
            </a:extLst>
          </p:cNvPr>
          <p:cNvSpPr/>
          <p:nvPr/>
        </p:nvSpPr>
        <p:spPr>
          <a:xfrm>
            <a:off x="1919288" y="1634593"/>
            <a:ext cx="6458430" cy="430562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2FEB6CD9-881A-6348-818D-86F79D3BF1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463" y="1095802"/>
            <a:ext cx="369408" cy="3694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12FF04D-C865-A541-83E7-26C8BC6FC65F}"/>
              </a:ext>
            </a:extLst>
          </p:cNvPr>
          <p:cNvSpPr/>
          <p:nvPr/>
        </p:nvSpPr>
        <p:spPr>
          <a:xfrm>
            <a:off x="2057645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1EE95F9-5AF4-1B4C-A367-0F21B87D4B31}"/>
              </a:ext>
            </a:extLst>
          </p:cNvPr>
          <p:cNvGrpSpPr/>
          <p:nvPr/>
        </p:nvGrpSpPr>
        <p:grpSpPr>
          <a:xfrm>
            <a:off x="1919289" y="6073324"/>
            <a:ext cx="2079653" cy="283221"/>
            <a:chOff x="395288" y="6073323"/>
            <a:chExt cx="2079653" cy="28322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2CEDD4D-464E-734F-B452-BAF53B2CB279}"/>
                </a:ext>
              </a:extLst>
            </p:cNvPr>
            <p:cNvGrpSpPr/>
            <p:nvPr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16C2281-7BD5-9545-893C-68CF7EAEF437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F83E9715-3E8B-4046-92E9-6958C7697CFC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D1A36CA0-006C-2446-B6D8-33835DADAB64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90BDE03-4FCD-D445-A7CB-9455F0CFBE8F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699865-6E88-2F4F-BEE4-1C44F07C1335}"/>
                </a:ext>
              </a:extLst>
            </p:cNvPr>
            <p:cNvSpPr txBox="1"/>
            <p:nvPr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defTabSz="457200"/>
              <a:r>
                <a:rPr lang="en-US" sz="1200" b="1" spc="300" dirty="0">
                  <a:solidFill>
                    <a:schemeClr val="tx1"/>
                  </a:solidFill>
                  <a:latin typeface="Century Gothic" panose="020B0502020202020204" pitchFamily="34" charset="0"/>
                  <a:hlinkClick r:id="rId2"/>
                </a:rPr>
                <a:t>VIEW GALLERY</a:t>
              </a:r>
              <a:endPara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6664BF71-8BC1-C34A-A679-F34F64F350BF}"/>
              </a:ext>
            </a:extLst>
          </p:cNvPr>
          <p:cNvSpPr/>
          <p:nvPr/>
        </p:nvSpPr>
        <p:spPr>
          <a:xfrm>
            <a:off x="2202510" y="6288672"/>
            <a:ext cx="1585297" cy="6555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2128807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ACB0C-A06B-9D44-B50E-AD2C85897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C65D0A-ADA6-DE43-A750-31F8B68B64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Who is superior?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991F2-2FDF-8340-9534-A6572235B4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Compare and contrast a variety of marine animals. </a:t>
            </a:r>
          </a:p>
          <a:p>
            <a:r>
              <a:rPr lang="en-US" dirty="0"/>
              <a:t>Chose your </a:t>
            </a:r>
            <a:r>
              <a:rPr lang="en-US" dirty="0" err="1"/>
              <a:t>favourite</a:t>
            </a:r>
            <a:r>
              <a:rPr lang="en-US" dirty="0"/>
              <a:t> three marine animals. </a:t>
            </a:r>
          </a:p>
          <a:p>
            <a:r>
              <a:rPr lang="en-US" dirty="0"/>
              <a:t>On your maps label where your </a:t>
            </a:r>
            <a:r>
              <a:rPr lang="en-US" dirty="0" err="1"/>
              <a:t>favourite</a:t>
            </a:r>
            <a:r>
              <a:rPr lang="en-US" dirty="0"/>
              <a:t> three animals are from.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582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4878B-B617-1843-A8FD-010FEE4FD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7F51D-22F0-2B4A-8761-34C9C101DF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06853" y="1445372"/>
            <a:ext cx="7061413" cy="1102949"/>
          </a:xfrm>
        </p:spPr>
        <p:txBody>
          <a:bodyPr/>
          <a:lstStyle/>
          <a:p>
            <a:r>
              <a:rPr lang="en-US" dirty="0"/>
              <a:t>With your partner, write a list of the different ways humans use the ocean. 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4400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4878B-B617-1843-A8FD-010FEE4FD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7F51D-22F0-2B4A-8761-34C9C101DF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8153" y="992611"/>
            <a:ext cx="8409944" cy="1102949"/>
          </a:xfrm>
        </p:spPr>
        <p:txBody>
          <a:bodyPr/>
          <a:lstStyle/>
          <a:p>
            <a:r>
              <a:rPr lang="en-US" dirty="0"/>
              <a:t>For each use – state how this could disrupt the ocean. 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4D83C2-5CB2-4F4C-9306-6ACB150024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21565" y="2859586"/>
            <a:ext cx="8299449" cy="2281236"/>
          </a:xfrm>
        </p:spPr>
        <p:txBody>
          <a:bodyPr/>
          <a:lstStyle/>
          <a:p>
            <a:r>
              <a:rPr lang="en-US" dirty="0"/>
              <a:t>Example:</a:t>
            </a:r>
            <a:endParaRPr lang="en-GB" dirty="0"/>
          </a:p>
          <a:p>
            <a:r>
              <a:rPr lang="en-US" dirty="0"/>
              <a:t>Fishing</a:t>
            </a:r>
            <a:r>
              <a:rPr lang="en-GB" dirty="0"/>
              <a:t> – overfishing, number of fish decline. </a:t>
            </a:r>
          </a:p>
          <a:p>
            <a:r>
              <a:rPr lang="en-US" dirty="0"/>
              <a:t>Fishing</a:t>
            </a:r>
            <a:r>
              <a:rPr lang="en-GB" dirty="0"/>
              <a:t> – use of anchor damages coral reefs.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01261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9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BAB7B-779B-AF41-B22E-6632F2EEE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FC813-0A58-2240-9A21-354F9B9128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8153" y="992611"/>
            <a:ext cx="6487909" cy="1102949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Review: Learning outcomes</a:t>
            </a:r>
            <a:endParaRPr lang="en-GB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0AAB15-30D7-D54D-BA70-92806070C8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87539" y="2149372"/>
            <a:ext cx="6561969" cy="2281236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Review prior knowledge of the ocean</a:t>
            </a:r>
          </a:p>
          <a:p>
            <a:pPr marL="457200" indent="-457200">
              <a:buAutoNum type="arabicPeriod"/>
            </a:pPr>
            <a:r>
              <a:rPr lang="en-US" dirty="0"/>
              <a:t>Name, locate and describe the worlds oceans </a:t>
            </a:r>
          </a:p>
          <a:p>
            <a:pPr marL="457200" indent="-457200">
              <a:buAutoNum type="arabicPeriod"/>
            </a:pPr>
            <a:r>
              <a:rPr lang="en-US" dirty="0"/>
              <a:t>Describe the features of iconic marine species</a:t>
            </a:r>
          </a:p>
          <a:p>
            <a:pPr marL="457200" indent="-457200">
              <a:buAutoNum type="arabicPeriod"/>
            </a:pPr>
            <a:r>
              <a:rPr lang="en-US" dirty="0"/>
              <a:t>Explain how humans use the ocean</a:t>
            </a:r>
          </a:p>
          <a:p>
            <a:pPr marL="457200" indent="-457200">
              <a:buAutoNum type="arabicPeriod"/>
            </a:pPr>
            <a:r>
              <a:rPr lang="en-US" dirty="0"/>
              <a:t>Reflect on learning </a:t>
            </a:r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  <p:sp>
        <p:nvSpPr>
          <p:cNvPr id="6" name="Shape 210">
            <a:extLst>
              <a:ext uri="{FF2B5EF4-FFF2-40B4-BE49-F238E27FC236}">
                <a16:creationId xmlns:a16="http://schemas.microsoft.com/office/drawing/2014/main" id="{312AAAA8-1D99-B44F-A6C8-30D93F061AFA}"/>
              </a:ext>
            </a:extLst>
          </p:cNvPr>
          <p:cNvSpPr>
            <a:spLocks noChangeAspect="1"/>
          </p:cNvSpPr>
          <p:nvPr/>
        </p:nvSpPr>
        <p:spPr>
          <a:xfrm flipH="1">
            <a:off x="8389709" y="4302548"/>
            <a:ext cx="1728000" cy="172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1953AE-E894-1F4A-A918-ECDC4C898F12}"/>
              </a:ext>
            </a:extLst>
          </p:cNvPr>
          <p:cNvSpPr/>
          <p:nvPr/>
        </p:nvSpPr>
        <p:spPr>
          <a:xfrm>
            <a:off x="8376061" y="4617260"/>
            <a:ext cx="172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2000" dirty="0">
                <a:solidFill>
                  <a:schemeClr val="bg1"/>
                </a:solidFill>
                <a:latin typeface="+mn-lt"/>
                <a:ea typeface="Helvetica Neue Medium"/>
                <a:cs typeface="Helvetica Neue Medium"/>
                <a:sym typeface="Helvetica Neue Medium"/>
              </a:rPr>
              <a:t>Do you have 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58355224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087A5-77DB-1945-A0AB-01DC53A01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02DF2-0AA3-1440-9FD6-0D71D3456F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Home learning</a:t>
            </a:r>
            <a:endParaRPr lang="en-GB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44846-A5AF-8C49-B188-F9D61C891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87539" y="2149372"/>
            <a:ext cx="6583526" cy="2281236"/>
          </a:xfrm>
        </p:spPr>
        <p:txBody>
          <a:bodyPr/>
          <a:lstStyle/>
          <a:p>
            <a:r>
              <a:rPr lang="en-US" dirty="0"/>
              <a:t>Create a fact-sheet about a marine environment found around the UK. You need to 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description of the chosen marine environment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Which animals are found there?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How do humans use the marine environment?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945122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458FF-4587-6145-A7FB-F34DB40ED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EDBFDA-482C-B242-87AA-09B668C5B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806139"/>
              </p:ext>
            </p:extLst>
          </p:nvPr>
        </p:nvGraphicFramePr>
        <p:xfrm>
          <a:off x="1837510" y="2066608"/>
          <a:ext cx="8428117" cy="4092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2797114442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2159196442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857316932"/>
                    </a:ext>
                  </a:extLst>
                </a:gridCol>
              </a:tblGrid>
              <a:tr h="309252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Title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Attribution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6762883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Cook islands coral garden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XL Catlin Seaview Survey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3192136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Florida keys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XL Catlin Seaview Survey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0637694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Stopwatch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Free-Photos via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Pixabay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1050046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Earth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Wikimages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via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Pixabay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44611327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9193727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5022767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168633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3170029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8249194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6884785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01014610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4702423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5647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83262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55BAE-A2D2-FC4E-9405-EAD9B9B5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F1D6F-565A-6C49-953D-40C793C873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88154" y="1980696"/>
            <a:ext cx="8596374" cy="2281237"/>
          </a:xfrm>
        </p:spPr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Review prior knowledge of the ocean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Name, locate and describe the worlds oceans 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Describe the features of iconic marine species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Explain how humans use the ocean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Reflect on learning </a:t>
            </a:r>
          </a:p>
          <a:p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4134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262E1D0-2D55-964C-A0CF-72BD21A041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703" y="1365473"/>
            <a:ext cx="4250199" cy="1369287"/>
          </a:xfrm>
        </p:spPr>
        <p:txBody>
          <a:bodyPr/>
          <a:lstStyle/>
          <a:p>
            <a:r>
              <a:rPr lang="en-US" dirty="0"/>
              <a:t>What do you know about the ocean?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E0E528C-B774-DC45-858C-D512164D99C4}"/>
              </a:ext>
            </a:extLst>
          </p:cNvPr>
          <p:cNvSpPr/>
          <p:nvPr/>
        </p:nvSpPr>
        <p:spPr>
          <a:xfrm>
            <a:off x="5125612" y="168677"/>
            <a:ext cx="7066388" cy="687839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8484252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36838-0959-764C-8E1D-B48231DB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F9160-1859-A147-9087-796D6340A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5179" y="1134654"/>
            <a:ext cx="5068981" cy="1369287"/>
          </a:xfrm>
        </p:spPr>
        <p:txBody>
          <a:bodyPr/>
          <a:lstStyle/>
          <a:p>
            <a:r>
              <a:rPr lang="en-US" dirty="0"/>
              <a:t>With a partner…</a:t>
            </a:r>
            <a:endParaRPr lang="en-GB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7EE5E-738D-2C46-8715-DE50634359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 have 30 seconds to name all the marine animals you can think of.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Keep a tally.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Try not to repeat any!</a:t>
            </a:r>
            <a:endParaRPr lang="en-GB" dirty="0"/>
          </a:p>
          <a:p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99F6569-435B-A740-9F4B-011A5127A2CB}"/>
              </a:ext>
            </a:extLst>
          </p:cNvPr>
          <p:cNvSpPr/>
          <p:nvPr/>
        </p:nvSpPr>
        <p:spPr>
          <a:xfrm>
            <a:off x="4743873" y="926939"/>
            <a:ext cx="6329309" cy="6329309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2341509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43BE35C9-0075-874E-93C1-C7352756D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076"/>
            <a:ext cx="12192000" cy="68580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8564381-AAAD-0849-8CB9-9A4B643A8DD1}"/>
              </a:ext>
            </a:extLst>
          </p:cNvPr>
          <p:cNvSpPr txBox="1"/>
          <p:nvPr/>
        </p:nvSpPr>
        <p:spPr>
          <a:xfrm>
            <a:off x="574554" y="902812"/>
            <a:ext cx="440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4A6C"/>
                </a:solidFill>
                <a:effectLst/>
                <a:uLnTx/>
                <a:uFillTx/>
                <a:latin typeface="Gilroy Black" pitchFamily="2" charset="77"/>
                <a:ea typeface="+mn-ea"/>
                <a:cs typeface="+mn-cs"/>
              </a:rPr>
              <a:t>The Blue Planet</a:t>
            </a:r>
          </a:p>
        </p:txBody>
      </p:sp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E622B296-BD72-104B-AE7A-714F082371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24924" y="5596729"/>
            <a:ext cx="1785598" cy="1105174"/>
          </a:xfrm>
          <a:prstGeom prst="rect">
            <a:avLst/>
          </a:prstGeom>
        </p:spPr>
      </p:pic>
      <p:pic>
        <p:nvPicPr>
          <p:cNvPr id="69" name="Picture 68" descr="Icon&#10;&#10;Description automatically generated">
            <a:extLst>
              <a:ext uri="{FF2B5EF4-FFF2-40B4-BE49-F238E27FC236}">
                <a16:creationId xmlns:a16="http://schemas.microsoft.com/office/drawing/2014/main" id="{6444CAAA-97C3-1D49-90F7-E8BB783B55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-2556566" y="5483044"/>
            <a:ext cx="753392" cy="646331"/>
          </a:xfrm>
          <a:prstGeom prst="rect">
            <a:avLst/>
          </a:prstGeom>
        </p:spPr>
      </p:pic>
      <p:pic>
        <p:nvPicPr>
          <p:cNvPr id="7" name="Picture 6" descr="A picture containing glass, porcelain&#10;&#10;Description automatically generated">
            <a:extLst>
              <a:ext uri="{FF2B5EF4-FFF2-40B4-BE49-F238E27FC236}">
                <a16:creationId xmlns:a16="http://schemas.microsoft.com/office/drawing/2014/main" id="{263F77D9-2633-764B-B52D-CC434942A8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8234" y="14076"/>
            <a:ext cx="6858000" cy="685800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F0DA2BD3-3BF5-C949-BD9A-0628373E8078}"/>
              </a:ext>
            </a:extLst>
          </p:cNvPr>
          <p:cNvSpPr/>
          <p:nvPr/>
        </p:nvSpPr>
        <p:spPr>
          <a:xfrm>
            <a:off x="620046" y="2558828"/>
            <a:ext cx="5844171" cy="248916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AA5CA5-04B6-3240-B099-1E4AE7B4E0D9}"/>
              </a:ext>
            </a:extLst>
          </p:cNvPr>
          <p:cNvSpPr txBox="1"/>
          <p:nvPr/>
        </p:nvSpPr>
        <p:spPr>
          <a:xfrm>
            <a:off x="783700" y="2699269"/>
            <a:ext cx="568051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4A6C"/>
                </a:solidFill>
                <a:effectLst/>
                <a:uLnTx/>
                <a:uFillTx/>
                <a:latin typeface="Gilroy Bold" pitchFamily="2" charset="77"/>
                <a:ea typeface="+mn-ea"/>
                <a:cs typeface="+mn-cs"/>
              </a:rPr>
              <a:t>How much of the Earth do you think is covered in water?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rgbClr val="004A6C"/>
              </a:solidFill>
              <a:effectLst/>
              <a:uLnTx/>
              <a:uFillTx/>
              <a:latin typeface="Gilroy Bold" pitchFamily="2" charset="77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4A6C"/>
                </a:solidFill>
                <a:effectLst/>
                <a:uLnTx/>
                <a:uFillTx/>
                <a:latin typeface="Gilroy Bold" pitchFamily="2" charset="77"/>
                <a:ea typeface="+mn-ea"/>
                <a:cs typeface="+mn-cs"/>
              </a:rPr>
              <a:t> 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11114EC0-9C21-6B4D-BB09-12F730B91F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54505">
            <a:off x="10586470" y="5374526"/>
            <a:ext cx="956308" cy="8204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ED0D3AA-7AB7-497E-AB6B-2ABEAE9B34EA}"/>
              </a:ext>
            </a:extLst>
          </p:cNvPr>
          <p:cNvSpPr/>
          <p:nvPr/>
        </p:nvSpPr>
        <p:spPr>
          <a:xfrm>
            <a:off x="0" y="5902534"/>
            <a:ext cx="4003352" cy="655438"/>
          </a:xfrm>
          <a:custGeom>
            <a:avLst/>
            <a:gdLst>
              <a:gd name="connsiteX0" fmla="*/ 0 w 4003352"/>
              <a:gd name="connsiteY0" fmla="*/ 0 h 655438"/>
              <a:gd name="connsiteX1" fmla="*/ 667225 w 4003352"/>
              <a:gd name="connsiteY1" fmla="*/ 0 h 655438"/>
              <a:gd name="connsiteX2" fmla="*/ 1254384 w 4003352"/>
              <a:gd name="connsiteY2" fmla="*/ 0 h 655438"/>
              <a:gd name="connsiteX3" fmla="*/ 1921609 w 4003352"/>
              <a:gd name="connsiteY3" fmla="*/ 0 h 655438"/>
              <a:gd name="connsiteX4" fmla="*/ 2468734 w 4003352"/>
              <a:gd name="connsiteY4" fmla="*/ 0 h 655438"/>
              <a:gd name="connsiteX5" fmla="*/ 3055892 w 4003352"/>
              <a:gd name="connsiteY5" fmla="*/ 0 h 655438"/>
              <a:gd name="connsiteX6" fmla="*/ 4003352 w 4003352"/>
              <a:gd name="connsiteY6" fmla="*/ 0 h 655438"/>
              <a:gd name="connsiteX7" fmla="*/ 4003352 w 4003352"/>
              <a:gd name="connsiteY7" fmla="*/ 655438 h 655438"/>
              <a:gd name="connsiteX8" fmla="*/ 3336127 w 4003352"/>
              <a:gd name="connsiteY8" fmla="*/ 655438 h 655438"/>
              <a:gd name="connsiteX9" fmla="*/ 2789002 w 4003352"/>
              <a:gd name="connsiteY9" fmla="*/ 655438 h 655438"/>
              <a:gd name="connsiteX10" fmla="*/ 2161810 w 4003352"/>
              <a:gd name="connsiteY10" fmla="*/ 655438 h 655438"/>
              <a:gd name="connsiteX11" fmla="*/ 1494585 w 4003352"/>
              <a:gd name="connsiteY11" fmla="*/ 655438 h 655438"/>
              <a:gd name="connsiteX12" fmla="*/ 787326 w 4003352"/>
              <a:gd name="connsiteY12" fmla="*/ 655438 h 655438"/>
              <a:gd name="connsiteX13" fmla="*/ 0 w 4003352"/>
              <a:gd name="connsiteY13" fmla="*/ 655438 h 655438"/>
              <a:gd name="connsiteX14" fmla="*/ 0 w 4003352"/>
              <a:gd name="connsiteY14" fmla="*/ 0 h 65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03352" h="655438" fill="none" extrusionOk="0">
                <a:moveTo>
                  <a:pt x="0" y="0"/>
                </a:moveTo>
                <a:cubicBezTo>
                  <a:pt x="189375" y="-33234"/>
                  <a:pt x="415793" y="11850"/>
                  <a:pt x="667225" y="0"/>
                </a:cubicBezTo>
                <a:cubicBezTo>
                  <a:pt x="918658" y="-11850"/>
                  <a:pt x="1007543" y="25965"/>
                  <a:pt x="1254384" y="0"/>
                </a:cubicBezTo>
                <a:cubicBezTo>
                  <a:pt x="1501225" y="-25965"/>
                  <a:pt x="1612249" y="1723"/>
                  <a:pt x="1921609" y="0"/>
                </a:cubicBezTo>
                <a:cubicBezTo>
                  <a:pt x="2230969" y="-1723"/>
                  <a:pt x="2337788" y="23133"/>
                  <a:pt x="2468734" y="0"/>
                </a:cubicBezTo>
                <a:cubicBezTo>
                  <a:pt x="2599680" y="-23133"/>
                  <a:pt x="2901151" y="11474"/>
                  <a:pt x="3055892" y="0"/>
                </a:cubicBezTo>
                <a:cubicBezTo>
                  <a:pt x="3210633" y="-11474"/>
                  <a:pt x="3642211" y="2568"/>
                  <a:pt x="4003352" y="0"/>
                </a:cubicBezTo>
                <a:cubicBezTo>
                  <a:pt x="3988662" y="313551"/>
                  <a:pt x="3991555" y="350580"/>
                  <a:pt x="4003352" y="655438"/>
                </a:cubicBezTo>
                <a:cubicBezTo>
                  <a:pt x="3734925" y="656273"/>
                  <a:pt x="3495341" y="656133"/>
                  <a:pt x="3336127" y="655438"/>
                </a:cubicBezTo>
                <a:cubicBezTo>
                  <a:pt x="3176913" y="654743"/>
                  <a:pt x="3005593" y="644687"/>
                  <a:pt x="2789002" y="655438"/>
                </a:cubicBezTo>
                <a:cubicBezTo>
                  <a:pt x="2572412" y="666189"/>
                  <a:pt x="2457060" y="649544"/>
                  <a:pt x="2161810" y="655438"/>
                </a:cubicBezTo>
                <a:cubicBezTo>
                  <a:pt x="1866560" y="661332"/>
                  <a:pt x="1686342" y="651992"/>
                  <a:pt x="1494585" y="655438"/>
                </a:cubicBezTo>
                <a:cubicBezTo>
                  <a:pt x="1302828" y="658884"/>
                  <a:pt x="1117655" y="622644"/>
                  <a:pt x="787326" y="655438"/>
                </a:cubicBezTo>
                <a:cubicBezTo>
                  <a:pt x="456997" y="688232"/>
                  <a:pt x="215275" y="667105"/>
                  <a:pt x="0" y="655438"/>
                </a:cubicBezTo>
                <a:cubicBezTo>
                  <a:pt x="3567" y="352459"/>
                  <a:pt x="19913" y="219679"/>
                  <a:pt x="0" y="0"/>
                </a:cubicBezTo>
                <a:close/>
              </a:path>
              <a:path w="4003352" h="655438" stroke="0" extrusionOk="0">
                <a:moveTo>
                  <a:pt x="0" y="0"/>
                </a:moveTo>
                <a:cubicBezTo>
                  <a:pt x="168651" y="11600"/>
                  <a:pt x="347390" y="-26358"/>
                  <a:pt x="547125" y="0"/>
                </a:cubicBezTo>
                <a:cubicBezTo>
                  <a:pt x="746861" y="26358"/>
                  <a:pt x="888989" y="-25333"/>
                  <a:pt x="1094250" y="0"/>
                </a:cubicBezTo>
                <a:cubicBezTo>
                  <a:pt x="1299512" y="25333"/>
                  <a:pt x="1463869" y="-21110"/>
                  <a:pt x="1641374" y="0"/>
                </a:cubicBezTo>
                <a:cubicBezTo>
                  <a:pt x="1818879" y="21110"/>
                  <a:pt x="1996249" y="-9713"/>
                  <a:pt x="2268566" y="0"/>
                </a:cubicBezTo>
                <a:cubicBezTo>
                  <a:pt x="2540883" y="9713"/>
                  <a:pt x="2701952" y="19790"/>
                  <a:pt x="2855724" y="0"/>
                </a:cubicBezTo>
                <a:cubicBezTo>
                  <a:pt x="3009496" y="-19790"/>
                  <a:pt x="3459590" y="16853"/>
                  <a:pt x="4003352" y="0"/>
                </a:cubicBezTo>
                <a:cubicBezTo>
                  <a:pt x="4036061" y="164502"/>
                  <a:pt x="4022635" y="454625"/>
                  <a:pt x="4003352" y="655438"/>
                </a:cubicBezTo>
                <a:cubicBezTo>
                  <a:pt x="3759357" y="652041"/>
                  <a:pt x="3614135" y="665420"/>
                  <a:pt x="3376160" y="655438"/>
                </a:cubicBezTo>
                <a:cubicBezTo>
                  <a:pt x="3138185" y="645456"/>
                  <a:pt x="2922169" y="684916"/>
                  <a:pt x="2628868" y="655438"/>
                </a:cubicBezTo>
                <a:cubicBezTo>
                  <a:pt x="2335567" y="625960"/>
                  <a:pt x="2212561" y="645913"/>
                  <a:pt x="1961642" y="655438"/>
                </a:cubicBezTo>
                <a:cubicBezTo>
                  <a:pt x="1710723" y="664963"/>
                  <a:pt x="1598270" y="627161"/>
                  <a:pt x="1254384" y="655438"/>
                </a:cubicBezTo>
                <a:cubicBezTo>
                  <a:pt x="910498" y="683715"/>
                  <a:pt x="810299" y="645350"/>
                  <a:pt x="587158" y="655438"/>
                </a:cubicBezTo>
                <a:cubicBezTo>
                  <a:pt x="364017" y="665526"/>
                  <a:pt x="262778" y="664250"/>
                  <a:pt x="0" y="655438"/>
                </a:cubicBezTo>
                <a:cubicBezTo>
                  <a:pt x="9731" y="371596"/>
                  <a:pt x="-22308" y="220296"/>
                  <a:pt x="0" y="0"/>
                </a:cubicBezTo>
                <a:close/>
              </a:path>
            </a:pathLst>
          </a:custGeom>
          <a:solidFill>
            <a:srgbClr val="214A69"/>
          </a:solidFill>
          <a:ln>
            <a:solidFill>
              <a:srgbClr val="214A69"/>
            </a:solidFill>
            <a:extLst>
              <a:ext uri="{C807C97D-BFC1-408E-A445-0C87EB9F89A2}">
                <ask:lineSketchStyleProps xmlns:ask="http://schemas.microsoft.com/office/drawing/2018/sketchyshapes" sd="388884573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Text&#10;&#10;Description automatically generated with low confidence">
            <a:extLst>
              <a:ext uri="{FF2B5EF4-FFF2-40B4-BE49-F238E27FC236}">
                <a16:creationId xmlns:a16="http://schemas.microsoft.com/office/drawing/2014/main" id="{DA635E21-3D1A-454E-BD9B-9341A921A9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5766" y="1407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98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ountain&#10;&#10;Description automatically generated">
            <a:extLst>
              <a:ext uri="{FF2B5EF4-FFF2-40B4-BE49-F238E27FC236}">
                <a16:creationId xmlns:a16="http://schemas.microsoft.com/office/drawing/2014/main" id="{F3458351-AEFA-8140-8274-A82F901AB2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106" y="2116754"/>
            <a:ext cx="6952570" cy="4408354"/>
          </a:xfrm>
          <a:prstGeom prst="rect">
            <a:avLst/>
          </a:prstGeom>
          <a:ln w="3492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04B3C7-0E8B-C343-A0EE-FCA7ED015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6CE75-8E36-AF40-A981-D1D09DDA4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5493" y="765697"/>
            <a:ext cx="6952569" cy="1102949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Use an atlas to label the different oceans</a:t>
            </a:r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Shape 210">
            <a:extLst>
              <a:ext uri="{FF2B5EF4-FFF2-40B4-BE49-F238E27FC236}">
                <a16:creationId xmlns:a16="http://schemas.microsoft.com/office/drawing/2014/main" id="{3AD2A9AD-F1B0-E544-8C22-0E1267AF146B}"/>
              </a:ext>
            </a:extLst>
          </p:cNvPr>
          <p:cNvSpPr>
            <a:spLocks noChangeAspect="1"/>
          </p:cNvSpPr>
          <p:nvPr/>
        </p:nvSpPr>
        <p:spPr>
          <a:xfrm flipH="1">
            <a:off x="8184713" y="1089025"/>
            <a:ext cx="2088000" cy="208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02E006-CB69-494B-9248-3124A244487B}"/>
              </a:ext>
            </a:extLst>
          </p:cNvPr>
          <p:cNvSpPr/>
          <p:nvPr/>
        </p:nvSpPr>
        <p:spPr>
          <a:xfrm>
            <a:off x="8281459" y="1317172"/>
            <a:ext cx="18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Helvetica Neue Medium"/>
                <a:cs typeface="Helvetica Neue Medium"/>
                <a:sym typeface="Helvetica Neue Medium"/>
              </a:rPr>
              <a:t>Extension –  Label as many seas as you can on your map.</a:t>
            </a:r>
          </a:p>
        </p:txBody>
      </p:sp>
    </p:spTree>
    <p:extLst>
      <p:ext uri="{BB962C8B-B14F-4D97-AF65-F5344CB8AC3E}">
        <p14:creationId xmlns:p14="http://schemas.microsoft.com/office/powerpoint/2010/main" val="190930601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4B3C7-0E8B-C343-A0EE-FCA7ED015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6CE75-8E36-AF40-A981-D1D09DDA4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8152" y="992611"/>
            <a:ext cx="7916248" cy="1102949"/>
          </a:xfrm>
        </p:spPr>
        <p:txBody>
          <a:bodyPr/>
          <a:lstStyle/>
          <a:p>
            <a:r>
              <a:rPr lang="en-US" dirty="0"/>
              <a:t>What are the word’s five oceans? 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5C0B36-81A3-AD39-9BA5-5440B86EA163}"/>
              </a:ext>
            </a:extLst>
          </p:cNvPr>
          <p:cNvGrpSpPr/>
          <p:nvPr/>
        </p:nvGrpSpPr>
        <p:grpSpPr>
          <a:xfrm>
            <a:off x="2387600" y="1871069"/>
            <a:ext cx="6952570" cy="4408354"/>
            <a:chOff x="1919287" y="2306075"/>
            <a:chExt cx="6952570" cy="4408354"/>
          </a:xfrm>
        </p:grpSpPr>
        <p:pic>
          <p:nvPicPr>
            <p:cNvPr id="7" name="Picture 6" descr="A close up of a mountain&#10;&#10;Description automatically generated">
              <a:extLst>
                <a:ext uri="{FF2B5EF4-FFF2-40B4-BE49-F238E27FC236}">
                  <a16:creationId xmlns:a16="http://schemas.microsoft.com/office/drawing/2014/main" id="{E463222C-4B89-354A-863A-4E3158F72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9287" y="2306075"/>
              <a:ext cx="6952570" cy="440835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60364FA-5D91-FD4F-AB7A-B1064E547087}"/>
                </a:ext>
              </a:extLst>
            </p:cNvPr>
            <p:cNvSpPr/>
            <p:nvPr/>
          </p:nvSpPr>
          <p:spPr>
            <a:xfrm>
              <a:off x="5192484" y="2399261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1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1F9A9DE-8EC0-3F4B-9C22-F1F0A2D76E3E}"/>
                </a:ext>
              </a:extLst>
            </p:cNvPr>
            <p:cNvSpPr/>
            <p:nvPr/>
          </p:nvSpPr>
          <p:spPr>
            <a:xfrm>
              <a:off x="4397829" y="3732103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2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5D1E663-8906-7D4D-AF0E-09DEF6295D04}"/>
                </a:ext>
              </a:extLst>
            </p:cNvPr>
            <p:cNvSpPr/>
            <p:nvPr/>
          </p:nvSpPr>
          <p:spPr>
            <a:xfrm>
              <a:off x="2688772" y="4831560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3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127DBE2-0A4D-5944-A0E6-2BCFC583C8E7}"/>
                </a:ext>
              </a:extLst>
            </p:cNvPr>
            <p:cNvSpPr/>
            <p:nvPr/>
          </p:nvSpPr>
          <p:spPr>
            <a:xfrm>
              <a:off x="6705601" y="5169017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5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D25F11B-0B2E-F343-A90D-48C671EB1C6D}"/>
                </a:ext>
              </a:extLst>
            </p:cNvPr>
            <p:cNvSpPr/>
            <p:nvPr/>
          </p:nvSpPr>
          <p:spPr>
            <a:xfrm>
              <a:off x="8316686" y="3917160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3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537BF79-C9AF-2049-9491-B2E52133EEBD}"/>
                </a:ext>
              </a:extLst>
            </p:cNvPr>
            <p:cNvSpPr/>
            <p:nvPr/>
          </p:nvSpPr>
          <p:spPr>
            <a:xfrm>
              <a:off x="4615543" y="6018103"/>
              <a:ext cx="446314" cy="446314"/>
            </a:xfrm>
            <a:prstGeom prst="ellipse">
              <a:avLst/>
            </a:prstGeom>
            <a:solidFill>
              <a:srgbClr val="6CD1D4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r>
                <a:rPr lang="en-US" sz="1100" dirty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697731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EB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4B3C7-0E8B-C343-A0EE-FCA7ED015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8AFF7-06B6-A445-8BDA-5DCE51EE2B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2705" y="1000703"/>
            <a:ext cx="9306589" cy="943359"/>
          </a:xfrm>
        </p:spPr>
        <p:txBody>
          <a:bodyPr/>
          <a:lstStyle/>
          <a:p>
            <a:r>
              <a:rPr lang="en-US" dirty="0"/>
              <a:t>Use the information sheets to annotate key features of the oceans on the world map. </a:t>
            </a:r>
            <a:endParaRPr lang="en-GB" dirty="0"/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BA9735-272E-F840-8AA5-0B5A7280C19B}"/>
              </a:ext>
            </a:extLst>
          </p:cNvPr>
          <p:cNvSpPr>
            <a:spLocks noChangeAspect="1"/>
          </p:cNvSpPr>
          <p:nvPr/>
        </p:nvSpPr>
        <p:spPr>
          <a:xfrm>
            <a:off x="1919289" y="2536372"/>
            <a:ext cx="2922123" cy="41327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E63BF3-1265-3942-B118-4F138227AA12}"/>
              </a:ext>
            </a:extLst>
          </p:cNvPr>
          <p:cNvSpPr>
            <a:spLocks noChangeAspect="1"/>
          </p:cNvSpPr>
          <p:nvPr/>
        </p:nvSpPr>
        <p:spPr>
          <a:xfrm>
            <a:off x="5190003" y="2536372"/>
            <a:ext cx="2922123" cy="41327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F46C9A6-09E1-154A-9421-6EE11458AE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525" y="2536372"/>
            <a:ext cx="2939887" cy="4155369"/>
          </a:xfrm>
          <a:prstGeom prst="rect">
            <a:avLst/>
          </a:prstGeo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E2188CDE-03F5-7E4C-9017-6BCB077E72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003" y="2536371"/>
            <a:ext cx="2923861" cy="413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1786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9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9D86-32CD-264B-910C-E6E03C7D1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1: Our wonderful ocean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1CE4-882F-1441-A92F-554CD4CAAD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Deep ocean poster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A close up of a devic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E0E747E-B185-7449-86B5-43342AB20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289" y="1854126"/>
            <a:ext cx="3040370" cy="4290300"/>
          </a:xfrm>
          <a:prstGeom prst="rect">
            <a:avLst/>
          </a:prstGeom>
        </p:spPr>
      </p:pic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EA53FDAE-3FA7-1C47-BE2C-E2E8A3AA7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250" y="6030229"/>
            <a:ext cx="369408" cy="3694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AAF2CBD-9C62-1547-AD88-A03F3EAF96F2}"/>
              </a:ext>
            </a:extLst>
          </p:cNvPr>
          <p:cNvSpPr/>
          <p:nvPr/>
        </p:nvSpPr>
        <p:spPr>
          <a:xfrm>
            <a:off x="2057645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5801F91-AAF8-874E-AD2B-CDA3F12475BC}"/>
              </a:ext>
            </a:extLst>
          </p:cNvPr>
          <p:cNvGrpSpPr/>
          <p:nvPr/>
        </p:nvGrpSpPr>
        <p:grpSpPr>
          <a:xfrm>
            <a:off x="1919289" y="6073324"/>
            <a:ext cx="2079653" cy="283221"/>
            <a:chOff x="395288" y="6073323"/>
            <a:chExt cx="2079653" cy="28322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1425FB7-67D2-FC4C-AAB5-2461F49B180C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4726FA35-7C4A-9D46-93FE-0FE29829AD33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046DF18D-C092-1A41-9668-953C876096A1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61C5B370-42E0-9B45-BB6B-5ACC6D95C459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26F2382-39A6-8D49-9F39-985D8FFEAE92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08EBCF-6E3F-064B-8BD8-82283717DA8F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defTabSz="457200"/>
              <a:r>
                <a:rPr lang="en-US" sz="1200" b="1" spc="300" dirty="0">
                  <a:solidFill>
                    <a:schemeClr val="tx1"/>
                  </a:solidFill>
                  <a:latin typeface="Century Gothic" panose="020B0502020202020204" pitchFamily="34" charset="0"/>
                  <a:hlinkClick r:id="rId2"/>
                </a:rPr>
                <a:t>VIEW GALLERY</a:t>
              </a:r>
              <a:endPara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2A426FE-4455-4A4C-AC40-F6611DD78FBC}"/>
              </a:ext>
            </a:extLst>
          </p:cNvPr>
          <p:cNvSpPr/>
          <p:nvPr/>
        </p:nvSpPr>
        <p:spPr>
          <a:xfrm>
            <a:off x="2202510" y="6288672"/>
            <a:ext cx="1585297" cy="6555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4425465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F0F0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  <_Flow_SignoffStatus xmlns="764ce334-4dea-4cda-96fd-5a46cc3154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9" ma:contentTypeDescription="Create a new document." ma:contentTypeScope="" ma:versionID="ca89567eb3d7597ff4dafff1cc2834f2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6036ee9a4dfbea1b2f42013792becada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9406D9-1B26-4C56-BC69-0B23C4BA0C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048FAC-82D4-45C1-AF7A-6518C52BAC69}">
  <ds:schemaRefs>
    <ds:schemaRef ds:uri="http://schemas.microsoft.com/office/2006/metadata/properties"/>
    <ds:schemaRef ds:uri="http://schemas.microsoft.com/office/infopath/2007/PartnerControls"/>
    <ds:schemaRef ds:uri="edf7c51f-8958-4cb5-b692-975806f17f35"/>
    <ds:schemaRef ds:uri="764ce334-4dea-4cda-96fd-5a46cc3154a2"/>
  </ds:schemaRefs>
</ds:datastoreItem>
</file>

<file path=customXml/itemProps3.xml><?xml version="1.0" encoding="utf-8"?>
<ds:datastoreItem xmlns:ds="http://schemas.openxmlformats.org/officeDocument/2006/customXml" ds:itemID="{551C005A-C491-434B-AF3F-148E9B1062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ce334-4dea-4cda-96fd-5a46cc3154a2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465</Words>
  <Application>Microsoft Office PowerPoint</Application>
  <PresentationFormat>Widescreen</PresentationFormat>
  <Paragraphs>86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Gilroy Black</vt:lpstr>
      <vt:lpstr>Gilroy Bold</vt:lpstr>
      <vt:lpstr>Helvetica Neue Medium</vt:lpstr>
      <vt:lpstr>Office Theme</vt:lpstr>
      <vt:lpstr>1_Office Theme</vt:lpstr>
      <vt:lpstr>2_Office Theme</vt:lpstr>
      <vt:lpstr>PowerPoint Presentation</vt:lpstr>
      <vt:lpstr>Lesson 1: Our wonderful ocean</vt:lpstr>
      <vt:lpstr>PowerPoint Presentation</vt:lpstr>
      <vt:lpstr>Lesson 1: Our wonderful ocean</vt:lpstr>
      <vt:lpstr>PowerPoint Presentation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  <vt:lpstr>Lesson 1: Our wonderful ocean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Sarah Duffy</cp:lastModifiedBy>
  <cp:revision>119</cp:revision>
  <cp:lastPrinted>2018-10-15T11:47:29Z</cp:lastPrinted>
  <dcterms:modified xsi:type="dcterms:W3CDTF">2024-03-27T12:13:22Z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