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media/image26.jpg" ContentType="image/jpeg"/>
  <Override PartName="/ppt/media/image29.jpg" ContentType="image/jpeg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2" r:id="rId5"/>
    <p:sldMasterId id="2147483694" r:id="rId6"/>
  </p:sldMasterIdLst>
  <p:notesMasterIdLst>
    <p:notesMasterId r:id="rId22"/>
  </p:notesMasterIdLst>
  <p:handoutMasterIdLst>
    <p:handoutMasterId r:id="rId23"/>
  </p:handoutMasterIdLst>
  <p:sldIdLst>
    <p:sldId id="256" r:id="rId7"/>
    <p:sldId id="258" r:id="rId8"/>
    <p:sldId id="308" r:id="rId9"/>
    <p:sldId id="310" r:id="rId10"/>
    <p:sldId id="309" r:id="rId11"/>
    <p:sldId id="311" r:id="rId12"/>
    <p:sldId id="320" r:id="rId13"/>
    <p:sldId id="321" r:id="rId14"/>
    <p:sldId id="313" r:id="rId15"/>
    <p:sldId id="314" r:id="rId16"/>
    <p:sldId id="315" r:id="rId17"/>
    <p:sldId id="316" r:id="rId18"/>
    <p:sldId id="275" r:id="rId19"/>
    <p:sldId id="276" r:id="rId20"/>
    <p:sldId id="277" r:id="rId21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CEC3"/>
    <a:srgbClr val="A0D2DC"/>
    <a:srgbClr val="EF3C53"/>
    <a:srgbClr val="091932"/>
    <a:srgbClr val="4EB7A0"/>
    <a:srgbClr val="25233F"/>
    <a:srgbClr val="6CD1D4"/>
    <a:srgbClr val="6EBEAF"/>
    <a:srgbClr val="7AC1A3"/>
    <a:srgbClr val="034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3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CFED6439-1F85-4D12-A582-1D2B09DC961B}"/>
    <pc:docChg chg="modSld">
      <pc:chgData name="Sarah Duffy" userId="ca92ddb4-4620-4127-97b1-8232d187080b" providerId="ADAL" clId="{CFED6439-1F85-4D12-A582-1D2B09DC961B}" dt="2024-03-27T12:14:14.319" v="0" actId="1076"/>
      <pc:docMkLst>
        <pc:docMk/>
      </pc:docMkLst>
      <pc:sldChg chg="modSp mod">
        <pc:chgData name="Sarah Duffy" userId="ca92ddb4-4620-4127-97b1-8232d187080b" providerId="ADAL" clId="{CFED6439-1F85-4D12-A582-1D2B09DC961B}" dt="2024-03-27T12:14:14.319" v="0" actId="1076"/>
        <pc:sldMkLst>
          <pc:docMk/>
          <pc:sldMk cId="312134143" sldId="256"/>
        </pc:sldMkLst>
        <pc:picChg chg="mod">
          <ac:chgData name="Sarah Duffy" userId="ca92ddb4-4620-4127-97b1-8232d187080b" providerId="ADAL" clId="{CFED6439-1F85-4D12-A582-1D2B09DC961B}" dt="2024-03-27T12:14:14.319" v="0" actId="1076"/>
          <ac:picMkLst>
            <pc:docMk/>
            <pc:sldMk cId="312134143" sldId="256"/>
            <ac:picMk id="3" creationId="{DCE62F7C-FAB8-3A43-ABCC-A4D1679E1D5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mate.gov/news-features/understanding-climate/understanding-blue-carbon#:~:text=Highlights,surge%20protection%2C%20and%20local%20economie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Ecosystem service: Defense against climate change</a:t>
            </a:r>
            <a:endParaRPr lang="en-GB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ocean is one of our best defenses against climate change, absorbing excess heat and carbon dioxide from our atmosphere. 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carbon dioxide absorbed from the atmosphere and stored in the ocean is called Blue Carbon.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ocean holds 43 times more carbon dioxide than the atmosphere, capturing around 30% of the CO2 made by human activities.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Seagrass meadows hold 11% of all blue carbon storage.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Salt marshes and mangrove swamps are also major players in ecosystem services and capture carbon ten times faster than tropical rainforests. 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Seaweeds and phytoplankton absorb carbon dioxide during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photosynthesis. When they die, they sink to the sea bed, sequestering that carbon. </a:t>
            </a:r>
            <a:b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https://www.climate.gov/news-features/understanding-climate/understanding-blue-carbon#:~:text=Highlights,surge%20protection%2C%20and%20local%20economies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727BF6-9523-2242-B2E7-2B6CA1194B37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05070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4293163" y="926939"/>
            <a:ext cx="843907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4293163" y="926939"/>
            <a:ext cx="843907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0406520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705323" y="228400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74237" y="2291561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263304" y="2299118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9047613" y="2306675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705323" y="4264973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3474237" y="4272530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6263304" y="4280087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9047613" y="4287644"/>
            <a:ext cx="2462664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1149966" y="2482656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4656403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8160069" y="2462968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705323" y="2102636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6263304" y="211775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705323" y="4423670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6263304" y="4438784"/>
            <a:ext cx="2462664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28961" y="2558590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25256" y="4217664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Quiz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7E0DCE5-FEA4-C343-BC9D-D2876F2E32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765214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8777391" y="2856509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28622" y="3705786"/>
            <a:ext cx="2566245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28961" y="2558590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25256" y="4217664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527559" y="2876197"/>
            <a:ext cx="2890287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424" y="3728444"/>
            <a:ext cx="2566245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28961" y="2558590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25256" y="4217664"/>
            <a:ext cx="4363067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84070-4140-1A4E-B9F5-BD9454BD8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0D4B0F-109A-C840-901B-C37378237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FA954-AEA9-B14E-AF6D-B75B25712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A6355-7E9B-0B4B-9F7F-B27982AA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0FAB5-44ED-A94B-BF2C-BB1187E1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2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ECDF-0EEC-5742-A8C0-38CF4368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1678D-A0DE-9F4F-9AE7-14EC25C8D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420A1-A459-EF45-883D-EB7C4C38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C253B-A35A-A448-A570-928C26BB6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781DA-990B-2F4B-9605-EEE9F2C10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4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4126932" y="4464540"/>
            <a:ext cx="2001435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7799848" y="4464540"/>
            <a:ext cx="2001435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7063" y="4861331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12978" y="4861330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FD2FE-CAD0-F04D-A461-131421450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93729-9CA6-614D-9776-CFD8438B0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64095-1336-C241-8491-FC048F501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FB0B4-CF10-3E49-A0F2-C7797125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AF445-D4E4-CA46-A8C1-38AD3B16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67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6EE9-DE65-8248-BE64-F75B5E90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5B853-3C22-4544-A961-45382EE8D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97B0C-493F-3941-88D6-024D2E3D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6AE39-C0D6-3644-AECF-FF8ABEDE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829EE-1261-2B4C-9AD0-3B66D880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6DC16-91E2-054E-A857-6C3855934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51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98117-6187-9F4F-868A-605A6E561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5496F-E7E8-3941-B07A-5D2DAB4C2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9F1A0-1895-284A-B98F-9A8BB2B5B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F74487-A560-A448-8D24-EB0D62AD5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883039-BEE5-E24A-93CA-142CA6080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3FD70B-7766-254E-BEDB-9F35D003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3CF061-D733-3943-9062-68C005B9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11711E-C5E7-E24C-A849-DC3A4EF6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762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1CF18-5B1F-E347-9D4E-2007EF0C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4183D-05B8-8F44-A9E4-5EEAF7E7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1C9D7-FB5D-6540-967B-37714EAF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ECC3E-533E-EE42-9098-2809BE6A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45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78CDE-7361-E349-A458-472DCF6CB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D96CA-2ADA-FF4D-AEA8-2FCC1B37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8F37E-E278-C640-A8F4-22631B2F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964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7A5D3-FB85-264C-8E16-E2A094A01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2F808-2F08-9446-B366-01C48E79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68618-AE4C-1149-A196-7BD9F1CFC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8F20-F401-404C-931B-374732C65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D4897-544F-6145-9E87-8C51B259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8076F-C643-2E40-9FC1-77C622C71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616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CE2B-8B9B-2347-AAE8-5E05F85E0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968DC-5904-1542-88E8-89E856932E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2202C5-E330-DD47-B0CD-F5ED59556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9055D-50A3-4249-8805-47A532B31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6BCE9-4D96-154A-B470-15455C707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D3174-7061-BC43-977A-96300E8D7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15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2CD0-96A9-104D-AF3A-6AEDDB65E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B7C5-7E14-0848-8C15-56CE0ABF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2EE3F-F79D-B344-9B42-2A848CBC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670DD-1469-3342-AEF7-9B76985BA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8536E-00AC-7C44-8B51-53317CA0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30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27D87B-B11B-714D-A3B5-E855D7ED5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6766A-292A-7D45-8B5B-6DFADE17A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B0034-A1B7-9A45-8D47-7B47CC762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C26C-5AE0-5E44-94F5-57F1ED31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5ADDA-CA80-7C43-8CCB-CD5CD94E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954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559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38" b="1" i="0">
                <a:solidFill>
                  <a:srgbClr val="004158"/>
                </a:solidFill>
                <a:latin typeface="Gilroy Bold"/>
                <a:cs typeface="Gilroy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47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5798" y="791875"/>
            <a:ext cx="2845118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004158"/>
                </a:solidFill>
                <a:latin typeface="Gilroy Bold"/>
                <a:cs typeface="Gilroy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930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5798" y="791875"/>
            <a:ext cx="2845118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004158"/>
                </a:solidFill>
                <a:latin typeface="Gilroy Bold"/>
                <a:cs typeface="Gilroy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70281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5798" y="791875"/>
            <a:ext cx="2845118" cy="559833"/>
          </a:xfrm>
        </p:spPr>
        <p:txBody>
          <a:bodyPr lIns="0" tIns="0" rIns="0" bIns="0"/>
          <a:lstStyle>
            <a:lvl1pPr>
              <a:defRPr sz="3638" b="1" i="0">
                <a:solidFill>
                  <a:srgbClr val="004158"/>
                </a:solidFill>
                <a:latin typeface="Gilroy Bold"/>
                <a:cs typeface="Gilroy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87971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616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81" r:id="rId12"/>
    <p:sldLayoutId id="2147483658" r:id="rId13"/>
    <p:sldLayoutId id="2147483666" r:id="rId14"/>
    <p:sldLayoutId id="2147483662" r:id="rId15"/>
    <p:sldLayoutId id="2147483675" r:id="rId16"/>
    <p:sldLayoutId id="2147483676" r:id="rId17"/>
    <p:sldLayoutId id="2147483677" r:id="rId18"/>
    <p:sldLayoutId id="2147483669" r:id="rId19"/>
    <p:sldLayoutId id="2147483670" r:id="rId20"/>
    <p:sldLayoutId id="2147483671" r:id="rId21"/>
    <p:sldLayoutId id="2147483672" r:id="rId22"/>
    <p:sldLayoutId id="2147483680" r:id="rId23"/>
    <p:sldLayoutId id="2147483668" r:id="rId24"/>
    <p:sldLayoutId id="2147483674" r:id="rId25"/>
    <p:sldLayoutId id="2147483661" r:id="rId26"/>
    <p:sldLayoutId id="2147483665" r:id="rId27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09CEE6-F7BB-AD45-B0F8-DE081385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DBC69-E607-9F4D-A291-3919159B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BBC24-78F7-0840-87C9-9E4FC683D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5437E-0F0A-4645-A0B8-CC1476C0C3C0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D9436-E850-B548-B8CA-06EECD16F9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1035D-198C-EC47-B257-A3F847027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7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004A6C"/>
          </a:solidFill>
        </p:spPr>
        <p:txBody>
          <a:bodyPr wrap="square" lIns="0" tIns="0" rIns="0" bIns="0" rtlCol="0"/>
          <a:lstStyle/>
          <a:p>
            <a:endParaRPr sz="675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5798" y="791875"/>
            <a:ext cx="2845118" cy="746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50" b="1" i="0">
                <a:solidFill>
                  <a:srgbClr val="004158"/>
                </a:solidFill>
                <a:latin typeface="Gilroy Bold"/>
                <a:cs typeface="Gilroy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623" y="1069719"/>
            <a:ext cx="565785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821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water, person&#10;&#10;Description automatically generated">
            <a:extLst>
              <a:ext uri="{FF2B5EF4-FFF2-40B4-BE49-F238E27FC236}">
                <a16:creationId xmlns:a16="http://schemas.microsoft.com/office/drawing/2014/main" id="{DCE62F7C-FAB8-3A43-ABCC-A4D1679E1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57707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4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85746-64EA-5B44-9EF3-B5C668C6D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F5A10-3734-114A-8B30-C4134F5F50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6059" y="1077671"/>
            <a:ext cx="9074014" cy="1102949"/>
          </a:xfrm>
        </p:spPr>
        <p:txBody>
          <a:bodyPr/>
          <a:lstStyle/>
          <a:p>
            <a:r>
              <a:rPr lang="en-US" sz="3600" dirty="0"/>
              <a:t>Write a letter to the Secretary of State for the Environment. </a:t>
            </a:r>
          </a:p>
          <a:p>
            <a:r>
              <a:rPr lang="en-US" sz="3600" dirty="0"/>
              <a:t>Why are oceans important? </a:t>
            </a:r>
          </a:p>
          <a:p>
            <a:endParaRPr lang="en-GB" sz="3600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FBC90C-EE47-AC4C-AEE5-D6BF830701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86148" y="3194083"/>
            <a:ext cx="8415410" cy="2586246"/>
          </a:xfrm>
        </p:spPr>
        <p:txBody>
          <a:bodyPr/>
          <a:lstStyle/>
          <a:p>
            <a:pPr marL="180000" indent="-180000">
              <a:spcBef>
                <a:spcPts val="0"/>
              </a:spcBef>
            </a:pPr>
            <a:r>
              <a:rPr lang="en-US" dirty="0"/>
              <a:t>Tips for writing to your local MP: </a:t>
            </a:r>
          </a:p>
          <a:p>
            <a:pPr marL="180000" indent="-18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Check your MP’s title – Mr., Mrs., </a:t>
            </a:r>
            <a:r>
              <a:rPr lang="en-US" dirty="0" err="1"/>
              <a:t>Dr</a:t>
            </a:r>
            <a:r>
              <a:rPr lang="en-US" dirty="0"/>
              <a:t>, Sir, Rt. Hon?</a:t>
            </a:r>
          </a:p>
          <a:p>
            <a:pPr marL="180000" indent="-18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Postal Address – House of Commons, London, SW1A 0AA. </a:t>
            </a:r>
          </a:p>
          <a:p>
            <a:pPr marL="180000" indent="-18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Don’t forget to include your postal address. </a:t>
            </a:r>
          </a:p>
          <a:p>
            <a:pPr marL="180000" indent="-18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Be succinct – your letter shouldn’t be more than one and a half sides of A4. </a:t>
            </a:r>
          </a:p>
          <a:p>
            <a:pPr marL="180000" indent="-180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Keep to the point – focus on one issue.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D1FF2C-F94A-D448-8A81-010F17C642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1523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15A8C-0DA8-2C43-817D-1318B793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A40602-9A5A-0949-8B2F-976042F4B7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3A0607-887E-224B-B26C-39194F3CF6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7539" y="1900796"/>
            <a:ext cx="8385175" cy="228123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by introducing yourself and sharing why you care about the issue you are raising.  Acknowledge your MP on any supportive actions they have recently taken.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the </a:t>
            </a:r>
            <a:r>
              <a:rPr lang="en-US" b="1" dirty="0"/>
              <a:t>EPIC</a:t>
            </a:r>
            <a:r>
              <a:rPr lang="en-US" dirty="0"/>
              <a:t> Format: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</a:t>
            </a:r>
            <a:r>
              <a:rPr lang="en-US" dirty="0"/>
              <a:t> – Engage: use a dramatic fact or short statement.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</a:t>
            </a:r>
            <a:r>
              <a:rPr lang="en-US" dirty="0"/>
              <a:t> – Problem: state the problem and the causes of the problem as well as how widespread and serious it is.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I</a:t>
            </a:r>
            <a:r>
              <a:rPr lang="en-US" dirty="0"/>
              <a:t> – Inform: tell your MP about the importance of the ocean and why it needs protection.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</a:t>
            </a:r>
            <a:r>
              <a:rPr lang="en-US" dirty="0"/>
              <a:t> – Call to action: let them know what you want them to do about the issue.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230CF7-EF27-034F-8D6F-F24B7A4330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76" y="303332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7375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1D203-682E-FD48-A38D-7409BE92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493BF-027C-E54E-A010-9324E0A9CC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Quiz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52F53C-B9F4-3C40-B8D7-549B060656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How much of earth is covered by water? 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Name the 5 oceans 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What are ecological goods and services?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Give an example of ecological goods?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What is a service the ocean provides us? 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How are humans affecting the ocean? </a:t>
            </a:r>
          </a:p>
          <a:p>
            <a:pPr marL="360000" indent="-360000">
              <a:spcBef>
                <a:spcPts val="0"/>
              </a:spcBef>
              <a:buFont typeface="+mj-lt"/>
              <a:buAutoNum type="arabicPeriod"/>
            </a:pPr>
            <a:endParaRPr lang="en-GB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F6565D-CDD7-CE4A-BFE2-0CC8237B37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7007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6DC1-0CEB-AF44-A80F-F43C7041D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73E2CB-B054-C142-9EBD-39AB94E7E0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6131650" cy="1102949"/>
          </a:xfrm>
        </p:spPr>
        <p:txBody>
          <a:bodyPr/>
          <a:lstStyle/>
          <a:p>
            <a:r>
              <a:rPr lang="en-US" dirty="0"/>
              <a:t>Review: Learning outcomes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F0417-9E92-0F47-B696-87E7E54F02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Discuss the ecological goods provided by the ocean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Describe the ecological services provided by the ocean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Evaluate the importance of the ecological goods and services provided by the oceans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Consolidate learning about ocean goods and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Reflect on learning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Shape 210">
            <a:extLst>
              <a:ext uri="{FF2B5EF4-FFF2-40B4-BE49-F238E27FC236}">
                <a16:creationId xmlns:a16="http://schemas.microsoft.com/office/drawing/2014/main" id="{EF46B701-FF58-8540-9E14-040A64792587}"/>
              </a:ext>
            </a:extLst>
          </p:cNvPr>
          <p:cNvSpPr>
            <a:spLocks noChangeAspect="1"/>
          </p:cNvSpPr>
          <p:nvPr/>
        </p:nvSpPr>
        <p:spPr>
          <a:xfrm flipH="1">
            <a:off x="8449507" y="1129690"/>
            <a:ext cx="1728000" cy="172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63185E-F578-904E-BE90-EC2148CF7269}"/>
              </a:ext>
            </a:extLst>
          </p:cNvPr>
          <p:cNvSpPr/>
          <p:nvPr/>
        </p:nvSpPr>
        <p:spPr>
          <a:xfrm>
            <a:off x="8435859" y="1444402"/>
            <a:ext cx="172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US" sz="2000" dirty="0">
                <a:solidFill>
                  <a:schemeClr val="bg1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Do you have any questions?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0F896E-2636-B74B-B1A8-05185A9EC5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1911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E563B-0A95-0844-84C9-B2E28FDA8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82BAC-A814-4E42-922E-DF7A25E992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Home learning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81DEB-0749-0645-8690-59B90F2699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7539" y="2149372"/>
            <a:ext cx="7040439" cy="2281236"/>
          </a:xfrm>
        </p:spPr>
        <p:txBody>
          <a:bodyPr/>
          <a:lstStyle/>
          <a:p>
            <a:r>
              <a:rPr lang="en-US" dirty="0"/>
              <a:t>Create a fact-sheet about the fishing industry in the UK. You need to include: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description of where fishing occurs in the UK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An overview of the value of the industry in the UK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breakdown of how many people work in the industry in different roles such as fishing boat captain, seafood processing jobs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description and explanation of any restrictions in place in the UK 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742915-A8C7-0442-B192-5BE323C6AF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1524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07BE6-3AD2-5648-9777-BBD0AD6F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CEC36D3-77EA-8C4D-A86C-F4812D927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44832"/>
              </p:ext>
            </p:extLst>
          </p:nvPr>
        </p:nvGraphicFramePr>
        <p:xfrm>
          <a:off x="1837510" y="2066608"/>
          <a:ext cx="8428117" cy="4268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Net fishermen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Quangpraha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Our world ocean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NOAA via https://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oceanservice.noaa.gov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/facts/why-care-about-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ocean.html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60BC3E7-A449-CF4F-997D-B8FA6A3DD7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4241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EFC83-8680-094D-9995-D5B924D54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8A9E8-B971-314E-B2AD-D806D4C00C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07400" y="1458255"/>
            <a:ext cx="9031484" cy="2281237"/>
          </a:xfrm>
        </p:spPr>
        <p:txBody>
          <a:bodyPr/>
          <a:lstStyle/>
          <a:p>
            <a:pPr lvl="0"/>
            <a:r>
              <a:rPr lang="en-GB" sz="2400" dirty="0"/>
              <a:t>Discuss the ecological goods provided by the ocean</a:t>
            </a:r>
          </a:p>
          <a:p>
            <a:pPr lvl="0"/>
            <a:r>
              <a:rPr lang="en-GB" sz="2400" dirty="0"/>
              <a:t>Describe the ecological services provided by the ocean, including its role as a carbon sink. </a:t>
            </a:r>
          </a:p>
          <a:p>
            <a:pPr lvl="0"/>
            <a:r>
              <a:rPr lang="en-GB" sz="2400" dirty="0"/>
              <a:t>Evaluate the importance of the ecological goods and services provided by the oceans</a:t>
            </a:r>
          </a:p>
          <a:p>
            <a:pPr lvl="0"/>
            <a:r>
              <a:rPr lang="en-GB" sz="2400" dirty="0"/>
              <a:t>Consolidate learning about ocean goods and services</a:t>
            </a:r>
          </a:p>
          <a:p>
            <a:pPr lvl="0"/>
            <a:r>
              <a:rPr lang="en-GB" sz="2400" dirty="0"/>
              <a:t>Reflect on learning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610C17-F926-F843-826E-932A5F2C7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41506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655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47A50-92D8-4040-A4CB-4693CF44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501E95-4BD2-4844-B470-89BAE720F1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Key words</a:t>
            </a: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22ED26-59C5-C34E-8574-806225FA1A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Ecological goods and services are the direct economic and cultural benefits provided to humans by ecosystems. </a:t>
            </a:r>
          </a:p>
          <a:p>
            <a:endParaRPr lang="en-US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Ecological Goods </a:t>
            </a:r>
            <a:r>
              <a:rPr lang="en-US" dirty="0"/>
              <a:t>–  Tangible products resulting from the processes and interactions within natural systems.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Ecological Services </a:t>
            </a:r>
            <a:r>
              <a:rPr lang="en-US" dirty="0"/>
              <a:t>– The  benefits provided to humans through the complex interactions within the ecosystems. (Constanza et al.1997) </a:t>
            </a:r>
            <a:endParaRPr lang="en-GB" dirty="0"/>
          </a:p>
          <a:p>
            <a:endParaRPr lang="en-US" b="1" dirty="0"/>
          </a:p>
          <a:p>
            <a:endParaRPr lang="en-US" b="1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7" name="Shape 210">
            <a:extLst>
              <a:ext uri="{FF2B5EF4-FFF2-40B4-BE49-F238E27FC236}">
                <a16:creationId xmlns:a16="http://schemas.microsoft.com/office/drawing/2014/main" id="{8837D70D-5541-E742-A223-BCB2C8592A26}"/>
              </a:ext>
            </a:extLst>
          </p:cNvPr>
          <p:cNvSpPr>
            <a:spLocks noChangeAspect="1"/>
          </p:cNvSpPr>
          <p:nvPr/>
        </p:nvSpPr>
        <p:spPr>
          <a:xfrm flipH="1">
            <a:off x="8297901" y="1312182"/>
            <a:ext cx="1872000" cy="187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610FEF-0C49-FB42-A617-331465E24524}"/>
              </a:ext>
            </a:extLst>
          </p:cNvPr>
          <p:cNvSpPr txBox="1"/>
          <p:nvPr/>
        </p:nvSpPr>
        <p:spPr>
          <a:xfrm>
            <a:off x="8369901" y="1586464"/>
            <a:ext cx="1728000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2000" dirty="0">
                <a:solidFill>
                  <a:schemeClr val="bg1"/>
                </a:solidFill>
              </a:rPr>
              <a:t>Copy the definitions into your book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B4DC1CFB-FB4A-604F-9623-CCE295096201}"/>
              </a:ext>
            </a:extLst>
          </p:cNvPr>
          <p:cNvSpPr>
            <a:spLocks noChangeAspect="1"/>
          </p:cNvSpPr>
          <p:nvPr/>
        </p:nvSpPr>
        <p:spPr>
          <a:xfrm flipH="1">
            <a:off x="8297901" y="4335537"/>
            <a:ext cx="1872000" cy="187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069A47-B740-F549-99D8-B6454212F2E3}"/>
              </a:ext>
            </a:extLst>
          </p:cNvPr>
          <p:cNvSpPr txBox="1"/>
          <p:nvPr/>
        </p:nvSpPr>
        <p:spPr>
          <a:xfrm>
            <a:off x="8414285" y="4763707"/>
            <a:ext cx="1683616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2000" dirty="0">
                <a:solidFill>
                  <a:schemeClr val="bg1"/>
                </a:solidFill>
              </a:rPr>
              <a:t>Can you think of any examples?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B72867-A2B8-3149-A0E4-CDE35ED529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165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47A50-92D8-4040-A4CB-4693CF44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501E95-4BD2-4844-B470-89BAE720F1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6809004" cy="1102949"/>
          </a:xfrm>
        </p:spPr>
        <p:txBody>
          <a:bodyPr/>
          <a:lstStyle/>
          <a:p>
            <a:r>
              <a:rPr lang="en-US" sz="3600" dirty="0"/>
              <a:t>Ecological Services are divided into four categories:</a:t>
            </a:r>
            <a:endParaRPr lang="en-GB" sz="36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93576DD-47B7-C54A-9533-26A6D04D3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075634"/>
              </p:ext>
            </p:extLst>
          </p:nvPr>
        </p:nvGraphicFramePr>
        <p:xfrm>
          <a:off x="1888153" y="2420977"/>
          <a:ext cx="6223972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9144">
                  <a:extLst>
                    <a:ext uri="{9D8B030D-6E8A-4147-A177-3AD203B41FA5}">
                      <a16:colId xmlns:a16="http://schemas.microsoft.com/office/drawing/2014/main" val="3210965772"/>
                    </a:ext>
                  </a:extLst>
                </a:gridCol>
                <a:gridCol w="4254828">
                  <a:extLst>
                    <a:ext uri="{9D8B030D-6E8A-4147-A177-3AD203B41FA5}">
                      <a16:colId xmlns:a16="http://schemas.microsoft.com/office/drawing/2014/main" val="16269039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Provisioning services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Services necessary for the production of all other ecosystem's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226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Regulating services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Nonmaterial benefits obtained from ecosystems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790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Habitat services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Products obtained from ecosystems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21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Cultural services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Benefits obtained from the regulation of ecosystem processes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807894"/>
                  </a:ext>
                </a:extLst>
              </a:tr>
            </a:tbl>
          </a:graphicData>
        </a:graphic>
      </p:graphicFrame>
      <p:sp>
        <p:nvSpPr>
          <p:cNvPr id="6" name="Shape 210">
            <a:extLst>
              <a:ext uri="{FF2B5EF4-FFF2-40B4-BE49-F238E27FC236}">
                <a16:creationId xmlns:a16="http://schemas.microsoft.com/office/drawing/2014/main" id="{91DD364B-E790-6240-BD56-FB582EC5727D}"/>
              </a:ext>
            </a:extLst>
          </p:cNvPr>
          <p:cNvSpPr>
            <a:spLocks noChangeAspect="1"/>
          </p:cNvSpPr>
          <p:nvPr/>
        </p:nvSpPr>
        <p:spPr>
          <a:xfrm flipH="1">
            <a:off x="8328713" y="2305731"/>
            <a:ext cx="1944000" cy="194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7DCF9-1686-924E-B283-360D844E9BFB}"/>
              </a:ext>
            </a:extLst>
          </p:cNvPr>
          <p:cNvSpPr txBox="1"/>
          <p:nvPr/>
        </p:nvSpPr>
        <p:spPr>
          <a:xfrm>
            <a:off x="8436713" y="2616014"/>
            <a:ext cx="1728000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2000" dirty="0">
                <a:solidFill>
                  <a:schemeClr val="bg1"/>
                </a:solidFill>
              </a:rPr>
              <a:t>Match the key terms to the definitions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AEE369-941F-BD4F-A525-2CA2A8FD20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453722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9246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47A50-92D8-4040-A4CB-4693CF44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501E95-4BD2-4844-B470-89BAE720F1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6809004" cy="1102949"/>
          </a:xfrm>
        </p:spPr>
        <p:txBody>
          <a:bodyPr/>
          <a:lstStyle/>
          <a:p>
            <a:r>
              <a:rPr lang="en-US" sz="3600" dirty="0"/>
              <a:t>Answers</a:t>
            </a:r>
            <a:endParaRPr lang="en-GB" sz="36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90813AE-A448-3441-B6AE-09B20F639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296832"/>
              </p:ext>
            </p:extLst>
          </p:nvPr>
        </p:nvGraphicFramePr>
        <p:xfrm>
          <a:off x="1888153" y="1907942"/>
          <a:ext cx="6228000" cy="34523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8000">
                  <a:extLst>
                    <a:ext uri="{9D8B030D-6E8A-4147-A177-3AD203B41FA5}">
                      <a16:colId xmlns:a16="http://schemas.microsoft.com/office/drawing/2014/main" val="207197002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2845131475"/>
                    </a:ext>
                  </a:extLst>
                </a:gridCol>
              </a:tblGrid>
              <a:tr h="877299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Provisioning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Tangible products obtained from ecosystems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599714"/>
                  </a:ext>
                </a:extLst>
              </a:tr>
              <a:tr h="851338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Regulating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Benefits from the regulation our environment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701967"/>
                  </a:ext>
                </a:extLst>
              </a:tr>
              <a:tr h="861849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Cultural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Non-material benefits obtained from nature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707994"/>
                  </a:ext>
                </a:extLst>
              </a:tr>
              <a:tr h="861848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Supporting services 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Services necessary to produce all other ecosystem services 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336406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40ADB72-0183-884C-81C3-3A124D24DF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04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1894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682A1-FC7E-094E-935E-7DB015775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E57FF-5973-2840-89CA-AB7E76C59C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1000703"/>
            <a:ext cx="6640329" cy="943359"/>
          </a:xfrm>
        </p:spPr>
        <p:txBody>
          <a:bodyPr/>
          <a:lstStyle/>
          <a:p>
            <a:r>
              <a:rPr lang="en-US" dirty="0"/>
              <a:t>Complete Student Sheet 2b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D7F6CB-E184-3545-A5BC-7E0454D82F1F}"/>
              </a:ext>
            </a:extLst>
          </p:cNvPr>
          <p:cNvSpPr>
            <a:spLocks noChangeAspect="1"/>
          </p:cNvSpPr>
          <p:nvPr/>
        </p:nvSpPr>
        <p:spPr>
          <a:xfrm>
            <a:off x="1919289" y="1944062"/>
            <a:ext cx="3066870" cy="433743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592A49-8419-DB4F-B7EB-6D5860BA6A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26" y="376815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4317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B78CBF-5BF3-514A-9F51-9BE05B708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B58F86-12F6-4C4D-951F-E701C7316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71749" y="388023"/>
            <a:ext cx="7248502" cy="1102949"/>
          </a:xfrm>
        </p:spPr>
        <p:txBody>
          <a:bodyPr/>
          <a:lstStyle/>
          <a:p>
            <a:r>
              <a:rPr lang="en-US" dirty="0"/>
              <a:t>Our world ocean provides: 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335FCB-E590-5B4C-B0A3-B076B55BDD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773"/>
          <a:stretch/>
        </p:blipFill>
        <p:spPr>
          <a:xfrm>
            <a:off x="1800667" y="1190085"/>
            <a:ext cx="8761649" cy="54748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EE12D6-9526-EB4F-9EB4-BC913F26DB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90" y="41506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96688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310" y="814388"/>
            <a:ext cx="6172200" cy="775853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44768" marR="3810" indent="-35719" defTabSz="685800" hangingPunct="1">
              <a:lnSpc>
                <a:spcPts val="2813"/>
              </a:lnSpc>
              <a:spcBef>
                <a:spcPts val="450"/>
              </a:spcBef>
            </a:pP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THE</a:t>
            </a:r>
            <a:r>
              <a:rPr sz="2625" b="1" spc="45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OCEAN</a:t>
            </a:r>
            <a:r>
              <a:rPr sz="2625" b="1" spc="45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IS</a:t>
            </a:r>
            <a:r>
              <a:rPr sz="2625" b="1" spc="49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OUR</a:t>
            </a:r>
            <a:r>
              <a:rPr sz="2625" b="1" spc="45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GREATEST</a:t>
            </a:r>
            <a:r>
              <a:rPr sz="2625" b="1" spc="49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spc="-8" dirty="0">
                <a:solidFill>
                  <a:srgbClr val="004158"/>
                </a:solidFill>
                <a:latin typeface="Gilroy-Black"/>
                <a:cs typeface="Gilroy-Black"/>
              </a:rPr>
              <a:t>NATURAL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DEFENCE</a:t>
            </a:r>
            <a:r>
              <a:rPr sz="2625" b="1" spc="38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AGAINST</a:t>
            </a:r>
            <a:r>
              <a:rPr sz="2625" b="1" spc="45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dirty="0">
                <a:solidFill>
                  <a:srgbClr val="004158"/>
                </a:solidFill>
                <a:latin typeface="Gilroy-Black"/>
                <a:cs typeface="Gilroy-Black"/>
              </a:rPr>
              <a:t>CLIMATE</a:t>
            </a:r>
            <a:r>
              <a:rPr sz="2625" b="1" spc="45" dirty="0">
                <a:solidFill>
                  <a:srgbClr val="004158"/>
                </a:solidFill>
                <a:latin typeface="Gilroy-Black"/>
                <a:cs typeface="Gilroy-Black"/>
              </a:rPr>
              <a:t> </a:t>
            </a:r>
            <a:r>
              <a:rPr sz="2625" b="1" spc="-8" dirty="0">
                <a:solidFill>
                  <a:srgbClr val="004158"/>
                </a:solidFill>
                <a:latin typeface="Gilroy-Black"/>
                <a:cs typeface="Gilroy-Black"/>
              </a:rPr>
              <a:t>CHANGE</a:t>
            </a:r>
            <a:endParaRPr sz="2625">
              <a:solidFill>
                <a:sysClr val="windowText" lastClr="000000"/>
              </a:solidFill>
              <a:latin typeface="Gilroy-Black"/>
              <a:cs typeface="Gilroy-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20277" y="2360771"/>
            <a:ext cx="4376261" cy="81753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 hangingPunct="1">
              <a:spcBef>
                <a:spcPts val="75"/>
              </a:spcBef>
              <a:tabLst>
                <a:tab pos="1515904" algn="l"/>
                <a:tab pos="4016216" algn="l"/>
              </a:tabLst>
            </a:pPr>
            <a:r>
              <a:rPr sz="5250" b="1" u="sng" spc="-15" dirty="0">
                <a:solidFill>
                  <a:srgbClr val="004158"/>
                </a:solidFill>
                <a:uFill>
                  <a:solidFill>
                    <a:srgbClr val="004158"/>
                  </a:solidFill>
                </a:uFill>
                <a:latin typeface="Gilroy Black" pitchFamily="2" charset="77"/>
                <a:cs typeface="Gilroy Bold"/>
              </a:rPr>
              <a:t>Blue</a:t>
            </a:r>
            <a:r>
              <a:rPr sz="5250" b="1" u="sng" dirty="0">
                <a:solidFill>
                  <a:srgbClr val="004158"/>
                </a:solidFill>
                <a:uFill>
                  <a:solidFill>
                    <a:srgbClr val="004158"/>
                  </a:solidFill>
                </a:uFill>
                <a:latin typeface="Gilroy Black" pitchFamily="2" charset="77"/>
                <a:cs typeface="Gilroy Bold"/>
              </a:rPr>
              <a:t>	</a:t>
            </a:r>
            <a:r>
              <a:rPr sz="5250" b="1" u="sng" spc="-8" dirty="0">
                <a:solidFill>
                  <a:srgbClr val="004158"/>
                </a:solidFill>
                <a:uFill>
                  <a:solidFill>
                    <a:srgbClr val="004158"/>
                  </a:solidFill>
                </a:uFill>
                <a:latin typeface="Gilroy Black" pitchFamily="2" charset="77"/>
                <a:cs typeface="Gilroy Bold"/>
              </a:rPr>
              <a:t>Carbon</a:t>
            </a:r>
            <a:r>
              <a:rPr sz="5250" b="1" dirty="0">
                <a:solidFill>
                  <a:srgbClr val="004158"/>
                </a:solidFill>
                <a:latin typeface="Gilroy Black" pitchFamily="2" charset="77"/>
                <a:cs typeface="Gilroy Bold"/>
              </a:rPr>
              <a:t>	</a:t>
            </a:r>
            <a:r>
              <a:rPr sz="5250" b="1" spc="-38" dirty="0">
                <a:solidFill>
                  <a:srgbClr val="004158"/>
                </a:solidFill>
                <a:latin typeface="Gilroy Black" pitchFamily="2" charset="77"/>
                <a:cs typeface="Gilroy Bold"/>
              </a:rPr>
              <a:t>=</a:t>
            </a:r>
            <a:endParaRPr sz="5250" b="1" dirty="0">
              <a:solidFill>
                <a:sysClr val="windowText" lastClr="000000"/>
              </a:solidFill>
              <a:latin typeface="Gilroy Black" pitchFamily="2" charset="77"/>
              <a:cs typeface="Gilroy Bol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24807" y="4842134"/>
            <a:ext cx="3833336" cy="1359694"/>
          </a:xfrm>
          <a:custGeom>
            <a:avLst/>
            <a:gdLst/>
            <a:ahLst/>
            <a:cxnLst/>
            <a:rect l="l" t="t" r="r" b="b"/>
            <a:pathLst>
              <a:path w="5111115" h="1812925">
                <a:moveTo>
                  <a:pt x="4922012" y="0"/>
                </a:moveTo>
                <a:lnTo>
                  <a:pt x="49237" y="170156"/>
                </a:lnTo>
                <a:lnTo>
                  <a:pt x="61286" y="176872"/>
                </a:lnTo>
                <a:lnTo>
                  <a:pt x="61996" y="198166"/>
                </a:lnTo>
                <a:lnTo>
                  <a:pt x="57022" y="233701"/>
                </a:lnTo>
                <a:lnTo>
                  <a:pt x="52019" y="283137"/>
                </a:lnTo>
                <a:lnTo>
                  <a:pt x="52641" y="346138"/>
                </a:lnTo>
                <a:lnTo>
                  <a:pt x="69117" y="452130"/>
                </a:lnTo>
                <a:lnTo>
                  <a:pt x="70070" y="484526"/>
                </a:lnTo>
                <a:lnTo>
                  <a:pt x="68297" y="519666"/>
                </a:lnTo>
                <a:lnTo>
                  <a:pt x="64691" y="557663"/>
                </a:lnTo>
                <a:lnTo>
                  <a:pt x="60151" y="598628"/>
                </a:lnTo>
                <a:lnTo>
                  <a:pt x="55572" y="642674"/>
                </a:lnTo>
                <a:lnTo>
                  <a:pt x="51849" y="689913"/>
                </a:lnTo>
                <a:lnTo>
                  <a:pt x="49879" y="740458"/>
                </a:lnTo>
                <a:lnTo>
                  <a:pt x="50557" y="794421"/>
                </a:lnTo>
                <a:lnTo>
                  <a:pt x="54780" y="851914"/>
                </a:lnTo>
                <a:lnTo>
                  <a:pt x="63444" y="913050"/>
                </a:lnTo>
                <a:lnTo>
                  <a:pt x="77444" y="977940"/>
                </a:lnTo>
                <a:lnTo>
                  <a:pt x="99426" y="1009851"/>
                </a:lnTo>
                <a:lnTo>
                  <a:pt x="105121" y="1040742"/>
                </a:lnTo>
                <a:lnTo>
                  <a:pt x="98232" y="1071164"/>
                </a:lnTo>
                <a:lnTo>
                  <a:pt x="82461" y="1101669"/>
                </a:lnTo>
                <a:lnTo>
                  <a:pt x="61512" y="1132809"/>
                </a:lnTo>
                <a:lnTo>
                  <a:pt x="39088" y="1165136"/>
                </a:lnTo>
                <a:lnTo>
                  <a:pt x="18893" y="1199201"/>
                </a:lnTo>
                <a:lnTo>
                  <a:pt x="4629" y="1235555"/>
                </a:lnTo>
                <a:lnTo>
                  <a:pt x="0" y="1274752"/>
                </a:lnTo>
                <a:lnTo>
                  <a:pt x="29469" y="1313035"/>
                </a:lnTo>
                <a:lnTo>
                  <a:pt x="46050" y="1349726"/>
                </a:lnTo>
                <a:lnTo>
                  <a:pt x="55695" y="1385465"/>
                </a:lnTo>
                <a:lnTo>
                  <a:pt x="64357" y="1420887"/>
                </a:lnTo>
                <a:lnTo>
                  <a:pt x="77987" y="1456633"/>
                </a:lnTo>
                <a:lnTo>
                  <a:pt x="102540" y="1493340"/>
                </a:lnTo>
                <a:lnTo>
                  <a:pt x="143967" y="1531647"/>
                </a:lnTo>
                <a:lnTo>
                  <a:pt x="113303" y="1585768"/>
                </a:lnTo>
                <a:lnTo>
                  <a:pt x="95979" y="1636120"/>
                </a:lnTo>
                <a:lnTo>
                  <a:pt x="91020" y="1681986"/>
                </a:lnTo>
                <a:lnTo>
                  <a:pt x="97448" y="1722651"/>
                </a:lnTo>
                <a:lnTo>
                  <a:pt x="114288" y="1757399"/>
                </a:lnTo>
                <a:lnTo>
                  <a:pt x="140563" y="1785516"/>
                </a:lnTo>
                <a:lnTo>
                  <a:pt x="175298" y="1806285"/>
                </a:lnTo>
                <a:lnTo>
                  <a:pt x="228762" y="1811551"/>
                </a:lnTo>
                <a:lnTo>
                  <a:pt x="269378" y="1812445"/>
                </a:lnTo>
                <a:lnTo>
                  <a:pt x="320220" y="1812689"/>
                </a:lnTo>
                <a:lnTo>
                  <a:pt x="380782" y="1812312"/>
                </a:lnTo>
                <a:lnTo>
                  <a:pt x="488737" y="1810644"/>
                </a:lnTo>
                <a:lnTo>
                  <a:pt x="615704" y="1807739"/>
                </a:lnTo>
                <a:lnTo>
                  <a:pt x="811605" y="1802112"/>
                </a:lnTo>
                <a:lnTo>
                  <a:pt x="1093539" y="1792578"/>
                </a:lnTo>
                <a:lnTo>
                  <a:pt x="1543201" y="1775371"/>
                </a:lnTo>
                <a:lnTo>
                  <a:pt x="2257234" y="1745213"/>
                </a:lnTo>
                <a:lnTo>
                  <a:pt x="3359408" y="1694852"/>
                </a:lnTo>
                <a:lnTo>
                  <a:pt x="4976545" y="1615632"/>
                </a:lnTo>
                <a:lnTo>
                  <a:pt x="4949401" y="1611939"/>
                </a:lnTo>
                <a:lnTo>
                  <a:pt x="4937584" y="1598826"/>
                </a:lnTo>
                <a:lnTo>
                  <a:pt x="4938245" y="1576985"/>
                </a:lnTo>
                <a:lnTo>
                  <a:pt x="4948535" y="1547106"/>
                </a:lnTo>
                <a:lnTo>
                  <a:pt x="4965608" y="1509883"/>
                </a:lnTo>
                <a:lnTo>
                  <a:pt x="4986614" y="1466006"/>
                </a:lnTo>
                <a:lnTo>
                  <a:pt x="5008706" y="1416168"/>
                </a:lnTo>
                <a:lnTo>
                  <a:pt x="5029034" y="1361061"/>
                </a:lnTo>
                <a:lnTo>
                  <a:pt x="5046395" y="1322627"/>
                </a:lnTo>
                <a:lnTo>
                  <a:pt x="5060773" y="1275196"/>
                </a:lnTo>
                <a:lnTo>
                  <a:pt x="5071439" y="1222342"/>
                </a:lnTo>
                <a:lnTo>
                  <a:pt x="5077663" y="1167641"/>
                </a:lnTo>
                <a:lnTo>
                  <a:pt x="5078717" y="1114668"/>
                </a:lnTo>
                <a:lnTo>
                  <a:pt x="5064569" y="1083917"/>
                </a:lnTo>
                <a:lnTo>
                  <a:pt x="5073500" y="1048830"/>
                </a:lnTo>
                <a:lnTo>
                  <a:pt x="5092714" y="1012014"/>
                </a:lnTo>
                <a:lnTo>
                  <a:pt x="5109413" y="976076"/>
                </a:lnTo>
                <a:lnTo>
                  <a:pt x="5110797" y="943624"/>
                </a:lnTo>
                <a:lnTo>
                  <a:pt x="5086881" y="908627"/>
                </a:lnTo>
                <a:lnTo>
                  <a:pt x="5046360" y="875437"/>
                </a:lnTo>
                <a:lnTo>
                  <a:pt x="4997444" y="842396"/>
                </a:lnTo>
                <a:lnTo>
                  <a:pt x="4948339" y="807849"/>
                </a:lnTo>
                <a:lnTo>
                  <a:pt x="4967943" y="775467"/>
                </a:lnTo>
                <a:lnTo>
                  <a:pt x="4978250" y="742769"/>
                </a:lnTo>
                <a:lnTo>
                  <a:pt x="4982657" y="690043"/>
                </a:lnTo>
                <a:lnTo>
                  <a:pt x="4984559" y="597575"/>
                </a:lnTo>
                <a:lnTo>
                  <a:pt x="4962324" y="573788"/>
                </a:lnTo>
                <a:lnTo>
                  <a:pt x="4937335" y="547694"/>
                </a:lnTo>
                <a:lnTo>
                  <a:pt x="4905590" y="515368"/>
                </a:lnTo>
                <a:lnTo>
                  <a:pt x="4937392" y="503461"/>
                </a:lnTo>
                <a:lnTo>
                  <a:pt x="4971757" y="447841"/>
                </a:lnTo>
                <a:lnTo>
                  <a:pt x="4978995" y="407057"/>
                </a:lnTo>
                <a:lnTo>
                  <a:pt x="4982722" y="359578"/>
                </a:lnTo>
                <a:lnTo>
                  <a:pt x="4985274" y="306869"/>
                </a:lnTo>
                <a:lnTo>
                  <a:pt x="4988991" y="250395"/>
                </a:lnTo>
                <a:lnTo>
                  <a:pt x="4954330" y="219763"/>
                </a:lnTo>
                <a:lnTo>
                  <a:pt x="4928384" y="177626"/>
                </a:lnTo>
                <a:lnTo>
                  <a:pt x="4910888" y="129860"/>
                </a:lnTo>
                <a:lnTo>
                  <a:pt x="4901579" y="82344"/>
                </a:lnTo>
                <a:lnTo>
                  <a:pt x="4900193" y="40955"/>
                </a:lnTo>
                <a:lnTo>
                  <a:pt x="4906465" y="11569"/>
                </a:lnTo>
                <a:lnTo>
                  <a:pt x="4920132" y="65"/>
                </a:lnTo>
                <a:lnTo>
                  <a:pt x="4922012" y="0"/>
                </a:lnTo>
                <a:close/>
              </a:path>
            </a:pathLst>
          </a:custGeom>
          <a:solidFill>
            <a:srgbClr val="0090D4"/>
          </a:solidFill>
        </p:spPr>
        <p:txBody>
          <a:bodyPr wrap="square" lIns="0" tIns="0" rIns="0" bIns="0" rtlCol="0"/>
          <a:lstStyle/>
          <a:p>
            <a:pPr defTabSz="685800" hangingPunct="1"/>
            <a:endParaRPr sz="1350">
              <a:solidFill>
                <a:sysClr val="windowText" lastClr="00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984595" y="5114368"/>
            <a:ext cx="2941796" cy="675506"/>
          </a:xfrm>
          <a:prstGeom prst="rect">
            <a:avLst/>
          </a:prstGeom>
        </p:spPr>
        <p:txBody>
          <a:bodyPr vert="horz" wrap="square" lIns="0" tIns="8573" rIns="0" bIns="0" rtlCol="0">
            <a:spAutoFit/>
          </a:bodyPr>
          <a:lstStyle/>
          <a:p>
            <a:pPr marL="9525" defTabSz="685800" hangingPunct="1">
              <a:lnSpc>
                <a:spcPts val="3375"/>
              </a:lnSpc>
              <a:spcBef>
                <a:spcPts val="68"/>
              </a:spcBef>
            </a:pP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The</a:t>
            </a:r>
            <a:r>
              <a:rPr sz="1575" b="1" spc="-11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ocean</a:t>
            </a:r>
            <a:r>
              <a:rPr sz="1575" b="1" spc="-11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holds</a:t>
            </a:r>
            <a:r>
              <a:rPr sz="1575" b="1" spc="248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2925" b="1" dirty="0">
                <a:solidFill>
                  <a:srgbClr val="FFFFFF"/>
                </a:solidFill>
                <a:latin typeface="Gilroy-Black"/>
                <a:cs typeface="Gilroy-Black"/>
              </a:rPr>
              <a:t>43</a:t>
            </a:r>
            <a:r>
              <a:rPr sz="2925" b="1" spc="-4" dirty="0">
                <a:solidFill>
                  <a:srgbClr val="FFFFFF"/>
                </a:solidFill>
                <a:latin typeface="Gilroy-Black"/>
                <a:cs typeface="Gilroy-Black"/>
              </a:rPr>
              <a:t> </a:t>
            </a:r>
            <a:r>
              <a:rPr sz="2925" b="1" spc="-38" dirty="0">
                <a:solidFill>
                  <a:srgbClr val="FFFFFF"/>
                </a:solidFill>
                <a:latin typeface="Gilroy-Black"/>
                <a:cs typeface="Gilroy-Black"/>
              </a:rPr>
              <a:t>X</a:t>
            </a:r>
            <a:endParaRPr sz="2925">
              <a:solidFill>
                <a:sysClr val="windowText" lastClr="000000"/>
              </a:solidFill>
              <a:latin typeface="Gilroy-Black"/>
              <a:cs typeface="Gilroy-Black"/>
            </a:endParaRPr>
          </a:p>
          <a:p>
            <a:pPr marL="40005" defTabSz="685800" hangingPunct="1">
              <a:lnSpc>
                <a:spcPts val="1755"/>
              </a:lnSpc>
            </a:pP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more</a:t>
            </a:r>
            <a:r>
              <a:rPr sz="1575" b="1" spc="-26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Co2</a:t>
            </a:r>
            <a:r>
              <a:rPr sz="1575" b="1" spc="-26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than</a:t>
            </a:r>
            <a:r>
              <a:rPr sz="1575" b="1" spc="-26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FFFFFF"/>
                </a:solidFill>
                <a:latin typeface="Gilroy-SemiBold"/>
                <a:cs typeface="Gilroy-SemiBold"/>
              </a:rPr>
              <a:t>the</a:t>
            </a:r>
            <a:r>
              <a:rPr sz="1575" b="1" spc="-26" dirty="0">
                <a:solidFill>
                  <a:srgbClr val="FFFFFF"/>
                </a:solidFill>
                <a:latin typeface="Gilroy-SemiBold"/>
                <a:cs typeface="Gilroy-SemiBold"/>
              </a:rPr>
              <a:t> </a:t>
            </a:r>
            <a:r>
              <a:rPr sz="1575" b="1" spc="-8" dirty="0">
                <a:solidFill>
                  <a:srgbClr val="FFFFFF"/>
                </a:solidFill>
                <a:latin typeface="Gilroy-SemiBold"/>
                <a:cs typeface="Gilroy-SemiBold"/>
              </a:rPr>
              <a:t>atmosphere</a:t>
            </a:r>
            <a:endParaRPr sz="1575">
              <a:solidFill>
                <a:sysClr val="windowText" lastClr="000000"/>
              </a:solidFill>
              <a:latin typeface="Gilroy-SemiBold"/>
              <a:cs typeface="Gilroy-Semi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30910" y="2558848"/>
            <a:ext cx="3808571" cy="4943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 hangingPunct="1">
              <a:spcBef>
                <a:spcPts val="75"/>
              </a:spcBef>
            </a:pP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carbon</a:t>
            </a:r>
            <a:r>
              <a:rPr sz="1575" b="1" spc="-34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dioxide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that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is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absorbed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from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spc="-19" dirty="0">
                <a:solidFill>
                  <a:srgbClr val="072742"/>
                </a:solidFill>
                <a:latin typeface="Gilroy-SemiBold"/>
                <a:cs typeface="Gilroy-SemiBold"/>
              </a:rPr>
              <a:t>the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atmosphere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and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spc="-8" dirty="0">
                <a:solidFill>
                  <a:srgbClr val="072742"/>
                </a:solidFill>
                <a:latin typeface="Gilroy-SemiBold"/>
                <a:cs typeface="Gilroy-SemiBold"/>
              </a:rPr>
              <a:t>stored</a:t>
            </a:r>
            <a:r>
              <a:rPr sz="1575" b="1" spc="-26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in</a:t>
            </a:r>
            <a:r>
              <a:rPr sz="1575" b="1" spc="-30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dirty="0">
                <a:solidFill>
                  <a:srgbClr val="072742"/>
                </a:solidFill>
                <a:latin typeface="Gilroy-SemiBold"/>
                <a:cs typeface="Gilroy-SemiBold"/>
              </a:rPr>
              <a:t>the</a:t>
            </a:r>
            <a:r>
              <a:rPr sz="1575" b="1" spc="-26" dirty="0">
                <a:solidFill>
                  <a:srgbClr val="072742"/>
                </a:solidFill>
                <a:latin typeface="Gilroy-SemiBold"/>
                <a:cs typeface="Gilroy-SemiBold"/>
              </a:rPr>
              <a:t> </a:t>
            </a:r>
            <a:r>
              <a:rPr sz="1575" b="1" spc="-15" dirty="0">
                <a:solidFill>
                  <a:srgbClr val="072742"/>
                </a:solidFill>
                <a:latin typeface="Gilroy-SemiBold"/>
                <a:cs typeface="Gilroy-SemiBold"/>
              </a:rPr>
              <a:t>ocean</a:t>
            </a:r>
            <a:endParaRPr sz="1575">
              <a:solidFill>
                <a:sysClr val="windowText" lastClr="000000"/>
              </a:solidFill>
              <a:latin typeface="Gilroy-SemiBold"/>
              <a:cs typeface="Gilroy-SemiBold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8626" y="342896"/>
            <a:ext cx="10570845" cy="6315551"/>
            <a:chOff x="424835" y="457194"/>
            <a:chExt cx="14094460" cy="842073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160057" y="7011141"/>
              <a:ext cx="190500" cy="19208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74191" y="6668979"/>
              <a:ext cx="238810" cy="2408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3897000" y="5995301"/>
              <a:ext cx="622300" cy="701675"/>
            </a:xfrm>
            <a:custGeom>
              <a:avLst/>
              <a:gdLst/>
              <a:ahLst/>
              <a:cxnLst/>
              <a:rect l="l" t="t" r="r" b="b"/>
              <a:pathLst>
                <a:path w="622300" h="701675">
                  <a:moveTo>
                    <a:pt x="312902" y="521563"/>
                  </a:moveTo>
                  <a:lnTo>
                    <a:pt x="297916" y="472884"/>
                  </a:lnTo>
                  <a:lnTo>
                    <a:pt x="282905" y="451624"/>
                  </a:lnTo>
                  <a:lnTo>
                    <a:pt x="282905" y="525780"/>
                  </a:lnTo>
                  <a:lnTo>
                    <a:pt x="279933" y="576884"/>
                  </a:lnTo>
                  <a:lnTo>
                    <a:pt x="258508" y="621347"/>
                  </a:lnTo>
                  <a:lnTo>
                    <a:pt x="222161" y="654443"/>
                  </a:lnTo>
                  <a:lnTo>
                    <a:pt x="174421" y="671410"/>
                  </a:lnTo>
                  <a:lnTo>
                    <a:pt x="123748" y="668274"/>
                  </a:lnTo>
                  <a:lnTo>
                    <a:pt x="79654" y="646493"/>
                  </a:lnTo>
                  <a:lnTo>
                    <a:pt x="46837" y="609650"/>
                  </a:lnTo>
                  <a:lnTo>
                    <a:pt x="29997" y="561314"/>
                  </a:lnTo>
                  <a:lnTo>
                    <a:pt x="32969" y="510209"/>
                  </a:lnTo>
                  <a:lnTo>
                    <a:pt x="54394" y="465747"/>
                  </a:lnTo>
                  <a:lnTo>
                    <a:pt x="90741" y="432663"/>
                  </a:lnTo>
                  <a:lnTo>
                    <a:pt x="138480" y="415683"/>
                  </a:lnTo>
                  <a:lnTo>
                    <a:pt x="189052" y="418846"/>
                  </a:lnTo>
                  <a:lnTo>
                    <a:pt x="233108" y="440626"/>
                  </a:lnTo>
                  <a:lnTo>
                    <a:pt x="265963" y="477469"/>
                  </a:lnTo>
                  <a:lnTo>
                    <a:pt x="282905" y="525780"/>
                  </a:lnTo>
                  <a:lnTo>
                    <a:pt x="282905" y="451624"/>
                  </a:lnTo>
                  <a:lnTo>
                    <a:pt x="269570" y="432727"/>
                  </a:lnTo>
                  <a:lnTo>
                    <a:pt x="247116" y="415683"/>
                  </a:lnTo>
                  <a:lnTo>
                    <a:pt x="230873" y="403352"/>
                  </a:lnTo>
                  <a:lnTo>
                    <a:pt x="184785" y="386981"/>
                  </a:lnTo>
                  <a:lnTo>
                    <a:pt x="134289" y="385876"/>
                  </a:lnTo>
                  <a:lnTo>
                    <a:pt x="85991" y="400888"/>
                  </a:lnTo>
                  <a:lnTo>
                    <a:pt x="46189" y="429361"/>
                  </a:lnTo>
                  <a:lnTo>
                    <a:pt x="17119" y="468299"/>
                  </a:lnTo>
                  <a:lnTo>
                    <a:pt x="990" y="514692"/>
                  </a:lnTo>
                  <a:lnTo>
                    <a:pt x="0" y="565531"/>
                  </a:lnTo>
                  <a:lnTo>
                    <a:pt x="14973" y="614222"/>
                  </a:lnTo>
                  <a:lnTo>
                    <a:pt x="43268" y="654367"/>
                  </a:lnTo>
                  <a:lnTo>
                    <a:pt x="81940" y="683755"/>
                  </a:lnTo>
                  <a:lnTo>
                    <a:pt x="128041" y="700125"/>
                  </a:lnTo>
                  <a:lnTo>
                    <a:pt x="178612" y="701217"/>
                  </a:lnTo>
                  <a:lnTo>
                    <a:pt x="226923" y="686219"/>
                  </a:lnTo>
                  <a:lnTo>
                    <a:pt x="247650" y="671410"/>
                  </a:lnTo>
                  <a:lnTo>
                    <a:pt x="266725" y="657783"/>
                  </a:lnTo>
                  <a:lnTo>
                    <a:pt x="295795" y="618883"/>
                  </a:lnTo>
                  <a:lnTo>
                    <a:pt x="311924" y="572490"/>
                  </a:lnTo>
                  <a:lnTo>
                    <a:pt x="312902" y="521563"/>
                  </a:lnTo>
                  <a:close/>
                </a:path>
                <a:path w="622300" h="701675">
                  <a:moveTo>
                    <a:pt x="621830" y="228587"/>
                  </a:moveTo>
                  <a:lnTo>
                    <a:pt x="620585" y="180162"/>
                  </a:lnTo>
                  <a:lnTo>
                    <a:pt x="608431" y="133261"/>
                  </a:lnTo>
                  <a:lnTo>
                    <a:pt x="591096" y="100012"/>
                  </a:lnTo>
                  <a:lnTo>
                    <a:pt x="591096" y="232473"/>
                  </a:lnTo>
                  <a:lnTo>
                    <a:pt x="579272" y="277482"/>
                  </a:lnTo>
                  <a:lnTo>
                    <a:pt x="556729" y="317398"/>
                  </a:lnTo>
                  <a:lnTo>
                    <a:pt x="524941" y="350291"/>
                  </a:lnTo>
                  <a:lnTo>
                    <a:pt x="485343" y="374192"/>
                  </a:lnTo>
                  <a:lnTo>
                    <a:pt x="439407" y="387146"/>
                  </a:lnTo>
                  <a:lnTo>
                    <a:pt x="391680" y="387362"/>
                  </a:lnTo>
                  <a:lnTo>
                    <a:pt x="347027" y="375335"/>
                  </a:lnTo>
                  <a:lnTo>
                    <a:pt x="307403" y="352513"/>
                  </a:lnTo>
                  <a:lnTo>
                    <a:pt x="274739" y="320357"/>
                  </a:lnTo>
                  <a:lnTo>
                    <a:pt x="250952" y="280352"/>
                  </a:lnTo>
                  <a:lnTo>
                    <a:pt x="237998" y="233934"/>
                  </a:lnTo>
                  <a:lnTo>
                    <a:pt x="237667" y="185813"/>
                  </a:lnTo>
                  <a:lnTo>
                    <a:pt x="249491" y="140804"/>
                  </a:lnTo>
                  <a:lnTo>
                    <a:pt x="272034" y="100888"/>
                  </a:lnTo>
                  <a:lnTo>
                    <a:pt x="303834" y="67995"/>
                  </a:lnTo>
                  <a:lnTo>
                    <a:pt x="343420" y="44094"/>
                  </a:lnTo>
                  <a:lnTo>
                    <a:pt x="389369" y="31140"/>
                  </a:lnTo>
                  <a:lnTo>
                    <a:pt x="437629" y="31064"/>
                  </a:lnTo>
                  <a:lnTo>
                    <a:pt x="481736" y="42951"/>
                  </a:lnTo>
                  <a:lnTo>
                    <a:pt x="521360" y="65773"/>
                  </a:lnTo>
                  <a:lnTo>
                    <a:pt x="554037" y="97917"/>
                  </a:lnTo>
                  <a:lnTo>
                    <a:pt x="577811" y="137934"/>
                  </a:lnTo>
                  <a:lnTo>
                    <a:pt x="590778" y="184353"/>
                  </a:lnTo>
                  <a:lnTo>
                    <a:pt x="591096" y="232473"/>
                  </a:lnTo>
                  <a:lnTo>
                    <a:pt x="591096" y="100012"/>
                  </a:lnTo>
                  <a:lnTo>
                    <a:pt x="556971" y="56476"/>
                  </a:lnTo>
                  <a:lnTo>
                    <a:pt x="523354" y="30911"/>
                  </a:lnTo>
                  <a:lnTo>
                    <a:pt x="478751" y="9563"/>
                  </a:lnTo>
                  <a:lnTo>
                    <a:pt x="433171" y="0"/>
                  </a:lnTo>
                  <a:lnTo>
                    <a:pt x="385152" y="1143"/>
                  </a:lnTo>
                  <a:lnTo>
                    <a:pt x="338670" y="13284"/>
                  </a:lnTo>
                  <a:lnTo>
                    <a:pt x="297484" y="35039"/>
                  </a:lnTo>
                  <a:lnTo>
                    <a:pt x="262648" y="64985"/>
                  </a:lnTo>
                  <a:lnTo>
                    <a:pt x="235242" y="101701"/>
                  </a:lnTo>
                  <a:lnTo>
                    <a:pt x="216319" y="143751"/>
                  </a:lnTo>
                  <a:lnTo>
                    <a:pt x="206946" y="189699"/>
                  </a:lnTo>
                  <a:lnTo>
                    <a:pt x="208191" y="238125"/>
                  </a:lnTo>
                  <a:lnTo>
                    <a:pt x="220332" y="284949"/>
                  </a:lnTo>
                  <a:lnTo>
                    <a:pt x="241998" y="326517"/>
                  </a:lnTo>
                  <a:lnTo>
                    <a:pt x="271792" y="361721"/>
                  </a:lnTo>
                  <a:lnTo>
                    <a:pt x="308267" y="389483"/>
                  </a:lnTo>
                  <a:lnTo>
                    <a:pt x="350012" y="408698"/>
                  </a:lnTo>
                  <a:lnTo>
                    <a:pt x="395605" y="418287"/>
                  </a:lnTo>
                  <a:lnTo>
                    <a:pt x="443623" y="417156"/>
                  </a:lnTo>
                  <a:lnTo>
                    <a:pt x="490093" y="405015"/>
                  </a:lnTo>
                  <a:lnTo>
                    <a:pt x="523494" y="387362"/>
                  </a:lnTo>
                  <a:lnTo>
                    <a:pt x="531279" y="383260"/>
                  </a:lnTo>
                  <a:lnTo>
                    <a:pt x="566115" y="353301"/>
                  </a:lnTo>
                  <a:lnTo>
                    <a:pt x="593521" y="316585"/>
                  </a:lnTo>
                  <a:lnTo>
                    <a:pt x="612457" y="274548"/>
                  </a:lnTo>
                  <a:lnTo>
                    <a:pt x="621830" y="2285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685800" hangingPunct="1"/>
              <a:endParaRPr sz="135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302496" y="6081256"/>
              <a:ext cx="120713" cy="9605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033415" y="556596"/>
              <a:ext cx="84696" cy="8468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3868403" y="457194"/>
              <a:ext cx="415290" cy="415290"/>
            </a:xfrm>
            <a:custGeom>
              <a:avLst/>
              <a:gdLst/>
              <a:ahLst/>
              <a:cxnLst/>
              <a:rect l="l" t="t" r="r" b="b"/>
              <a:pathLst>
                <a:path w="415290" h="415290">
                  <a:moveTo>
                    <a:pt x="207365" y="0"/>
                  </a:moveTo>
                  <a:lnTo>
                    <a:pt x="159877" y="5486"/>
                  </a:lnTo>
                  <a:lnTo>
                    <a:pt x="116253" y="21109"/>
                  </a:lnTo>
                  <a:lnTo>
                    <a:pt x="77747" y="45615"/>
                  </a:lnTo>
                  <a:lnTo>
                    <a:pt x="45614" y="77749"/>
                  </a:lnTo>
                  <a:lnTo>
                    <a:pt x="21109" y="116257"/>
                  </a:lnTo>
                  <a:lnTo>
                    <a:pt x="5486" y="159885"/>
                  </a:lnTo>
                  <a:lnTo>
                    <a:pt x="0" y="207378"/>
                  </a:lnTo>
                  <a:lnTo>
                    <a:pt x="5486" y="254866"/>
                  </a:lnTo>
                  <a:lnTo>
                    <a:pt x="21109" y="298490"/>
                  </a:lnTo>
                  <a:lnTo>
                    <a:pt x="45614" y="336996"/>
                  </a:lnTo>
                  <a:lnTo>
                    <a:pt x="77747" y="369129"/>
                  </a:lnTo>
                  <a:lnTo>
                    <a:pt x="116253" y="393634"/>
                  </a:lnTo>
                  <a:lnTo>
                    <a:pt x="159877" y="409257"/>
                  </a:lnTo>
                  <a:lnTo>
                    <a:pt x="207365" y="414743"/>
                  </a:lnTo>
                  <a:lnTo>
                    <a:pt x="238364" y="411162"/>
                  </a:lnTo>
                  <a:lnTo>
                    <a:pt x="205409" y="411162"/>
                  </a:lnTo>
                  <a:lnTo>
                    <a:pt x="201523" y="411010"/>
                  </a:lnTo>
                  <a:lnTo>
                    <a:pt x="197878" y="410921"/>
                  </a:lnTo>
                  <a:lnTo>
                    <a:pt x="195668" y="410819"/>
                  </a:lnTo>
                  <a:lnTo>
                    <a:pt x="191300" y="410464"/>
                  </a:lnTo>
                  <a:lnTo>
                    <a:pt x="191216" y="410184"/>
                  </a:lnTo>
                  <a:lnTo>
                    <a:pt x="187540" y="410184"/>
                  </a:lnTo>
                  <a:lnTo>
                    <a:pt x="185686" y="410006"/>
                  </a:lnTo>
                  <a:lnTo>
                    <a:pt x="181991" y="409524"/>
                  </a:lnTo>
                  <a:lnTo>
                    <a:pt x="181768" y="409016"/>
                  </a:lnTo>
                  <a:lnTo>
                    <a:pt x="178003" y="409016"/>
                  </a:lnTo>
                  <a:lnTo>
                    <a:pt x="175387" y="408635"/>
                  </a:lnTo>
                  <a:lnTo>
                    <a:pt x="170192" y="407708"/>
                  </a:lnTo>
                  <a:lnTo>
                    <a:pt x="169649" y="406882"/>
                  </a:lnTo>
                  <a:lnTo>
                    <a:pt x="165747" y="406882"/>
                  </a:lnTo>
                  <a:lnTo>
                    <a:pt x="117623" y="390303"/>
                  </a:lnTo>
                  <a:lnTo>
                    <a:pt x="75793" y="362839"/>
                  </a:lnTo>
                  <a:lnTo>
                    <a:pt x="41964" y="326211"/>
                  </a:lnTo>
                  <a:lnTo>
                    <a:pt x="17843" y="282143"/>
                  </a:lnTo>
                  <a:lnTo>
                    <a:pt x="26076" y="282143"/>
                  </a:lnTo>
                  <a:lnTo>
                    <a:pt x="16129" y="277787"/>
                  </a:lnTo>
                  <a:lnTo>
                    <a:pt x="11130" y="262361"/>
                  </a:lnTo>
                  <a:lnTo>
                    <a:pt x="7367" y="246430"/>
                  </a:lnTo>
                  <a:lnTo>
                    <a:pt x="4882" y="230052"/>
                  </a:lnTo>
                  <a:lnTo>
                    <a:pt x="3721" y="213283"/>
                  </a:lnTo>
                  <a:lnTo>
                    <a:pt x="10566" y="213283"/>
                  </a:lnTo>
                  <a:lnTo>
                    <a:pt x="3619" y="209232"/>
                  </a:lnTo>
                  <a:lnTo>
                    <a:pt x="10051" y="156479"/>
                  </a:lnTo>
                  <a:lnTo>
                    <a:pt x="14909" y="140474"/>
                  </a:lnTo>
                  <a:lnTo>
                    <a:pt x="20215" y="140474"/>
                  </a:lnTo>
                  <a:lnTo>
                    <a:pt x="16154" y="136893"/>
                  </a:lnTo>
                  <a:lnTo>
                    <a:pt x="22223" y="122273"/>
                  </a:lnTo>
                  <a:lnTo>
                    <a:pt x="29379" y="108256"/>
                  </a:lnTo>
                  <a:lnTo>
                    <a:pt x="37562" y="94889"/>
                  </a:lnTo>
                  <a:lnTo>
                    <a:pt x="46710" y="82219"/>
                  </a:lnTo>
                  <a:lnTo>
                    <a:pt x="51181" y="82219"/>
                  </a:lnTo>
                  <a:lnTo>
                    <a:pt x="48971" y="79336"/>
                  </a:lnTo>
                  <a:lnTo>
                    <a:pt x="80512" y="48024"/>
                  </a:lnTo>
                  <a:lnTo>
                    <a:pt x="118229" y="24147"/>
                  </a:lnTo>
                  <a:lnTo>
                    <a:pt x="160915" y="8926"/>
                  </a:lnTo>
                  <a:lnTo>
                    <a:pt x="207365" y="3581"/>
                  </a:lnTo>
                  <a:lnTo>
                    <a:pt x="238364" y="3581"/>
                  </a:lnTo>
                  <a:lnTo>
                    <a:pt x="207365" y="0"/>
                  </a:lnTo>
                  <a:close/>
                </a:path>
                <a:path w="415290" h="415290">
                  <a:moveTo>
                    <a:pt x="238364" y="3581"/>
                  </a:moveTo>
                  <a:lnTo>
                    <a:pt x="207365" y="3581"/>
                  </a:lnTo>
                  <a:lnTo>
                    <a:pt x="253810" y="8926"/>
                  </a:lnTo>
                  <a:lnTo>
                    <a:pt x="296497" y="24147"/>
                  </a:lnTo>
                  <a:lnTo>
                    <a:pt x="334217" y="48024"/>
                  </a:lnTo>
                  <a:lnTo>
                    <a:pt x="365760" y="79336"/>
                  </a:lnTo>
                  <a:lnTo>
                    <a:pt x="334101" y="120638"/>
                  </a:lnTo>
                  <a:lnTo>
                    <a:pt x="305470" y="164230"/>
                  </a:lnTo>
                  <a:lnTo>
                    <a:pt x="280023" y="209954"/>
                  </a:lnTo>
                  <a:lnTo>
                    <a:pt x="257917" y="257653"/>
                  </a:lnTo>
                  <a:lnTo>
                    <a:pt x="239307" y="307167"/>
                  </a:lnTo>
                  <a:lnTo>
                    <a:pt x="224352" y="358339"/>
                  </a:lnTo>
                  <a:lnTo>
                    <a:pt x="213207" y="411010"/>
                  </a:lnTo>
                  <a:lnTo>
                    <a:pt x="209321" y="411162"/>
                  </a:lnTo>
                  <a:lnTo>
                    <a:pt x="238364" y="411162"/>
                  </a:lnTo>
                  <a:lnTo>
                    <a:pt x="240453" y="410921"/>
                  </a:lnTo>
                  <a:lnTo>
                    <a:pt x="216852" y="410921"/>
                  </a:lnTo>
                  <a:lnTo>
                    <a:pt x="227939" y="358743"/>
                  </a:lnTo>
                  <a:lnTo>
                    <a:pt x="242787" y="308045"/>
                  </a:lnTo>
                  <a:lnTo>
                    <a:pt x="261241" y="258984"/>
                  </a:lnTo>
                  <a:lnTo>
                    <a:pt x="283146" y="211716"/>
                  </a:lnTo>
                  <a:lnTo>
                    <a:pt x="308347" y="166395"/>
                  </a:lnTo>
                  <a:lnTo>
                    <a:pt x="336690" y="123177"/>
                  </a:lnTo>
                  <a:lnTo>
                    <a:pt x="368020" y="82219"/>
                  </a:lnTo>
                  <a:lnTo>
                    <a:pt x="371961" y="82219"/>
                  </a:lnTo>
                  <a:lnTo>
                    <a:pt x="369116" y="77749"/>
                  </a:lnTo>
                  <a:lnTo>
                    <a:pt x="336983" y="45615"/>
                  </a:lnTo>
                  <a:lnTo>
                    <a:pt x="298478" y="21109"/>
                  </a:lnTo>
                  <a:lnTo>
                    <a:pt x="254853" y="5486"/>
                  </a:lnTo>
                  <a:lnTo>
                    <a:pt x="238364" y="3581"/>
                  </a:lnTo>
                  <a:close/>
                </a:path>
                <a:path w="415290" h="415290">
                  <a:moveTo>
                    <a:pt x="51181" y="82219"/>
                  </a:moveTo>
                  <a:lnTo>
                    <a:pt x="46710" y="82219"/>
                  </a:lnTo>
                  <a:lnTo>
                    <a:pt x="78040" y="123177"/>
                  </a:lnTo>
                  <a:lnTo>
                    <a:pt x="106383" y="166395"/>
                  </a:lnTo>
                  <a:lnTo>
                    <a:pt x="131584" y="211716"/>
                  </a:lnTo>
                  <a:lnTo>
                    <a:pt x="153489" y="258984"/>
                  </a:lnTo>
                  <a:lnTo>
                    <a:pt x="171943" y="308045"/>
                  </a:lnTo>
                  <a:lnTo>
                    <a:pt x="186791" y="358743"/>
                  </a:lnTo>
                  <a:lnTo>
                    <a:pt x="197878" y="410921"/>
                  </a:lnTo>
                  <a:lnTo>
                    <a:pt x="201504" y="410921"/>
                  </a:lnTo>
                  <a:lnTo>
                    <a:pt x="190378" y="358339"/>
                  </a:lnTo>
                  <a:lnTo>
                    <a:pt x="175423" y="307167"/>
                  </a:lnTo>
                  <a:lnTo>
                    <a:pt x="156813" y="257653"/>
                  </a:lnTo>
                  <a:lnTo>
                    <a:pt x="134707" y="209954"/>
                  </a:lnTo>
                  <a:lnTo>
                    <a:pt x="109260" y="164230"/>
                  </a:lnTo>
                  <a:lnTo>
                    <a:pt x="80629" y="120638"/>
                  </a:lnTo>
                  <a:lnTo>
                    <a:pt x="51181" y="82219"/>
                  </a:lnTo>
                  <a:close/>
                </a:path>
                <a:path w="415290" h="415290">
                  <a:moveTo>
                    <a:pt x="371961" y="82219"/>
                  </a:moveTo>
                  <a:lnTo>
                    <a:pt x="368020" y="82219"/>
                  </a:lnTo>
                  <a:lnTo>
                    <a:pt x="377168" y="94889"/>
                  </a:lnTo>
                  <a:lnTo>
                    <a:pt x="385351" y="108256"/>
                  </a:lnTo>
                  <a:lnTo>
                    <a:pt x="392507" y="122273"/>
                  </a:lnTo>
                  <a:lnTo>
                    <a:pt x="398576" y="136893"/>
                  </a:lnTo>
                  <a:lnTo>
                    <a:pt x="363432" y="167888"/>
                  </a:lnTo>
                  <a:lnTo>
                    <a:pt x="331281" y="201961"/>
                  </a:lnTo>
                  <a:lnTo>
                    <a:pt x="302352" y="238881"/>
                  </a:lnTo>
                  <a:lnTo>
                    <a:pt x="276874" y="278421"/>
                  </a:lnTo>
                  <a:lnTo>
                    <a:pt x="255075" y="320351"/>
                  </a:lnTo>
                  <a:lnTo>
                    <a:pt x="237185" y="364441"/>
                  </a:lnTo>
                  <a:lnTo>
                    <a:pt x="223431" y="410464"/>
                  </a:lnTo>
                  <a:lnTo>
                    <a:pt x="219062" y="410819"/>
                  </a:lnTo>
                  <a:lnTo>
                    <a:pt x="216852" y="410921"/>
                  </a:lnTo>
                  <a:lnTo>
                    <a:pt x="240453" y="410921"/>
                  </a:lnTo>
                  <a:lnTo>
                    <a:pt x="246828" y="410184"/>
                  </a:lnTo>
                  <a:lnTo>
                    <a:pt x="227190" y="410184"/>
                  </a:lnTo>
                  <a:lnTo>
                    <a:pt x="240830" y="364859"/>
                  </a:lnTo>
                  <a:lnTo>
                    <a:pt x="258514" y="321431"/>
                  </a:lnTo>
                  <a:lnTo>
                    <a:pt x="280019" y="280120"/>
                  </a:lnTo>
                  <a:lnTo>
                    <a:pt x="305172" y="241086"/>
                  </a:lnTo>
                  <a:lnTo>
                    <a:pt x="333608" y="204735"/>
                  </a:lnTo>
                  <a:lnTo>
                    <a:pt x="365248" y="171103"/>
                  </a:lnTo>
                  <a:lnTo>
                    <a:pt x="399821" y="140474"/>
                  </a:lnTo>
                  <a:lnTo>
                    <a:pt x="402293" y="140474"/>
                  </a:lnTo>
                  <a:lnTo>
                    <a:pt x="393621" y="116257"/>
                  </a:lnTo>
                  <a:lnTo>
                    <a:pt x="371961" y="82219"/>
                  </a:lnTo>
                  <a:close/>
                </a:path>
                <a:path w="415290" h="415290">
                  <a:moveTo>
                    <a:pt x="20215" y="140474"/>
                  </a:moveTo>
                  <a:lnTo>
                    <a:pt x="14909" y="140474"/>
                  </a:lnTo>
                  <a:lnTo>
                    <a:pt x="49479" y="171103"/>
                  </a:lnTo>
                  <a:lnTo>
                    <a:pt x="81116" y="204735"/>
                  </a:lnTo>
                  <a:lnTo>
                    <a:pt x="109600" y="241147"/>
                  </a:lnTo>
                  <a:lnTo>
                    <a:pt x="134707" y="280120"/>
                  </a:lnTo>
                  <a:lnTo>
                    <a:pt x="156214" y="321431"/>
                  </a:lnTo>
                  <a:lnTo>
                    <a:pt x="173900" y="364859"/>
                  </a:lnTo>
                  <a:lnTo>
                    <a:pt x="187540" y="410184"/>
                  </a:lnTo>
                  <a:lnTo>
                    <a:pt x="191216" y="410184"/>
                  </a:lnTo>
                  <a:lnTo>
                    <a:pt x="177546" y="364441"/>
                  </a:lnTo>
                  <a:lnTo>
                    <a:pt x="159655" y="320351"/>
                  </a:lnTo>
                  <a:lnTo>
                    <a:pt x="137856" y="278421"/>
                  </a:lnTo>
                  <a:lnTo>
                    <a:pt x="112378" y="238881"/>
                  </a:lnTo>
                  <a:lnTo>
                    <a:pt x="83449" y="201961"/>
                  </a:lnTo>
                  <a:lnTo>
                    <a:pt x="51298" y="167888"/>
                  </a:lnTo>
                  <a:lnTo>
                    <a:pt x="20215" y="140474"/>
                  </a:lnTo>
                  <a:close/>
                </a:path>
                <a:path w="415290" h="415290">
                  <a:moveTo>
                    <a:pt x="402293" y="140474"/>
                  </a:moveTo>
                  <a:lnTo>
                    <a:pt x="399821" y="140474"/>
                  </a:lnTo>
                  <a:lnTo>
                    <a:pt x="404672" y="156479"/>
                  </a:lnTo>
                  <a:lnTo>
                    <a:pt x="408224" y="173002"/>
                  </a:lnTo>
                  <a:lnTo>
                    <a:pt x="410406" y="189988"/>
                  </a:lnTo>
                  <a:lnTo>
                    <a:pt x="411036" y="204735"/>
                  </a:lnTo>
                  <a:lnTo>
                    <a:pt x="411111" y="209232"/>
                  </a:lnTo>
                  <a:lnTo>
                    <a:pt x="371526" y="232318"/>
                  </a:lnTo>
                  <a:lnTo>
                    <a:pt x="335329" y="260076"/>
                  </a:lnTo>
                  <a:lnTo>
                    <a:pt x="302936" y="292090"/>
                  </a:lnTo>
                  <a:lnTo>
                    <a:pt x="274744" y="327974"/>
                  </a:lnTo>
                  <a:lnTo>
                    <a:pt x="251220" y="367229"/>
                  </a:lnTo>
                  <a:lnTo>
                    <a:pt x="232727" y="409524"/>
                  </a:lnTo>
                  <a:lnTo>
                    <a:pt x="229044" y="410006"/>
                  </a:lnTo>
                  <a:lnTo>
                    <a:pt x="227190" y="410184"/>
                  </a:lnTo>
                  <a:lnTo>
                    <a:pt x="246828" y="410184"/>
                  </a:lnTo>
                  <a:lnTo>
                    <a:pt x="254853" y="409257"/>
                  </a:lnTo>
                  <a:lnTo>
                    <a:pt x="255527" y="409016"/>
                  </a:lnTo>
                  <a:lnTo>
                    <a:pt x="236715" y="409016"/>
                  </a:lnTo>
                  <a:lnTo>
                    <a:pt x="259185" y="359889"/>
                  </a:lnTo>
                  <a:lnTo>
                    <a:pt x="288531" y="315071"/>
                  </a:lnTo>
                  <a:lnTo>
                    <a:pt x="324071" y="275243"/>
                  </a:lnTo>
                  <a:lnTo>
                    <a:pt x="365124" y="241086"/>
                  </a:lnTo>
                  <a:lnTo>
                    <a:pt x="411010" y="213283"/>
                  </a:lnTo>
                  <a:lnTo>
                    <a:pt x="414048" y="213283"/>
                  </a:lnTo>
                  <a:lnTo>
                    <a:pt x="414731" y="207378"/>
                  </a:lnTo>
                  <a:lnTo>
                    <a:pt x="409244" y="159885"/>
                  </a:lnTo>
                  <a:lnTo>
                    <a:pt x="402293" y="140474"/>
                  </a:lnTo>
                  <a:close/>
                </a:path>
                <a:path w="415290" h="415290">
                  <a:moveTo>
                    <a:pt x="10566" y="213283"/>
                  </a:moveTo>
                  <a:lnTo>
                    <a:pt x="3721" y="213283"/>
                  </a:lnTo>
                  <a:lnTo>
                    <a:pt x="49601" y="241086"/>
                  </a:lnTo>
                  <a:lnTo>
                    <a:pt x="90653" y="275243"/>
                  </a:lnTo>
                  <a:lnTo>
                    <a:pt x="126193" y="315071"/>
                  </a:lnTo>
                  <a:lnTo>
                    <a:pt x="155537" y="359889"/>
                  </a:lnTo>
                  <a:lnTo>
                    <a:pt x="178003" y="409016"/>
                  </a:lnTo>
                  <a:lnTo>
                    <a:pt x="181768" y="409016"/>
                  </a:lnTo>
                  <a:lnTo>
                    <a:pt x="163503" y="367229"/>
                  </a:lnTo>
                  <a:lnTo>
                    <a:pt x="139965" y="327946"/>
                  </a:lnTo>
                  <a:lnTo>
                    <a:pt x="111793" y="292090"/>
                  </a:lnTo>
                  <a:lnTo>
                    <a:pt x="79401" y="260076"/>
                  </a:lnTo>
                  <a:lnTo>
                    <a:pt x="43204" y="232318"/>
                  </a:lnTo>
                  <a:lnTo>
                    <a:pt x="10566" y="213283"/>
                  </a:lnTo>
                  <a:close/>
                </a:path>
                <a:path w="415290" h="415290">
                  <a:moveTo>
                    <a:pt x="414048" y="213283"/>
                  </a:moveTo>
                  <a:lnTo>
                    <a:pt x="411010" y="213283"/>
                  </a:lnTo>
                  <a:lnTo>
                    <a:pt x="409842" y="230052"/>
                  </a:lnTo>
                  <a:lnTo>
                    <a:pt x="407358" y="246430"/>
                  </a:lnTo>
                  <a:lnTo>
                    <a:pt x="403598" y="262361"/>
                  </a:lnTo>
                  <a:lnTo>
                    <a:pt x="398602" y="277787"/>
                  </a:lnTo>
                  <a:lnTo>
                    <a:pt x="350964" y="298648"/>
                  </a:lnTo>
                  <a:lnTo>
                    <a:pt x="308687" y="327974"/>
                  </a:lnTo>
                  <a:lnTo>
                    <a:pt x="272852" y="364687"/>
                  </a:lnTo>
                  <a:lnTo>
                    <a:pt x="244538" y="407708"/>
                  </a:lnTo>
                  <a:lnTo>
                    <a:pt x="239344" y="408635"/>
                  </a:lnTo>
                  <a:lnTo>
                    <a:pt x="236715" y="409016"/>
                  </a:lnTo>
                  <a:lnTo>
                    <a:pt x="255527" y="409016"/>
                  </a:lnTo>
                  <a:lnTo>
                    <a:pt x="261485" y="406882"/>
                  </a:lnTo>
                  <a:lnTo>
                    <a:pt x="248970" y="406882"/>
                  </a:lnTo>
                  <a:lnTo>
                    <a:pt x="276452" y="365855"/>
                  </a:lnTo>
                  <a:lnTo>
                    <a:pt x="310921" y="330744"/>
                  </a:lnTo>
                  <a:lnTo>
                    <a:pt x="351390" y="302517"/>
                  </a:lnTo>
                  <a:lnTo>
                    <a:pt x="396875" y="282143"/>
                  </a:lnTo>
                  <a:lnTo>
                    <a:pt x="399476" y="282143"/>
                  </a:lnTo>
                  <a:lnTo>
                    <a:pt x="409244" y="254866"/>
                  </a:lnTo>
                  <a:lnTo>
                    <a:pt x="414048" y="213283"/>
                  </a:lnTo>
                  <a:close/>
                </a:path>
                <a:path w="415290" h="415290">
                  <a:moveTo>
                    <a:pt x="26076" y="282143"/>
                  </a:moveTo>
                  <a:lnTo>
                    <a:pt x="17843" y="282143"/>
                  </a:lnTo>
                  <a:lnTo>
                    <a:pt x="63334" y="302517"/>
                  </a:lnTo>
                  <a:lnTo>
                    <a:pt x="103806" y="330744"/>
                  </a:lnTo>
                  <a:lnTo>
                    <a:pt x="138272" y="365855"/>
                  </a:lnTo>
                  <a:lnTo>
                    <a:pt x="165747" y="406882"/>
                  </a:lnTo>
                  <a:lnTo>
                    <a:pt x="169649" y="406882"/>
                  </a:lnTo>
                  <a:lnTo>
                    <a:pt x="141873" y="364687"/>
                  </a:lnTo>
                  <a:lnTo>
                    <a:pt x="105998" y="327946"/>
                  </a:lnTo>
                  <a:lnTo>
                    <a:pt x="63765" y="298648"/>
                  </a:lnTo>
                  <a:lnTo>
                    <a:pt x="26076" y="282143"/>
                  </a:lnTo>
                  <a:close/>
                </a:path>
                <a:path w="415290" h="415290">
                  <a:moveTo>
                    <a:pt x="399476" y="282143"/>
                  </a:moveTo>
                  <a:lnTo>
                    <a:pt x="396875" y="282143"/>
                  </a:lnTo>
                  <a:lnTo>
                    <a:pt x="372759" y="326211"/>
                  </a:lnTo>
                  <a:lnTo>
                    <a:pt x="338929" y="362839"/>
                  </a:lnTo>
                  <a:lnTo>
                    <a:pt x="297096" y="390303"/>
                  </a:lnTo>
                  <a:lnTo>
                    <a:pt x="248970" y="406882"/>
                  </a:lnTo>
                  <a:lnTo>
                    <a:pt x="261485" y="406882"/>
                  </a:lnTo>
                  <a:lnTo>
                    <a:pt x="298478" y="393634"/>
                  </a:lnTo>
                  <a:lnTo>
                    <a:pt x="336983" y="369129"/>
                  </a:lnTo>
                  <a:lnTo>
                    <a:pt x="369116" y="336996"/>
                  </a:lnTo>
                  <a:lnTo>
                    <a:pt x="393621" y="298490"/>
                  </a:lnTo>
                  <a:lnTo>
                    <a:pt x="399476" y="2821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685800" hangingPunct="1"/>
              <a:endParaRPr sz="135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84721" y="8712206"/>
              <a:ext cx="389831" cy="1354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94191" y="8749324"/>
              <a:ext cx="350323" cy="98386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69082" y="8712207"/>
              <a:ext cx="409209" cy="13550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4835" y="8674284"/>
              <a:ext cx="203217" cy="203213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10777078" y="364801"/>
            <a:ext cx="962025" cy="272223"/>
          </a:xfrm>
          <a:prstGeom prst="rect">
            <a:avLst/>
          </a:prstGeom>
        </p:spPr>
        <p:txBody>
          <a:bodyPr vert="horz" wrap="square" lIns="0" tIns="45244" rIns="0" bIns="0" rtlCol="0">
            <a:spAutoFit/>
          </a:bodyPr>
          <a:lstStyle/>
          <a:p>
            <a:pPr marL="9525" marR="3810" defTabSz="685800" hangingPunct="1">
              <a:lnSpc>
                <a:spcPct val="77400"/>
              </a:lnSpc>
              <a:spcBef>
                <a:spcPts val="356"/>
              </a:spcBef>
            </a:pPr>
            <a:r>
              <a:rPr sz="938" b="1" spc="53" dirty="0">
                <a:solidFill>
                  <a:srgbClr val="FFFFFF"/>
                </a:solidFill>
                <a:latin typeface="Gilroy-Black"/>
                <a:cs typeface="Gilroy-Black"/>
              </a:rPr>
              <a:t>COMMON</a:t>
            </a:r>
            <a:r>
              <a:rPr sz="938" b="1" spc="105" dirty="0">
                <a:solidFill>
                  <a:srgbClr val="FFFFFF"/>
                </a:solidFill>
                <a:latin typeface="Gilroy-Black"/>
                <a:cs typeface="Gilroy-Black"/>
              </a:rPr>
              <a:t> </a:t>
            </a:r>
            <a:r>
              <a:rPr sz="938" b="1" spc="34" dirty="0">
                <a:solidFill>
                  <a:srgbClr val="FFFFFF"/>
                </a:solidFill>
                <a:latin typeface="Gilroy-Black"/>
                <a:cs typeface="Gilroy-Black"/>
              </a:rPr>
              <a:t>SEAS </a:t>
            </a:r>
            <a:r>
              <a:rPr sz="938" b="1" spc="45" dirty="0">
                <a:solidFill>
                  <a:srgbClr val="FFFFFF"/>
                </a:solidFill>
                <a:latin typeface="Gilroy-Black"/>
                <a:cs typeface="Gilroy-Black"/>
              </a:rPr>
              <a:t>EDUCATION</a:t>
            </a:r>
            <a:endParaRPr sz="938">
              <a:solidFill>
                <a:sysClr val="windowText" lastClr="000000"/>
              </a:solidFill>
              <a:latin typeface="Gilroy-Black"/>
              <a:cs typeface="Gilroy-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0A6E3-A246-604B-BEFA-13FA72B0C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Our ocean and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6F58E-63FC-D54A-8E00-E417F08926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6675839" cy="1102949"/>
          </a:xfrm>
        </p:spPr>
        <p:txBody>
          <a:bodyPr/>
          <a:lstStyle/>
          <a:p>
            <a:r>
              <a:rPr lang="en-US" dirty="0"/>
              <a:t>Ecological Services Examples:</a:t>
            </a:r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1E653EA-C8F4-5649-8F98-36BDED68B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04340"/>
              </p:ext>
            </p:extLst>
          </p:nvPr>
        </p:nvGraphicFramePr>
        <p:xfrm>
          <a:off x="1888152" y="2061338"/>
          <a:ext cx="7956000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1017763149"/>
                    </a:ext>
                  </a:extLst>
                </a:gridCol>
                <a:gridCol w="2664000">
                  <a:extLst>
                    <a:ext uri="{9D8B030D-6E8A-4147-A177-3AD203B41FA5}">
                      <a16:colId xmlns:a16="http://schemas.microsoft.com/office/drawing/2014/main" val="1553232409"/>
                    </a:ext>
                  </a:extLst>
                </a:gridCol>
                <a:gridCol w="3672000">
                  <a:extLst>
                    <a:ext uri="{9D8B030D-6E8A-4147-A177-3AD203B41FA5}">
                      <a16:colId xmlns:a16="http://schemas.microsoft.com/office/drawing/2014/main" val="1640756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Provisioning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Tangible products obtained from ecosystems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Transportation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Food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Raw material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33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Regulating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Benefits from the regulation our environment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Climate regulation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Carbon sequestration and storage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Coastal defense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57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Cultural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Non-material benefits obtained from nature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Scientific research 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Spiritual services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Recreational services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497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Supporting services 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Services necessary for the production of all other ecosystem services 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Biodiversity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Habitats for species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Nutrient cycling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969689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4165447-A4F1-AE4F-A5C0-D7604DA280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72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1916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7AF98B99-204A-452A-A3D7-A5368BDDDA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2E9463-0FCD-43D2-B549-29058AF2BA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A00B62-32A4-4F45-8BBC-6EE0B177E539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8dd429a2-b850-4aa5-85c2-8487e2b197cf"/>
    <ds:schemaRef ds:uri="http://purl.org/dc/elements/1.1/"/>
    <ds:schemaRef ds:uri="http://purl.org/dc/terms/"/>
    <ds:schemaRef ds:uri="http://schemas.microsoft.com/office/infopath/2007/PartnerControls"/>
    <ds:schemaRef ds:uri="7dd0c2b8-7301-49b5-921e-ab84ec4c20a5"/>
    <ds:schemaRef ds:uri="http://www.w3.org/XML/1998/namespace"/>
    <ds:schemaRef ds:uri="edf7c51f-8958-4cb5-b692-975806f17f35"/>
    <ds:schemaRef ds:uri="764ce334-4dea-4cda-96fd-5a46cc3154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961</Words>
  <Application>Microsoft Office PowerPoint</Application>
  <PresentationFormat>Widescreen</PresentationFormat>
  <Paragraphs>133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Calibri</vt:lpstr>
      <vt:lpstr>Calibri Light</vt:lpstr>
      <vt:lpstr>Century Gothic</vt:lpstr>
      <vt:lpstr>Gilroy Black</vt:lpstr>
      <vt:lpstr>Gilroy Bold</vt:lpstr>
      <vt:lpstr>Gilroy-Black</vt:lpstr>
      <vt:lpstr>Gilroy-SemiBold</vt:lpstr>
      <vt:lpstr>Helvetica Neue Medium</vt:lpstr>
      <vt:lpstr>Office Theme</vt:lpstr>
      <vt:lpstr>1_Office Theme</vt:lpstr>
      <vt:lpstr>2_Office Theme</vt:lpstr>
      <vt:lpstr>PowerPoint Presentation</vt:lpstr>
      <vt:lpstr>Lesson 2: Our ocean and us</vt:lpstr>
      <vt:lpstr>Lesson 2: Our ocean and us</vt:lpstr>
      <vt:lpstr>Lesson 2: Our ocean and us</vt:lpstr>
      <vt:lpstr>Lesson 2: Our ocean and us</vt:lpstr>
      <vt:lpstr>Lesson 2: Our ocean and us</vt:lpstr>
      <vt:lpstr>Lesson 2: Our ocean and us</vt:lpstr>
      <vt:lpstr>PowerPoint Presentation</vt:lpstr>
      <vt:lpstr>Lesson 2: Our ocean and us</vt:lpstr>
      <vt:lpstr>Lesson 2: Our ocean and us</vt:lpstr>
      <vt:lpstr>Lesson 2: Our ocean and us</vt:lpstr>
      <vt:lpstr>Lesson 2: Our ocean and us</vt:lpstr>
      <vt:lpstr>Lesson 2: Our ocean and us</vt:lpstr>
      <vt:lpstr>Lesson 2: Our ocean and us</vt:lpstr>
      <vt:lpstr>Lesson 2: Our ocean and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Duffy</dc:creator>
  <cp:lastModifiedBy>Sarah Duffy</cp:lastModifiedBy>
  <cp:revision>125</cp:revision>
  <cp:lastPrinted>2018-10-15T11:47:29Z</cp:lastPrinted>
  <dcterms:modified xsi:type="dcterms:W3CDTF">2024-03-27T12:14:24Z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