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handoutMasterIdLst>
    <p:handoutMasterId r:id="rId41"/>
  </p:handoutMasterIdLst>
  <p:sldIdLst>
    <p:sldId id="257" r:id="rId5"/>
    <p:sldId id="258" r:id="rId6"/>
    <p:sldId id="338" r:id="rId7"/>
    <p:sldId id="339" r:id="rId8"/>
    <p:sldId id="34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41" r:id="rId28"/>
    <p:sldId id="335" r:id="rId29"/>
    <p:sldId id="342" r:id="rId30"/>
    <p:sldId id="343" r:id="rId31"/>
    <p:sldId id="259" r:id="rId32"/>
    <p:sldId id="344" r:id="rId33"/>
    <p:sldId id="345" r:id="rId34"/>
    <p:sldId id="346" r:id="rId35"/>
    <p:sldId id="333" r:id="rId36"/>
    <p:sldId id="275" r:id="rId37"/>
    <p:sldId id="276" r:id="rId38"/>
    <p:sldId id="277" r:id="rId39"/>
  </p:sldIdLst>
  <p:sldSz cx="9144000" cy="6858000" type="screen4x3"/>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A0D2DC"/>
    <a:srgbClr val="EF3C53"/>
    <a:srgbClr val="091932"/>
    <a:srgbClr val="4EB7A0"/>
    <a:srgbClr val="25233F"/>
    <a:srgbClr val="6CD1D4"/>
    <a:srgbClr val="6EBEAF"/>
    <a:srgbClr val="7AC1A3"/>
    <a:srgbClr val="03462A"/>
    <a:srgbClr val="A0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n" i="off">
        <a:fontRef idx="major">
          <a:srgbClr val="464646"/>
        </a:fontRef>
        <a:srgbClr val="464646"/>
      </a:tcTxStyle>
      <a:tcStyle>
        <a:tcBdr>
          <a:left>
            <a:ln w="6350" cap="flat">
              <a:solidFill>
                <a:schemeClr val="accent1"/>
              </a:solidFill>
              <a:prstDash val="solid"/>
              <a:miter lim="800000"/>
            </a:ln>
          </a:left>
          <a:right>
            <a:ln w="6350" cap="flat">
              <a:solidFill>
                <a:schemeClr val="accent1"/>
              </a:solidFill>
              <a:prstDash val="solid"/>
              <a:miter lim="8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chemeClr val="accent1"/>
              </a:solidFill>
              <a:prstDash val="solid"/>
              <a:round/>
            </a:ln>
          </a:top>
          <a:bottom>
            <a:ln w="6350" cap="flat">
              <a:solidFill>
                <a:schemeClr val="accent1"/>
              </a:solidFill>
              <a:prstDash val="solid"/>
              <a:miter lim="800000"/>
            </a:ln>
          </a:bottom>
          <a:insideH>
            <a:ln w="12700" cap="flat">
              <a:noFill/>
              <a:miter lim="400000"/>
            </a:ln>
          </a:insideH>
          <a:insideV>
            <a:ln w="12700" cap="flat">
              <a:noFill/>
              <a:miter lim="400000"/>
            </a:ln>
          </a:insideV>
        </a:tcBdr>
        <a:fill>
          <a:no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6350" cap="flat">
              <a:solidFill>
                <a:schemeClr val="accent1"/>
              </a:solidFill>
              <a:prstDash val="solid"/>
              <a:miter lim="800000"/>
            </a:ln>
          </a:top>
          <a:bottom>
            <a:ln w="6350" cap="flat">
              <a:solidFill>
                <a:schemeClr val="accent1"/>
              </a:solidFill>
              <a:prstDash val="solid"/>
              <a:miter lim="8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Row>
  </a:tblStyle>
  <a:tblStyle styleId="{EEE7283C-3CF3-47DC-8721-378D4A62B22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Row>
  </a:tblStyle>
  <a:tblStyle styleId="{CF821DB8-F4EB-4A41-A1BA-3FCAFE7338EE}"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Row>
  </a:tblStyle>
  <a:tblStyle styleId="{33BA23B1-9221-436E-865A-0063620EA4FD}"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rgbClr val="F0F0F0"/>
          </a:solid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254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CECECE"/>
          </a:solidFill>
        </a:fill>
      </a:tcStyle>
    </a:wholeTbl>
    <a:band2H>
      <a:tcTxStyle/>
      <a:tcStyle>
        <a:tcBdr/>
        <a:fill>
          <a:solidFill>
            <a:srgbClr val="E8E8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30"/>
    <p:restoredTop sz="94558"/>
  </p:normalViewPr>
  <p:slideViewPr>
    <p:cSldViewPr snapToGrid="0" snapToObjects="1">
      <p:cViewPr varScale="1">
        <p:scale>
          <a:sx n="121" d="100"/>
          <a:sy n="121" d="100"/>
        </p:scale>
        <p:origin x="2288" y="16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7FA3F9-E21F-1A46-BF05-C0D8930505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AD55B74-C61E-FD46-8CB0-3FAA9E8B23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CBBF6C-C6BF-8344-8129-F194AA1EC127}" type="datetimeFigureOut">
              <a:rPr lang="en-US" smtClean="0"/>
              <a:t>4/30/19</a:t>
            </a:fld>
            <a:endParaRPr lang="en-US"/>
          </a:p>
        </p:txBody>
      </p:sp>
      <p:sp>
        <p:nvSpPr>
          <p:cNvPr id="4" name="Footer Placeholder 3">
            <a:extLst>
              <a:ext uri="{FF2B5EF4-FFF2-40B4-BE49-F238E27FC236}">
                <a16:creationId xmlns:a16="http://schemas.microsoft.com/office/drawing/2014/main" id="{505C96FE-0BA9-2047-A3C3-0347999F4F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F63BB2E-B973-6E4F-910D-5CD30FB18F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912625-B210-B74D-8B83-C5C4C4344E67}" type="slidenum">
              <a:rPr lang="en-US" smtClean="0"/>
              <a:t>‹#›</a:t>
            </a:fld>
            <a:endParaRPr lang="en-US"/>
          </a:p>
        </p:txBody>
      </p:sp>
    </p:spTree>
    <p:extLst>
      <p:ext uri="{BB962C8B-B14F-4D97-AF65-F5344CB8AC3E}">
        <p14:creationId xmlns:p14="http://schemas.microsoft.com/office/powerpoint/2010/main" val="206633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Shape 55"/>
          <p:cNvSpPr>
            <a:spLocks noGrp="1" noRot="1" noChangeAspect="1"/>
          </p:cNvSpPr>
          <p:nvPr>
            <p:ph type="sldImg"/>
          </p:nvPr>
        </p:nvSpPr>
        <p:spPr>
          <a:xfrm>
            <a:off x="1143000" y="685800"/>
            <a:ext cx="4572000" cy="3429000"/>
          </a:xfrm>
          <a:prstGeom prst="rect">
            <a:avLst/>
          </a:prstGeom>
        </p:spPr>
        <p:txBody>
          <a:bodyPr/>
          <a:lstStyle/>
          <a:p>
            <a:endParaRPr/>
          </a:p>
        </p:txBody>
      </p:sp>
      <p:sp>
        <p:nvSpPr>
          <p:cNvPr id="56" name="Shape 5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14034" latinLnBrk="0">
      <a:defRPr sz="1200">
        <a:latin typeface="+mj-lt"/>
        <a:ea typeface="+mj-ea"/>
        <a:cs typeface="+mj-cs"/>
        <a:sym typeface="Calibri"/>
      </a:defRPr>
    </a:lvl1pPr>
    <a:lvl2pPr indent="114300" defTabSz="914034" latinLnBrk="0">
      <a:defRPr sz="1200">
        <a:latin typeface="+mj-lt"/>
        <a:ea typeface="+mj-ea"/>
        <a:cs typeface="+mj-cs"/>
        <a:sym typeface="Calibri"/>
      </a:defRPr>
    </a:lvl2pPr>
    <a:lvl3pPr indent="228600" defTabSz="914034" latinLnBrk="0">
      <a:defRPr sz="1200">
        <a:latin typeface="+mj-lt"/>
        <a:ea typeface="+mj-ea"/>
        <a:cs typeface="+mj-cs"/>
        <a:sym typeface="Calibri"/>
      </a:defRPr>
    </a:lvl3pPr>
    <a:lvl4pPr indent="342900" defTabSz="914034" latinLnBrk="0">
      <a:defRPr sz="1200">
        <a:latin typeface="+mj-lt"/>
        <a:ea typeface="+mj-ea"/>
        <a:cs typeface="+mj-cs"/>
        <a:sym typeface="Calibri"/>
      </a:defRPr>
    </a:lvl4pPr>
    <a:lvl5pPr indent="457200" defTabSz="914034" latinLnBrk="0">
      <a:defRPr sz="1200">
        <a:latin typeface="+mj-lt"/>
        <a:ea typeface="+mj-ea"/>
        <a:cs typeface="+mj-cs"/>
        <a:sym typeface="Calibri"/>
      </a:defRPr>
    </a:lvl5pPr>
    <a:lvl6pPr indent="571500" defTabSz="914034" latinLnBrk="0">
      <a:defRPr sz="1200">
        <a:latin typeface="+mj-lt"/>
        <a:ea typeface="+mj-ea"/>
        <a:cs typeface="+mj-cs"/>
        <a:sym typeface="Calibri"/>
      </a:defRPr>
    </a:lvl6pPr>
    <a:lvl7pPr indent="685800" defTabSz="914034" latinLnBrk="0">
      <a:defRPr sz="1200">
        <a:latin typeface="+mj-lt"/>
        <a:ea typeface="+mj-ea"/>
        <a:cs typeface="+mj-cs"/>
        <a:sym typeface="Calibri"/>
      </a:defRPr>
    </a:lvl7pPr>
    <a:lvl8pPr indent="800100" defTabSz="914034" latinLnBrk="0">
      <a:defRPr sz="1200">
        <a:latin typeface="+mj-lt"/>
        <a:ea typeface="+mj-ea"/>
        <a:cs typeface="+mj-cs"/>
        <a:sym typeface="Calibri"/>
      </a:defRPr>
    </a:lvl8pPr>
    <a:lvl9pPr indent="914400" defTabSz="914034"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91932"/>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2783232" y="-1718921"/>
            <a:ext cx="7701156" cy="7701156"/>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395289" y="873125"/>
            <a:ext cx="8353424"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336189" y="3551972"/>
            <a:ext cx="2373455"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318919" y="3748389"/>
            <a:ext cx="3368675"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400439" y="298557"/>
            <a:ext cx="1477610"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400867" y="651020"/>
            <a:ext cx="101397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7557024" y="6237288"/>
            <a:ext cx="249527"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6211873" y="6237288"/>
            <a:ext cx="249527"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13138821"/>
      </p:ext>
    </p:extLst>
  </p:cSld>
  <p:clrMapOvr>
    <a:masterClrMapping/>
  </p:clrMapOvr>
  <p:transition spd="med"/>
  <p:extLst mod="1">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249" userDrawn="1">
          <p15:clr>
            <a:srgbClr val="FBAE40"/>
          </p15:clr>
        </p15:guide>
        <p15:guide id="5" pos="55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8526557" y="6477334"/>
            <a:ext cx="18209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192900155"/>
      </p:ext>
    </p:extLst>
  </p:cSld>
  <p:clrMapOvr>
    <a:masterClrMapping/>
  </p:clrMapOvr>
  <p:transition spd="med"/>
  <p:extLst mod="1">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522677"/>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318764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363538" y="2397183"/>
            <a:ext cx="2543213"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88194620"/>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tandard page 4">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318764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3219872" y="926938"/>
            <a:ext cx="632930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363538" y="2397183"/>
            <a:ext cx="2543213"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3040652027"/>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userDrawn="1"/>
        </p:nvSpPr>
        <p:spPr>
          <a:xfrm>
            <a:off x="-1836000" y="-1522677"/>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1" name="Shape 21"/>
          <p:cNvSpPr>
            <a:spLocks noGrp="1"/>
          </p:cNvSpPr>
          <p:nvPr>
            <p:ph type="sldNum" sz="quarter" idx="2"/>
          </p:nvPr>
        </p:nvSpPr>
        <p:spPr>
          <a:xfrm>
            <a:off x="8522727" y="6484422"/>
            <a:ext cx="18209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2" y="992610"/>
            <a:ext cx="5288503"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528992" y="2284004"/>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2605678" y="2291561"/>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4697478" y="2299118"/>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6785710" y="2306675"/>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528992" y="4264973"/>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2605678" y="4272530"/>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4697478" y="4280087"/>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6785710" y="4287644"/>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528638" y="2821394"/>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2604826" y="2821893"/>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4697052" y="2821394"/>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6785710" y="2821394"/>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527786" y="4870218"/>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2603974" y="4870717"/>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4696200" y="4870218"/>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6784858" y="4870218"/>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1977218948"/>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1836000" y="-1522677"/>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1" name="Shape 21"/>
          <p:cNvSpPr>
            <a:spLocks noGrp="1"/>
          </p:cNvSpPr>
          <p:nvPr>
            <p:ph type="sldNum" sz="quarter" idx="2"/>
          </p:nvPr>
        </p:nvSpPr>
        <p:spPr>
          <a:xfrm>
            <a:off x="8522727" y="6484422"/>
            <a:ext cx="18209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2" y="984518"/>
            <a:ext cx="5288503"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862474" y="2482655"/>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92302" y="2462967"/>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120051" y="2462967"/>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862474" y="3124819"/>
            <a:ext cx="2167715"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91302" y="3124819"/>
            <a:ext cx="2161353"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120051" y="3124819"/>
            <a:ext cx="2168715"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2912406702"/>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8522727" y="6484422"/>
            <a:ext cx="18209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399"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5296060"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528992" y="2102636"/>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4697478" y="2117750"/>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528992" y="4423670"/>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4697478" y="4438784"/>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2484438" y="2117501"/>
            <a:ext cx="2087562"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2484439" y="2482049"/>
            <a:ext cx="2087562"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6659563" y="2117501"/>
            <a:ext cx="2087562"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6659564" y="2482049"/>
            <a:ext cx="2087562"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2492951" y="4446092"/>
            <a:ext cx="2087562"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2492952" y="4810640"/>
            <a:ext cx="2087562"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6661151" y="4438784"/>
            <a:ext cx="2087562"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6661152" y="4803332"/>
            <a:ext cx="2087562"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838834976"/>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702546" y="2802173"/>
            <a:ext cx="1553960"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2753805" y="1831313"/>
            <a:ext cx="3662084"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6890420" y="2792985"/>
            <a:ext cx="1553960"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395669" y="3147960"/>
            <a:ext cx="2167715"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2946721" y="2558589"/>
            <a:ext cx="3272300"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2943942" y="4217663"/>
            <a:ext cx="3272300"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Quiz</a:t>
            </a:r>
          </a:p>
        </p:txBody>
      </p:sp>
      <p:sp>
        <p:nvSpPr>
          <p:cNvPr id="16" name="Text Placeholder 9">
            <a:extLst>
              <a:ext uri="{FF2B5EF4-FFF2-40B4-BE49-F238E27FC236}">
                <a16:creationId xmlns:a16="http://schemas.microsoft.com/office/drawing/2014/main" id="{07E0DCE5-FEA4-C343-BC9D-D2876F2E32AD}"/>
              </a:ext>
            </a:extLst>
          </p:cNvPr>
          <p:cNvSpPr>
            <a:spLocks noGrp="1"/>
          </p:cNvSpPr>
          <p:nvPr>
            <p:ph type="body" sz="quarter" idx="14" hasCustomPrompt="1"/>
          </p:nvPr>
        </p:nvSpPr>
        <p:spPr>
          <a:xfrm>
            <a:off x="6573910" y="3147960"/>
            <a:ext cx="2167715"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MORE</a:t>
            </a:r>
          </a:p>
        </p:txBody>
      </p:sp>
    </p:spTree>
    <p:extLst>
      <p:ext uri="{BB962C8B-B14F-4D97-AF65-F5344CB8AC3E}">
        <p14:creationId xmlns:p14="http://schemas.microsoft.com/office/powerpoint/2010/main" val="1677275901"/>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6583043" y="2856508"/>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6583043" y="3147960"/>
            <a:ext cx="2168715"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pc="300" dirty="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2753805" y="1831313"/>
            <a:ext cx="3662084"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6696466" y="3705785"/>
            <a:ext cx="1924684"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2946721" y="2558589"/>
            <a:ext cx="3272300"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2943942" y="4217663"/>
            <a:ext cx="3272300"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39361813"/>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395669" y="2876196"/>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395669" y="3147960"/>
            <a:ext cx="2167715"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2753805" y="1831313"/>
            <a:ext cx="3662084"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508818" y="3728443"/>
            <a:ext cx="1924684"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2946721" y="2558589"/>
            <a:ext cx="3272300"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2943942" y="4217663"/>
            <a:ext cx="3272300"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4096378891"/>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395288" y="1634593"/>
            <a:ext cx="645843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482463" y="1095802"/>
            <a:ext cx="369408"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userDrawn="1"/>
        </p:nvSpPr>
        <p:spPr>
          <a:xfrm>
            <a:off x="533644"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userDrawn="1"/>
        </p:nvGrpSpPr>
        <p:grpSpPr>
          <a:xfrm>
            <a:off x="395288" y="6073323"/>
            <a:ext cx="2079653"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userDrawn="1"/>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userDrawn="1"/>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2248009957"/>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1767807" y="-1263731"/>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349946" y="1026912"/>
            <a:ext cx="2801937"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349946" y="1276845"/>
            <a:ext cx="5290496"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dirty="0"/>
              <a:t>Insert - title</a:t>
            </a:r>
            <a:br>
              <a:rPr lang="en-US" dirty="0"/>
            </a:br>
            <a:r>
              <a:rPr lang="en-US" dirty="0"/>
              <a:t>Insert - title </a:t>
            </a:r>
            <a:br>
              <a:rPr lang="en-US" dirty="0"/>
            </a:br>
            <a:r>
              <a:rPr lang="en-US" dirty="0"/>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349946" y="2850835"/>
            <a:ext cx="3542323" cy="354852"/>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277041" y="3573435"/>
            <a:ext cx="1501076"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3019628" y="3524348"/>
            <a:ext cx="1501076"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5774315" y="3524348"/>
            <a:ext cx="1501076"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668137" y="3825466"/>
            <a:ext cx="2265362"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3375080" y="3825466"/>
            <a:ext cx="2265362"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6126745" y="3819178"/>
            <a:ext cx="2265362"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Tree>
    <p:extLst>
      <p:ext uri="{BB962C8B-B14F-4D97-AF65-F5344CB8AC3E}">
        <p14:creationId xmlns:p14="http://schemas.microsoft.com/office/powerpoint/2010/main" val="771214642"/>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72833" y="1092241"/>
            <a:ext cx="374317" cy="374317"/>
          </a:xfrm>
          <a:prstGeom prst="rect">
            <a:avLst/>
          </a:prstGeom>
        </p:spPr>
      </p:pic>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395287" y="1634592"/>
            <a:ext cx="7451863"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userDrawn="1"/>
        </p:nvGrpSpPr>
        <p:grpSpPr>
          <a:xfrm>
            <a:off x="395288" y="6073323"/>
            <a:ext cx="2079653"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userDrawn="1"/>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userDrawn="1"/>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userDrawn="1"/>
        </p:nvSpPr>
        <p:spPr>
          <a:xfrm>
            <a:off x="533644"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73669835"/>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82463" y="1095802"/>
            <a:ext cx="369408" cy="369408"/>
          </a:xfrm>
          <a:prstGeom prst="rect">
            <a:avLst/>
          </a:prstGeom>
        </p:spPr>
      </p:pic>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395288" y="1634593"/>
            <a:ext cx="645843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395288" y="6073323"/>
            <a:ext cx="2079653"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533644"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380251050"/>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460902"/>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1000702"/>
            <a:ext cx="5296060"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userDrawn="1"/>
        </p:nvSpPr>
        <p:spPr>
          <a:xfrm>
            <a:off x="395289" y="1944061"/>
            <a:ext cx="306687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userDrawn="1"/>
        </p:nvSpPr>
        <p:spPr>
          <a:xfrm>
            <a:off x="3816433" y="1944061"/>
            <a:ext cx="306687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975797412"/>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2462890" y="-2587279"/>
            <a:ext cx="8459929"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364153" y="992611"/>
            <a:ext cx="5296060"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364153" y="2421934"/>
            <a:ext cx="5296060"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2552533529"/>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473841"/>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363538" y="1172036"/>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userDrawn="1"/>
        </p:nvSpPr>
        <p:spPr>
          <a:xfrm>
            <a:off x="363538" y="6407479"/>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48997622"/>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8522727" y="6484422"/>
            <a:ext cx="182099" cy="184666"/>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91481209"/>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8522727" y="6484422"/>
            <a:ext cx="182099" cy="184666"/>
          </a:xfrm>
          <a:prstGeom prst="rect">
            <a:avLst/>
          </a:prstGeom>
        </p:spPr>
        <p:txBody>
          <a:bodyPr/>
          <a:lstStyle/>
          <a:p>
            <a:fld id="{86CB4B4D-7CA3-9044-876B-883B54F8677D}" type="slidenum">
              <a:t>‹#›</a:t>
            </a:fld>
            <a:endParaRPr/>
          </a:p>
        </p:txBody>
      </p:sp>
      <p:sp>
        <p:nvSpPr>
          <p:cNvPr id="8" name="Shape 210">
            <a:extLst>
              <a:ext uri="{FF2B5EF4-FFF2-40B4-BE49-F238E27FC236}">
                <a16:creationId xmlns:a16="http://schemas.microsoft.com/office/drawing/2014/main" id="{B7C66D5F-8250-4641-A405-C4E53849B313}"/>
              </a:ext>
            </a:extLst>
          </p:cNvPr>
          <p:cNvSpPr/>
          <p:nvPr userDrawn="1"/>
        </p:nvSpPr>
        <p:spPr>
          <a:xfrm>
            <a:off x="924280" y="2139397"/>
            <a:ext cx="2545835"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userDrawn="1"/>
        </p:nvSpPr>
        <p:spPr>
          <a:xfrm>
            <a:off x="4035451" y="3089211"/>
            <a:ext cx="4487276"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3755384202"/>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ster slide">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5288" y="1083601"/>
            <a:ext cx="1370147"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79341" y="1111724"/>
            <a:ext cx="1370147"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63394" y="1083601"/>
            <a:ext cx="1370147"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147447" y="1111724"/>
            <a:ext cx="1370147"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731500" y="1111724"/>
            <a:ext cx="1370147"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95288" y="2522507"/>
            <a:ext cx="1370147"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979340" y="2522507"/>
            <a:ext cx="1370147"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563394" y="2522506"/>
            <a:ext cx="1370147"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147447" y="2522505"/>
            <a:ext cx="1370147"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731499" y="2522505"/>
            <a:ext cx="1370147"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95288" y="3934052"/>
            <a:ext cx="1370147"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982652" y="3933287"/>
            <a:ext cx="1370147"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560083" y="3933286"/>
            <a:ext cx="1370147"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5157380" y="3933286"/>
            <a:ext cx="1370147"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6754677" y="3933286"/>
            <a:ext cx="1370147"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userDrawn="1"/>
        </p:nvSpPr>
        <p:spPr>
          <a:xfrm>
            <a:off x="395288" y="2153787"/>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userDrawn="1"/>
        </p:nvSpPr>
        <p:spPr>
          <a:xfrm>
            <a:off x="1979339" y="2153787"/>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userDrawn="1"/>
        </p:nvSpPr>
        <p:spPr>
          <a:xfrm>
            <a:off x="3535807" y="2153787"/>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userDrawn="1"/>
        </p:nvSpPr>
        <p:spPr>
          <a:xfrm>
            <a:off x="5147446" y="2153787"/>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userDrawn="1"/>
        </p:nvSpPr>
        <p:spPr>
          <a:xfrm>
            <a:off x="6731498" y="2153787"/>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userDrawn="1"/>
        </p:nvSpPr>
        <p:spPr>
          <a:xfrm>
            <a:off x="395288" y="3590641"/>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userDrawn="1"/>
        </p:nvSpPr>
        <p:spPr>
          <a:xfrm>
            <a:off x="1979339" y="3590641"/>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userDrawn="1"/>
        </p:nvSpPr>
        <p:spPr>
          <a:xfrm>
            <a:off x="3535807" y="3590641"/>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userDrawn="1"/>
        </p:nvSpPr>
        <p:spPr>
          <a:xfrm>
            <a:off x="5147446" y="3590641"/>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userDrawn="1"/>
        </p:nvSpPr>
        <p:spPr>
          <a:xfrm>
            <a:off x="6731498" y="3590641"/>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userDrawn="1"/>
        </p:nvSpPr>
        <p:spPr>
          <a:xfrm>
            <a:off x="358574" y="5006452"/>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userDrawn="1"/>
        </p:nvSpPr>
        <p:spPr>
          <a:xfrm>
            <a:off x="1942625" y="5006452"/>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userDrawn="1"/>
        </p:nvSpPr>
        <p:spPr>
          <a:xfrm>
            <a:off x="3499093" y="5006452"/>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userDrawn="1"/>
        </p:nvSpPr>
        <p:spPr>
          <a:xfrm>
            <a:off x="5110732" y="5006452"/>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userDrawn="1"/>
        </p:nvSpPr>
        <p:spPr>
          <a:xfrm>
            <a:off x="6694784" y="5006452"/>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395288" y="5369422"/>
            <a:ext cx="1376974"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979339" y="5369422"/>
            <a:ext cx="1376974"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userDrawn="1"/>
        </p:nvSpPr>
        <p:spPr>
          <a:xfrm>
            <a:off x="395288" y="6453646"/>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userDrawn="1"/>
        </p:nvSpPr>
        <p:spPr>
          <a:xfrm>
            <a:off x="1979339" y="6453646"/>
            <a:ext cx="1370147"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2295124286"/>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40888" y="-1528792"/>
            <a:ext cx="6488014"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349946" y="1026912"/>
            <a:ext cx="2801937"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349946" y="1276845"/>
            <a:ext cx="4086028"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
        <p:nvSpPr>
          <p:cNvPr id="55" name="Shape 163" descr="Bogen 22">
            <a:extLst>
              <a:ext uri="{FF2B5EF4-FFF2-40B4-BE49-F238E27FC236}">
                <a16:creationId xmlns:a16="http://schemas.microsoft.com/office/drawing/2014/main" id="{9CB09473-233C-9B46-B806-0C0C4139383B}"/>
              </a:ext>
            </a:extLst>
          </p:cNvPr>
          <p:cNvSpPr/>
          <p:nvPr/>
        </p:nvSpPr>
        <p:spPr>
          <a:xfrm rot="19542695">
            <a:off x="3254348" y="2646793"/>
            <a:ext cx="1341927"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9" name="Shape 167" descr="Bogen 22">
            <a:extLst>
              <a:ext uri="{FF2B5EF4-FFF2-40B4-BE49-F238E27FC236}">
                <a16:creationId xmlns:a16="http://schemas.microsoft.com/office/drawing/2014/main" id="{AC853973-87C9-344A-98BB-0BF93DB3F4D8}"/>
              </a:ext>
            </a:extLst>
          </p:cNvPr>
          <p:cNvSpPr/>
          <p:nvPr/>
        </p:nvSpPr>
        <p:spPr>
          <a:xfrm rot="19542695">
            <a:off x="6009035" y="2646793"/>
            <a:ext cx="1341927"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3" name="Shape 171" descr="Bogen 22">
            <a:extLst>
              <a:ext uri="{FF2B5EF4-FFF2-40B4-BE49-F238E27FC236}">
                <a16:creationId xmlns:a16="http://schemas.microsoft.com/office/drawing/2014/main" id="{FE329192-0C3C-C24B-A051-289BF2F221CF}"/>
              </a:ext>
            </a:extLst>
          </p:cNvPr>
          <p:cNvSpPr/>
          <p:nvPr/>
        </p:nvSpPr>
        <p:spPr>
          <a:xfrm rot="19542695">
            <a:off x="581887" y="4691800"/>
            <a:ext cx="1341927"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7" name="Shape 175" descr="Bogen 22">
            <a:extLst>
              <a:ext uri="{FF2B5EF4-FFF2-40B4-BE49-F238E27FC236}">
                <a16:creationId xmlns:a16="http://schemas.microsoft.com/office/drawing/2014/main" id="{CC99759B-160F-E94E-ADD8-B47AC542EA6D}"/>
              </a:ext>
            </a:extLst>
          </p:cNvPr>
          <p:cNvSpPr/>
          <p:nvPr/>
        </p:nvSpPr>
        <p:spPr>
          <a:xfrm rot="19542695">
            <a:off x="3254348" y="4593625"/>
            <a:ext cx="1341927"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745810" y="2820462"/>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0" name="Shape 159" descr="Bogen 22">
            <a:extLst>
              <a:ext uri="{FF2B5EF4-FFF2-40B4-BE49-F238E27FC236}">
                <a16:creationId xmlns:a16="http://schemas.microsoft.com/office/drawing/2014/main" id="{21C03BAE-F420-E047-9432-AC79FA0D3F42}"/>
              </a:ext>
            </a:extLst>
          </p:cNvPr>
          <p:cNvSpPr/>
          <p:nvPr/>
        </p:nvSpPr>
        <p:spPr>
          <a:xfrm rot="19542695">
            <a:off x="511055" y="2695880"/>
            <a:ext cx="1341927" cy="1410099"/>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3467919" y="2816324"/>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748615" y="4861331"/>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3455297" y="4861330"/>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6163739" y="2820461"/>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4572000" y="1274915"/>
            <a:ext cx="4080793"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1665498085"/>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40888" y="-1528792"/>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349946" y="1026912"/>
            <a:ext cx="2801937"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349946" y="1276845"/>
            <a:ext cx="4086028"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3095199" y="2517707"/>
            <a:ext cx="1501076"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5849886" y="2517707"/>
            <a:ext cx="1501076"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422738" y="4562714"/>
            <a:ext cx="1501076"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3095199" y="4464539"/>
            <a:ext cx="1501076"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5849886" y="4464539"/>
            <a:ext cx="1501076"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745810" y="2820462"/>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351906" y="2566794"/>
            <a:ext cx="1501076"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3467919" y="2816324"/>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748615" y="4861331"/>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3455297" y="4861330"/>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6159733" y="4861329"/>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6163739" y="2820461"/>
            <a:ext cx="2278653"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4572000" y="1274915"/>
            <a:ext cx="4080793"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47915443"/>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364153" y="2149371"/>
            <a:ext cx="8286848"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outcomes</a:t>
            </a:r>
          </a:p>
        </p:txBody>
      </p:sp>
    </p:spTree>
    <p:extLst>
      <p:ext uri="{BB962C8B-B14F-4D97-AF65-F5344CB8AC3E}">
        <p14:creationId xmlns:p14="http://schemas.microsoft.com/office/powerpoint/2010/main" val="2373093239"/>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sson brief 1">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8526557" y="6477334"/>
            <a:ext cx="18209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4572000" y="1823659"/>
            <a:ext cx="4183063"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420409" y="5156433"/>
            <a:ext cx="2138363"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876784" y="1823659"/>
            <a:ext cx="3234800"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364153" y="984518"/>
            <a:ext cx="7426832"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539582803"/>
      </p:ext>
    </p:extLst>
  </p:cSld>
  <p:clrMapOvr>
    <a:masterClrMapping/>
  </p:clrMapOvr>
  <p:transition spd="med"/>
  <p:extLst mod="1">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userDrawn="1">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460902"/>
            <a:ext cx="6488014"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5296060"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363538" y="2149372"/>
            <a:ext cx="6224587"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1341297209"/>
      </p:ext>
    </p:extLst>
  </p:cSld>
  <p:clrMapOvr>
    <a:masterClrMapping/>
  </p:clrMapOvr>
  <p:transition spd="med"/>
  <p:extLst mod="1">
    <p:ext uri="{DCECCB84-F9BA-43D5-87BE-67443E8EF086}">
      <p15:sldGuideLst xmlns:p15="http://schemas.microsoft.com/office/powerpoint/2012/main">
        <p15:guide id="2" pos="249" userDrawn="1">
          <p15:clr>
            <a:srgbClr val="FFFFFF"/>
          </p15:clr>
        </p15:guide>
        <p15:guide id="3" pos="5511" userDrawn="1">
          <p15:clr>
            <a:srgbClr val="FFFFFF"/>
          </p15:clr>
        </p15:guide>
        <p15:guide id="7" orient="horz" pos="4201" userDrawn="1">
          <p15:clr>
            <a:srgbClr val="FFFFFF"/>
          </p15:clr>
        </p15:guide>
        <p15:guide id="10" orient="horz" pos="686" userDrawn="1">
          <p15:clr>
            <a:srgbClr val="FFFFFF"/>
          </p15:clr>
        </p15:guide>
        <p15:guide id="11" pos="2880" userDrawn="1">
          <p15:clr>
            <a:srgbClr val="FFFFFF"/>
          </p15:clr>
        </p15:guide>
        <p15:guide id="12" pos="4150" userDrawn="1">
          <p15:clr>
            <a:srgbClr val="FFFFFF"/>
          </p15:clr>
        </p15:guide>
        <p15:guide id="13" pos="1565"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364153" y="992610"/>
            <a:ext cx="5296060"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363538" y="2149372"/>
            <a:ext cx="6224587"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0450756"/>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8559526" y="6484422"/>
            <a:ext cx="18209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Tree>
    <p:extLst>
      <p:ext uri="{BB962C8B-B14F-4D97-AF65-F5344CB8AC3E}">
        <p14:creationId xmlns:p14="http://schemas.microsoft.com/office/powerpoint/2010/main" val="2555190561"/>
      </p:ext>
    </p:extLst>
  </p:cSld>
  <p:clrMapOvr>
    <a:masterClrMapping/>
  </p:clrMapOvr>
  <p:transition spd="med"/>
  <p:extLst mod="1">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8526557" y="6477334"/>
            <a:ext cx="18209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364153" y="992610"/>
            <a:ext cx="5296060"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363538" y="2149372"/>
            <a:ext cx="6224587"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555993427"/>
      </p:ext>
    </p:extLst>
  </p:cSld>
  <p:clrMapOvr>
    <a:masterClrMapping/>
  </p:clrMapOvr>
  <p:transition spd="med"/>
  <p:extLst mod="1">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userDrawn="1">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92075"/>
            <a:ext cx="82296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rPr dirty="0"/>
              <a:t>Title Text</a:t>
            </a:r>
          </a:p>
        </p:txBody>
      </p:sp>
      <p:sp>
        <p:nvSpPr>
          <p:cNvPr id="3" name="Shape 3"/>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hape 4"/>
          <p:cNvSpPr>
            <a:spLocks noGrp="1"/>
          </p:cNvSpPr>
          <p:nvPr>
            <p:ph type="sldNum" sz="quarter" idx="2"/>
          </p:nvPr>
        </p:nvSpPr>
        <p:spPr>
          <a:xfrm>
            <a:off x="6371101" y="6264017"/>
            <a:ext cx="182099" cy="184666"/>
          </a:xfrm>
          <a:prstGeom prst="rect">
            <a:avLst/>
          </a:prstGeom>
          <a:ln w="12700">
            <a:miter lim="400000"/>
          </a:ln>
        </p:spPr>
        <p:txBody>
          <a:bodyPr wrap="none" lIns="45719" rIns="45719" anchor="ctr">
            <a:spAutoFit/>
          </a:bodyPr>
          <a:lstStyle>
            <a:lvl1pPr algn="r">
              <a:defRPr sz="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4" r:id="rId1"/>
    <p:sldLayoutId id="2147483660" r:id="rId2"/>
    <p:sldLayoutId id="2147483659" r:id="rId3"/>
    <p:sldLayoutId id="2147483673" r:id="rId4"/>
    <p:sldLayoutId id="2147483657" r:id="rId5"/>
    <p:sldLayoutId id="2147483656" r:id="rId6"/>
    <p:sldLayoutId id="2147483664" r:id="rId7"/>
    <p:sldLayoutId id="2147483678" r:id="rId8"/>
    <p:sldLayoutId id="2147483667" r:id="rId9"/>
    <p:sldLayoutId id="2147483679" r:id="rId10"/>
    <p:sldLayoutId id="2147483663" r:id="rId11"/>
    <p:sldLayoutId id="2147483681" r:id="rId12"/>
    <p:sldLayoutId id="2147483658" r:id="rId13"/>
    <p:sldLayoutId id="2147483666" r:id="rId14"/>
    <p:sldLayoutId id="2147483662" r:id="rId15"/>
    <p:sldLayoutId id="2147483675" r:id="rId16"/>
    <p:sldLayoutId id="2147483676" r:id="rId17"/>
    <p:sldLayoutId id="2147483677" r:id="rId18"/>
    <p:sldLayoutId id="2147483669" r:id="rId19"/>
    <p:sldLayoutId id="2147483670" r:id="rId20"/>
    <p:sldLayoutId id="2147483671" r:id="rId21"/>
    <p:sldLayoutId id="2147483672" r:id="rId22"/>
    <p:sldLayoutId id="2147483680" r:id="rId23"/>
    <p:sldLayoutId id="2147483668" r:id="rId24"/>
    <p:sldLayoutId id="2147483674" r:id="rId25"/>
    <p:sldLayoutId id="2147483661" r:id="rId26"/>
    <p:sldLayoutId id="2147483665" r:id="rId27"/>
    <p:sldLayoutId id="2147483682" r:id="rId28"/>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hyperlink" Target="http://marinelitter.no/"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8.xml"/><Relationship Id="rId5" Type="http://schemas.openxmlformats.org/officeDocument/2006/relationships/image" Target="../media/image38.jpg"/><Relationship Id="rId4" Type="http://schemas.openxmlformats.org/officeDocument/2006/relationships/image" Target="../media/image37.jpg"/></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image" Target="../media/image39.jpg"/><Relationship Id="rId1" Type="http://schemas.openxmlformats.org/officeDocument/2006/relationships/slideLayout" Target="../slideLayouts/slideLayout7.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7.xml"/><Relationship Id="rId5" Type="http://schemas.openxmlformats.org/officeDocument/2006/relationships/image" Target="../media/image31.jpg"/><Relationship Id="rId4" Type="http://schemas.openxmlformats.org/officeDocument/2006/relationships/image" Target="../media/image30.jpg"/></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hyperlink" Target="https://encounteredu.com/discover/images/marine-plastic-pollution" TargetMode="External"/><Relationship Id="rId1" Type="http://schemas.openxmlformats.org/officeDocument/2006/relationships/slideLayout" Target="../slideLayouts/slideLayout19.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A6BDBC2-58D2-8D46-9E60-84F17DAE7C8A}"/>
              </a:ext>
            </a:extLst>
          </p:cNvPr>
          <p:cNvSpPr>
            <a:spLocks noGrp="1"/>
          </p:cNvSpPr>
          <p:nvPr>
            <p:ph type="body" sz="quarter" idx="12"/>
          </p:nvPr>
        </p:nvSpPr>
        <p:spPr>
          <a:xfrm>
            <a:off x="400439" y="298557"/>
            <a:ext cx="2309205" cy="292537"/>
          </a:xfrm>
          <a:solidFill>
            <a:srgbClr val="A0D2DC"/>
          </a:solidFill>
        </p:spPr>
        <p:txBody>
          <a:bodyPr/>
          <a:lstStyle/>
          <a:p>
            <a:r>
              <a:rPr lang="en-US" dirty="0"/>
              <a:t>The ocean beginners</a:t>
            </a:r>
          </a:p>
        </p:txBody>
      </p:sp>
      <p:sp>
        <p:nvSpPr>
          <p:cNvPr id="5" name="Text Placeholder 4">
            <a:extLst>
              <a:ext uri="{FF2B5EF4-FFF2-40B4-BE49-F238E27FC236}">
                <a16:creationId xmlns:a16="http://schemas.microsoft.com/office/drawing/2014/main" id="{50588A85-9B0D-B942-93A6-F15A9E406993}"/>
              </a:ext>
            </a:extLst>
          </p:cNvPr>
          <p:cNvSpPr>
            <a:spLocks noGrp="1"/>
          </p:cNvSpPr>
          <p:nvPr>
            <p:ph type="body" sz="quarter" idx="13"/>
          </p:nvPr>
        </p:nvSpPr>
        <p:spPr>
          <a:xfrm>
            <a:off x="400866" y="651020"/>
            <a:ext cx="1306338" cy="156984"/>
          </a:xfrm>
          <a:solidFill>
            <a:srgbClr val="A0D2DC"/>
          </a:solidFill>
        </p:spPr>
        <p:txBody>
          <a:bodyPr/>
          <a:lstStyle/>
          <a:p>
            <a:r>
              <a:rPr lang="en-US" dirty="0"/>
              <a:t>X-</a:t>
            </a:r>
            <a:r>
              <a:rPr lang="en-US" dirty="0" err="1"/>
              <a:t>Curric</a:t>
            </a:r>
            <a:r>
              <a:rPr lang="en-US" dirty="0"/>
              <a:t> | Ages 14-16</a:t>
            </a:r>
          </a:p>
        </p:txBody>
      </p:sp>
      <p:pic>
        <p:nvPicPr>
          <p:cNvPr id="10" name="Picture 9" descr="A drawing of a face&#10;&#10;Description automatically generated">
            <a:extLst>
              <a:ext uri="{FF2B5EF4-FFF2-40B4-BE49-F238E27FC236}">
                <a16:creationId xmlns:a16="http://schemas.microsoft.com/office/drawing/2014/main" id="{411A47F9-F322-9447-B4F5-11FC27EA86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87463" y="6232525"/>
            <a:ext cx="1299349" cy="448336"/>
          </a:xfrm>
          <a:prstGeom prst="rect">
            <a:avLst/>
          </a:prstGeom>
        </p:spPr>
      </p:pic>
      <p:pic>
        <p:nvPicPr>
          <p:cNvPr id="11" name="Picture 10" descr="A close up of a logo&#10;&#10;Description automatically generated">
            <a:extLst>
              <a:ext uri="{FF2B5EF4-FFF2-40B4-BE49-F238E27FC236}">
                <a16:creationId xmlns:a16="http://schemas.microsoft.com/office/drawing/2014/main" id="{78344E3F-5C9B-C843-9D59-A68E4A9507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03691" y="6194331"/>
            <a:ext cx="1415164" cy="524724"/>
          </a:xfrm>
          <a:prstGeom prst="rect">
            <a:avLst/>
          </a:prstGeom>
        </p:spPr>
      </p:pic>
      <p:sp>
        <p:nvSpPr>
          <p:cNvPr id="14" name="Text Placeholder 1">
            <a:extLst>
              <a:ext uri="{FF2B5EF4-FFF2-40B4-BE49-F238E27FC236}">
                <a16:creationId xmlns:a16="http://schemas.microsoft.com/office/drawing/2014/main" id="{ECBFAF61-DB77-1047-A38A-818767128FE1}"/>
              </a:ext>
            </a:extLst>
          </p:cNvPr>
          <p:cNvSpPr>
            <a:spLocks noGrp="1"/>
          </p:cNvSpPr>
          <p:nvPr>
            <p:ph type="body" sz="quarter" idx="10"/>
          </p:nvPr>
        </p:nvSpPr>
        <p:spPr>
          <a:xfrm>
            <a:off x="336189" y="3551972"/>
            <a:ext cx="2373455" cy="334690"/>
          </a:xfrm>
        </p:spPr>
        <p:txBody>
          <a:bodyPr/>
          <a:lstStyle/>
          <a:p>
            <a:r>
              <a:rPr lang="en-US" dirty="0"/>
              <a:t>Lesson 3</a:t>
            </a:r>
          </a:p>
        </p:txBody>
      </p:sp>
      <p:sp>
        <p:nvSpPr>
          <p:cNvPr id="15" name="Text Placeholder 2">
            <a:extLst>
              <a:ext uri="{FF2B5EF4-FFF2-40B4-BE49-F238E27FC236}">
                <a16:creationId xmlns:a16="http://schemas.microsoft.com/office/drawing/2014/main" id="{B7AC0C03-9B4B-844A-B1A5-92159EA5051D}"/>
              </a:ext>
            </a:extLst>
          </p:cNvPr>
          <p:cNvSpPr>
            <a:spLocks noGrp="1"/>
          </p:cNvSpPr>
          <p:nvPr>
            <p:ph type="body" sz="quarter" idx="11"/>
          </p:nvPr>
        </p:nvSpPr>
        <p:spPr>
          <a:xfrm>
            <a:off x="318919" y="3748389"/>
            <a:ext cx="2628467" cy="2112962"/>
          </a:xfrm>
        </p:spPr>
        <p:txBody>
          <a:bodyPr/>
          <a:lstStyle/>
          <a:p>
            <a:r>
              <a:rPr lang="en-US" dirty="0"/>
              <a:t>Our ocean in crisis</a:t>
            </a:r>
          </a:p>
        </p:txBody>
      </p:sp>
      <p:sp>
        <p:nvSpPr>
          <p:cNvPr id="8" name="Oval 7">
            <a:extLst>
              <a:ext uri="{FF2B5EF4-FFF2-40B4-BE49-F238E27FC236}">
                <a16:creationId xmlns:a16="http://schemas.microsoft.com/office/drawing/2014/main" id="{3138A4D8-77DC-6F4D-A25F-B8242C88390D}"/>
              </a:ext>
            </a:extLst>
          </p:cNvPr>
          <p:cNvSpPr/>
          <p:nvPr/>
        </p:nvSpPr>
        <p:spPr>
          <a:xfrm>
            <a:off x="2783232" y="-1718921"/>
            <a:ext cx="7701156" cy="7701156"/>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9" name="Shape 20">
            <a:extLst>
              <a:ext uri="{FF2B5EF4-FFF2-40B4-BE49-F238E27FC236}">
                <a16:creationId xmlns:a16="http://schemas.microsoft.com/office/drawing/2014/main" id="{6EA06B42-08A7-D74F-97C8-28BB1C9E2724}"/>
              </a:ext>
            </a:extLst>
          </p:cNvPr>
          <p:cNvSpPr/>
          <p:nvPr/>
        </p:nvSpPr>
        <p:spPr>
          <a:xfrm flipV="1">
            <a:off x="395289" y="873125"/>
            <a:ext cx="8353424" cy="0"/>
          </a:xfrm>
          <a:prstGeom prst="line">
            <a:avLst/>
          </a:prstGeom>
          <a:ln w="12700">
            <a:solidFill>
              <a:srgbClr val="FFFFFF"/>
            </a:solidFill>
            <a:miter/>
          </a:ln>
        </p:spPr>
        <p:txBody>
          <a:bodyPr lIns="22860" rIns="22860"/>
          <a:lstStyle/>
          <a:p>
            <a:endParaRPr sz="450"/>
          </a:p>
        </p:txBody>
      </p:sp>
      <p:pic>
        <p:nvPicPr>
          <p:cNvPr id="12" name="Picture 11">
            <a:extLst>
              <a:ext uri="{FF2B5EF4-FFF2-40B4-BE49-F238E27FC236}">
                <a16:creationId xmlns:a16="http://schemas.microsoft.com/office/drawing/2014/main" id="{16A0CCBE-4EB0-3B4E-9E85-84C7FE4157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Tree>
    <p:extLst>
      <p:ext uri="{BB962C8B-B14F-4D97-AF65-F5344CB8AC3E}">
        <p14:creationId xmlns:p14="http://schemas.microsoft.com/office/powerpoint/2010/main" val="55301074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There will be more plastic than fish in the ocean by 2050.</a:t>
            </a:r>
            <a:endParaRPr lang="en-GB" sz="3600" dirty="0"/>
          </a:p>
        </p:txBody>
      </p:sp>
    </p:spTree>
    <p:extLst>
      <p:ext uri="{BB962C8B-B14F-4D97-AF65-F5344CB8AC3E}">
        <p14:creationId xmlns:p14="http://schemas.microsoft.com/office/powerpoint/2010/main" val="134695261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6339103" cy="2281236"/>
          </a:xfrm>
        </p:spPr>
        <p:txBody>
          <a:bodyPr/>
          <a:lstStyle/>
          <a:p>
            <a:r>
              <a:rPr lang="en-US" sz="1400" dirty="0"/>
              <a:t>It’s nearly impossible to come up with an exact figure to support this claim. A 2016 report estimated that in a “business-as-usual scenario, the ocean is expected to contain 1 ton of plastic for every 3 tons of fish by 2025, and by 2050, more plastics than fish (by weight).” The report was quoted widely in the press, but the figures really are just a first attempt to address the issue. Questions have been raised regarding the report’s figures and date of 2050. That’s because there is uncertainty over the methods used to estimate both fish populations and the amount of plastic in the oceans.</a:t>
            </a:r>
            <a:endParaRPr lang="en-GB" sz="1400" dirty="0"/>
          </a:p>
          <a:p>
            <a:pPr fontAlgn="base"/>
            <a:r>
              <a:rPr lang="en-US" sz="1400" b="1" dirty="0"/>
              <a:t>The “more plastic than fish by 2050” quote is a useful illustration but it is not verifiable. At least not yet.</a:t>
            </a:r>
          </a:p>
          <a:p>
            <a:endParaRPr lang="en-US" sz="1400" dirty="0"/>
          </a:p>
        </p:txBody>
      </p:sp>
    </p:spTree>
    <p:extLst>
      <p:ext uri="{BB962C8B-B14F-4D97-AF65-F5344CB8AC3E}">
        <p14:creationId xmlns:p14="http://schemas.microsoft.com/office/powerpoint/2010/main" val="60094862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Plastic pollution is currently the biggest threat to the ocean. </a:t>
            </a:r>
            <a:endParaRPr lang="en-GB" sz="3600" dirty="0"/>
          </a:p>
        </p:txBody>
      </p:sp>
    </p:spTree>
    <p:extLst>
      <p:ext uri="{BB962C8B-B14F-4D97-AF65-F5344CB8AC3E}">
        <p14:creationId xmlns:p14="http://schemas.microsoft.com/office/powerpoint/2010/main" val="40041568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7138093" cy="2281236"/>
          </a:xfrm>
        </p:spPr>
        <p:txBody>
          <a:bodyPr/>
          <a:lstStyle/>
          <a:p>
            <a:r>
              <a:rPr lang="en-US" sz="1400" dirty="0"/>
              <a:t>While plastic pollution is among the most serious threats, a larger problem may be how it compounds all the other stresses on ocean health. These threats include climate change, acidification, ocean warming, overfishing and habitat destruction. The real problem the ocean faces is the combination of human impacts and our lack of will to address them.</a:t>
            </a:r>
            <a:endParaRPr lang="en-GB" sz="1400" dirty="0"/>
          </a:p>
          <a:p>
            <a:pPr fontAlgn="base"/>
            <a:r>
              <a:rPr lang="en-US" sz="1400" b="1" dirty="0"/>
              <a:t>Plastic pollution is just one of the many serious threats to the oceans. And while it might be easy to assume the oceans are dying, they aren’t dead yet. And if we take action now we still have a chance to deal with plastic and other human impacts.</a:t>
            </a:r>
          </a:p>
          <a:p>
            <a:endParaRPr lang="en-US" sz="1400" dirty="0"/>
          </a:p>
        </p:txBody>
      </p:sp>
    </p:spTree>
    <p:extLst>
      <p:ext uri="{BB962C8B-B14F-4D97-AF65-F5344CB8AC3E}">
        <p14:creationId xmlns:p14="http://schemas.microsoft.com/office/powerpoint/2010/main" val="16019966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Microplastics are harmful to humans. </a:t>
            </a:r>
            <a:endParaRPr lang="en-GB" sz="3600" dirty="0"/>
          </a:p>
        </p:txBody>
      </p:sp>
    </p:spTree>
    <p:extLst>
      <p:ext uri="{BB962C8B-B14F-4D97-AF65-F5344CB8AC3E}">
        <p14:creationId xmlns:p14="http://schemas.microsoft.com/office/powerpoint/2010/main" val="184567225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7138093" cy="2281236"/>
          </a:xfrm>
        </p:spPr>
        <p:txBody>
          <a:bodyPr/>
          <a:lstStyle/>
          <a:p>
            <a:r>
              <a:rPr lang="en-US" sz="1400" dirty="0"/>
              <a:t>There is growing concern about the effects marine microplastics may have on people, including toxic chemicals leaching from plastic litter and the fact that microscopic particles are making their way into the food chain and affecting human health. Assessing the risks to human health from marine plastic is complex and there is still much we do not know about its potential to affect human health.</a:t>
            </a:r>
            <a:endParaRPr lang="en-GB" sz="1400" dirty="0"/>
          </a:p>
          <a:p>
            <a:pPr fontAlgn="base"/>
            <a:r>
              <a:rPr lang="en-US" sz="1400" b="1" dirty="0"/>
              <a:t>So, while there is growing concern about the effects microplastics may have on humans, and while the knowledge gap on this subject is narrowing, further work is needed to establish its effects on our health.</a:t>
            </a:r>
          </a:p>
          <a:p>
            <a:endParaRPr lang="en-US" sz="1400" dirty="0"/>
          </a:p>
        </p:txBody>
      </p:sp>
    </p:spTree>
    <p:extLst>
      <p:ext uri="{BB962C8B-B14F-4D97-AF65-F5344CB8AC3E}">
        <p14:creationId xmlns:p14="http://schemas.microsoft.com/office/powerpoint/2010/main" val="46811467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There is a large island of trash in the Pacific Ocean and one forming in the Barents Sea.</a:t>
            </a:r>
            <a:endParaRPr lang="en-GB" sz="3600" dirty="0"/>
          </a:p>
        </p:txBody>
      </p:sp>
    </p:spTree>
    <p:extLst>
      <p:ext uri="{BB962C8B-B14F-4D97-AF65-F5344CB8AC3E}">
        <p14:creationId xmlns:p14="http://schemas.microsoft.com/office/powerpoint/2010/main" val="4906215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7679631" cy="2281236"/>
          </a:xfrm>
        </p:spPr>
        <p:txBody>
          <a:bodyPr/>
          <a:lstStyle/>
          <a:p>
            <a:r>
              <a:rPr lang="en-US" sz="1400" dirty="0"/>
              <a:t>Plastic debris can accumulate in certain areas in the Pacific Ocean and other seas but there are no islands of trash. Not only are there is no islands, there is no layer of trash that can be seen from airplanes. This is because much of the debris found in the ocean is in the form of small particles, not easily seen even from a boat. In reality these areas, or patches, of marine litter consist of higher concentrations of small and tiny fragments of plastic rather than large pieces, like a soup of plastic particles.</a:t>
            </a:r>
            <a:endParaRPr lang="en-GB" sz="1400" dirty="0"/>
          </a:p>
          <a:p>
            <a:pPr fontAlgn="base"/>
            <a:r>
              <a:rPr lang="en-US" sz="1400" b="1" dirty="0"/>
              <a:t>Regardless of the exact size, mass and location of the “soupy patches of plastic particles,” man-made debris does not belong in the ocean and must be addressed.</a:t>
            </a:r>
          </a:p>
          <a:p>
            <a:endParaRPr lang="en-US" sz="1400" dirty="0"/>
          </a:p>
        </p:txBody>
      </p:sp>
    </p:spTree>
    <p:extLst>
      <p:ext uri="{BB962C8B-B14F-4D97-AF65-F5344CB8AC3E}">
        <p14:creationId xmlns:p14="http://schemas.microsoft.com/office/powerpoint/2010/main" val="190827857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5165120" cy="650074"/>
          </a:xfrm>
        </p:spPr>
        <p:txBody>
          <a:bodyPr/>
          <a:lstStyle/>
          <a:p>
            <a:r>
              <a:rPr lang="en-US" sz="3600" dirty="0"/>
              <a:t>Collecting plastic litter in the ocean will solve the problem. </a:t>
            </a:r>
            <a:endParaRPr lang="en-GB" sz="3600" dirty="0"/>
          </a:p>
        </p:txBody>
      </p:sp>
    </p:spTree>
    <p:extLst>
      <p:ext uri="{BB962C8B-B14F-4D97-AF65-F5344CB8AC3E}">
        <p14:creationId xmlns:p14="http://schemas.microsoft.com/office/powerpoint/2010/main" val="428936485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7679631" cy="3070698"/>
          </a:xfrm>
        </p:spPr>
        <p:txBody>
          <a:bodyPr/>
          <a:lstStyle/>
          <a:p>
            <a:r>
              <a:rPr lang="en-US" sz="1400" dirty="0"/>
              <a:t>Collecting floating plastic litter might seem like a good idea but it may divert attention from more cost-effective and efficient measures, such as preventing plastic pollution from entering the ocean in the first place.  And it may cause more harm than good. Plastic in the ocean constantly moves around and is mostly found in low concentrations and throughout the water column.  This makes surface clean-up impractical and ineffective. Due to the scale needed, collecting surface plastics is expected to have very high costs. That’s because sea life could become attracted to clean-up gear and exposed to more plastic or entangled in. Among other issues, the surface clean-up equipment itself is expected to become encrusted with biofouling organisms further complicating this potential solution.</a:t>
            </a:r>
            <a:endParaRPr lang="en-GB" sz="1400" dirty="0"/>
          </a:p>
          <a:p>
            <a:r>
              <a:rPr lang="en-US" sz="1400" b="1" dirty="0"/>
              <a:t>Removing plastic litter from one beach might seem like a mere drop in the ocean when compared to the scale of the problem but clean-ups can be effective when they target ecologically sensitive or economically valuable areas, including places important for fisheries and tourism.</a:t>
            </a:r>
          </a:p>
          <a:p>
            <a:endParaRPr lang="en-GB" sz="1400" dirty="0"/>
          </a:p>
        </p:txBody>
      </p:sp>
    </p:spTree>
    <p:extLst>
      <p:ext uri="{BB962C8B-B14F-4D97-AF65-F5344CB8AC3E}">
        <p14:creationId xmlns:p14="http://schemas.microsoft.com/office/powerpoint/2010/main" val="152839355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EFC83-8680-094D-9995-D5B924D54A55}"/>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DCB8A9E8-B971-314E-B2AD-D806D4C00CC5}"/>
              </a:ext>
            </a:extLst>
          </p:cNvPr>
          <p:cNvSpPr>
            <a:spLocks noGrp="1"/>
          </p:cNvSpPr>
          <p:nvPr>
            <p:ph type="body" sz="quarter" idx="11"/>
          </p:nvPr>
        </p:nvSpPr>
        <p:spPr/>
        <p:txBody>
          <a:bodyPr/>
          <a:lstStyle/>
          <a:p>
            <a:pPr lvl="0"/>
            <a:r>
              <a:rPr lang="en-GB" dirty="0"/>
              <a:t>Review prior knowledge of ocean plastic pollution</a:t>
            </a:r>
          </a:p>
          <a:p>
            <a:pPr lvl="0"/>
            <a:r>
              <a:rPr lang="en-GB" dirty="0"/>
              <a:t>Identify facts about ocean plastic pollution</a:t>
            </a:r>
          </a:p>
          <a:p>
            <a:pPr lvl="0"/>
            <a:r>
              <a:rPr lang="en-GB" dirty="0"/>
              <a:t>Analyse a variety of information about ocean plastic pollution</a:t>
            </a:r>
          </a:p>
          <a:p>
            <a:pPr lvl="0"/>
            <a:r>
              <a:rPr lang="en-GB" dirty="0"/>
              <a:t>Evaluate the work of a ‘Ocean hero’ </a:t>
            </a:r>
          </a:p>
          <a:p>
            <a:pPr lvl="0"/>
            <a:r>
              <a:rPr lang="en-GB" dirty="0"/>
              <a:t>Share knowledge and understanding through making a pledge</a:t>
            </a:r>
          </a:p>
        </p:txBody>
      </p:sp>
    </p:spTree>
    <p:extLst>
      <p:ext uri="{BB962C8B-B14F-4D97-AF65-F5344CB8AC3E}">
        <p14:creationId xmlns:p14="http://schemas.microsoft.com/office/powerpoint/2010/main" val="179136559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A plastic bottle in the ocean will disappear after 450 years. </a:t>
            </a:r>
            <a:endParaRPr lang="en-GB" sz="3600" dirty="0"/>
          </a:p>
        </p:txBody>
      </p:sp>
    </p:spTree>
    <p:extLst>
      <p:ext uri="{BB962C8B-B14F-4D97-AF65-F5344CB8AC3E}">
        <p14:creationId xmlns:p14="http://schemas.microsoft.com/office/powerpoint/2010/main" val="98193829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Uncertain</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6224587" cy="3070698"/>
          </a:xfrm>
        </p:spPr>
        <p:txBody>
          <a:bodyPr/>
          <a:lstStyle/>
          <a:p>
            <a:r>
              <a:rPr lang="en-US" sz="1400" dirty="0"/>
              <a:t>Recent estimates suggest that it will take 450 years for a plastic bottle to completely break down. However, since plastic bottles didn’t enter into widespread use until the 1960s, it’s hard to know exactly how long it will take for them to disappear.</a:t>
            </a:r>
            <a:endParaRPr lang="en-GB" sz="1400" dirty="0"/>
          </a:p>
          <a:p>
            <a:pPr fontAlgn="base"/>
            <a:r>
              <a:rPr lang="en-US" sz="1400" b="1" dirty="0"/>
              <a:t>We do know plastics take extremely long to deteriorate, highlighting the urgent need to prevent more entering the marine environment.</a:t>
            </a:r>
          </a:p>
          <a:p>
            <a:endParaRPr lang="en-GB" sz="1400" dirty="0"/>
          </a:p>
        </p:txBody>
      </p:sp>
    </p:spTree>
    <p:extLst>
      <p:ext uri="{BB962C8B-B14F-4D97-AF65-F5344CB8AC3E}">
        <p14:creationId xmlns:p14="http://schemas.microsoft.com/office/powerpoint/2010/main" val="205652477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The problem of marine litter is too difficult, nothing I can do will make </a:t>
            </a:r>
            <a:br>
              <a:rPr lang="en-US" sz="3600" dirty="0"/>
            </a:br>
            <a:r>
              <a:rPr lang="en-US" sz="3600" dirty="0"/>
              <a:t>a difference. </a:t>
            </a:r>
            <a:endParaRPr lang="en-GB" sz="3600" dirty="0"/>
          </a:p>
        </p:txBody>
      </p:sp>
    </p:spTree>
    <p:extLst>
      <p:ext uri="{BB962C8B-B14F-4D97-AF65-F5344CB8AC3E}">
        <p14:creationId xmlns:p14="http://schemas.microsoft.com/office/powerpoint/2010/main" val="6363883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a:xfrm>
            <a:off x="363538" y="2149372"/>
            <a:ext cx="7013806" cy="3070698"/>
          </a:xfrm>
        </p:spPr>
        <p:txBody>
          <a:bodyPr/>
          <a:lstStyle/>
          <a:p>
            <a:r>
              <a:rPr lang="en-US" dirty="0"/>
              <a:t>You’ll see how at the end of the lesson!</a:t>
            </a:r>
          </a:p>
          <a:p>
            <a:r>
              <a:rPr lang="en-US" b="1" dirty="0"/>
              <a:t>Visit </a:t>
            </a:r>
            <a:r>
              <a:rPr lang="en-US" b="1" dirty="0">
                <a:hlinkClick r:id="rId2">
                  <a:extLst>
                    <a:ext uri="{A12FA001-AC4F-418D-AE19-62706E023703}">
                      <ahyp:hlinkClr xmlns:ahyp="http://schemas.microsoft.com/office/drawing/2018/hyperlinkcolor" val="tx"/>
                    </a:ext>
                  </a:extLst>
                </a:hlinkClick>
              </a:rPr>
              <a:t>http://marinelitter.no/</a:t>
            </a:r>
            <a:r>
              <a:rPr lang="en-US" b="1" dirty="0"/>
              <a:t> for more details on all these statistics and to check the source of the references. </a:t>
            </a:r>
          </a:p>
          <a:p>
            <a:endParaRPr lang="en-GB" dirty="0"/>
          </a:p>
        </p:txBody>
      </p:sp>
    </p:spTree>
    <p:extLst>
      <p:ext uri="{BB962C8B-B14F-4D97-AF65-F5344CB8AC3E}">
        <p14:creationId xmlns:p14="http://schemas.microsoft.com/office/powerpoint/2010/main" val="38826844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767A1-C821-0543-B0EE-C0EBE47B69D7}"/>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832BCF16-E166-7742-82D9-65EF31B71B65}"/>
              </a:ext>
            </a:extLst>
          </p:cNvPr>
          <p:cNvSpPr>
            <a:spLocks noGrp="1"/>
          </p:cNvSpPr>
          <p:nvPr>
            <p:ph type="body" sz="quarter" idx="10"/>
          </p:nvPr>
        </p:nvSpPr>
        <p:spPr>
          <a:xfrm>
            <a:off x="364152" y="992610"/>
            <a:ext cx="6509613" cy="1102949"/>
          </a:xfrm>
        </p:spPr>
        <p:txBody>
          <a:bodyPr/>
          <a:lstStyle/>
          <a:p>
            <a:r>
              <a:rPr lang="en-US" dirty="0"/>
              <a:t>What is shown in the media?</a:t>
            </a:r>
            <a:endParaRPr lang="en-GB" dirty="0"/>
          </a:p>
          <a:p>
            <a:endParaRPr lang="en-US" dirty="0"/>
          </a:p>
        </p:txBody>
      </p:sp>
      <p:sp>
        <p:nvSpPr>
          <p:cNvPr id="4" name="Text Placeholder 3">
            <a:extLst>
              <a:ext uri="{FF2B5EF4-FFF2-40B4-BE49-F238E27FC236}">
                <a16:creationId xmlns:a16="http://schemas.microsoft.com/office/drawing/2014/main" id="{3EAA937D-E223-A649-AD91-2E9EBA17EB30}"/>
              </a:ext>
            </a:extLst>
          </p:cNvPr>
          <p:cNvSpPr>
            <a:spLocks noGrp="1"/>
          </p:cNvSpPr>
          <p:nvPr>
            <p:ph type="body" sz="quarter" idx="11"/>
          </p:nvPr>
        </p:nvSpPr>
        <p:spPr/>
        <p:txBody>
          <a:bodyPr/>
          <a:lstStyle/>
          <a:p>
            <a:r>
              <a:rPr lang="en-US" dirty="0"/>
              <a:t>What is the aim for a tabloid news paper?</a:t>
            </a:r>
          </a:p>
        </p:txBody>
      </p:sp>
      <p:pic>
        <p:nvPicPr>
          <p:cNvPr id="9" name="Picture 8" descr="A close up of a newspaper&#10;&#10;Description automatically generated">
            <a:extLst>
              <a:ext uri="{FF2B5EF4-FFF2-40B4-BE49-F238E27FC236}">
                <a16:creationId xmlns:a16="http://schemas.microsoft.com/office/drawing/2014/main" id="{6FE0779E-C4CC-5542-879E-B390B8A1D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8172" y="2851465"/>
            <a:ext cx="4102100" cy="2311400"/>
          </a:xfrm>
          <a:prstGeom prst="rect">
            <a:avLst/>
          </a:prstGeom>
        </p:spPr>
      </p:pic>
      <p:pic>
        <p:nvPicPr>
          <p:cNvPr id="11" name="Picture 10" descr="A close up of a newspaper&#10;&#10;Description automatically generated">
            <a:extLst>
              <a:ext uri="{FF2B5EF4-FFF2-40B4-BE49-F238E27FC236}">
                <a16:creationId xmlns:a16="http://schemas.microsoft.com/office/drawing/2014/main" id="{65B0778E-6522-CD4A-BB0F-8ACAAB056E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88" y="2851465"/>
            <a:ext cx="1689100" cy="2311400"/>
          </a:xfrm>
          <a:prstGeom prst="rect">
            <a:avLst/>
          </a:prstGeom>
        </p:spPr>
      </p:pic>
    </p:spTree>
    <p:extLst>
      <p:ext uri="{BB962C8B-B14F-4D97-AF65-F5344CB8AC3E}">
        <p14:creationId xmlns:p14="http://schemas.microsoft.com/office/powerpoint/2010/main" val="84083461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397A-096F-0744-B99A-494A9DB3CB3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A1E79245-3707-DF45-BF31-69A1429AAF49}"/>
              </a:ext>
            </a:extLst>
          </p:cNvPr>
          <p:cNvSpPr>
            <a:spLocks noGrp="1"/>
          </p:cNvSpPr>
          <p:nvPr>
            <p:ph type="body" sz="quarter" idx="10"/>
          </p:nvPr>
        </p:nvSpPr>
        <p:spPr/>
        <p:txBody>
          <a:bodyPr/>
          <a:lstStyle/>
          <a:p>
            <a:r>
              <a:rPr lang="en-GB" dirty="0"/>
              <a:t>Media coverage</a:t>
            </a:r>
          </a:p>
          <a:p>
            <a:endParaRPr lang="en-US" dirty="0"/>
          </a:p>
        </p:txBody>
      </p:sp>
      <p:sp>
        <p:nvSpPr>
          <p:cNvPr id="4" name="Text Placeholder 3">
            <a:extLst>
              <a:ext uri="{FF2B5EF4-FFF2-40B4-BE49-F238E27FC236}">
                <a16:creationId xmlns:a16="http://schemas.microsoft.com/office/drawing/2014/main" id="{4D6D3C2D-036B-C040-94D9-3F49907C99E9}"/>
              </a:ext>
            </a:extLst>
          </p:cNvPr>
          <p:cNvSpPr>
            <a:spLocks noGrp="1"/>
          </p:cNvSpPr>
          <p:nvPr>
            <p:ph type="body" sz="quarter" idx="11"/>
          </p:nvPr>
        </p:nvSpPr>
        <p:spPr>
          <a:xfrm>
            <a:off x="363538" y="2149372"/>
            <a:ext cx="6543289" cy="2281236"/>
          </a:xfrm>
        </p:spPr>
        <p:txBody>
          <a:bodyPr/>
          <a:lstStyle/>
          <a:p>
            <a:r>
              <a:rPr lang="en-GB" dirty="0"/>
              <a:t>Read the news articles from The Guardian, Buzzfeed News, National Geographic and New Scientist and assess the reliability of the information. </a:t>
            </a:r>
          </a:p>
          <a:p>
            <a:r>
              <a:rPr lang="en-GB" dirty="0"/>
              <a:t>Consider:</a:t>
            </a:r>
          </a:p>
          <a:p>
            <a:pPr marL="342900" indent="-342900">
              <a:buFont typeface="Arial" panose="020B0604020202020204" pitchFamily="34" charset="0"/>
              <a:buChar char="•"/>
            </a:pPr>
            <a:r>
              <a:rPr lang="en-GB" dirty="0"/>
              <a:t>What is the message of the article?</a:t>
            </a:r>
          </a:p>
          <a:p>
            <a:pPr marL="342900" indent="-342900">
              <a:buFont typeface="Arial" panose="020B0604020202020204" pitchFamily="34" charset="0"/>
              <a:buChar char="•"/>
            </a:pPr>
            <a:r>
              <a:rPr lang="en-GB" dirty="0"/>
              <a:t>What tactics have they used to convey their message? </a:t>
            </a:r>
          </a:p>
        </p:txBody>
      </p:sp>
    </p:spTree>
    <p:extLst>
      <p:ext uri="{BB962C8B-B14F-4D97-AF65-F5344CB8AC3E}">
        <p14:creationId xmlns:p14="http://schemas.microsoft.com/office/powerpoint/2010/main" val="357056500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B0971-AE57-8B46-A538-23DF783727F5}"/>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2F112AE2-0634-6843-90BD-9F2061C1C6D8}"/>
              </a:ext>
            </a:extLst>
          </p:cNvPr>
          <p:cNvGraphicFramePr>
            <a:graphicFrameLocks noGrp="1"/>
          </p:cNvGraphicFramePr>
          <p:nvPr>
            <p:extLst/>
          </p:nvPr>
        </p:nvGraphicFramePr>
        <p:xfrm>
          <a:off x="432000" y="1158875"/>
          <a:ext cx="8280000" cy="4572000"/>
        </p:xfrm>
        <a:graphic>
          <a:graphicData uri="http://schemas.openxmlformats.org/drawingml/2006/table">
            <a:tbl>
              <a:tblPr firstRow="1" bandRow="1">
                <a:tableStyleId>{5940675A-B579-460E-94D1-54222C63F5DA}</a:tableStyleId>
              </a:tblPr>
              <a:tblGrid>
                <a:gridCol w="2070000">
                  <a:extLst>
                    <a:ext uri="{9D8B030D-6E8A-4147-A177-3AD203B41FA5}">
                      <a16:colId xmlns:a16="http://schemas.microsoft.com/office/drawing/2014/main" val="3112440454"/>
                    </a:ext>
                  </a:extLst>
                </a:gridCol>
                <a:gridCol w="2070000">
                  <a:extLst>
                    <a:ext uri="{9D8B030D-6E8A-4147-A177-3AD203B41FA5}">
                      <a16:colId xmlns:a16="http://schemas.microsoft.com/office/drawing/2014/main" val="2139973276"/>
                    </a:ext>
                  </a:extLst>
                </a:gridCol>
                <a:gridCol w="2070000">
                  <a:extLst>
                    <a:ext uri="{9D8B030D-6E8A-4147-A177-3AD203B41FA5}">
                      <a16:colId xmlns:a16="http://schemas.microsoft.com/office/drawing/2014/main" val="1082163246"/>
                    </a:ext>
                  </a:extLst>
                </a:gridCol>
                <a:gridCol w="2070000">
                  <a:extLst>
                    <a:ext uri="{9D8B030D-6E8A-4147-A177-3AD203B41FA5}">
                      <a16:colId xmlns:a16="http://schemas.microsoft.com/office/drawing/2014/main" val="3911549528"/>
                    </a:ext>
                  </a:extLst>
                </a:gridCol>
              </a:tblGrid>
              <a:tr h="282898">
                <a:tc>
                  <a:txBody>
                    <a:bodyPr/>
                    <a:lstStyle/>
                    <a:p>
                      <a:pPr algn="ctr"/>
                      <a:r>
                        <a:rPr lang="en-US" sz="1800" dirty="0">
                          <a:solidFill>
                            <a:schemeClr val="bg1"/>
                          </a:solidFill>
                        </a:rPr>
                        <a:t>Article 1</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2</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3</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800" dirty="0">
                          <a:solidFill>
                            <a:schemeClr val="bg1"/>
                          </a:solidFill>
                        </a:rPr>
                        <a:t>Article 4</a:t>
                      </a:r>
                      <a:endParaRPr lang="en-GB" sz="1800"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38123292"/>
                  </a:ext>
                </a:extLst>
              </a:tr>
              <a:tr h="1949102">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Plastic</a:t>
                      </a:r>
                      <a:r>
                        <a:rPr lang="en-GB" sz="1800" dirty="0">
                          <a:solidFill>
                            <a:schemeClr val="bg1"/>
                          </a:solidFill>
                        </a:rPr>
                        <a:t> Garbage Patch Bigger Than Mexico Found in Pacific. </a:t>
                      </a:r>
                    </a:p>
                    <a:p>
                      <a:pPr algn="ctr"/>
                      <a:r>
                        <a:rPr lang="en-US" sz="1800" b="1" dirty="0">
                          <a:solidFill>
                            <a:schemeClr val="bg1"/>
                          </a:solidFill>
                        </a:rPr>
                        <a:t>National</a:t>
                      </a:r>
                      <a:r>
                        <a:rPr lang="en-GB" sz="1800" b="1" dirty="0">
                          <a:solidFill>
                            <a:schemeClr val="bg1"/>
                          </a:solidFill>
                        </a:rPr>
                        <a:t> Geographic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Trash-mapping expedition sheds light on ‘Great Pacific-Garbage Patch’</a:t>
                      </a:r>
                      <a:endParaRPr lang="en-US" sz="1800" b="1" dirty="0">
                        <a:solidFill>
                          <a:schemeClr val="bg1"/>
                        </a:solidFill>
                      </a:endParaRPr>
                    </a:p>
                    <a:p>
                      <a:pPr algn="ctr"/>
                      <a:r>
                        <a:rPr lang="en-US" sz="1800" b="1" dirty="0">
                          <a:solidFill>
                            <a:schemeClr val="bg1"/>
                          </a:solidFill>
                        </a:rPr>
                        <a:t>The Guardian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There Are 48 Times More Pieces Of Plastic In The Ocean Than There Have Been Humans Ever</a:t>
                      </a:r>
                    </a:p>
                    <a:p>
                      <a:pPr algn="ctr"/>
                      <a:r>
                        <a:rPr lang="en-US" sz="1800" b="1" dirty="0">
                          <a:solidFill>
                            <a:schemeClr val="bg1"/>
                          </a:solidFill>
                        </a:rPr>
                        <a:t>Buzzfeed News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endParaRPr lang="en-US" sz="1800" dirty="0">
                        <a:solidFill>
                          <a:schemeClr val="bg1"/>
                        </a:solidFill>
                      </a:endParaRPr>
                    </a:p>
                    <a:p>
                      <a:pPr algn="ctr"/>
                      <a:r>
                        <a:rPr lang="en-US" sz="1800" dirty="0">
                          <a:solidFill>
                            <a:schemeClr val="bg1"/>
                          </a:solidFill>
                        </a:rPr>
                        <a:t>Oceans swallowed 13 million tons of plastic in 2010</a:t>
                      </a:r>
                    </a:p>
                    <a:p>
                      <a:pPr algn="ctr"/>
                      <a:r>
                        <a:rPr lang="en-US" sz="1800" b="1" dirty="0">
                          <a:solidFill>
                            <a:schemeClr val="bg1"/>
                          </a:solidFill>
                        </a:rPr>
                        <a:t>New Scientist</a:t>
                      </a:r>
                      <a:endParaRPr lang="en-GB" sz="1800" b="1" dirty="0">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9181877"/>
                  </a:ext>
                </a:extLst>
              </a:tr>
            </a:tbl>
          </a:graphicData>
        </a:graphic>
      </p:graphicFrame>
      <p:pic>
        <p:nvPicPr>
          <p:cNvPr id="5" name="Picture 4" descr="A picture containing monitor, photo, showing, electronics&#10;&#10;Description automatically generated">
            <a:extLst>
              <a:ext uri="{FF2B5EF4-FFF2-40B4-BE49-F238E27FC236}">
                <a16:creationId xmlns:a16="http://schemas.microsoft.com/office/drawing/2014/main" id="{B42139D8-5E1F-FD4A-9E74-FC14FC087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258" y="1623764"/>
            <a:ext cx="1869372" cy="1749540"/>
          </a:xfrm>
          <a:prstGeom prst="rect">
            <a:avLst/>
          </a:prstGeom>
        </p:spPr>
      </p:pic>
      <p:pic>
        <p:nvPicPr>
          <p:cNvPr id="7" name="Picture 6" descr="A picture containing outdoor&#10;&#10;Description automatically generated">
            <a:extLst>
              <a:ext uri="{FF2B5EF4-FFF2-40B4-BE49-F238E27FC236}">
                <a16:creationId xmlns:a16="http://schemas.microsoft.com/office/drawing/2014/main" id="{FB1EFC9B-7905-D34C-87D0-C1DE82BA8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2895" y="1616113"/>
            <a:ext cx="1856655" cy="1749540"/>
          </a:xfrm>
          <a:prstGeom prst="rect">
            <a:avLst/>
          </a:prstGeom>
        </p:spPr>
      </p:pic>
      <p:pic>
        <p:nvPicPr>
          <p:cNvPr id="9" name="Picture 8" descr="A screenshot of a social media post&#10;&#10;Description automatically generated">
            <a:extLst>
              <a:ext uri="{FF2B5EF4-FFF2-40B4-BE49-F238E27FC236}">
                <a16:creationId xmlns:a16="http://schemas.microsoft.com/office/drawing/2014/main" id="{8C37D1C5-91A0-D149-8767-25134E7A3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4685" y="1616113"/>
            <a:ext cx="1869372" cy="1749540"/>
          </a:xfrm>
          <a:prstGeom prst="rect">
            <a:avLst/>
          </a:prstGeom>
        </p:spPr>
      </p:pic>
      <p:pic>
        <p:nvPicPr>
          <p:cNvPr id="11" name="Picture 10" descr="A picture containing water, water sport&#10;&#10;Description automatically generated">
            <a:extLst>
              <a:ext uri="{FF2B5EF4-FFF2-40B4-BE49-F238E27FC236}">
                <a16:creationId xmlns:a16="http://schemas.microsoft.com/office/drawing/2014/main" id="{D7429CAF-F74C-634B-AA61-296AD5288B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9191" y="1616113"/>
            <a:ext cx="1869372" cy="1749540"/>
          </a:xfrm>
          <a:prstGeom prst="rect">
            <a:avLst/>
          </a:prstGeom>
        </p:spPr>
      </p:pic>
    </p:spTree>
    <p:extLst>
      <p:ext uri="{BB962C8B-B14F-4D97-AF65-F5344CB8AC3E}">
        <p14:creationId xmlns:p14="http://schemas.microsoft.com/office/powerpoint/2010/main" val="424323670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364152" y="992610"/>
            <a:ext cx="7545851" cy="1102949"/>
          </a:xfrm>
        </p:spPr>
        <p:txBody>
          <a:bodyPr/>
          <a:lstStyle/>
          <a:p>
            <a:r>
              <a:rPr lang="en-US" dirty="0"/>
              <a:t>What </a:t>
            </a:r>
            <a:r>
              <a:rPr lang="en-GB" dirty="0"/>
              <a:t>is shown in the media?</a:t>
            </a:r>
          </a:p>
          <a:p>
            <a:endParaRPr lang="en-US" dirty="0"/>
          </a:p>
        </p:txBody>
      </p:sp>
      <p:pic>
        <p:nvPicPr>
          <p:cNvPr id="5" name="Picture 4" descr="A screenshot of a social media post&#10;&#10;Description automatically generated">
            <a:extLst>
              <a:ext uri="{FF2B5EF4-FFF2-40B4-BE49-F238E27FC236}">
                <a16:creationId xmlns:a16="http://schemas.microsoft.com/office/drawing/2014/main" id="{B55B7D98-2F4A-3843-B82E-D92CA7EE00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288" y="1643868"/>
            <a:ext cx="1574800" cy="2336800"/>
          </a:xfrm>
          <a:prstGeom prst="rect">
            <a:avLst/>
          </a:prstGeom>
        </p:spPr>
      </p:pic>
      <p:pic>
        <p:nvPicPr>
          <p:cNvPr id="13" name="Picture 12" descr="A screenshot of a social media post&#10;&#10;Description automatically generated">
            <a:extLst>
              <a:ext uri="{FF2B5EF4-FFF2-40B4-BE49-F238E27FC236}">
                <a16:creationId xmlns:a16="http://schemas.microsoft.com/office/drawing/2014/main" id="{A64E10B6-1866-EA45-842B-990E593814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4265" y="1643867"/>
            <a:ext cx="2489955" cy="2373843"/>
          </a:xfrm>
          <a:prstGeom prst="rect">
            <a:avLst/>
          </a:prstGeom>
        </p:spPr>
      </p:pic>
      <p:pic>
        <p:nvPicPr>
          <p:cNvPr id="15" name="Picture 14" descr="A group of people in front of a body of water&#10;&#10;Description automatically generated">
            <a:extLst>
              <a:ext uri="{FF2B5EF4-FFF2-40B4-BE49-F238E27FC236}">
                <a16:creationId xmlns:a16="http://schemas.microsoft.com/office/drawing/2014/main" id="{411D5966-4689-3748-A44F-BB9A85030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8397" y="1643867"/>
            <a:ext cx="2235200" cy="2336800"/>
          </a:xfrm>
          <a:prstGeom prst="rect">
            <a:avLst/>
          </a:prstGeom>
        </p:spPr>
      </p:pic>
      <p:pic>
        <p:nvPicPr>
          <p:cNvPr id="17" name="Picture 16" descr="A picture containing screenshot, monitor, electronics, photo&#10;&#10;Description automatically generated">
            <a:extLst>
              <a:ext uri="{FF2B5EF4-FFF2-40B4-BE49-F238E27FC236}">
                <a16:creationId xmlns:a16="http://schemas.microsoft.com/office/drawing/2014/main" id="{20C7BAA4-819F-0547-82E0-2939D78D9D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288" y="4295244"/>
            <a:ext cx="2579149" cy="2373844"/>
          </a:xfrm>
          <a:prstGeom prst="rect">
            <a:avLst/>
          </a:prstGeom>
        </p:spPr>
      </p:pic>
      <p:pic>
        <p:nvPicPr>
          <p:cNvPr id="19" name="Picture 18" descr="A screenshot of a social media post&#10;&#10;Description automatically generated">
            <a:extLst>
              <a:ext uri="{FF2B5EF4-FFF2-40B4-BE49-F238E27FC236}">
                <a16:creationId xmlns:a16="http://schemas.microsoft.com/office/drawing/2014/main" id="{FD5BEF53-47DF-794C-9253-4BA169EBEB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4506" y="4297799"/>
            <a:ext cx="1739900" cy="2349500"/>
          </a:xfrm>
          <a:prstGeom prst="rect">
            <a:avLst/>
          </a:prstGeom>
        </p:spPr>
      </p:pic>
      <p:pic>
        <p:nvPicPr>
          <p:cNvPr id="21" name="Picture 20" descr="A picture containing water&#10;&#10;Description automatically generated">
            <a:extLst>
              <a:ext uri="{FF2B5EF4-FFF2-40B4-BE49-F238E27FC236}">
                <a16:creationId xmlns:a16="http://schemas.microsoft.com/office/drawing/2014/main" id="{79C62DD6-B17F-E642-887C-EADF86E259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54474" y="4293699"/>
            <a:ext cx="2349709" cy="2375389"/>
          </a:xfrm>
          <a:prstGeom prst="rect">
            <a:avLst/>
          </a:prstGeom>
        </p:spPr>
      </p:pic>
    </p:spTree>
    <p:extLst>
      <p:ext uri="{BB962C8B-B14F-4D97-AF65-F5344CB8AC3E}">
        <p14:creationId xmlns:p14="http://schemas.microsoft.com/office/powerpoint/2010/main" val="76640813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p:txBody>
          <a:bodyPr/>
          <a:lstStyle/>
          <a:p>
            <a:r>
              <a:rPr lang="en-US" dirty="0"/>
              <a:t>Ocean hero</a:t>
            </a:r>
          </a:p>
          <a:p>
            <a:r>
              <a:rPr lang="en-GB" b="0" dirty="0"/>
              <a:t>Dr Ceri Lewis</a:t>
            </a:r>
          </a:p>
          <a:p>
            <a:endParaRPr lang="en-GB" dirty="0"/>
          </a:p>
        </p:txBody>
      </p:sp>
      <p:sp>
        <p:nvSpPr>
          <p:cNvPr id="4" name="Text Placeholder 3">
            <a:extLst>
              <a:ext uri="{FF2B5EF4-FFF2-40B4-BE49-F238E27FC236}">
                <a16:creationId xmlns:a16="http://schemas.microsoft.com/office/drawing/2014/main" id="{FC4C94BA-EF80-3C4E-9E95-5FE61780A5E2}"/>
              </a:ext>
            </a:extLst>
          </p:cNvPr>
          <p:cNvSpPr>
            <a:spLocks noGrp="1"/>
          </p:cNvSpPr>
          <p:nvPr>
            <p:ph type="body" sz="quarter" idx="11"/>
          </p:nvPr>
        </p:nvSpPr>
        <p:spPr>
          <a:xfrm>
            <a:off x="363538" y="2149372"/>
            <a:ext cx="4471221" cy="2281236"/>
          </a:xfrm>
        </p:spPr>
        <p:txBody>
          <a:bodyPr/>
          <a:lstStyle/>
          <a:p>
            <a:pPr algn="just"/>
            <a:r>
              <a:rPr lang="en-GB" sz="1400" dirty="0"/>
              <a:t>Dr Ceri Lewis’ interests lie in understanding how marine invertebrates adapt and survive in a changing and increasingly polluted marine environment, and the potential impacts of environmental change on their physiology and reproduction. Her current research focuses on 2 main areas; 1) biological impacts of microplastics on marine invertebrates 2) the interactions between chronic pollution and ocean acidification on fitness and function in adult and larval marine invertebrates. In 2010 and 2011 she was part of the Catlin Arctic Survey expedition to study ocean acidification in the high Arctic. She has also led research expeditions to determine the extent of marine microplastic pollution in a number of remote locations including the Galapagos and the Azores.</a:t>
            </a:r>
          </a:p>
          <a:p>
            <a:endParaRPr lang="en-US" sz="1200" dirty="0"/>
          </a:p>
        </p:txBody>
      </p:sp>
      <p:sp>
        <p:nvSpPr>
          <p:cNvPr id="6" name="Oval 5">
            <a:extLst>
              <a:ext uri="{FF2B5EF4-FFF2-40B4-BE49-F238E27FC236}">
                <a16:creationId xmlns:a16="http://schemas.microsoft.com/office/drawing/2014/main" id="{835A1983-C3EA-47E1-B5A6-01CCC7CE14D5}"/>
              </a:ext>
            </a:extLst>
          </p:cNvPr>
          <p:cNvSpPr/>
          <p:nvPr/>
        </p:nvSpPr>
        <p:spPr>
          <a:xfrm>
            <a:off x="5117763" y="1132253"/>
            <a:ext cx="3662084" cy="3662084"/>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1367002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p:txBody>
          <a:bodyPr/>
          <a:lstStyle/>
          <a:p>
            <a:r>
              <a:rPr lang="en-US" dirty="0"/>
              <a:t>Ocean hero</a:t>
            </a:r>
          </a:p>
          <a:p>
            <a:r>
              <a:rPr lang="en-GB" b="0" dirty="0"/>
              <a:t>Dr Kristen </a:t>
            </a:r>
            <a:r>
              <a:rPr lang="en-GB" b="0" dirty="0" err="1"/>
              <a:t>Marhaver</a:t>
            </a:r>
            <a:endParaRPr lang="en-GB" b="0" dirty="0"/>
          </a:p>
          <a:p>
            <a:endParaRPr lang="en-GB" dirty="0"/>
          </a:p>
        </p:txBody>
      </p:sp>
      <p:sp>
        <p:nvSpPr>
          <p:cNvPr id="4" name="Text Placeholder 3">
            <a:extLst>
              <a:ext uri="{FF2B5EF4-FFF2-40B4-BE49-F238E27FC236}">
                <a16:creationId xmlns:a16="http://schemas.microsoft.com/office/drawing/2014/main" id="{FC4C94BA-EF80-3C4E-9E95-5FE61780A5E2}"/>
              </a:ext>
            </a:extLst>
          </p:cNvPr>
          <p:cNvSpPr>
            <a:spLocks noGrp="1"/>
          </p:cNvSpPr>
          <p:nvPr>
            <p:ph type="body" sz="quarter" idx="11"/>
          </p:nvPr>
        </p:nvSpPr>
        <p:spPr>
          <a:xfrm>
            <a:off x="363538" y="2149372"/>
            <a:ext cx="4471221" cy="2281236"/>
          </a:xfrm>
        </p:spPr>
        <p:txBody>
          <a:bodyPr/>
          <a:lstStyle/>
          <a:p>
            <a:pPr algn="just"/>
            <a:r>
              <a:rPr lang="en-GB" sz="1400" dirty="0" err="1"/>
              <a:t>Dr.</a:t>
            </a:r>
            <a:r>
              <a:rPr lang="en-GB" sz="1400" dirty="0"/>
              <a:t> Kristen </a:t>
            </a:r>
            <a:r>
              <a:rPr lang="en-GB" sz="1400" dirty="0" err="1"/>
              <a:t>Marhaver's</a:t>
            </a:r>
            <a:r>
              <a:rPr lang="en-GB" sz="1400" dirty="0"/>
              <a:t> work combines classic scientific methods with new technologies to help threatened coral species survive their early life stages. She was the first person to rear juveniles of the endangered Caribbean Pillar Coral. Now she's now developing bacterial tools to improve coral survival at all life stages. Outside the lab, </a:t>
            </a:r>
            <a:r>
              <a:rPr lang="en-GB" sz="1400" dirty="0" err="1"/>
              <a:t>Dr.</a:t>
            </a:r>
            <a:r>
              <a:rPr lang="en-GB" sz="1400" dirty="0"/>
              <a:t> </a:t>
            </a:r>
            <a:r>
              <a:rPr lang="en-GB" sz="1400" dirty="0" err="1"/>
              <a:t>Marhaver</a:t>
            </a:r>
            <a:r>
              <a:rPr lang="en-GB" sz="1400" dirty="0"/>
              <a:t> advocates for stronger ocean conservation and smarter science communication. Her talks and articles have been featured by Google, TED, Wired UK, Mission Blue and by ocean and scuba festivals around the world. A scuba diver from the age of 15, </a:t>
            </a:r>
            <a:r>
              <a:rPr lang="en-GB" sz="1400" dirty="0" err="1"/>
              <a:t>Dr.</a:t>
            </a:r>
            <a:r>
              <a:rPr lang="en-GB" sz="1400" dirty="0"/>
              <a:t> </a:t>
            </a:r>
            <a:r>
              <a:rPr lang="en-GB" sz="1400" dirty="0" err="1"/>
              <a:t>Marhaver</a:t>
            </a:r>
            <a:r>
              <a:rPr lang="en-GB" sz="1400" dirty="0"/>
              <a:t> is a graduate of Georgia Institute of Technology and the </a:t>
            </a:r>
            <a:r>
              <a:rPr lang="en-GB" sz="1400" dirty="0" err="1"/>
              <a:t>Center</a:t>
            </a:r>
            <a:r>
              <a:rPr lang="en-GB" sz="1400" dirty="0"/>
              <a:t> for Marine Biodiversity and Conservation at Scripps Institution of Oceanography. Her lab is based at the CARMABI Research Station on the island of Curaçao.</a:t>
            </a:r>
          </a:p>
          <a:p>
            <a:pPr algn="just"/>
            <a:endParaRPr lang="en-US" sz="1400" dirty="0"/>
          </a:p>
        </p:txBody>
      </p:sp>
      <p:sp>
        <p:nvSpPr>
          <p:cNvPr id="6" name="Oval 5">
            <a:extLst>
              <a:ext uri="{FF2B5EF4-FFF2-40B4-BE49-F238E27FC236}">
                <a16:creationId xmlns:a16="http://schemas.microsoft.com/office/drawing/2014/main" id="{835A1983-C3EA-47E1-B5A6-01CCC7CE14D5}"/>
              </a:ext>
            </a:extLst>
          </p:cNvPr>
          <p:cNvSpPr/>
          <p:nvPr/>
        </p:nvSpPr>
        <p:spPr>
          <a:xfrm>
            <a:off x="5117763" y="1132253"/>
            <a:ext cx="3662084" cy="3662084"/>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39323811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FF4D2DDF-CB33-C44B-80DC-D83AD018F83F}"/>
              </a:ext>
            </a:extLst>
          </p:cNvPr>
          <p:cNvSpPr/>
          <p:nvPr/>
        </p:nvSpPr>
        <p:spPr>
          <a:xfrm>
            <a:off x="2728670" y="2489392"/>
            <a:ext cx="5251177" cy="5251177"/>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C9F76ADA-7442-8143-A0CE-2C458DAFB3F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68310AE6-E23B-C34C-880C-9F632CB8F473}"/>
              </a:ext>
            </a:extLst>
          </p:cNvPr>
          <p:cNvSpPr>
            <a:spLocks noGrp="1"/>
          </p:cNvSpPr>
          <p:nvPr>
            <p:ph type="body" sz="quarter" idx="10"/>
          </p:nvPr>
        </p:nvSpPr>
        <p:spPr>
          <a:xfrm>
            <a:off x="364152" y="992610"/>
            <a:ext cx="7303587" cy="1102949"/>
          </a:xfrm>
        </p:spPr>
        <p:txBody>
          <a:bodyPr/>
          <a:lstStyle/>
          <a:p>
            <a:r>
              <a:rPr lang="en-US" dirty="0"/>
              <a:t>What have you heard and seen about ocean plastic pollution?</a:t>
            </a:r>
            <a:endParaRPr lang="en-GB" dirty="0"/>
          </a:p>
          <a:p>
            <a:endParaRPr lang="en-US" dirty="0"/>
          </a:p>
        </p:txBody>
      </p:sp>
      <p:sp>
        <p:nvSpPr>
          <p:cNvPr id="6" name="Oval 5">
            <a:extLst>
              <a:ext uri="{FF2B5EF4-FFF2-40B4-BE49-F238E27FC236}">
                <a16:creationId xmlns:a16="http://schemas.microsoft.com/office/drawing/2014/main" id="{8EE8F368-C4CB-A44C-8152-B40021D44DCD}"/>
              </a:ext>
            </a:extLst>
          </p:cNvPr>
          <p:cNvSpPr/>
          <p:nvPr/>
        </p:nvSpPr>
        <p:spPr>
          <a:xfrm>
            <a:off x="7317588" y="1459073"/>
            <a:ext cx="2093948" cy="2093948"/>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6E03164A-6343-8345-BCBC-30E9F6283AFB}"/>
              </a:ext>
            </a:extLst>
          </p:cNvPr>
          <p:cNvSpPr/>
          <p:nvPr/>
        </p:nvSpPr>
        <p:spPr>
          <a:xfrm>
            <a:off x="1174872" y="5212445"/>
            <a:ext cx="1456643" cy="1456643"/>
          </a:xfrm>
          <a:prstGeom prst="ellipse">
            <a:avLst/>
          </a:prstGeom>
          <a:blipFill>
            <a:blip r:embed="rId4"/>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58BEDE7C-C821-9649-9734-4A1EA64FF791}"/>
              </a:ext>
            </a:extLst>
          </p:cNvPr>
          <p:cNvSpPr/>
          <p:nvPr/>
        </p:nvSpPr>
        <p:spPr>
          <a:xfrm>
            <a:off x="330653" y="2489392"/>
            <a:ext cx="2013302" cy="2013302"/>
          </a:xfrm>
          <a:prstGeom prst="ellipse">
            <a:avLst/>
          </a:prstGeom>
          <a:blipFill>
            <a:blip r:embed="rId5"/>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D5CD6740-4962-F542-8AD0-BF564BA37972}"/>
              </a:ext>
            </a:extLst>
          </p:cNvPr>
          <p:cNvSpPr txBox="1"/>
          <p:nvPr/>
        </p:nvSpPr>
        <p:spPr>
          <a:xfrm>
            <a:off x="9915181" y="1916935"/>
            <a:ext cx="9239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Tree>
    <p:extLst>
      <p:ext uri="{BB962C8B-B14F-4D97-AF65-F5344CB8AC3E}">
        <p14:creationId xmlns:p14="http://schemas.microsoft.com/office/powerpoint/2010/main" val="1441747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p:txBody>
          <a:bodyPr/>
          <a:lstStyle/>
          <a:p>
            <a:r>
              <a:rPr lang="en-US" dirty="0"/>
              <a:t>Ocean hero</a:t>
            </a:r>
          </a:p>
          <a:p>
            <a:r>
              <a:rPr lang="en-GB" b="0" dirty="0"/>
              <a:t>Dr Paul Rose</a:t>
            </a:r>
          </a:p>
          <a:p>
            <a:endParaRPr lang="en-GB" dirty="0"/>
          </a:p>
        </p:txBody>
      </p:sp>
      <p:sp>
        <p:nvSpPr>
          <p:cNvPr id="4" name="Text Placeholder 3">
            <a:extLst>
              <a:ext uri="{FF2B5EF4-FFF2-40B4-BE49-F238E27FC236}">
                <a16:creationId xmlns:a16="http://schemas.microsoft.com/office/drawing/2014/main" id="{FC4C94BA-EF80-3C4E-9E95-5FE61780A5E2}"/>
              </a:ext>
            </a:extLst>
          </p:cNvPr>
          <p:cNvSpPr>
            <a:spLocks noGrp="1"/>
          </p:cNvSpPr>
          <p:nvPr>
            <p:ph type="body" sz="quarter" idx="11"/>
          </p:nvPr>
        </p:nvSpPr>
        <p:spPr>
          <a:xfrm>
            <a:off x="363538" y="2149372"/>
            <a:ext cx="4492241" cy="2281236"/>
          </a:xfrm>
        </p:spPr>
        <p:txBody>
          <a:bodyPr/>
          <a:lstStyle/>
          <a:p>
            <a:pPr algn="just"/>
            <a:r>
              <a:rPr lang="en-GB" sz="1300" dirty="0"/>
              <a:t>Dr Paul Rose works at the front line of exploration and is one of the world’s most experienced divers, field scientists and polar experts. He is an experienced television presenter and radio broadcaster. Former Vice President of the Royal Geographical Society and Chair of the Expeditions and Fieldwork Division, Paul is currently Expedition Leader for the National Geographic Pristine Seas Expeditions. He was the Base Commander of </a:t>
            </a:r>
            <a:r>
              <a:rPr lang="en-GB" sz="1300" dirty="0" err="1"/>
              <a:t>Rothera</a:t>
            </a:r>
            <a:r>
              <a:rPr lang="en-GB" sz="1300" dirty="0"/>
              <a:t> Research Station, Antarctica, for the British Antarctic Survey for 10 years and was awarded HM The Queen's Polar Medal. His professional diving work includes science support diving in Antarctica as the British Antarctic Survey's Institute Diving Officer. He ran the US Navy diver training programme at Great Lakes Naval Training Centre and trained many emergency response dive teams including the Police, Fire Department and Underwater Recovery Teams. He remains a current and active PADI Dive Instructor.</a:t>
            </a:r>
          </a:p>
          <a:p>
            <a:pPr algn="just"/>
            <a:endParaRPr lang="en-US" sz="1300" dirty="0"/>
          </a:p>
        </p:txBody>
      </p:sp>
      <p:sp>
        <p:nvSpPr>
          <p:cNvPr id="6" name="Oval 5">
            <a:extLst>
              <a:ext uri="{FF2B5EF4-FFF2-40B4-BE49-F238E27FC236}">
                <a16:creationId xmlns:a16="http://schemas.microsoft.com/office/drawing/2014/main" id="{835A1983-C3EA-47E1-B5A6-01CCC7CE14D5}"/>
              </a:ext>
            </a:extLst>
          </p:cNvPr>
          <p:cNvSpPr/>
          <p:nvPr/>
        </p:nvSpPr>
        <p:spPr>
          <a:xfrm>
            <a:off x="5117763" y="1132253"/>
            <a:ext cx="3662084" cy="3662084"/>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6353276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8050-338E-A942-A4CE-01F8847A8E04}"/>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5EDF8324-6C5B-964C-AFD2-51BCCDAB85B0}"/>
              </a:ext>
            </a:extLst>
          </p:cNvPr>
          <p:cNvSpPr>
            <a:spLocks noGrp="1"/>
          </p:cNvSpPr>
          <p:nvPr>
            <p:ph type="body" sz="quarter" idx="10"/>
          </p:nvPr>
        </p:nvSpPr>
        <p:spPr/>
        <p:txBody>
          <a:bodyPr/>
          <a:lstStyle/>
          <a:p>
            <a:r>
              <a:rPr lang="en-US" dirty="0"/>
              <a:t>Ocean hero</a:t>
            </a:r>
          </a:p>
          <a:p>
            <a:r>
              <a:rPr lang="en-GB" b="0" dirty="0"/>
              <a:t>Jo Royal</a:t>
            </a:r>
          </a:p>
          <a:p>
            <a:endParaRPr lang="en-GB" dirty="0"/>
          </a:p>
        </p:txBody>
      </p:sp>
      <p:sp>
        <p:nvSpPr>
          <p:cNvPr id="4" name="Text Placeholder 3">
            <a:extLst>
              <a:ext uri="{FF2B5EF4-FFF2-40B4-BE49-F238E27FC236}">
                <a16:creationId xmlns:a16="http://schemas.microsoft.com/office/drawing/2014/main" id="{FC4C94BA-EF80-3C4E-9E95-5FE61780A5E2}"/>
              </a:ext>
            </a:extLst>
          </p:cNvPr>
          <p:cNvSpPr>
            <a:spLocks noGrp="1"/>
          </p:cNvSpPr>
          <p:nvPr>
            <p:ph type="body" sz="quarter" idx="11"/>
          </p:nvPr>
        </p:nvSpPr>
        <p:spPr>
          <a:xfrm>
            <a:off x="363539" y="2149372"/>
            <a:ext cx="4807552" cy="2281236"/>
          </a:xfrm>
        </p:spPr>
        <p:txBody>
          <a:bodyPr/>
          <a:lstStyle/>
          <a:p>
            <a:pPr algn="just"/>
            <a:r>
              <a:rPr lang="en-GB" sz="1200" dirty="0"/>
              <a:t>Jo </a:t>
            </a:r>
            <a:r>
              <a:rPr lang="en-GB" sz="1200" dirty="0" err="1"/>
              <a:t>Royle</a:t>
            </a:r>
            <a:r>
              <a:rPr lang="en-GB" sz="1200" dirty="0"/>
              <a:t> has over 15 years experience spearheading global marine programs and sailing ventures through identifying critical marine issues, aligning senior experts and engineering solutions to reduce human impact on the sea. She founded Common Seas to reduce marine plastic pollution and to demonstrate fully documented inshore fisheries. Jo directed The Pew Charitable Trusts’, Global Ocean Legacy campaign; securing the UK Governments commitment to designate the world’s largest fully protected marine reserve around the waters of the Pitcairn Islands. A recognised ocean sailing skipper, she worked with a team to design and build the </a:t>
            </a:r>
            <a:r>
              <a:rPr lang="en-GB" sz="1200" dirty="0" err="1"/>
              <a:t>Plastiki</a:t>
            </a:r>
            <a:r>
              <a:rPr lang="en-GB" sz="1200" dirty="0"/>
              <a:t> - a 60-foot catamaran made out of 12,500 reclaimed plastic bottles and other recycled PET plastic and waste products - which she skippered across the Pacific, drawing global media attention to plastic pollution in the ocean. As well as working with high profile brands such as Nike, Hewlett-Packard, </a:t>
            </a:r>
            <a:r>
              <a:rPr lang="en-GB" sz="1200" dirty="0" err="1"/>
              <a:t>L'Oreal</a:t>
            </a:r>
            <a:r>
              <a:rPr lang="en-GB" sz="1200" dirty="0"/>
              <a:t> and Inmarsat her work has been featured in various media outlets, including the BBC, National Geographic, Vogue, Time and TEDx. She was awarded the Geddes Environmental Medal and holds a Master's degree in Environmental Science and Society from University College London.</a:t>
            </a:r>
          </a:p>
          <a:p>
            <a:pPr algn="just"/>
            <a:endParaRPr lang="en-US" sz="1200" dirty="0"/>
          </a:p>
        </p:txBody>
      </p:sp>
      <p:sp>
        <p:nvSpPr>
          <p:cNvPr id="6" name="Oval 5">
            <a:extLst>
              <a:ext uri="{FF2B5EF4-FFF2-40B4-BE49-F238E27FC236}">
                <a16:creationId xmlns:a16="http://schemas.microsoft.com/office/drawing/2014/main" id="{835A1983-C3EA-47E1-B5A6-01CCC7CE14D5}"/>
              </a:ext>
            </a:extLst>
          </p:cNvPr>
          <p:cNvSpPr/>
          <p:nvPr/>
        </p:nvSpPr>
        <p:spPr>
          <a:xfrm>
            <a:off x="5256308" y="1132253"/>
            <a:ext cx="3662084" cy="3662084"/>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791275041"/>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D536B-EDF1-DC45-BF87-A0501F392EB5}"/>
              </a:ext>
            </a:extLst>
          </p:cNvPr>
          <p:cNvSpPr>
            <a:spLocks noGrp="1"/>
          </p:cNvSpPr>
          <p:nvPr>
            <p:ph type="title"/>
          </p:nvPr>
        </p:nvSpPr>
        <p:spPr/>
        <p:txBody>
          <a:bodyPr/>
          <a:lstStyle/>
          <a:p>
            <a:r>
              <a:rPr lang="en-US" dirty="0"/>
              <a:t>Lesson 3: Our ocean our crisis</a:t>
            </a:r>
          </a:p>
        </p:txBody>
      </p:sp>
      <p:sp>
        <p:nvSpPr>
          <p:cNvPr id="3" name="Text Placeholder 2">
            <a:extLst>
              <a:ext uri="{FF2B5EF4-FFF2-40B4-BE49-F238E27FC236}">
                <a16:creationId xmlns:a16="http://schemas.microsoft.com/office/drawing/2014/main" id="{92FBF1A1-F358-034C-8253-5B46BD0F7526}"/>
              </a:ext>
            </a:extLst>
          </p:cNvPr>
          <p:cNvSpPr>
            <a:spLocks noGrp="1"/>
          </p:cNvSpPr>
          <p:nvPr>
            <p:ph type="body" sz="quarter" idx="10"/>
          </p:nvPr>
        </p:nvSpPr>
        <p:spPr/>
        <p:txBody>
          <a:bodyPr/>
          <a:lstStyle/>
          <a:p>
            <a:r>
              <a:rPr lang="en-US" b="0" dirty="0"/>
              <a:t>What can we do?</a:t>
            </a:r>
          </a:p>
        </p:txBody>
      </p:sp>
      <p:sp>
        <p:nvSpPr>
          <p:cNvPr id="4" name="Text Placeholder 3">
            <a:extLst>
              <a:ext uri="{FF2B5EF4-FFF2-40B4-BE49-F238E27FC236}">
                <a16:creationId xmlns:a16="http://schemas.microsoft.com/office/drawing/2014/main" id="{7FE753BF-17E2-B54C-A6A2-AB58CBFD0DA0}"/>
              </a:ext>
            </a:extLst>
          </p:cNvPr>
          <p:cNvSpPr>
            <a:spLocks noGrp="1"/>
          </p:cNvSpPr>
          <p:nvPr>
            <p:ph type="body" sz="quarter" idx="11"/>
          </p:nvPr>
        </p:nvSpPr>
        <p:spPr/>
        <p:txBody>
          <a:bodyPr/>
          <a:lstStyle/>
          <a:p>
            <a:r>
              <a:rPr lang="en-US" dirty="0"/>
              <a:t>Make a pledge to change one thing!</a:t>
            </a:r>
          </a:p>
        </p:txBody>
      </p:sp>
      <p:sp>
        <p:nvSpPr>
          <p:cNvPr id="5" name="Text Placeholder 4">
            <a:extLst>
              <a:ext uri="{FF2B5EF4-FFF2-40B4-BE49-F238E27FC236}">
                <a16:creationId xmlns:a16="http://schemas.microsoft.com/office/drawing/2014/main" id="{68900D5B-8850-2A4A-853B-C3DE17DB05F5}"/>
              </a:ext>
            </a:extLst>
          </p:cNvPr>
          <p:cNvSpPr>
            <a:spLocks noGrp="1"/>
          </p:cNvSpPr>
          <p:nvPr>
            <p:ph type="body" sz="quarter" idx="12"/>
          </p:nvPr>
        </p:nvSpPr>
        <p:spPr/>
        <p:txBody>
          <a:bodyPr anchor="ctr"/>
          <a:lstStyle/>
          <a:p>
            <a:r>
              <a:rPr lang="en-US" dirty="0"/>
              <a:t>Use a re-usable water bottle.</a:t>
            </a:r>
            <a:endParaRPr lang="en-GB" dirty="0"/>
          </a:p>
        </p:txBody>
      </p:sp>
      <p:sp>
        <p:nvSpPr>
          <p:cNvPr id="6" name="Text Placeholder 5">
            <a:extLst>
              <a:ext uri="{FF2B5EF4-FFF2-40B4-BE49-F238E27FC236}">
                <a16:creationId xmlns:a16="http://schemas.microsoft.com/office/drawing/2014/main" id="{F53A3BFC-CB14-994C-9163-3AB5F3BAE551}"/>
              </a:ext>
            </a:extLst>
          </p:cNvPr>
          <p:cNvSpPr>
            <a:spLocks noGrp="1"/>
          </p:cNvSpPr>
          <p:nvPr>
            <p:ph type="body" sz="quarter" idx="13"/>
          </p:nvPr>
        </p:nvSpPr>
        <p:spPr/>
        <p:txBody>
          <a:bodyPr anchor="ctr"/>
          <a:lstStyle/>
          <a:p>
            <a:r>
              <a:rPr lang="en-US" dirty="0"/>
              <a:t>Carry a sustainable shopping bag.</a:t>
            </a:r>
            <a:endParaRPr lang="en-GB" dirty="0"/>
          </a:p>
        </p:txBody>
      </p:sp>
      <p:sp>
        <p:nvSpPr>
          <p:cNvPr id="7" name="Text Placeholder 6">
            <a:extLst>
              <a:ext uri="{FF2B5EF4-FFF2-40B4-BE49-F238E27FC236}">
                <a16:creationId xmlns:a16="http://schemas.microsoft.com/office/drawing/2014/main" id="{AE3AC1B1-C32E-5E4E-8055-DB71A100980C}"/>
              </a:ext>
            </a:extLst>
          </p:cNvPr>
          <p:cNvSpPr>
            <a:spLocks noGrp="1"/>
          </p:cNvSpPr>
          <p:nvPr>
            <p:ph type="body" sz="quarter" idx="14"/>
          </p:nvPr>
        </p:nvSpPr>
        <p:spPr>
          <a:xfrm>
            <a:off x="748615" y="4977090"/>
            <a:ext cx="2278653" cy="1053385"/>
          </a:xfrm>
        </p:spPr>
        <p:txBody>
          <a:bodyPr anchor="ctr"/>
          <a:lstStyle/>
          <a:p>
            <a:r>
              <a:rPr lang="en-US" dirty="0"/>
              <a:t>Use a re-usable lunch box.</a:t>
            </a:r>
            <a:endParaRPr lang="en-GB" dirty="0"/>
          </a:p>
          <a:p>
            <a:endParaRPr lang="en-US" dirty="0"/>
          </a:p>
        </p:txBody>
      </p:sp>
      <p:sp>
        <p:nvSpPr>
          <p:cNvPr id="8" name="Text Placeholder 7">
            <a:extLst>
              <a:ext uri="{FF2B5EF4-FFF2-40B4-BE49-F238E27FC236}">
                <a16:creationId xmlns:a16="http://schemas.microsoft.com/office/drawing/2014/main" id="{CC567707-00A8-C34E-9F9D-2CE90EB12C6F}"/>
              </a:ext>
            </a:extLst>
          </p:cNvPr>
          <p:cNvSpPr>
            <a:spLocks noGrp="1"/>
          </p:cNvSpPr>
          <p:nvPr>
            <p:ph type="body" sz="quarter" idx="15"/>
          </p:nvPr>
        </p:nvSpPr>
        <p:spPr>
          <a:xfrm>
            <a:off x="3455297" y="4801955"/>
            <a:ext cx="2278653" cy="1053385"/>
          </a:xfrm>
        </p:spPr>
        <p:txBody>
          <a:bodyPr anchor="ctr"/>
          <a:lstStyle/>
          <a:p>
            <a:r>
              <a:rPr lang="en-US" dirty="0"/>
              <a:t>Say no to </a:t>
            </a:r>
            <a:br>
              <a:rPr lang="en-US" dirty="0"/>
            </a:br>
            <a:r>
              <a:rPr lang="en-US" dirty="0"/>
              <a:t>plastic straws. </a:t>
            </a:r>
            <a:endParaRPr lang="en-GB" dirty="0"/>
          </a:p>
        </p:txBody>
      </p:sp>
      <p:sp>
        <p:nvSpPr>
          <p:cNvPr id="10" name="Text Placeholder 9">
            <a:extLst>
              <a:ext uri="{FF2B5EF4-FFF2-40B4-BE49-F238E27FC236}">
                <a16:creationId xmlns:a16="http://schemas.microsoft.com/office/drawing/2014/main" id="{B9418920-CE32-7B4F-989B-B4965E2CFCB7}"/>
              </a:ext>
            </a:extLst>
          </p:cNvPr>
          <p:cNvSpPr>
            <a:spLocks noGrp="1"/>
          </p:cNvSpPr>
          <p:nvPr>
            <p:ph type="body" sz="quarter" idx="17"/>
          </p:nvPr>
        </p:nvSpPr>
        <p:spPr/>
        <p:txBody>
          <a:bodyPr anchor="ctr"/>
          <a:lstStyle/>
          <a:p>
            <a:r>
              <a:rPr lang="en-US" dirty="0"/>
              <a:t>Use a re-usable </a:t>
            </a:r>
            <a:br>
              <a:rPr lang="en-US" dirty="0"/>
            </a:br>
            <a:r>
              <a:rPr lang="en-US" dirty="0"/>
              <a:t>hot drink cup.</a:t>
            </a:r>
            <a:endParaRPr lang="en-GB" dirty="0"/>
          </a:p>
        </p:txBody>
      </p:sp>
    </p:spTree>
    <p:extLst>
      <p:ext uri="{BB962C8B-B14F-4D97-AF65-F5344CB8AC3E}">
        <p14:creationId xmlns:p14="http://schemas.microsoft.com/office/powerpoint/2010/main" val="320576129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36DC1-0CEB-AF44-A80F-F43C7041D8C9}"/>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4A73E2CB-B054-C142-9EBD-39AB94E7E066}"/>
              </a:ext>
            </a:extLst>
          </p:cNvPr>
          <p:cNvSpPr>
            <a:spLocks noGrp="1"/>
          </p:cNvSpPr>
          <p:nvPr>
            <p:ph type="body" sz="quarter" idx="10"/>
          </p:nvPr>
        </p:nvSpPr>
        <p:spPr>
          <a:xfrm>
            <a:off x="364153" y="992610"/>
            <a:ext cx="6131650" cy="1102949"/>
          </a:xfrm>
        </p:spPr>
        <p:txBody>
          <a:bodyPr/>
          <a:lstStyle/>
          <a:p>
            <a:r>
              <a:rPr lang="en-US" dirty="0"/>
              <a:t>Review: Learning outcomes</a:t>
            </a:r>
            <a:endParaRPr lang="en-GB" dirty="0"/>
          </a:p>
          <a:p>
            <a:endParaRPr lang="en-US" dirty="0"/>
          </a:p>
        </p:txBody>
      </p:sp>
      <p:sp>
        <p:nvSpPr>
          <p:cNvPr id="8" name="Text Placeholder 2">
            <a:extLst>
              <a:ext uri="{FF2B5EF4-FFF2-40B4-BE49-F238E27FC236}">
                <a16:creationId xmlns:a16="http://schemas.microsoft.com/office/drawing/2014/main" id="{295867F6-1526-40A2-BA95-FE7BB3F4A0DE}"/>
              </a:ext>
            </a:extLst>
          </p:cNvPr>
          <p:cNvSpPr>
            <a:spLocks noGrp="1"/>
          </p:cNvSpPr>
          <p:nvPr>
            <p:ph type="body" sz="quarter" idx="11"/>
          </p:nvPr>
        </p:nvSpPr>
        <p:spPr>
          <a:xfrm>
            <a:off x="364153" y="2149371"/>
            <a:ext cx="8286848" cy="2281237"/>
          </a:xfrm>
        </p:spPr>
        <p:txBody>
          <a:bodyPr/>
          <a:lstStyle/>
          <a:p>
            <a:pPr marL="342900" lvl="0" indent="-342900">
              <a:buFont typeface="Arial" panose="020B0604020202020204" pitchFamily="34" charset="0"/>
              <a:buChar char="•"/>
            </a:pPr>
            <a:r>
              <a:rPr lang="en-GB" dirty="0"/>
              <a:t>Review prior knowledge of ocean plastic pollution</a:t>
            </a:r>
          </a:p>
          <a:p>
            <a:pPr marL="342900" lvl="0" indent="-342900">
              <a:buFont typeface="Arial" panose="020B0604020202020204" pitchFamily="34" charset="0"/>
              <a:buChar char="•"/>
            </a:pPr>
            <a:r>
              <a:rPr lang="en-GB" dirty="0"/>
              <a:t>Identify facts about ocean plastic pollution</a:t>
            </a:r>
          </a:p>
          <a:p>
            <a:pPr marL="342900" lvl="0" indent="-342900">
              <a:buFont typeface="Arial" panose="020B0604020202020204" pitchFamily="34" charset="0"/>
              <a:buChar char="•"/>
            </a:pPr>
            <a:r>
              <a:rPr lang="en-GB" dirty="0"/>
              <a:t>Analyse a variety of information about ocean plastic pollution</a:t>
            </a:r>
          </a:p>
          <a:p>
            <a:pPr marL="342900" lvl="0" indent="-342900">
              <a:buFont typeface="Arial" panose="020B0604020202020204" pitchFamily="34" charset="0"/>
              <a:buChar char="•"/>
            </a:pPr>
            <a:r>
              <a:rPr lang="en-GB" dirty="0"/>
              <a:t>Evaluate the work of a ‘Ocean hero’ </a:t>
            </a:r>
          </a:p>
          <a:p>
            <a:pPr marL="342900" lvl="0" indent="-342900">
              <a:buFont typeface="Arial" panose="020B0604020202020204" pitchFamily="34" charset="0"/>
              <a:buChar char="•"/>
            </a:pPr>
            <a:r>
              <a:rPr lang="en-GB" dirty="0"/>
              <a:t>Share knowledge and understanding through making a pledge</a:t>
            </a:r>
          </a:p>
        </p:txBody>
      </p:sp>
      <p:sp>
        <p:nvSpPr>
          <p:cNvPr id="6" name="Shape 210">
            <a:extLst>
              <a:ext uri="{FF2B5EF4-FFF2-40B4-BE49-F238E27FC236}">
                <a16:creationId xmlns:a16="http://schemas.microsoft.com/office/drawing/2014/main" id="{54274ABC-C227-9643-AD9B-0FD7B49B26F2}"/>
              </a:ext>
            </a:extLst>
          </p:cNvPr>
          <p:cNvSpPr>
            <a:spLocks noChangeAspect="1"/>
          </p:cNvSpPr>
          <p:nvPr/>
        </p:nvSpPr>
        <p:spPr>
          <a:xfrm flipH="1">
            <a:off x="6925507" y="1129690"/>
            <a:ext cx="1728000" cy="1728000"/>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rgbClr val="6CD1D4"/>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2000" dirty="0">
              <a:solidFill>
                <a:schemeClr val="bg1"/>
              </a:solidFill>
              <a:latin typeface="+mn-lt"/>
            </a:endParaRPr>
          </a:p>
        </p:txBody>
      </p:sp>
      <p:sp>
        <p:nvSpPr>
          <p:cNvPr id="7" name="Rectangle 6">
            <a:extLst>
              <a:ext uri="{FF2B5EF4-FFF2-40B4-BE49-F238E27FC236}">
                <a16:creationId xmlns:a16="http://schemas.microsoft.com/office/drawing/2014/main" id="{01191454-91D0-E44D-8B07-2AC525938DA4}"/>
              </a:ext>
            </a:extLst>
          </p:cNvPr>
          <p:cNvSpPr/>
          <p:nvPr/>
        </p:nvSpPr>
        <p:spPr>
          <a:xfrm>
            <a:off x="6911859" y="1444401"/>
            <a:ext cx="1728000" cy="1015663"/>
          </a:xfrm>
          <a:prstGeom prst="rect">
            <a:avLst/>
          </a:prstGeom>
        </p:spPr>
        <p:txBody>
          <a:bodyPr wrap="square">
            <a:spAutoFit/>
          </a:bodyPr>
          <a:lstStyle/>
          <a:p>
            <a:pPr algn="ctr" defTabSz="292100">
              <a:defRPr sz="2200">
                <a:solidFill>
                  <a:srgbClr val="FFFFFF"/>
                </a:solidFill>
                <a:latin typeface="Helvetica Neue Medium"/>
                <a:ea typeface="Helvetica Neue Medium"/>
                <a:cs typeface="Helvetica Neue Medium"/>
                <a:sym typeface="Helvetica Neue Medium"/>
              </a:defRPr>
            </a:pPr>
            <a:r>
              <a:rPr lang="en-US" sz="2000" dirty="0">
                <a:solidFill>
                  <a:schemeClr val="bg1"/>
                </a:solidFill>
                <a:latin typeface="+mn-lt"/>
                <a:ea typeface="Helvetica Neue Medium"/>
                <a:cs typeface="Helvetica Neue Medium"/>
                <a:sym typeface="Helvetica Neue Medium"/>
              </a:rPr>
              <a:t>Do you have any questions?</a:t>
            </a:r>
          </a:p>
        </p:txBody>
      </p:sp>
    </p:spTree>
    <p:extLst>
      <p:ext uri="{BB962C8B-B14F-4D97-AF65-F5344CB8AC3E}">
        <p14:creationId xmlns:p14="http://schemas.microsoft.com/office/powerpoint/2010/main" val="4013819112"/>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E563B-0A95-0844-84C9-B2E28FDA89FC}"/>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EE882BAC-A814-4E42-922E-DF7A25E992A7}"/>
              </a:ext>
            </a:extLst>
          </p:cNvPr>
          <p:cNvSpPr>
            <a:spLocks noGrp="1"/>
          </p:cNvSpPr>
          <p:nvPr>
            <p:ph type="body" sz="quarter" idx="10"/>
          </p:nvPr>
        </p:nvSpPr>
        <p:spPr/>
        <p:txBody>
          <a:bodyPr/>
          <a:lstStyle/>
          <a:p>
            <a:r>
              <a:rPr lang="en-US" dirty="0"/>
              <a:t>Home learning</a:t>
            </a:r>
            <a:endParaRPr lang="en-GB" dirty="0"/>
          </a:p>
          <a:p>
            <a:endParaRPr lang="en-US" dirty="0"/>
          </a:p>
        </p:txBody>
      </p:sp>
      <p:sp>
        <p:nvSpPr>
          <p:cNvPr id="4" name="Text Placeholder 3">
            <a:extLst>
              <a:ext uri="{FF2B5EF4-FFF2-40B4-BE49-F238E27FC236}">
                <a16:creationId xmlns:a16="http://schemas.microsoft.com/office/drawing/2014/main" id="{AC381DEB-0749-0645-8690-59B90F269947}"/>
              </a:ext>
            </a:extLst>
          </p:cNvPr>
          <p:cNvSpPr>
            <a:spLocks noGrp="1"/>
          </p:cNvSpPr>
          <p:nvPr>
            <p:ph type="body" sz="quarter" idx="11"/>
          </p:nvPr>
        </p:nvSpPr>
        <p:spPr>
          <a:xfrm>
            <a:off x="363538" y="2149372"/>
            <a:ext cx="5989761" cy="2281236"/>
          </a:xfrm>
        </p:spPr>
        <p:txBody>
          <a:bodyPr/>
          <a:lstStyle/>
          <a:p>
            <a:pPr>
              <a:spcBef>
                <a:spcPts val="0"/>
              </a:spcBef>
            </a:pPr>
            <a:r>
              <a:rPr lang="en-GB" dirty="0"/>
              <a:t>Keep a record of how you have managed to fulfil your pledge over the next week i.e. not using straws or encouraging your parents to take reusable bags to the supermarket. </a:t>
            </a:r>
            <a:endParaRPr lang="en-GB" sz="2400" dirty="0"/>
          </a:p>
        </p:txBody>
      </p:sp>
    </p:spTree>
    <p:extLst>
      <p:ext uri="{BB962C8B-B14F-4D97-AF65-F5344CB8AC3E}">
        <p14:creationId xmlns:p14="http://schemas.microsoft.com/office/powerpoint/2010/main" val="2142915241"/>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7BE6-3AD2-5648-9777-BBD0AD6FB880}"/>
              </a:ext>
            </a:extLst>
          </p:cNvPr>
          <p:cNvSpPr>
            <a:spLocks noGrp="1"/>
          </p:cNvSpPr>
          <p:nvPr>
            <p:ph type="title"/>
          </p:nvPr>
        </p:nvSpPr>
        <p:spPr/>
        <p:txBody>
          <a:bodyPr/>
          <a:lstStyle/>
          <a:p>
            <a:r>
              <a:rPr lang="en-US" dirty="0"/>
              <a:t>Lesson 3: Our ocean in crisis</a:t>
            </a:r>
          </a:p>
        </p:txBody>
      </p:sp>
      <p:graphicFrame>
        <p:nvGraphicFramePr>
          <p:cNvPr id="3" name="Table 2">
            <a:extLst>
              <a:ext uri="{FF2B5EF4-FFF2-40B4-BE49-F238E27FC236}">
                <a16:creationId xmlns:a16="http://schemas.microsoft.com/office/drawing/2014/main" id="{F5382D63-DF8C-2F4B-AD26-05F7512ED0AB}"/>
              </a:ext>
            </a:extLst>
          </p:cNvPr>
          <p:cNvGraphicFramePr>
            <a:graphicFrameLocks noGrp="1"/>
          </p:cNvGraphicFramePr>
          <p:nvPr>
            <p:extLst>
              <p:ext uri="{D42A27DB-BD31-4B8C-83A1-F6EECF244321}">
                <p14:modId xmlns:p14="http://schemas.microsoft.com/office/powerpoint/2010/main" val="230985470"/>
              </p:ext>
            </p:extLst>
          </p:nvPr>
        </p:nvGraphicFramePr>
        <p:xfrm>
          <a:off x="313509" y="2066608"/>
          <a:ext cx="8428117" cy="4957685"/>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dirty="0">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dirty="0">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dirty="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Dirty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a:t>
                      </a:r>
                      <a:r>
                        <a:rPr lang="en-US" sz="1200" dirty="0" err="1">
                          <a:solidFill>
                            <a:schemeClr val="bg1"/>
                          </a:solidFill>
                        </a:rPr>
                        <a:t>Stocksnap</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Barakbro</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Green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Hhach</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John Cameron via </a:t>
                      </a:r>
                      <a:r>
                        <a:rPr lang="en-US" sz="1200" dirty="0" err="1">
                          <a:solidFill>
                            <a:schemeClr val="bg1"/>
                          </a:solidFill>
                        </a:rPr>
                        <a:t>Unsplash</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200" dirty="0">
                          <a:solidFill>
                            <a:schemeClr val="bg1"/>
                          </a:solidFill>
                        </a:rPr>
                        <a:t>24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‘Let’s Turn the Tide on Plastic’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https://www.dailymail.co.uk/news/article-5148405/UN-gets-Daily-Mails-campaign-plastic-waste.html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‘Ban the Toxic Beads Now’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https://www.dailymail.co.uk/news/article-3771583/Banished-Victory-Mail-just-NINE-days-ministers-pledge-outlaw-toxic-beads-poisoning-seas.html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‘Revealed: The Toxic Beads in Your Food’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Daily Mail https://www.dailymail.co.uk/sciencetech/article-3330671/The-hidden-PLASTIC-lurking-food-Hundreds-tiny-micro-beads-sea-salt-swallow-1-000-year.html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4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4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spTree>
    <p:extLst>
      <p:ext uri="{BB962C8B-B14F-4D97-AF65-F5344CB8AC3E}">
        <p14:creationId xmlns:p14="http://schemas.microsoft.com/office/powerpoint/2010/main" val="219164241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200C9-18D0-CB41-9881-7E88A0C0FB8F}"/>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3BEF3122-23EB-B44F-8E2A-B828C42A3194}"/>
              </a:ext>
            </a:extLst>
          </p:cNvPr>
          <p:cNvSpPr>
            <a:spLocks noGrp="1"/>
          </p:cNvSpPr>
          <p:nvPr>
            <p:ph type="body" sz="quarter" idx="10"/>
          </p:nvPr>
        </p:nvSpPr>
        <p:spPr/>
        <p:txBody>
          <a:bodyPr/>
          <a:lstStyle/>
          <a:p>
            <a:r>
              <a:rPr lang="en-US" dirty="0">
                <a:hlinkClick r:id="rId2"/>
              </a:rPr>
              <a:t>Marine plastic pollution</a:t>
            </a:r>
            <a:endParaRPr lang="en-US" dirty="0"/>
          </a:p>
        </p:txBody>
      </p:sp>
      <p:sp>
        <p:nvSpPr>
          <p:cNvPr id="4" name="Rectangle 3">
            <a:hlinkClick r:id="rId2"/>
            <a:extLst>
              <a:ext uri="{FF2B5EF4-FFF2-40B4-BE49-F238E27FC236}">
                <a16:creationId xmlns:a16="http://schemas.microsoft.com/office/drawing/2014/main" id="{61D5C74D-A028-0145-8131-935332C1B5E9}"/>
              </a:ext>
            </a:extLst>
          </p:cNvPr>
          <p:cNvSpPr/>
          <p:nvPr/>
        </p:nvSpPr>
        <p:spPr>
          <a:xfrm>
            <a:off x="395288" y="1634593"/>
            <a:ext cx="6458430" cy="4305620"/>
          </a:xfrm>
          <a:prstGeom prst="rect">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5" name="Picture 4">
            <a:hlinkClick r:id="rId2"/>
            <a:extLst>
              <a:ext uri="{FF2B5EF4-FFF2-40B4-BE49-F238E27FC236}">
                <a16:creationId xmlns:a16="http://schemas.microsoft.com/office/drawing/2014/main" id="{B9C79661-F4FF-724B-BF49-67B9444A34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463" y="1095802"/>
            <a:ext cx="369408" cy="369408"/>
          </a:xfrm>
          <a:prstGeom prst="rect">
            <a:avLst/>
          </a:prstGeom>
        </p:spPr>
      </p:pic>
      <p:sp>
        <p:nvSpPr>
          <p:cNvPr id="6" name="Rectangle 5">
            <a:extLst>
              <a:ext uri="{FF2B5EF4-FFF2-40B4-BE49-F238E27FC236}">
                <a16:creationId xmlns:a16="http://schemas.microsoft.com/office/drawing/2014/main" id="{68E1E12F-6FC5-6544-85A9-3A481E8AF66C}"/>
              </a:ext>
            </a:extLst>
          </p:cNvPr>
          <p:cNvSpPr/>
          <p:nvPr/>
        </p:nvSpPr>
        <p:spPr>
          <a:xfrm>
            <a:off x="533644"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399F850C-7047-EB43-A65B-C87E6FE23637}"/>
              </a:ext>
            </a:extLst>
          </p:cNvPr>
          <p:cNvGrpSpPr/>
          <p:nvPr/>
        </p:nvGrpSpPr>
        <p:grpSpPr>
          <a:xfrm>
            <a:off x="395288" y="6073323"/>
            <a:ext cx="2079653" cy="283221"/>
            <a:chOff x="395288" y="6073323"/>
            <a:chExt cx="2079653" cy="283221"/>
          </a:xfrm>
        </p:grpSpPr>
        <p:grpSp>
          <p:nvGrpSpPr>
            <p:cNvPr id="8" name="Group 7">
              <a:extLst>
                <a:ext uri="{FF2B5EF4-FFF2-40B4-BE49-F238E27FC236}">
                  <a16:creationId xmlns:a16="http://schemas.microsoft.com/office/drawing/2014/main" id="{03A93E78-E435-6B47-A3DE-791B453AFA74}"/>
                </a:ext>
              </a:extLst>
            </p:cNvPr>
            <p:cNvGrpSpPr/>
            <p:nvPr userDrawn="1"/>
          </p:nvGrpSpPr>
          <p:grpSpPr>
            <a:xfrm>
              <a:off x="395288" y="6073323"/>
              <a:ext cx="2079653" cy="283221"/>
              <a:chOff x="395288" y="6073323"/>
              <a:chExt cx="2079653" cy="283221"/>
            </a:xfrm>
          </p:grpSpPr>
          <p:grpSp>
            <p:nvGrpSpPr>
              <p:cNvPr id="10" name="Group 9">
                <a:extLst>
                  <a:ext uri="{FF2B5EF4-FFF2-40B4-BE49-F238E27FC236}">
                    <a16:creationId xmlns:a16="http://schemas.microsoft.com/office/drawing/2014/main" id="{E56216E5-6E58-2B4F-8CAA-B24420B03E5D}"/>
                  </a:ext>
                </a:extLst>
              </p:cNvPr>
              <p:cNvGrpSpPr/>
              <p:nvPr userDrawn="1"/>
            </p:nvGrpSpPr>
            <p:grpSpPr>
              <a:xfrm>
                <a:off x="395288" y="6073323"/>
                <a:ext cx="2079653" cy="283221"/>
                <a:chOff x="2506068" y="6091812"/>
                <a:chExt cx="2079653" cy="283221"/>
              </a:xfrm>
              <a:solidFill>
                <a:srgbClr val="4EB7A0"/>
              </a:solidFill>
            </p:grpSpPr>
            <p:sp>
              <p:nvSpPr>
                <p:cNvPr id="12" name="Oval 11">
                  <a:extLst>
                    <a:ext uri="{FF2B5EF4-FFF2-40B4-BE49-F238E27FC236}">
                      <a16:creationId xmlns:a16="http://schemas.microsoft.com/office/drawing/2014/main" id="{10FF447A-1088-FF40-ABC7-CB0BA1A4EC38}"/>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142A4DE3-6A37-734F-948D-8506DA9C84E7}"/>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1" name="Rectangle 10">
                <a:extLst>
                  <a:ext uri="{FF2B5EF4-FFF2-40B4-BE49-F238E27FC236}">
                    <a16:creationId xmlns:a16="http://schemas.microsoft.com/office/drawing/2014/main" id="{1BBCF90A-D872-BE44-8F44-5504BBBF752A}"/>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9" name="TextBox 8">
              <a:extLst>
                <a:ext uri="{FF2B5EF4-FFF2-40B4-BE49-F238E27FC236}">
                  <a16:creationId xmlns:a16="http://schemas.microsoft.com/office/drawing/2014/main" id="{17C25705-6537-7D4B-A097-D6A16834ECB9}"/>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hlinkClick r:id="rId2"/>
                </a:rPr>
                <a:t>VIEW GALLERY</a:t>
              </a:r>
              <a:endPar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endParaRPr>
            </a:p>
          </p:txBody>
        </p:sp>
      </p:grpSp>
    </p:spTree>
    <p:extLst>
      <p:ext uri="{BB962C8B-B14F-4D97-AF65-F5344CB8AC3E}">
        <p14:creationId xmlns:p14="http://schemas.microsoft.com/office/powerpoint/2010/main" val="61520275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BFAAB-BECE-174F-94EA-7553EC99834A}"/>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0304F776-908C-3845-B6F5-EF1A8FF49C16}"/>
              </a:ext>
            </a:extLst>
          </p:cNvPr>
          <p:cNvSpPr>
            <a:spLocks noGrp="1"/>
          </p:cNvSpPr>
          <p:nvPr>
            <p:ph type="body" sz="quarter" idx="10"/>
          </p:nvPr>
        </p:nvSpPr>
        <p:spPr/>
        <p:txBody>
          <a:bodyPr/>
          <a:lstStyle/>
          <a:p>
            <a:r>
              <a:rPr lang="en-US" dirty="0"/>
              <a:t>True, false or uncertain?</a:t>
            </a:r>
            <a:endParaRPr lang="en-GB" dirty="0"/>
          </a:p>
          <a:p>
            <a:endParaRPr lang="en-GB" dirty="0"/>
          </a:p>
          <a:p>
            <a:endParaRPr lang="en-US" dirty="0"/>
          </a:p>
        </p:txBody>
      </p:sp>
      <p:sp>
        <p:nvSpPr>
          <p:cNvPr id="4" name="Text Placeholder 3">
            <a:extLst>
              <a:ext uri="{FF2B5EF4-FFF2-40B4-BE49-F238E27FC236}">
                <a16:creationId xmlns:a16="http://schemas.microsoft.com/office/drawing/2014/main" id="{62FF213D-E8EF-D340-A28E-1B5B09914A62}"/>
              </a:ext>
            </a:extLst>
          </p:cNvPr>
          <p:cNvSpPr>
            <a:spLocks noGrp="1"/>
          </p:cNvSpPr>
          <p:nvPr>
            <p:ph type="body" sz="quarter" idx="11"/>
          </p:nvPr>
        </p:nvSpPr>
        <p:spPr>
          <a:xfrm>
            <a:off x="363538" y="2149372"/>
            <a:ext cx="8469744" cy="2281236"/>
          </a:xfrm>
        </p:spPr>
        <p:txBody>
          <a:bodyPr/>
          <a:lstStyle/>
          <a:p>
            <a:r>
              <a:rPr lang="en-US" dirty="0"/>
              <a:t>Discuss the following ‘facts’ and decide if they are true, false or uncertain.</a:t>
            </a:r>
          </a:p>
          <a:p>
            <a:r>
              <a:rPr lang="en-US" dirty="0"/>
              <a:t>Consider why some groups may want an idea to become popular. Think about the perspective of different groups like…</a:t>
            </a:r>
            <a:endParaRPr lang="en-GB" dirty="0"/>
          </a:p>
          <a:p>
            <a:endParaRPr lang="en-US" dirty="0"/>
          </a:p>
        </p:txBody>
      </p:sp>
      <p:sp>
        <p:nvSpPr>
          <p:cNvPr id="5" name="Oval 4">
            <a:extLst>
              <a:ext uri="{FF2B5EF4-FFF2-40B4-BE49-F238E27FC236}">
                <a16:creationId xmlns:a16="http://schemas.microsoft.com/office/drawing/2014/main" id="{8DE5331D-B485-B24A-BEF1-49661C639360}"/>
              </a:ext>
            </a:extLst>
          </p:cNvPr>
          <p:cNvSpPr/>
          <p:nvPr/>
        </p:nvSpPr>
        <p:spPr>
          <a:xfrm>
            <a:off x="862670" y="4045125"/>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6" name="Oval 5">
            <a:extLst>
              <a:ext uri="{FF2B5EF4-FFF2-40B4-BE49-F238E27FC236}">
                <a16:creationId xmlns:a16="http://schemas.microsoft.com/office/drawing/2014/main" id="{36A1B0A0-818D-1B45-9480-073A73BE03AC}"/>
              </a:ext>
            </a:extLst>
          </p:cNvPr>
          <p:cNvSpPr/>
          <p:nvPr/>
        </p:nvSpPr>
        <p:spPr>
          <a:xfrm>
            <a:off x="3492498" y="4025437"/>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7" name="Oval 6">
            <a:extLst>
              <a:ext uri="{FF2B5EF4-FFF2-40B4-BE49-F238E27FC236}">
                <a16:creationId xmlns:a16="http://schemas.microsoft.com/office/drawing/2014/main" id="{1AB3902C-1A9A-D845-8B20-AB878AACA180}"/>
              </a:ext>
            </a:extLst>
          </p:cNvPr>
          <p:cNvSpPr/>
          <p:nvPr/>
        </p:nvSpPr>
        <p:spPr>
          <a:xfrm>
            <a:off x="6120247" y="4025437"/>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8" name="Text Placeholder 9">
            <a:extLst>
              <a:ext uri="{FF2B5EF4-FFF2-40B4-BE49-F238E27FC236}">
                <a16:creationId xmlns:a16="http://schemas.microsoft.com/office/drawing/2014/main" id="{2D943B35-DD3E-2A4A-B8E4-1335DED3BEBE}"/>
              </a:ext>
            </a:extLst>
          </p:cNvPr>
          <p:cNvSpPr txBox="1">
            <a:spLocks/>
          </p:cNvSpPr>
          <p:nvPr/>
        </p:nvSpPr>
        <p:spPr>
          <a:xfrm>
            <a:off x="862670" y="5007747"/>
            <a:ext cx="2167715" cy="844010"/>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ctr" defTabSz="914400" rtl="0" latinLnBrk="0">
              <a:lnSpc>
                <a:spcPct val="12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An environmental charity</a:t>
            </a:r>
            <a:endParaRPr lang="en-GB" b="0" dirty="0"/>
          </a:p>
          <a:p>
            <a:endParaRPr lang="en-GB" dirty="0"/>
          </a:p>
        </p:txBody>
      </p:sp>
      <p:sp>
        <p:nvSpPr>
          <p:cNvPr id="9" name="Text Placeholder 9">
            <a:extLst>
              <a:ext uri="{FF2B5EF4-FFF2-40B4-BE49-F238E27FC236}">
                <a16:creationId xmlns:a16="http://schemas.microsoft.com/office/drawing/2014/main" id="{A31CA09E-1484-494F-871D-B38775E0EB86}"/>
              </a:ext>
            </a:extLst>
          </p:cNvPr>
          <p:cNvSpPr txBox="1">
            <a:spLocks/>
          </p:cNvSpPr>
          <p:nvPr/>
        </p:nvSpPr>
        <p:spPr>
          <a:xfrm>
            <a:off x="3491498" y="4841527"/>
            <a:ext cx="2161353"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b="0" dirty="0"/>
              <a:t>A government </a:t>
            </a:r>
            <a:endParaRPr lang="en-GB" b="0" dirty="0"/>
          </a:p>
          <a:p>
            <a:endParaRPr lang="en-GB" dirty="0"/>
          </a:p>
        </p:txBody>
      </p:sp>
      <p:sp>
        <p:nvSpPr>
          <p:cNvPr id="10" name="Text Placeholder 9">
            <a:extLst>
              <a:ext uri="{FF2B5EF4-FFF2-40B4-BE49-F238E27FC236}">
                <a16:creationId xmlns:a16="http://schemas.microsoft.com/office/drawing/2014/main" id="{DEA1429B-2D49-2E45-AD9C-30CF4E1F2B6D}"/>
              </a:ext>
            </a:extLst>
          </p:cNvPr>
          <p:cNvSpPr txBox="1">
            <a:spLocks/>
          </p:cNvSpPr>
          <p:nvPr/>
        </p:nvSpPr>
        <p:spPr>
          <a:xfrm>
            <a:off x="6120247" y="4987853"/>
            <a:ext cx="2168715"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a:lnSpc>
                <a:spcPct val="120000"/>
              </a:lnSpc>
            </a:pPr>
            <a:r>
              <a:rPr lang="en-US" b="0" dirty="0"/>
              <a:t>A producer of consumables </a:t>
            </a:r>
            <a:endParaRPr lang="en-GB" b="0" dirty="0"/>
          </a:p>
          <a:p>
            <a:endParaRPr lang="en-GB" dirty="0"/>
          </a:p>
        </p:txBody>
      </p:sp>
    </p:spTree>
    <p:extLst>
      <p:ext uri="{BB962C8B-B14F-4D97-AF65-F5344CB8AC3E}">
        <p14:creationId xmlns:p14="http://schemas.microsoft.com/office/powerpoint/2010/main" val="303013094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3407341" cy="650074"/>
          </a:xfrm>
        </p:spPr>
        <p:txBody>
          <a:bodyPr/>
          <a:lstStyle/>
          <a:p>
            <a:r>
              <a:rPr lang="en-US" sz="3600" dirty="0"/>
              <a:t>90% of the plastic in the ocean comes from 10 rivers. </a:t>
            </a:r>
            <a:endParaRPr lang="en-GB" sz="3600" dirty="0"/>
          </a:p>
        </p:txBody>
      </p:sp>
    </p:spTree>
    <p:extLst>
      <p:ext uri="{BB962C8B-B14F-4D97-AF65-F5344CB8AC3E}">
        <p14:creationId xmlns:p14="http://schemas.microsoft.com/office/powerpoint/2010/main" val="386055465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p:txBody>
          <a:bodyPr/>
          <a:lstStyle/>
          <a:p>
            <a:pPr>
              <a:spcBef>
                <a:spcPts val="600"/>
              </a:spcBef>
            </a:pPr>
            <a:r>
              <a:rPr lang="en-US" sz="1400" dirty="0"/>
              <a:t>Plastic gets into the ocean in many ways.  It is dumped directly or is blown in by the wind.  </a:t>
            </a:r>
          </a:p>
          <a:p>
            <a:pPr>
              <a:spcBef>
                <a:spcPts val="600"/>
              </a:spcBef>
            </a:pPr>
            <a:r>
              <a:rPr lang="en-US" sz="1400" dirty="0"/>
              <a:t>It comes from ships and lost fishing gear. It is also carried by rivers. </a:t>
            </a:r>
          </a:p>
          <a:p>
            <a:pPr>
              <a:spcBef>
                <a:spcPts val="600"/>
              </a:spcBef>
            </a:pPr>
            <a:r>
              <a:rPr lang="en-US" sz="1400" dirty="0"/>
              <a:t>One estimate of total plastic input to the ocean from all sources is around 8 million tons per year, and about 80% is attributed to land based-sources. </a:t>
            </a:r>
          </a:p>
          <a:p>
            <a:pPr>
              <a:spcBef>
                <a:spcPts val="600"/>
              </a:spcBef>
            </a:pPr>
            <a:r>
              <a:rPr lang="en-US" sz="1400" dirty="0"/>
              <a:t>However, it’s not possible at this stage to accurately verify these figures.</a:t>
            </a:r>
            <a:endParaRPr lang="en-GB" sz="1400" dirty="0"/>
          </a:p>
          <a:p>
            <a:pPr fontAlgn="base"/>
            <a:r>
              <a:rPr lang="en-US" sz="1400" b="1" dirty="0"/>
              <a:t>River-borne plastics are an important source of marine littler and while research continues into which sources are the most important, we know that plastic in the ocean is a global problem. And it is clear that action by all of us – from individuals to governments – is required to tackle it.</a:t>
            </a:r>
          </a:p>
          <a:p>
            <a:endParaRPr lang="en-US" sz="1400" dirty="0"/>
          </a:p>
        </p:txBody>
      </p:sp>
    </p:spTree>
    <p:extLst>
      <p:ext uri="{BB962C8B-B14F-4D97-AF65-F5344CB8AC3E}">
        <p14:creationId xmlns:p14="http://schemas.microsoft.com/office/powerpoint/2010/main" val="77384364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43E2324-47AB-8440-809C-B8570D4318C7}"/>
              </a:ext>
            </a:extLst>
          </p:cNvPr>
          <p:cNvSpPr>
            <a:spLocks noGrp="1"/>
          </p:cNvSpPr>
          <p:nvPr>
            <p:ph type="title"/>
          </p:nvPr>
        </p:nvSpPr>
        <p:spPr/>
        <p:txBody>
          <a:bodyPr/>
          <a:lstStyle/>
          <a:p>
            <a:r>
              <a:rPr lang="en-US" dirty="0"/>
              <a:t>Lesson 3: Our ocean in crisis</a:t>
            </a:r>
          </a:p>
        </p:txBody>
      </p:sp>
      <p:sp>
        <p:nvSpPr>
          <p:cNvPr id="8" name="Text Placeholder 7">
            <a:extLst>
              <a:ext uri="{FF2B5EF4-FFF2-40B4-BE49-F238E27FC236}">
                <a16:creationId xmlns:a16="http://schemas.microsoft.com/office/drawing/2014/main" id="{EE25606B-C7DC-8849-8D9D-1BE02A3823BC}"/>
              </a:ext>
            </a:extLst>
          </p:cNvPr>
          <p:cNvSpPr>
            <a:spLocks noGrp="1"/>
          </p:cNvSpPr>
          <p:nvPr>
            <p:ph type="body" sz="quarter" idx="10"/>
          </p:nvPr>
        </p:nvSpPr>
        <p:spPr/>
        <p:txBody>
          <a:bodyPr/>
          <a:lstStyle/>
          <a:p>
            <a:r>
              <a:rPr lang="en-GB" sz="2000" b="0" dirty="0"/>
              <a:t>True, false or uncertain?</a:t>
            </a:r>
          </a:p>
          <a:p>
            <a:endParaRPr lang="en-US" sz="2000" b="0" dirty="0"/>
          </a:p>
        </p:txBody>
      </p:sp>
      <p:sp>
        <p:nvSpPr>
          <p:cNvPr id="9" name="Text Placeholder 8">
            <a:extLst>
              <a:ext uri="{FF2B5EF4-FFF2-40B4-BE49-F238E27FC236}">
                <a16:creationId xmlns:a16="http://schemas.microsoft.com/office/drawing/2014/main" id="{66682104-0576-7749-BE90-26F5209CE6ED}"/>
              </a:ext>
            </a:extLst>
          </p:cNvPr>
          <p:cNvSpPr>
            <a:spLocks noGrp="1"/>
          </p:cNvSpPr>
          <p:nvPr>
            <p:ph type="body" sz="quarter" idx="11"/>
          </p:nvPr>
        </p:nvSpPr>
        <p:spPr>
          <a:xfrm>
            <a:off x="356791" y="1434924"/>
            <a:ext cx="4765625" cy="650074"/>
          </a:xfrm>
        </p:spPr>
        <p:txBody>
          <a:bodyPr/>
          <a:lstStyle/>
          <a:p>
            <a:r>
              <a:rPr lang="en-US" sz="3600" dirty="0"/>
              <a:t>Personal care products are the main source of microplastics in the ocean and banning them will solve the problem. </a:t>
            </a:r>
            <a:endParaRPr lang="en-GB" sz="3600" dirty="0"/>
          </a:p>
        </p:txBody>
      </p:sp>
    </p:spTree>
    <p:extLst>
      <p:ext uri="{BB962C8B-B14F-4D97-AF65-F5344CB8AC3E}">
        <p14:creationId xmlns:p14="http://schemas.microsoft.com/office/powerpoint/2010/main" val="29707206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3398-4FE9-E34D-ACAC-8F72B5F5ACDB}"/>
              </a:ext>
            </a:extLst>
          </p:cNvPr>
          <p:cNvSpPr>
            <a:spLocks noGrp="1"/>
          </p:cNvSpPr>
          <p:nvPr>
            <p:ph type="title"/>
          </p:nvPr>
        </p:nvSpPr>
        <p:spPr/>
        <p:txBody>
          <a:bodyPr/>
          <a:lstStyle/>
          <a:p>
            <a:r>
              <a:rPr lang="en-US" dirty="0"/>
              <a:t>Lesson 3: Our ocean in crisis</a:t>
            </a:r>
          </a:p>
        </p:txBody>
      </p:sp>
      <p:sp>
        <p:nvSpPr>
          <p:cNvPr id="3" name="Text Placeholder 2">
            <a:extLst>
              <a:ext uri="{FF2B5EF4-FFF2-40B4-BE49-F238E27FC236}">
                <a16:creationId xmlns:a16="http://schemas.microsoft.com/office/drawing/2014/main" id="{CAA4704F-417B-3B41-965A-4905EF294B72}"/>
              </a:ext>
            </a:extLst>
          </p:cNvPr>
          <p:cNvSpPr>
            <a:spLocks noGrp="1"/>
          </p:cNvSpPr>
          <p:nvPr>
            <p:ph type="body" sz="quarter" idx="10"/>
          </p:nvPr>
        </p:nvSpPr>
        <p:spPr/>
        <p:txBody>
          <a:bodyPr/>
          <a:lstStyle/>
          <a:p>
            <a:r>
              <a:rPr lang="en-US" dirty="0"/>
              <a:t>False</a:t>
            </a:r>
          </a:p>
        </p:txBody>
      </p:sp>
      <p:sp>
        <p:nvSpPr>
          <p:cNvPr id="4" name="Text Placeholder 3">
            <a:extLst>
              <a:ext uri="{FF2B5EF4-FFF2-40B4-BE49-F238E27FC236}">
                <a16:creationId xmlns:a16="http://schemas.microsoft.com/office/drawing/2014/main" id="{FB1F94FA-6C8B-3948-A7F0-12DCF34854BF}"/>
              </a:ext>
            </a:extLst>
          </p:cNvPr>
          <p:cNvSpPr>
            <a:spLocks noGrp="1"/>
          </p:cNvSpPr>
          <p:nvPr>
            <p:ph type="body" sz="quarter" idx="11"/>
          </p:nvPr>
        </p:nvSpPr>
        <p:spPr/>
        <p:txBody>
          <a:bodyPr/>
          <a:lstStyle/>
          <a:p>
            <a:r>
              <a:rPr lang="en-US" sz="1400" dirty="0"/>
              <a:t>Personal care products include microplastics in the form of abrasive microbeads but much smaller </a:t>
            </a:r>
            <a:r>
              <a:rPr lang="en-US" sz="1400" dirty="0" err="1"/>
              <a:t>nano</a:t>
            </a:r>
            <a:r>
              <a:rPr lang="en-US" sz="1400" dirty="0"/>
              <a:t>-particles are used in sunscreens which can wash off people’s skin at the beach. While there may be a lot of microplastics in a single personal care product it is not considered a major source and is relatively small compared with other sources or primary and secondary microplastics in to the environment.</a:t>
            </a:r>
            <a:endParaRPr lang="en-GB" sz="1400" dirty="0"/>
          </a:p>
          <a:p>
            <a:pPr fontAlgn="base"/>
            <a:r>
              <a:rPr lang="en-US" sz="1400" b="1" dirty="0"/>
              <a:t>A ban on microbeads in cosmetics is part of the solution to stop microplastics entering the environment, it will not solve the problem on its own. Nevertheless, microbeads serve as a useful illustration for raising awareness about marine litter in the ocean.</a:t>
            </a:r>
          </a:p>
          <a:p>
            <a:endParaRPr lang="en-US" sz="1400" dirty="0"/>
          </a:p>
        </p:txBody>
      </p:sp>
    </p:spTree>
    <p:extLst>
      <p:ext uri="{BB962C8B-B14F-4D97-AF65-F5344CB8AC3E}">
        <p14:creationId xmlns:p14="http://schemas.microsoft.com/office/powerpoint/2010/main" val="2272910320"/>
      </p:ext>
    </p:extLst>
  </p:cSld>
  <p:clrMapOvr>
    <a:masterClrMapping/>
  </p:clrMapOvr>
  <p:transition spd="med"/>
</p:sld>
</file>

<file path=ppt/theme/theme1.xml><?xml version="1.0" encoding="utf-8"?>
<a:theme xmlns:a="http://schemas.openxmlformats.org/drawingml/2006/main" name="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F0F0"/>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926039-C421-4CFD-B9FA-8948E20A3F0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4883261-5324-44A1-B2B5-44CAD3909A07}">
  <ds:schemaRefs>
    <ds:schemaRef ds:uri="http://schemas.microsoft.com/sharepoint/v3/contenttype/forms"/>
  </ds:schemaRefs>
</ds:datastoreItem>
</file>

<file path=customXml/itemProps3.xml><?xml version="1.0" encoding="utf-8"?>
<ds:datastoreItem xmlns:ds="http://schemas.openxmlformats.org/officeDocument/2006/customXml" ds:itemID="{48D00AB7-5F2B-412C-B28D-868427D124C2}"/>
</file>

<file path=docProps/app.xml><?xml version="1.0" encoding="utf-8"?>
<Properties xmlns="http://schemas.openxmlformats.org/officeDocument/2006/extended-properties" xmlns:vt="http://schemas.openxmlformats.org/officeDocument/2006/docPropsVTypes">
  <TotalTime>1747</TotalTime>
  <Words>2460</Words>
  <Application>Microsoft Macintosh PowerPoint</Application>
  <PresentationFormat>On-screen Show (4:3)</PresentationFormat>
  <Paragraphs>198</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Century Gothic</vt:lpstr>
      <vt:lpstr>Helvetica Neue Medium</vt:lpstr>
      <vt:lpstr>Office Theme</vt:lpstr>
      <vt:lpstr>PowerPoint Presentation</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in crisis</vt:lpstr>
      <vt:lpstr>Lesson 3: Our ocean our crisis</vt:lpstr>
      <vt:lpstr>Lesson 3: Our ocean in crisis</vt:lpstr>
      <vt:lpstr>Lesson 3: Our ocean in crisis</vt:lpstr>
      <vt:lpstr>Lesson 3: Our ocean in crisis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Maddy Street</dc:creator>
  <cp:lastModifiedBy>Dan Metson</cp:lastModifiedBy>
  <cp:revision>129</cp:revision>
  <cp:lastPrinted>2018-10-15T11:47:29Z</cp:lastPrinted>
  <dcterms:modified xsi:type="dcterms:W3CDTF">2019-04-30T08:09:34Z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