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7" r:id="rId2"/>
    <p:sldId id="258" r:id="rId3"/>
    <p:sldId id="284" r:id="rId4"/>
    <p:sldId id="285" r:id="rId5"/>
    <p:sldId id="261" r:id="rId6"/>
    <p:sldId id="290" r:id="rId7"/>
    <p:sldId id="291" r:id="rId8"/>
    <p:sldId id="279" r:id="rId9"/>
    <p:sldId id="286" r:id="rId10"/>
    <p:sldId id="287" r:id="rId11"/>
    <p:sldId id="288" r:id="rId12"/>
    <p:sldId id="289" r:id="rId13"/>
    <p:sldId id="283" r:id="rId14"/>
    <p:sldId id="281" r:id="rId15"/>
    <p:sldId id="282" r:id="rId16"/>
    <p:sldId id="275" r:id="rId17"/>
    <p:sldId id="276" r:id="rId18"/>
    <p:sldId id="292" r:id="rId19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3C53"/>
    <a:srgbClr val="091932"/>
    <a:srgbClr val="4EB7A0"/>
    <a:srgbClr val="25233F"/>
    <a:srgbClr val="6CD1D4"/>
    <a:srgbClr val="6EBEAF"/>
    <a:srgbClr val="7AC1A3"/>
    <a:srgbClr val="03462A"/>
    <a:srgbClr val="A0D0DC"/>
    <a:srgbClr val="44B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36"/>
    <p:restoredTop sz="94694"/>
  </p:normalViewPr>
  <p:slideViewPr>
    <p:cSldViewPr snapToGrid="0" snapToObjects="1">
      <p:cViewPr varScale="1">
        <p:scale>
          <a:sx n="104" d="100"/>
          <a:sy n="104" d="100"/>
        </p:scale>
        <p:origin x="2172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1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openxmlformats.org/officeDocument/2006/relationships/customXml" Target="../customXml/item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BBF6C-C6BF-8344-8129-F194AA1EC127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3" Type="http://schemas.openxmlformats.org/officeDocument/2006/relationships/image" Target="../media/image3.pn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17" Type="http://schemas.openxmlformats.org/officeDocument/2006/relationships/image" Target="../media/image20.jpeg"/><Relationship Id="rId2" Type="http://schemas.openxmlformats.org/officeDocument/2006/relationships/image" Target="../media/image2.png"/><Relationship Id="rId16" Type="http://schemas.openxmlformats.org/officeDocument/2006/relationships/image" Target="../media/image19.jpeg"/><Relationship Id="rId20" Type="http://schemas.openxmlformats.org/officeDocument/2006/relationships/image" Target="../media/image2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5" Type="http://schemas.openxmlformats.org/officeDocument/2006/relationships/image" Target="../media/image18.jpeg"/><Relationship Id="rId10" Type="http://schemas.openxmlformats.org/officeDocument/2006/relationships/image" Target="../media/image13.jpeg"/><Relationship Id="rId19" Type="http://schemas.openxmlformats.org/officeDocument/2006/relationships/image" Target="../media/image22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/>
            <a:r>
              <a:rPr lang="en-US" dirty="0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z="800" dirty="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z="800" dirty="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8526557" y="6477334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137">
            <a:extLst>
              <a:ext uri="{FF2B5EF4-FFF2-40B4-BE49-F238E27FC236}">
                <a16:creationId xmlns:a16="http://schemas.microsoft.com/office/drawing/2014/main" id="{347F327C-78A1-A84F-B49C-0F0F1270C7C1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2" y="992610"/>
            <a:ext cx="5288503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2" y="984518"/>
            <a:ext cx="5288503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spc="300" dirty="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pc="300" dirty="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pc="300" dirty="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spc="300" dirty="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gallery title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78E4BAF-E705-4C47-B292-44C7A04D6551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74839DC-6902-8743-9455-C62D8BDA04F9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5B1DAE0-FDCE-864B-B997-C489EFF330A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7FA644F5-2EAF-6140-9C3B-CC70A41403A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606F9666-B683-D848-9733-FCFA1B3E5850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101234A7-A515-B743-B026-44AF89813BA9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FACDD884-47A8-394E-AEFF-A2EBE6ADCF03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74D8BCF-D937-774F-A648-E5ADDCF4D0B3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GALLERY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1D5EAFA-CE16-8F48-B836-34A7407763C5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6B59F56-2A52-9E4B-9F27-69B2D8416B0D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E263EAB8-01E5-B245-9F56-F705EF989EF2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AFD9B71C-9E17-B84A-8EC6-FCC2EA6B6956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B5EB7512-B44F-9C4F-ADFF-5F85E34EC3CE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FDD4B94-A939-E84E-8F51-95CABDA74085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37EA116-D508-BC4D-A097-6197E1575DC2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VIDEO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491B02E9-2FCF-864E-9E95-8FF42D203985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  <a:br>
              <a:rPr lang="en-US" dirty="0"/>
            </a:br>
            <a:r>
              <a:rPr lang="en-US" dirty="0"/>
              <a:t>Insert - title </a:t>
            </a:r>
            <a:br>
              <a:rPr lang="en-US" dirty="0"/>
            </a:br>
            <a:r>
              <a:rPr lang="en-US" dirty="0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Student/activity</a:t>
            </a: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23B2E7-9F84-BD4D-BC02-8D01B255175F}"/>
              </a:ext>
            </a:extLst>
          </p:cNvPr>
          <p:cNvSpPr txBox="1"/>
          <p:nvPr userDrawn="1"/>
        </p:nvSpPr>
        <p:spPr>
          <a:xfrm>
            <a:off x="363538" y="6407479"/>
            <a:ext cx="7623622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All other images are courtesy of Encounter Edu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ech bub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Shape 210">
            <a:extLst>
              <a:ext uri="{FF2B5EF4-FFF2-40B4-BE49-F238E27FC236}">
                <a16:creationId xmlns:a16="http://schemas.microsoft.com/office/drawing/2014/main" id="{B7C66D5F-8250-4641-A405-C4E53849B313}"/>
              </a:ext>
            </a:extLst>
          </p:cNvPr>
          <p:cNvSpPr/>
          <p:nvPr userDrawn="1"/>
        </p:nvSpPr>
        <p:spPr>
          <a:xfrm>
            <a:off x="924280" y="2139397"/>
            <a:ext cx="2545835" cy="2545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69CA30-9EB4-1F4C-B41C-2236F19BEAC1}"/>
              </a:ext>
            </a:extLst>
          </p:cNvPr>
          <p:cNvSpPr txBox="1"/>
          <p:nvPr userDrawn="1"/>
        </p:nvSpPr>
        <p:spPr>
          <a:xfrm>
            <a:off x="4035451" y="3089211"/>
            <a:ext cx="4487276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accent4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Click through to master slide, to copy and paste element.</a:t>
            </a:r>
          </a:p>
        </p:txBody>
      </p:sp>
    </p:spTree>
    <p:extLst>
      <p:ext uri="{BB962C8B-B14F-4D97-AF65-F5344CB8AC3E}">
        <p14:creationId xmlns:p14="http://schemas.microsoft.com/office/powerpoint/2010/main" val="3755384202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E5E74D-9B54-F24F-BDC0-FE0E87D3637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1083601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8AADD9-4D5F-CB42-AB44-CD66A31D2C8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341" y="1111724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680D870-6A34-4242-9CD8-CD791B630DED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394" y="1083601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4ACAD37-691F-CB45-AB51-5B3D69012C32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447" y="1111724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764F4E6-F3FF-054E-8E7C-FCDF6E8CF2C7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500" y="1111724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49C0A1E-EA38-2A40-966B-AE1AB6EF8278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2522507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75DBBE6-B942-764A-BEE1-23645974183A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340" y="2522507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1265C50-A7C2-A545-A647-234D93229E03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394" y="2522506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73B116A-80A6-DA44-8193-0CE064FA3FD4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447" y="2522505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17348F9-CD58-3D4E-9308-204CAF4A6311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499" y="2522505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15AA43A-3285-C74D-9522-6A9109621A3C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3934052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22C63F5-0DB1-9B43-9AEA-AD937802B5B0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2652" y="3933287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ECA83D2-F03C-C242-852B-DBB809C8980B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0083" y="3933286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DA371E9-FC67-7D43-B103-E8C29063A66E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7380" y="3933286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B723428-4AE7-EB4A-AFF9-7D26C91FD4A1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677" y="3933286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sp>
        <p:nvSpPr>
          <p:cNvPr id="25" name="Title 1">
            <a:extLst>
              <a:ext uri="{FF2B5EF4-FFF2-40B4-BE49-F238E27FC236}">
                <a16:creationId xmlns:a16="http://schemas.microsoft.com/office/drawing/2014/main" id="{32CBA17A-6831-EB4C-B831-1DD5377D2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A62D2F5-7565-0C4C-B57F-625789053360}"/>
              </a:ext>
            </a:extLst>
          </p:cNvPr>
          <p:cNvSpPr txBox="1"/>
          <p:nvPr userDrawn="1"/>
        </p:nvSpPr>
        <p:spPr>
          <a:xfrm>
            <a:off x="395288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Title page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56650AE-AD64-1A4C-AC2E-408CD14D0762}"/>
              </a:ext>
            </a:extLst>
          </p:cNvPr>
          <p:cNvSpPr txBox="1"/>
          <p:nvPr userDrawn="1"/>
        </p:nvSpPr>
        <p:spPr>
          <a:xfrm>
            <a:off x="1979339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outcomes 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B6FD24C-EABA-7D46-99BB-7E6CDB65D7B1}"/>
              </a:ext>
            </a:extLst>
          </p:cNvPr>
          <p:cNvSpPr txBox="1"/>
          <p:nvPr userDrawn="1"/>
        </p:nvSpPr>
        <p:spPr>
          <a:xfrm>
            <a:off x="3535807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outcomes 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F943E21-6E5A-C348-9741-0F34CA82B230}"/>
              </a:ext>
            </a:extLst>
          </p:cNvPr>
          <p:cNvSpPr txBox="1"/>
          <p:nvPr userDrawn="1"/>
        </p:nvSpPr>
        <p:spPr>
          <a:xfrm>
            <a:off x="5147446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objectives 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346E5B1-8802-3D40-AAEE-7A42C76785CC}"/>
              </a:ext>
            </a:extLst>
          </p:cNvPr>
          <p:cNvSpPr txBox="1"/>
          <p:nvPr userDrawn="1"/>
        </p:nvSpPr>
        <p:spPr>
          <a:xfrm>
            <a:off x="6731498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Lesson brief 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C6F4FA6-B703-884E-AF90-73A4BE34B7CE}"/>
              </a:ext>
            </a:extLst>
          </p:cNvPr>
          <p:cNvSpPr txBox="1"/>
          <p:nvPr userDrawn="1"/>
        </p:nvSpPr>
        <p:spPr>
          <a:xfrm>
            <a:off x="395288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1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BB842F8-1867-B648-BFE0-EB13EA2D1AED}"/>
              </a:ext>
            </a:extLst>
          </p:cNvPr>
          <p:cNvSpPr txBox="1"/>
          <p:nvPr userDrawn="1"/>
        </p:nvSpPr>
        <p:spPr>
          <a:xfrm>
            <a:off x="1979339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FB35A11-5A80-D040-9634-C54E188568E8}"/>
              </a:ext>
            </a:extLst>
          </p:cNvPr>
          <p:cNvSpPr txBox="1"/>
          <p:nvPr userDrawn="1"/>
        </p:nvSpPr>
        <p:spPr>
          <a:xfrm>
            <a:off x="3535807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B83495A-FC64-5348-B2CD-8F51E32C4F4B}"/>
              </a:ext>
            </a:extLst>
          </p:cNvPr>
          <p:cNvSpPr txBox="1"/>
          <p:nvPr userDrawn="1"/>
        </p:nvSpPr>
        <p:spPr>
          <a:xfrm>
            <a:off x="5147446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4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6F7B569-63F7-0C4E-9481-5E1BD2FF34D0}"/>
              </a:ext>
            </a:extLst>
          </p:cNvPr>
          <p:cNvSpPr txBox="1"/>
          <p:nvPr userDrawn="1"/>
        </p:nvSpPr>
        <p:spPr>
          <a:xfrm>
            <a:off x="6731498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F2EF091-5118-E948-BF51-2D2F702428D0}"/>
              </a:ext>
            </a:extLst>
          </p:cNvPr>
          <p:cNvSpPr txBox="1"/>
          <p:nvPr userDrawn="1"/>
        </p:nvSpPr>
        <p:spPr>
          <a:xfrm>
            <a:off x="358574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AAFB0D7-A2DF-7D4C-BD3B-8F9BA9D477B3}"/>
              </a:ext>
            </a:extLst>
          </p:cNvPr>
          <p:cNvSpPr txBox="1"/>
          <p:nvPr userDrawn="1"/>
        </p:nvSpPr>
        <p:spPr>
          <a:xfrm>
            <a:off x="1942625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53E9F97-E47C-4447-B622-4AC61A8932C0}"/>
              </a:ext>
            </a:extLst>
          </p:cNvPr>
          <p:cNvSpPr txBox="1"/>
          <p:nvPr userDrawn="1"/>
        </p:nvSpPr>
        <p:spPr>
          <a:xfrm>
            <a:off x="3499093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gallery link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C17771C-3BF1-F643-A32E-7CEA64CF2E07}"/>
              </a:ext>
            </a:extLst>
          </p:cNvPr>
          <p:cNvSpPr txBox="1"/>
          <p:nvPr userDrawn="1"/>
        </p:nvSpPr>
        <p:spPr>
          <a:xfrm>
            <a:off x="5110732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video link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2320F3E-194F-634E-A657-97C390C6D57B}"/>
              </a:ext>
            </a:extLst>
          </p:cNvPr>
          <p:cNvSpPr txBox="1"/>
          <p:nvPr userDrawn="1"/>
        </p:nvSpPr>
        <p:spPr>
          <a:xfrm>
            <a:off x="6694784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activity link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4C762D49-AD12-3B4B-866C-9F7803A3DF4B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5369422"/>
            <a:ext cx="1376974" cy="103273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9D9EFD7F-A1B5-6145-9F39-51DDA6EF7A01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339" y="5369422"/>
            <a:ext cx="1376974" cy="103273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77EF068D-9417-C74F-B245-D4B584BA9552}"/>
              </a:ext>
            </a:extLst>
          </p:cNvPr>
          <p:cNvSpPr txBox="1"/>
          <p:nvPr userDrawn="1"/>
        </p:nvSpPr>
        <p:spPr>
          <a:xfrm>
            <a:off x="395288" y="6453646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Student/activity sheets 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9735FCD-8CFD-0E44-8694-C741894B70FC}"/>
              </a:ext>
            </a:extLst>
          </p:cNvPr>
          <p:cNvSpPr txBox="1"/>
          <p:nvPr userDrawn="1"/>
        </p:nvSpPr>
        <p:spPr>
          <a:xfrm>
            <a:off x="1979339" y="6453646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Credit page 1</a:t>
            </a:r>
          </a:p>
        </p:txBody>
      </p:sp>
    </p:spTree>
    <p:extLst>
      <p:ext uri="{BB962C8B-B14F-4D97-AF65-F5344CB8AC3E}">
        <p14:creationId xmlns:p14="http://schemas.microsoft.com/office/powerpoint/2010/main" val="2295124286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095199" y="2517707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04</a:t>
              </a: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 userDrawn="1"/>
        </p:nvGrpSpPr>
        <p:grpSpPr>
          <a:xfrm>
            <a:off x="3095199" y="4464539"/>
            <a:ext cx="1501076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05</a:t>
              </a:r>
            </a:p>
          </p:txBody>
        </p:sp>
      </p:grpSp>
      <p:grpSp>
        <p:nvGrpSpPr>
          <p:cNvPr id="70" name="Group 182" descr="Gruppieren 2">
            <a:extLst>
              <a:ext uri="{FF2B5EF4-FFF2-40B4-BE49-F238E27FC236}">
                <a16:creationId xmlns:a16="http://schemas.microsoft.com/office/drawing/2014/main" id="{137E5A9A-20DB-4143-8393-8F591172A443}"/>
              </a:ext>
            </a:extLst>
          </p:cNvPr>
          <p:cNvGrpSpPr/>
          <p:nvPr userDrawn="1"/>
        </p:nvGrpSpPr>
        <p:grpSpPr>
          <a:xfrm>
            <a:off x="5849886" y="4464539"/>
            <a:ext cx="1501076" cy="1539185"/>
            <a:chOff x="939242" y="252757"/>
            <a:chExt cx="3002151" cy="3078367"/>
          </a:xfrm>
        </p:grpSpPr>
        <p:sp>
          <p:nvSpPr>
            <p:cNvPr id="71" name="Shape 179" descr="Bogen 22">
              <a:extLst>
                <a:ext uri="{FF2B5EF4-FFF2-40B4-BE49-F238E27FC236}">
                  <a16:creationId xmlns:a16="http://schemas.microsoft.com/office/drawing/2014/main" id="{E83C446F-CAF6-F249-829C-5FBF4A84B89C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73" name="Shape 181" descr="Textfeld 25">
              <a:extLst>
                <a:ext uri="{FF2B5EF4-FFF2-40B4-BE49-F238E27FC236}">
                  <a16:creationId xmlns:a16="http://schemas.microsoft.com/office/drawing/2014/main" id="{E5C4E78A-E055-3743-82E7-1B0DFD1B694D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06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Todays learning, point number 1</a:t>
            </a:r>
          </a:p>
          <a:p>
            <a:pPr lvl="0"/>
            <a:r>
              <a:rPr lang="en-US" dirty="0"/>
              <a:t>Todays learning, point number 2</a:t>
            </a:r>
          </a:p>
          <a:p>
            <a:pPr lvl="0"/>
            <a:r>
              <a:rPr lang="en-US" dirty="0"/>
              <a:t>Todays learning, point number 3</a:t>
            </a:r>
          </a:p>
          <a:p>
            <a:pPr lvl="0"/>
            <a:r>
              <a:rPr lang="en-US" dirty="0"/>
              <a:t>Todays learning, point number 4</a:t>
            </a:r>
          </a:p>
          <a:p>
            <a:pPr lvl="0"/>
            <a:r>
              <a:rPr lang="en-US" dirty="0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8526557" y="6477334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/>
          <a:lstStyle>
            <a:lvl1pPr marL="0" indent="0" algn="ctr">
              <a:buNone/>
              <a:defRPr sz="2000" b="1" i="0">
                <a:solidFill>
                  <a:schemeClr val="accent2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8526557" y="6477334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r>
              <a:rPr dirty="0"/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6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  <p:sldLayoutId id="2147483661" r:id="rId25"/>
    <p:sldLayoutId id="2147483665" r:id="rId26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26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hyperlink" Target="https://encounteredu.com/discover/images/living-reef" TargetMode="Externa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hyperlink" Target="https://encounteredu.com/discover/images/deep-sea-life" TargetMode="Externa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hyperlink" Target="https://encounteredu.com/discover/images/great-barrier-reef-1" TargetMode="Externa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4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hyperlink" Target="https://encounteredu.com/discover/images/deep-ocean-poster" TargetMode="Externa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0464E3C-7E82-D74D-8FD7-F21B7BA6295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Lesson 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6BDBC2-58D2-8D46-9E60-84F17DAE7C8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9" y="298557"/>
            <a:ext cx="2673267" cy="292537"/>
          </a:xfrm>
          <a:solidFill>
            <a:srgbClr val="A0D2DC"/>
          </a:solidFill>
        </p:spPr>
        <p:txBody>
          <a:bodyPr/>
          <a:lstStyle/>
          <a:p>
            <a:r>
              <a:rPr lang="en-US" dirty="0"/>
              <a:t>The ocean for beginners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588A85-9B0D-B942-93A6-F15A9E4069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6" y="651020"/>
            <a:ext cx="1306338" cy="156984"/>
          </a:xfrm>
          <a:solidFill>
            <a:srgbClr val="A0D2DC"/>
          </a:solidFill>
        </p:spPr>
        <p:txBody>
          <a:bodyPr/>
          <a:lstStyle/>
          <a:p>
            <a:r>
              <a:rPr lang="en-US" dirty="0"/>
              <a:t>X-</a:t>
            </a:r>
            <a:r>
              <a:rPr lang="en-US" dirty="0" err="1"/>
              <a:t>Curric</a:t>
            </a:r>
            <a:r>
              <a:rPr lang="en-US" dirty="0"/>
              <a:t> | Ages 14-16</a:t>
            </a:r>
          </a:p>
        </p:txBody>
      </p:sp>
      <p:pic>
        <p:nvPicPr>
          <p:cNvPr id="10" name="Picture 9" descr="A drawing of a face&#10;&#10;Description automatically generated">
            <a:extLst>
              <a:ext uri="{FF2B5EF4-FFF2-40B4-BE49-F238E27FC236}">
                <a16:creationId xmlns:a16="http://schemas.microsoft.com/office/drawing/2014/main" id="{411A47F9-F322-9447-B4F5-11FC27EA86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7463" y="6232525"/>
            <a:ext cx="1299349" cy="448336"/>
          </a:xfrm>
          <a:prstGeom prst="rect">
            <a:avLst/>
          </a:prstGeom>
        </p:spPr>
      </p:pic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78344E3F-5C9B-C843-9D59-A68E4A95071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3691" y="6194331"/>
            <a:ext cx="1415164" cy="524724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2F03A17F-FD8D-9F42-9765-AE68C5DE983D}"/>
              </a:ext>
            </a:extLst>
          </p:cNvPr>
          <p:cNvSpPr/>
          <p:nvPr/>
        </p:nvSpPr>
        <p:spPr>
          <a:xfrm>
            <a:off x="2783232" y="-1718921"/>
            <a:ext cx="7701156" cy="7701156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D4614AC2-EBF2-5540-B141-F71D54E30D55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FBA39B5-187F-124D-95C9-96AB6AD2EC8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E7C7B4-643C-6542-83D5-8DA459A6339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18919" y="3748389"/>
            <a:ext cx="3305227" cy="2112962"/>
          </a:xfrm>
        </p:spPr>
        <p:txBody>
          <a:bodyPr/>
          <a:lstStyle/>
          <a:p>
            <a:r>
              <a:rPr lang="en-US" dirty="0"/>
              <a:t>Our wonderful ocean</a:t>
            </a:r>
          </a:p>
        </p:txBody>
      </p:sp>
    </p:spTree>
    <p:extLst>
      <p:ext uri="{BB962C8B-B14F-4D97-AF65-F5344CB8AC3E}">
        <p14:creationId xmlns:p14="http://schemas.microsoft.com/office/powerpoint/2010/main" val="2483317671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C9D86-32CD-264B-910C-E6E03C7D1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1: Our wonderful ocean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D41CE4-882F-1441-A92F-554CD4CAADE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Living reef</a:t>
            </a:r>
            <a:endParaRPr lang="en-US" dirty="0"/>
          </a:p>
        </p:txBody>
      </p:sp>
      <p:sp>
        <p:nvSpPr>
          <p:cNvPr id="4" name="Rectangle 3">
            <a:hlinkClick r:id="rId2"/>
            <a:extLst>
              <a:ext uri="{FF2B5EF4-FFF2-40B4-BE49-F238E27FC236}">
                <a16:creationId xmlns:a16="http://schemas.microsoft.com/office/drawing/2014/main" id="{E194C5D6-A8E9-C944-B7C8-D6D87BD991A4}"/>
              </a:ext>
            </a:extLst>
          </p:cNvPr>
          <p:cNvSpPr/>
          <p:nvPr/>
        </p:nvSpPr>
        <p:spPr>
          <a:xfrm>
            <a:off x="395288" y="1634593"/>
            <a:ext cx="6458430" cy="430562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5" name="Picture 4">
            <a:hlinkClick r:id="rId2"/>
            <a:extLst>
              <a:ext uri="{FF2B5EF4-FFF2-40B4-BE49-F238E27FC236}">
                <a16:creationId xmlns:a16="http://schemas.microsoft.com/office/drawing/2014/main" id="{09A15183-5BC6-FA40-9C95-5E99027B54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C25BC25-F427-2F43-BAB5-90211A54B6F6}"/>
              </a:ext>
            </a:extLst>
          </p:cNvPr>
          <p:cNvSpPr/>
          <p:nvPr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A077BAD-EFBE-2443-8659-8B58C6718EB5}"/>
              </a:ext>
            </a:extLst>
          </p:cNvPr>
          <p:cNvGrpSpPr/>
          <p:nvPr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806F144-2CF6-C341-AEEA-F3B4A65B976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4F129C15-7144-F24E-994B-18BA50EDF8DC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12" name="Oval 11">
                  <a:extLst>
                    <a:ext uri="{FF2B5EF4-FFF2-40B4-BE49-F238E27FC236}">
                      <a16:creationId xmlns:a16="http://schemas.microsoft.com/office/drawing/2014/main" id="{02D7BB7B-DEA9-B149-8983-1F926BB6561F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13" name="Oval 12">
                  <a:extLst>
                    <a:ext uri="{FF2B5EF4-FFF2-40B4-BE49-F238E27FC236}">
                      <a16:creationId xmlns:a16="http://schemas.microsoft.com/office/drawing/2014/main" id="{01272E69-2002-E942-80A5-7BF93E22AA9D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9661CFB3-B356-7446-AFA1-47F300D30B24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C7CD7D2-6B20-684A-8733-AD0AC386832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  <a:hlinkClick r:id="rId2"/>
                </a:rPr>
                <a:t>VIEW GALLERY</a:t>
              </a:r>
              <a:endParaRPr kumimoji="0" lang="en-US" sz="1200" b="1" i="0" u="none" strike="noStrike" cap="none" spc="30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endParaRP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9BC4D322-40B8-0E4A-8D33-9C7B18D3910D}"/>
              </a:ext>
            </a:extLst>
          </p:cNvPr>
          <p:cNvSpPr/>
          <p:nvPr/>
        </p:nvSpPr>
        <p:spPr>
          <a:xfrm>
            <a:off x="678509" y="6288671"/>
            <a:ext cx="1585297" cy="65555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656820929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C9D86-32CD-264B-910C-E6E03C7D1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1: Our wonderful ocean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D41CE4-882F-1441-A92F-554CD4CAADE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Deep sea creatures</a:t>
            </a:r>
            <a:endParaRPr lang="en-US" dirty="0"/>
          </a:p>
        </p:txBody>
      </p:sp>
      <p:sp>
        <p:nvSpPr>
          <p:cNvPr id="4" name="Rectangle 3">
            <a:hlinkClick r:id="rId2"/>
            <a:extLst>
              <a:ext uri="{FF2B5EF4-FFF2-40B4-BE49-F238E27FC236}">
                <a16:creationId xmlns:a16="http://schemas.microsoft.com/office/drawing/2014/main" id="{473CA672-881C-994B-B7D8-BF7597A601D9}"/>
              </a:ext>
            </a:extLst>
          </p:cNvPr>
          <p:cNvSpPr/>
          <p:nvPr/>
        </p:nvSpPr>
        <p:spPr>
          <a:xfrm>
            <a:off x="395288" y="1634593"/>
            <a:ext cx="6458430" cy="430562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5" name="Picture 4">
            <a:hlinkClick r:id="rId2"/>
            <a:extLst>
              <a:ext uri="{FF2B5EF4-FFF2-40B4-BE49-F238E27FC236}">
                <a16:creationId xmlns:a16="http://schemas.microsoft.com/office/drawing/2014/main" id="{644E57A7-EC5F-8D49-A440-654D345B26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B8A4CA9-A993-B64D-BDAC-D2D5993FA2A0}"/>
              </a:ext>
            </a:extLst>
          </p:cNvPr>
          <p:cNvSpPr/>
          <p:nvPr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4D78A2B-B567-E644-8794-2EA3FADC78A2}"/>
              </a:ext>
            </a:extLst>
          </p:cNvPr>
          <p:cNvGrpSpPr/>
          <p:nvPr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6A68D10-8B90-DE4D-88B6-EB54929194A0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871A7A6A-693C-0B46-BF48-2107B61A0E29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12" name="Oval 11">
                  <a:extLst>
                    <a:ext uri="{FF2B5EF4-FFF2-40B4-BE49-F238E27FC236}">
                      <a16:creationId xmlns:a16="http://schemas.microsoft.com/office/drawing/2014/main" id="{2370F8B4-DFA6-D54E-9E47-EFBBEABD8AE6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13" name="Oval 12">
                  <a:extLst>
                    <a:ext uri="{FF2B5EF4-FFF2-40B4-BE49-F238E27FC236}">
                      <a16:creationId xmlns:a16="http://schemas.microsoft.com/office/drawing/2014/main" id="{4CD9A457-0DC7-A549-B0DA-800292992888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C08A81B4-0C34-6745-BFB3-66AECC95F610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80DC589-37AF-1E42-B96E-B3270A9090C3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  <a:hlinkClick r:id="rId2"/>
                </a:rPr>
                <a:t>VIEW GALLERY</a:t>
              </a:r>
              <a:endParaRPr kumimoji="0" lang="en-US" sz="1200" b="1" i="0" u="none" strike="noStrike" cap="none" spc="30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endParaRP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D1BBEEC1-39F2-F444-A210-D991C66E64D4}"/>
              </a:ext>
            </a:extLst>
          </p:cNvPr>
          <p:cNvSpPr/>
          <p:nvPr/>
        </p:nvSpPr>
        <p:spPr>
          <a:xfrm>
            <a:off x="678509" y="6288671"/>
            <a:ext cx="1585297" cy="65555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710261973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C9D86-32CD-264B-910C-E6E03C7D1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1: Our wonderful ocean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D41CE4-882F-1441-A92F-554CD4CAADE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The Great Barrier Reef</a:t>
            </a:r>
            <a:endParaRPr lang="en-US" dirty="0"/>
          </a:p>
        </p:txBody>
      </p:sp>
      <p:sp>
        <p:nvSpPr>
          <p:cNvPr id="4" name="Rectangle 3">
            <a:hlinkClick r:id="rId2"/>
            <a:extLst>
              <a:ext uri="{FF2B5EF4-FFF2-40B4-BE49-F238E27FC236}">
                <a16:creationId xmlns:a16="http://schemas.microsoft.com/office/drawing/2014/main" id="{AFB31B5F-D884-334A-9F20-9D5AD8BE8600}"/>
              </a:ext>
            </a:extLst>
          </p:cNvPr>
          <p:cNvSpPr/>
          <p:nvPr/>
        </p:nvSpPr>
        <p:spPr>
          <a:xfrm>
            <a:off x="395288" y="1634593"/>
            <a:ext cx="6458430" cy="430562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5" name="Picture 4">
            <a:hlinkClick r:id="rId2"/>
            <a:extLst>
              <a:ext uri="{FF2B5EF4-FFF2-40B4-BE49-F238E27FC236}">
                <a16:creationId xmlns:a16="http://schemas.microsoft.com/office/drawing/2014/main" id="{2FEB6CD9-881A-6348-818D-86F79D3BF1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12FF04D-C865-A541-83E7-26C8BC6FC65F}"/>
              </a:ext>
            </a:extLst>
          </p:cNvPr>
          <p:cNvSpPr/>
          <p:nvPr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1EE95F9-5AF4-1B4C-A367-0F21B87D4B31}"/>
              </a:ext>
            </a:extLst>
          </p:cNvPr>
          <p:cNvGrpSpPr/>
          <p:nvPr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2CEDD4D-464E-734F-B452-BAF53B2CB279}"/>
                </a:ext>
              </a:extLst>
            </p:cNvPr>
            <p:cNvGrpSpPr/>
            <p:nvPr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416C2281-7BD5-9545-893C-68CF7EAEF437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12" name="Oval 11">
                  <a:extLst>
                    <a:ext uri="{FF2B5EF4-FFF2-40B4-BE49-F238E27FC236}">
                      <a16:creationId xmlns:a16="http://schemas.microsoft.com/office/drawing/2014/main" id="{F83E9715-3E8B-4046-92E9-6958C7697CFC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13" name="Oval 12">
                  <a:extLst>
                    <a:ext uri="{FF2B5EF4-FFF2-40B4-BE49-F238E27FC236}">
                      <a16:creationId xmlns:a16="http://schemas.microsoft.com/office/drawing/2014/main" id="{D1A36CA0-006C-2446-B6D8-33835DADAB64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790BDE03-4FCD-D445-A7CB-9455F0CFBE8F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2699865-6E88-2F4F-BEE4-1C44F07C1335}"/>
                </a:ext>
              </a:extLst>
            </p:cNvPr>
            <p:cNvSpPr txBox="1"/>
            <p:nvPr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  <a:hlinkClick r:id="rId2"/>
                </a:rPr>
                <a:t>VIEW GALLERY</a:t>
              </a:r>
              <a:endParaRPr kumimoji="0" lang="en-US" sz="1200" b="1" i="0" u="none" strike="noStrike" cap="none" spc="30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endParaRP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6664BF71-8BC1-C34A-A679-F34F64F350BF}"/>
              </a:ext>
            </a:extLst>
          </p:cNvPr>
          <p:cNvSpPr/>
          <p:nvPr/>
        </p:nvSpPr>
        <p:spPr>
          <a:xfrm>
            <a:off x="678509" y="6288671"/>
            <a:ext cx="1585297" cy="65555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324484442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C221-0472-E445-BCD7-D02ED8262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1: Our wonderful ocean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0B55A1-EC0B-B94C-B910-69B80975BB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Competing creatures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E32489-DF3A-3B4B-A6EB-30892B1268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8" y="2149372"/>
            <a:ext cx="5850831" cy="2281236"/>
          </a:xfrm>
        </p:spPr>
        <p:txBody>
          <a:bodyPr/>
          <a:lstStyle/>
          <a:p>
            <a:r>
              <a:rPr lang="en-US" dirty="0"/>
              <a:t>Compare and contrast a variety of marine species. </a:t>
            </a:r>
          </a:p>
          <a:p>
            <a:r>
              <a:rPr lang="en-US" dirty="0"/>
              <a:t>Use all available resources to gather as much information as you can about each species. </a:t>
            </a:r>
          </a:p>
          <a:p>
            <a:r>
              <a:rPr lang="en-US" dirty="0"/>
              <a:t>On your maps annotate where your </a:t>
            </a:r>
            <a:r>
              <a:rPr lang="en-US" dirty="0" err="1"/>
              <a:t>favourite</a:t>
            </a:r>
            <a:r>
              <a:rPr lang="en-US" dirty="0"/>
              <a:t> five species are from.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0952162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4878B-B617-1843-A8FD-010FEE4FD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1: Our wonderful ocean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07F51D-22F0-2B4A-8761-34C9C101DFD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With your partner, write a list of the different ways humans use the ocean. 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144006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4878B-B617-1843-A8FD-010FEE4FD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1: Our wonderful ocean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07F51D-22F0-2B4A-8761-34C9C101DFD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3" y="992610"/>
            <a:ext cx="6223972" cy="1102949"/>
          </a:xfrm>
        </p:spPr>
        <p:txBody>
          <a:bodyPr/>
          <a:lstStyle/>
          <a:p>
            <a:r>
              <a:rPr lang="en-US" dirty="0"/>
              <a:t>For each use – state how this could disrupt the ocean. 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D83C2-5CB2-4F4C-9306-6ACB150024E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Example:</a:t>
            </a:r>
            <a:endParaRPr lang="en-GB" dirty="0"/>
          </a:p>
          <a:p>
            <a:r>
              <a:rPr lang="en-US" dirty="0"/>
              <a:t>Fishing</a:t>
            </a:r>
            <a:r>
              <a:rPr lang="en-GB" dirty="0"/>
              <a:t> – overfishing – fish numbers decline </a:t>
            </a:r>
          </a:p>
          <a:p>
            <a:r>
              <a:rPr lang="en-US" dirty="0"/>
              <a:t>Scuba diving </a:t>
            </a:r>
            <a:r>
              <a:rPr lang="en-GB" dirty="0"/>
              <a:t>–  touching corals damages them</a:t>
            </a:r>
          </a:p>
        </p:txBody>
      </p:sp>
    </p:spTree>
    <p:extLst>
      <p:ext uri="{BB962C8B-B14F-4D97-AF65-F5344CB8AC3E}">
        <p14:creationId xmlns:p14="http://schemas.microsoft.com/office/powerpoint/2010/main" val="2633012616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BAB7B-779B-AF41-B22E-6632F2EEE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1: Our wonderful ocean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7FC813-0A58-2240-9A21-354F9B91286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992610"/>
            <a:ext cx="6487909" cy="1102949"/>
          </a:xfrm>
        </p:spPr>
        <p:txBody>
          <a:bodyPr/>
          <a:lstStyle/>
          <a:p>
            <a:r>
              <a:rPr lang="en-US" dirty="0"/>
              <a:t>Review: Learning outcomes</a:t>
            </a:r>
            <a:endParaRPr lang="en-GB" dirty="0"/>
          </a:p>
          <a:p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A00E0A3C-9FAA-4E0D-93F0-0B14EB54C1D3}"/>
              </a:ext>
            </a:extLst>
          </p:cNvPr>
          <p:cNvSpPr txBox="1">
            <a:spLocks/>
          </p:cNvSpPr>
          <p:nvPr/>
        </p:nvSpPr>
        <p:spPr>
          <a:xfrm>
            <a:off x="511934" y="2288381"/>
            <a:ext cx="7489065" cy="2281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/>
          <a:lstStyle>
            <a:lvl1pPr marL="0" marR="0" indent="0" algn="l" defTabSz="914400" rtl="0" latinLnBrk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2000" b="0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marL="342900" indent="-342900" hangingPunct="1">
              <a:buFont typeface="Arial" panose="020B0604020202020204" pitchFamily="34" charset="0"/>
              <a:buChar char="•"/>
            </a:pPr>
            <a:r>
              <a:rPr lang="en-US" dirty="0"/>
              <a:t>Review prior knowledge of the ocean</a:t>
            </a:r>
          </a:p>
          <a:p>
            <a:pPr marL="342900" indent="-342900" hangingPunct="1">
              <a:buFont typeface="Arial" panose="020B0604020202020204" pitchFamily="34" charset="0"/>
              <a:buChar char="•"/>
            </a:pPr>
            <a:r>
              <a:rPr lang="en-GB" dirty="0"/>
              <a:t>Describe the physical features of the ocean</a:t>
            </a:r>
          </a:p>
          <a:p>
            <a:pPr marL="342900" indent="-342900" hangingPunct="1">
              <a:buFont typeface="Arial" panose="020B0604020202020204" pitchFamily="34" charset="0"/>
              <a:buChar char="•"/>
            </a:pPr>
            <a:r>
              <a:rPr lang="en-GB" dirty="0"/>
              <a:t>Compare and contrast the features of marine species</a:t>
            </a:r>
          </a:p>
          <a:p>
            <a:pPr marL="342900" indent="-342900" hangingPunct="1">
              <a:buFont typeface="Arial" panose="020B0604020202020204" pitchFamily="34" charset="0"/>
              <a:buChar char="•"/>
            </a:pPr>
            <a:r>
              <a:rPr lang="en-US" dirty="0"/>
              <a:t>Explain how humans use the ocean</a:t>
            </a:r>
          </a:p>
          <a:p>
            <a:pPr marL="342900" indent="-342900" hangingPunct="1">
              <a:buFont typeface="Arial" panose="020B0604020202020204" pitchFamily="34" charset="0"/>
              <a:buChar char="•"/>
            </a:pPr>
            <a:r>
              <a:rPr lang="en-US" dirty="0"/>
              <a:t>Reflect on learning </a:t>
            </a:r>
          </a:p>
          <a:p>
            <a:pPr hangingPunct="1"/>
            <a:endParaRPr lang="en-GB" dirty="0"/>
          </a:p>
        </p:txBody>
      </p:sp>
      <p:sp>
        <p:nvSpPr>
          <p:cNvPr id="6" name="Shape 210">
            <a:extLst>
              <a:ext uri="{FF2B5EF4-FFF2-40B4-BE49-F238E27FC236}">
                <a16:creationId xmlns:a16="http://schemas.microsoft.com/office/drawing/2014/main" id="{19F51AF2-3A59-1540-BD54-533AEE04C693}"/>
              </a:ext>
            </a:extLst>
          </p:cNvPr>
          <p:cNvSpPr>
            <a:spLocks noChangeAspect="1"/>
          </p:cNvSpPr>
          <p:nvPr/>
        </p:nvSpPr>
        <p:spPr>
          <a:xfrm flipH="1">
            <a:off x="6925507" y="1129690"/>
            <a:ext cx="1728000" cy="1728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708E280-FC6D-654E-83C6-016EC4A03FAF}"/>
              </a:ext>
            </a:extLst>
          </p:cNvPr>
          <p:cNvSpPr/>
          <p:nvPr/>
        </p:nvSpPr>
        <p:spPr>
          <a:xfrm>
            <a:off x="6911859" y="1444401"/>
            <a:ext cx="1728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lang="en-US" sz="2000" dirty="0">
                <a:solidFill>
                  <a:schemeClr val="bg1"/>
                </a:solidFill>
                <a:latin typeface="+mn-lt"/>
                <a:ea typeface="Helvetica Neue Medium"/>
                <a:cs typeface="Helvetica Neue Medium"/>
                <a:sym typeface="Helvetica Neue Medium"/>
              </a:rPr>
              <a:t>Do you have any questions?</a:t>
            </a:r>
          </a:p>
        </p:txBody>
      </p:sp>
    </p:spTree>
    <p:extLst>
      <p:ext uri="{BB962C8B-B14F-4D97-AF65-F5344CB8AC3E}">
        <p14:creationId xmlns:p14="http://schemas.microsoft.com/office/powerpoint/2010/main" val="2583552240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9087A5-77DB-1945-A0AB-01DC53A01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1: Our wonderful ocean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702DF2-0AA3-1440-9FD6-0D71D3456F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Home learning</a:t>
            </a:r>
            <a:endParaRPr lang="en-GB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C44846-A5AF-8C49-B188-F9D61C891E5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9" y="2149372"/>
            <a:ext cx="6933906" cy="2281236"/>
          </a:xfrm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Create a fact-sheet about UK marine environments. You need to include: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/>
                </a:solidFill>
              </a:rPr>
              <a:t>What marine ecosystems are found in the UK?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/>
                </a:solidFill>
              </a:rPr>
              <a:t>What species are found in UK waters?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/>
                </a:solidFill>
              </a:rPr>
              <a:t>How do humans use the UK marine environments?</a:t>
            </a:r>
            <a:endParaRPr lang="en-US" dirty="0">
              <a:solidFill>
                <a:schemeClr val="bg2"/>
              </a:solidFill>
            </a:endParaRPr>
          </a:p>
          <a:p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451229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8458FF-4587-6145-A7FB-F34DB40ED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1: Our wonderful ocean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1EDBFDA-482C-B242-87AA-09B668C5BE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6009855"/>
              </p:ext>
            </p:extLst>
          </p:nvPr>
        </p:nvGraphicFramePr>
        <p:xfrm>
          <a:off x="313509" y="2066608"/>
          <a:ext cx="8428117" cy="40924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3585">
                  <a:extLst>
                    <a:ext uri="{9D8B030D-6E8A-4147-A177-3AD203B41FA5}">
                      <a16:colId xmlns:a16="http://schemas.microsoft.com/office/drawing/2014/main" val="2797114442"/>
                    </a:ext>
                  </a:extLst>
                </a:gridCol>
                <a:gridCol w="2192941">
                  <a:extLst>
                    <a:ext uri="{9D8B030D-6E8A-4147-A177-3AD203B41FA5}">
                      <a16:colId xmlns:a16="http://schemas.microsoft.com/office/drawing/2014/main" val="2159196442"/>
                    </a:ext>
                  </a:extLst>
                </a:gridCol>
                <a:gridCol w="5221591">
                  <a:extLst>
                    <a:ext uri="{9D8B030D-6E8A-4147-A177-3AD203B41FA5}">
                      <a16:colId xmlns:a16="http://schemas.microsoft.com/office/drawing/2014/main" val="2857316932"/>
                    </a:ext>
                  </a:extLst>
                </a:gridCol>
              </a:tblGrid>
              <a:tr h="309252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Slide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Title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Attribution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06762883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Belize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reefscape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By XL Catlin Seaview Survey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33192136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Florida keys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By XL Catlin Seaview Survey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70637694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Stopwatch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By Free-Photos via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Pixabay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91050046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Earth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By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Wikimages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via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Pixabay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44611327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89193727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55022767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77168633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93170029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98249194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26884785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01014610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64702423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256477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9225467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55BAE-A2D2-FC4E-9405-EAD9B9B506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1: Our wonderful ocean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3F1D6F-565A-6C49-953D-40C793C873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11935" y="2288381"/>
            <a:ext cx="6427264" cy="2281237"/>
          </a:xfrm>
        </p:spPr>
        <p:txBody>
          <a:bodyPr/>
          <a:lstStyle/>
          <a:p>
            <a:r>
              <a:rPr lang="en-US" dirty="0"/>
              <a:t>Review prior knowledge of the ocean</a:t>
            </a:r>
          </a:p>
          <a:p>
            <a:pPr lvl="0"/>
            <a:r>
              <a:rPr lang="en-GB" dirty="0"/>
              <a:t>Describe the physical features of the ocean</a:t>
            </a:r>
          </a:p>
          <a:p>
            <a:pPr lvl="0"/>
            <a:r>
              <a:rPr lang="en-GB" dirty="0"/>
              <a:t>Compare and contrast the features of marine species</a:t>
            </a:r>
          </a:p>
          <a:p>
            <a:r>
              <a:rPr lang="en-US" dirty="0"/>
              <a:t>Explain how humans use the ocean</a:t>
            </a:r>
          </a:p>
          <a:p>
            <a:r>
              <a:rPr lang="en-US" dirty="0"/>
              <a:t>Reflect on learning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044134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BACA6D7-A336-3846-BC6D-38C6B8774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1: Our wonderful ocean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262E1D0-2D55-964C-A0CF-72BD21A041D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What do you know about the ocean?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E0E528C-B774-DC45-858C-D512164D99C4}"/>
              </a:ext>
            </a:extLst>
          </p:cNvPr>
          <p:cNvSpPr/>
          <p:nvPr/>
        </p:nvSpPr>
        <p:spPr>
          <a:xfrm>
            <a:off x="3219872" y="926938"/>
            <a:ext cx="6329309" cy="6329309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4035681820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36838-0959-764C-8E1D-B48231DBB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1: Our wonderful ocean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6F9160-1859-A147-9087-796D6340A34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3" y="992610"/>
            <a:ext cx="5068981" cy="1369287"/>
          </a:xfrm>
        </p:spPr>
        <p:txBody>
          <a:bodyPr/>
          <a:lstStyle/>
          <a:p>
            <a:r>
              <a:rPr lang="en-US" dirty="0"/>
              <a:t>With a partner…</a:t>
            </a:r>
            <a:endParaRPr lang="en-GB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57EE5E-738D-2C46-8715-DE50634359E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You have 30 seconds to name all the marine animals you can think of.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Keep a tally.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Try not to repeat any!</a:t>
            </a:r>
            <a:endParaRPr lang="en-GB" dirty="0"/>
          </a:p>
          <a:p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99F6569-435B-A740-9F4B-011A5127A2CB}"/>
              </a:ext>
            </a:extLst>
          </p:cNvPr>
          <p:cNvSpPr/>
          <p:nvPr/>
        </p:nvSpPr>
        <p:spPr>
          <a:xfrm>
            <a:off x="3219872" y="926938"/>
            <a:ext cx="6329309" cy="6329309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705341695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88050-338E-A942-A4CE-01F8847A8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1: Our wonderful ocean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DF8324-6C5B-964C-AFD2-51BCCDAB85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3" y="992610"/>
            <a:ext cx="4089094" cy="1369287"/>
          </a:xfrm>
        </p:spPr>
        <p:txBody>
          <a:bodyPr/>
          <a:lstStyle/>
          <a:p>
            <a:r>
              <a:rPr lang="en-US" dirty="0"/>
              <a:t>The blue planet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4C94BA-EF80-3C4E-9E95-5FE61780A5E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8" y="2397183"/>
            <a:ext cx="2543213" cy="3338599"/>
          </a:xfrm>
        </p:spPr>
        <p:txBody>
          <a:bodyPr/>
          <a:lstStyle/>
          <a:p>
            <a:r>
              <a:rPr lang="en-US" b="1" dirty="0"/>
              <a:t>How much of the Earth do you think is covered in water?</a:t>
            </a:r>
            <a:br>
              <a:rPr lang="en-US" dirty="0"/>
            </a:br>
            <a:r>
              <a:rPr lang="en-US" dirty="0"/>
              <a:t>71%</a:t>
            </a:r>
          </a:p>
          <a:p>
            <a:endParaRPr lang="en-US" dirty="0"/>
          </a:p>
          <a:p>
            <a:r>
              <a:rPr lang="en-US" b="1" dirty="0"/>
              <a:t>How much water </a:t>
            </a:r>
            <a:br>
              <a:rPr lang="en-US" b="1" dirty="0"/>
            </a:br>
            <a:r>
              <a:rPr lang="en-US" b="1" dirty="0"/>
              <a:t>is salt water? </a:t>
            </a:r>
            <a:br>
              <a:rPr lang="en-US" dirty="0"/>
            </a:br>
            <a:r>
              <a:rPr lang="en-US" dirty="0"/>
              <a:t>96.5%</a:t>
            </a:r>
            <a:endParaRPr lang="en-GB" dirty="0"/>
          </a:p>
          <a:p>
            <a:endParaRPr lang="en-GB" dirty="0"/>
          </a:p>
          <a:p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DE29644-8CA2-764A-983B-BAC977F5E42F}"/>
              </a:ext>
            </a:extLst>
          </p:cNvPr>
          <p:cNvSpPr/>
          <p:nvPr/>
        </p:nvSpPr>
        <p:spPr>
          <a:xfrm>
            <a:off x="3219872" y="926938"/>
            <a:ext cx="6329309" cy="6329309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191589674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mountain&#10;&#10;Description automatically generated">
            <a:extLst>
              <a:ext uri="{FF2B5EF4-FFF2-40B4-BE49-F238E27FC236}">
                <a16:creationId xmlns:a16="http://schemas.microsoft.com/office/drawing/2014/main" id="{F3458351-AEFA-8140-8274-A82F901AB28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7" y="2306075"/>
            <a:ext cx="6952570" cy="440835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904B3C7-0E8B-C343-A0EE-FCA7ED015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1: Our wonderful ocean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E6CE75-8E36-AF40-A981-D1D09DDA4F6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992610"/>
            <a:ext cx="4780725" cy="1102949"/>
          </a:xfrm>
        </p:spPr>
        <p:txBody>
          <a:bodyPr/>
          <a:lstStyle/>
          <a:p>
            <a:r>
              <a:rPr lang="en-US" dirty="0"/>
              <a:t>Use an atlas to label the different oceans</a:t>
            </a:r>
            <a:endParaRPr lang="en-GB" dirty="0"/>
          </a:p>
          <a:p>
            <a:endParaRPr lang="en-US" dirty="0"/>
          </a:p>
        </p:txBody>
      </p:sp>
      <p:sp>
        <p:nvSpPr>
          <p:cNvPr id="7" name="Shape 210">
            <a:extLst>
              <a:ext uri="{FF2B5EF4-FFF2-40B4-BE49-F238E27FC236}">
                <a16:creationId xmlns:a16="http://schemas.microsoft.com/office/drawing/2014/main" id="{3AD2A9AD-F1B0-E544-8C22-0E1267AF146B}"/>
              </a:ext>
            </a:extLst>
          </p:cNvPr>
          <p:cNvSpPr>
            <a:spLocks noChangeAspect="1"/>
          </p:cNvSpPr>
          <p:nvPr/>
        </p:nvSpPr>
        <p:spPr>
          <a:xfrm flipH="1">
            <a:off x="6660713" y="1089025"/>
            <a:ext cx="2088000" cy="2088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02E006-CB69-494B-9248-3124A244487B}"/>
              </a:ext>
            </a:extLst>
          </p:cNvPr>
          <p:cNvSpPr/>
          <p:nvPr/>
        </p:nvSpPr>
        <p:spPr>
          <a:xfrm>
            <a:off x="6757459" y="1317172"/>
            <a:ext cx="1872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lang="en-US" sz="2000" b="1" dirty="0">
                <a:solidFill>
                  <a:schemeClr val="bg1"/>
                </a:solidFill>
                <a:latin typeface="+mn-lt"/>
                <a:ea typeface="Helvetica Neue Medium"/>
                <a:cs typeface="Helvetica Neue Medium"/>
                <a:sym typeface="Helvetica Neue Medium"/>
              </a:rPr>
              <a:t>Extension –  Label as many seas as you can on your map.</a:t>
            </a:r>
          </a:p>
        </p:txBody>
      </p:sp>
    </p:spTree>
    <p:extLst>
      <p:ext uri="{BB962C8B-B14F-4D97-AF65-F5344CB8AC3E}">
        <p14:creationId xmlns:p14="http://schemas.microsoft.com/office/powerpoint/2010/main" val="2822177830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04B3C7-0E8B-C343-A0EE-FCA7ED015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1: Our wonderful ocean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E6CE75-8E36-AF40-A981-D1D09DDA4F6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992610"/>
            <a:ext cx="7916248" cy="1102949"/>
          </a:xfrm>
        </p:spPr>
        <p:txBody>
          <a:bodyPr/>
          <a:lstStyle/>
          <a:p>
            <a:r>
              <a:rPr lang="en-US" dirty="0"/>
              <a:t>What are the word’s five oceans? </a:t>
            </a:r>
            <a:endParaRPr lang="en-GB" dirty="0"/>
          </a:p>
        </p:txBody>
      </p:sp>
      <p:pic>
        <p:nvPicPr>
          <p:cNvPr id="7" name="Picture 6" descr="A close up of a mountain&#10;&#10;Description automatically generated">
            <a:extLst>
              <a:ext uri="{FF2B5EF4-FFF2-40B4-BE49-F238E27FC236}">
                <a16:creationId xmlns:a16="http://schemas.microsoft.com/office/drawing/2014/main" id="{E463222C-4B89-354A-863A-4E3158F722A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7" y="2306075"/>
            <a:ext cx="6952570" cy="4408354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460364FA-5D91-FD4F-AB7A-B1064E547087}"/>
              </a:ext>
            </a:extLst>
          </p:cNvPr>
          <p:cNvSpPr/>
          <p:nvPr/>
        </p:nvSpPr>
        <p:spPr>
          <a:xfrm>
            <a:off x="3668484" y="2399261"/>
            <a:ext cx="446314" cy="44631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r>
              <a:rPr lang="en-US" sz="1100" dirty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1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1F9A9DE-8EC0-3F4B-9C22-F1F0A2D76E3E}"/>
              </a:ext>
            </a:extLst>
          </p:cNvPr>
          <p:cNvSpPr/>
          <p:nvPr/>
        </p:nvSpPr>
        <p:spPr>
          <a:xfrm>
            <a:off x="2873829" y="3732103"/>
            <a:ext cx="446314" cy="44631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r>
              <a:rPr lang="en-US" sz="1100" dirty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2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5D1E663-8906-7D4D-AF0E-09DEF6295D04}"/>
              </a:ext>
            </a:extLst>
          </p:cNvPr>
          <p:cNvSpPr/>
          <p:nvPr/>
        </p:nvSpPr>
        <p:spPr>
          <a:xfrm>
            <a:off x="1164772" y="4831560"/>
            <a:ext cx="446314" cy="44631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r>
              <a:rPr lang="en-US" sz="1100" dirty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3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127DBE2-0A4D-5944-A0E6-2BCFC583C8E7}"/>
              </a:ext>
            </a:extLst>
          </p:cNvPr>
          <p:cNvSpPr/>
          <p:nvPr/>
        </p:nvSpPr>
        <p:spPr>
          <a:xfrm>
            <a:off x="5181601" y="5169017"/>
            <a:ext cx="446314" cy="44631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r>
              <a:rPr lang="en-US" sz="1100" dirty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5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D25F11B-0B2E-F343-A90D-48C671EB1C6D}"/>
              </a:ext>
            </a:extLst>
          </p:cNvPr>
          <p:cNvSpPr/>
          <p:nvPr/>
        </p:nvSpPr>
        <p:spPr>
          <a:xfrm>
            <a:off x="6792686" y="3917160"/>
            <a:ext cx="446314" cy="44631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r>
              <a:rPr lang="en-US" sz="1100" dirty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3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537BF79-C9AF-2049-9491-B2E52133EEBD}"/>
              </a:ext>
            </a:extLst>
          </p:cNvPr>
          <p:cNvSpPr/>
          <p:nvPr/>
        </p:nvSpPr>
        <p:spPr>
          <a:xfrm>
            <a:off x="3091543" y="6018103"/>
            <a:ext cx="446314" cy="44631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r>
              <a:rPr lang="en-US" sz="1100" dirty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05691998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04B3C7-0E8B-C343-A0EE-FCA7ED015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1: Our wonderful ocean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A8AFF7-06B6-A445-8BDA-5DCE51EE2B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3" y="1000702"/>
            <a:ext cx="7059904" cy="943359"/>
          </a:xfrm>
        </p:spPr>
        <p:txBody>
          <a:bodyPr/>
          <a:lstStyle/>
          <a:p>
            <a:r>
              <a:rPr lang="en-US" dirty="0"/>
              <a:t>Use the information sheets to annotate key features of the oceans on the world map. </a:t>
            </a:r>
            <a:endParaRPr lang="en-GB" dirty="0"/>
          </a:p>
          <a:p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5BA9735-272E-F840-8AA5-0B5A7280C19B}"/>
              </a:ext>
            </a:extLst>
          </p:cNvPr>
          <p:cNvSpPr>
            <a:spLocks noChangeAspect="1"/>
          </p:cNvSpPr>
          <p:nvPr/>
        </p:nvSpPr>
        <p:spPr>
          <a:xfrm>
            <a:off x="395288" y="2536371"/>
            <a:ext cx="2922123" cy="4132717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BE63BF3-1265-3942-B118-4F138227AA12}"/>
              </a:ext>
            </a:extLst>
          </p:cNvPr>
          <p:cNvSpPr>
            <a:spLocks noChangeAspect="1"/>
          </p:cNvSpPr>
          <p:nvPr/>
        </p:nvSpPr>
        <p:spPr>
          <a:xfrm>
            <a:off x="3666002" y="2536371"/>
            <a:ext cx="2922123" cy="4132717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CF46C9A6-09E1-154A-9421-6EE11458AE2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524" y="2536371"/>
            <a:ext cx="2939887" cy="4155369"/>
          </a:xfrm>
          <a:prstGeom prst="rect">
            <a:avLst/>
          </a:prstGeom>
        </p:spPr>
      </p:pic>
      <p:pic>
        <p:nvPicPr>
          <p:cNvPr id="9" name="Picture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E2188CDE-03F5-7E4C-9017-6BCB077E72E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6002" y="2536371"/>
            <a:ext cx="2923861" cy="413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951389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C9D86-32CD-264B-910C-E6E03C7D1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1: Our wonderful ocean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D41CE4-882F-1441-A92F-554CD4CAADE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Deep ocean poster</a:t>
            </a:r>
            <a:endParaRPr lang="en-US" dirty="0"/>
          </a:p>
        </p:txBody>
      </p:sp>
      <p:pic>
        <p:nvPicPr>
          <p:cNvPr id="6" name="Picture 5" descr="A close up of a device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2E0E747E-B185-7449-86B5-43342AB204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1634593"/>
            <a:ext cx="3040370" cy="4290300"/>
          </a:xfrm>
          <a:prstGeom prst="rect">
            <a:avLst/>
          </a:prstGeom>
        </p:spPr>
      </p:pic>
      <p:pic>
        <p:nvPicPr>
          <p:cNvPr id="7" name="Picture 6">
            <a:hlinkClick r:id="rId2"/>
            <a:extLst>
              <a:ext uri="{FF2B5EF4-FFF2-40B4-BE49-F238E27FC236}">
                <a16:creationId xmlns:a16="http://schemas.microsoft.com/office/drawing/2014/main" id="{EA53FDAE-3FA7-1C47-BE2C-E2E8A3AA74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6250" y="6030229"/>
            <a:ext cx="369408" cy="36940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AAF2CBD-9C62-1547-AD88-A03F3EAF96F2}"/>
              </a:ext>
            </a:extLst>
          </p:cNvPr>
          <p:cNvSpPr/>
          <p:nvPr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5801F91-AAF8-874E-AD2B-CDA3F12475BC}"/>
              </a:ext>
            </a:extLst>
          </p:cNvPr>
          <p:cNvGrpSpPr/>
          <p:nvPr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1425FB7-67D2-FC4C-AAB5-2461F49B180C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4726FA35-7C4A-9D46-93FE-0FE29829AD33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14" name="Oval 13">
                  <a:extLst>
                    <a:ext uri="{FF2B5EF4-FFF2-40B4-BE49-F238E27FC236}">
                      <a16:creationId xmlns:a16="http://schemas.microsoft.com/office/drawing/2014/main" id="{046DF18D-C092-1A41-9668-953C876096A1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15" name="Oval 14">
                  <a:extLst>
                    <a:ext uri="{FF2B5EF4-FFF2-40B4-BE49-F238E27FC236}">
                      <a16:creationId xmlns:a16="http://schemas.microsoft.com/office/drawing/2014/main" id="{61C5B370-42E0-9B45-BB6B-5ACC6D95C459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26F2382-39A6-8D49-9F39-985D8FFEAE92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808EBCF-6E3F-064B-8BD8-82283717DA8F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  <a:hlinkClick r:id="rId2"/>
                </a:rPr>
                <a:t>VIEW GALLERY</a:t>
              </a:r>
              <a:endParaRPr kumimoji="0" lang="en-US" sz="1200" b="1" i="0" u="none" strike="noStrike" cap="none" spc="30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endParaRP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32A426FE-4455-4A4C-AC40-F6611DD78FBC}"/>
              </a:ext>
            </a:extLst>
          </p:cNvPr>
          <p:cNvSpPr/>
          <p:nvPr/>
        </p:nvSpPr>
        <p:spPr>
          <a:xfrm>
            <a:off x="678509" y="6288671"/>
            <a:ext cx="1585297" cy="65555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315560221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F3CADEC272EC47A0E7F131D361E962" ma:contentTypeVersion="19" ma:contentTypeDescription="Create a new document." ma:contentTypeScope="" ma:versionID="ca89567eb3d7597ff4dafff1cc2834f2">
  <xsd:schema xmlns:xsd="http://www.w3.org/2001/XMLSchema" xmlns:xs="http://www.w3.org/2001/XMLSchema" xmlns:p="http://schemas.microsoft.com/office/2006/metadata/properties" xmlns:ns2="764ce334-4dea-4cda-96fd-5a46cc3154a2" xmlns:ns3="edf7c51f-8958-4cb5-b692-975806f17f35" targetNamespace="http://schemas.microsoft.com/office/2006/metadata/properties" ma:root="true" ma:fieldsID="6036ee9a4dfbea1b2f42013792becada" ns2:_="" ns3:_="">
    <xsd:import namespace="764ce334-4dea-4cda-96fd-5a46cc3154a2"/>
    <xsd:import namespace="edf7c51f-8958-4cb5-b692-975806f17f3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_Flow_SignoffStatu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4ce334-4dea-4cda-96fd-5a46cc3154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99affbd4-4267-4163-968f-31649eba30c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f7c51f-8958-4cb5-b692-975806f17f3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12c46cc1-e504-45ce-b475-70eb2bc32c3b}" ma:internalName="TaxCatchAll" ma:showField="CatchAllData" ma:web="edf7c51f-8958-4cb5-b692-975806f17f3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D8320D8-5D1E-470C-BD14-5F0EA232A5C4}"/>
</file>

<file path=customXml/itemProps2.xml><?xml version="1.0" encoding="utf-8"?>
<ds:datastoreItem xmlns:ds="http://schemas.openxmlformats.org/officeDocument/2006/customXml" ds:itemID="{18C3862C-F07E-4288-A430-CF56FF57BB22}"/>
</file>

<file path=docProps/app.xml><?xml version="1.0" encoding="utf-8"?>
<Properties xmlns="http://schemas.openxmlformats.org/officeDocument/2006/extended-properties" xmlns:vt="http://schemas.openxmlformats.org/officeDocument/2006/docPropsVTypes">
  <TotalTime>1636</TotalTime>
  <Words>463</Words>
  <Application>Microsoft Office PowerPoint</Application>
  <PresentationFormat>On-screen Show (4:3)</PresentationFormat>
  <Paragraphs>89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Century Gothic</vt:lpstr>
      <vt:lpstr>Helvetica Neue Medium</vt:lpstr>
      <vt:lpstr>Office Theme</vt:lpstr>
      <vt:lpstr>PowerPoint Presentation</vt:lpstr>
      <vt:lpstr>Lesson 1: Our wonderful ocean</vt:lpstr>
      <vt:lpstr>Lesson 1: Our wonderful ocean</vt:lpstr>
      <vt:lpstr>Lesson 1: Our wonderful ocean</vt:lpstr>
      <vt:lpstr>Lesson 1: Our wonderful ocean</vt:lpstr>
      <vt:lpstr>Lesson 1: Our wonderful ocean</vt:lpstr>
      <vt:lpstr>Lesson 1: Our wonderful ocean</vt:lpstr>
      <vt:lpstr>Lesson 1: Our wonderful ocean</vt:lpstr>
      <vt:lpstr>Lesson 1: Our wonderful ocean</vt:lpstr>
      <vt:lpstr>Lesson 1: Our wonderful ocean</vt:lpstr>
      <vt:lpstr>Lesson 1: Our wonderful ocean</vt:lpstr>
      <vt:lpstr>Lesson 1: Our wonderful ocean</vt:lpstr>
      <vt:lpstr>Lesson 1: Our wonderful ocean</vt:lpstr>
      <vt:lpstr>Lesson 1: Our wonderful ocean</vt:lpstr>
      <vt:lpstr>Lesson 1: Our wonderful ocean</vt:lpstr>
      <vt:lpstr>Lesson 1: Our wonderful ocean</vt:lpstr>
      <vt:lpstr>Lesson 1: Our wonderful ocean</vt:lpstr>
      <vt:lpstr>Lesson 1: Our wonderful ocean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Maddy Street</cp:lastModifiedBy>
  <cp:revision>115</cp:revision>
  <cp:lastPrinted>2018-10-15T11:47:29Z</cp:lastPrinted>
  <dcterms:modified xsi:type="dcterms:W3CDTF">2019-03-18T16:35:55Z</dcterms:modified>
</cp:coreProperties>
</file>