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 id="2147483736" r:id="rId5"/>
  </p:sldMasterIdLst>
  <p:notesMasterIdLst>
    <p:notesMasterId r:id="rId37"/>
  </p:notesMasterIdLst>
  <p:handoutMasterIdLst>
    <p:handoutMasterId r:id="rId38"/>
  </p:handoutMasterIdLst>
  <p:sldIdLst>
    <p:sldId id="513" r:id="rId6"/>
    <p:sldId id="294" r:id="rId7"/>
    <p:sldId id="312" r:id="rId8"/>
    <p:sldId id="309" r:id="rId9"/>
    <p:sldId id="266" r:id="rId10"/>
    <p:sldId id="311" r:id="rId11"/>
    <p:sldId id="267" r:id="rId12"/>
    <p:sldId id="295" r:id="rId13"/>
    <p:sldId id="256" r:id="rId14"/>
    <p:sldId id="296" r:id="rId15"/>
    <p:sldId id="308" r:id="rId16"/>
    <p:sldId id="262" r:id="rId17"/>
    <p:sldId id="263" r:id="rId18"/>
    <p:sldId id="310" r:id="rId19"/>
    <p:sldId id="264" r:id="rId20"/>
    <p:sldId id="275" r:id="rId21"/>
    <p:sldId id="297" r:id="rId22"/>
    <p:sldId id="298" r:id="rId23"/>
    <p:sldId id="313" r:id="rId24"/>
    <p:sldId id="314" r:id="rId25"/>
    <p:sldId id="315" r:id="rId26"/>
    <p:sldId id="316" r:id="rId27"/>
    <p:sldId id="270" r:id="rId28"/>
    <p:sldId id="302" r:id="rId29"/>
    <p:sldId id="305" r:id="rId30"/>
    <p:sldId id="304" r:id="rId31"/>
    <p:sldId id="303" r:id="rId32"/>
    <p:sldId id="307" r:id="rId33"/>
    <p:sldId id="306" r:id="rId34"/>
    <p:sldId id="317" r:id="rId35"/>
    <p:sldId id="318" r:id="rId36"/>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10" clrIdx="0">
    <p:extLst>
      <p:ext uri="{19B8F6BF-5375-455C-9EA6-DF929625EA0E}">
        <p15:presenceInfo xmlns:p15="http://schemas.microsoft.com/office/powerpoint/2012/main" userId="Jamie Buchanan-Dunlop" providerId="None"/>
      </p:ext>
    </p:extLst>
  </p:cmAuthor>
  <p:cmAuthor id="2" name="Megan Folan" initials="MF" lastIdx="3" clrIdx="1">
    <p:extLst>
      <p:ext uri="{19B8F6BF-5375-455C-9EA6-DF929625EA0E}">
        <p15:presenceInfo xmlns:p15="http://schemas.microsoft.com/office/powerpoint/2012/main" userId="Megan Fol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2CEC3"/>
    <a:srgbClr val="2049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95A348-E5F4-4443-9177-9C7A9E1FE6AF}" v="6" dt="2024-02-27T14:39:13.3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18"/>
    <p:restoredTop sz="94830"/>
  </p:normalViewPr>
  <p:slideViewPr>
    <p:cSldViewPr snapToGrid="0">
      <p:cViewPr varScale="1">
        <p:scale>
          <a:sx n="62" d="100"/>
          <a:sy n="62" d="100"/>
        </p:scale>
        <p:origin x="160" y="5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4A95A348-E5F4-4443-9177-9C7A9E1FE6AF}"/>
    <pc:docChg chg="custSel modSld sldOrd">
      <pc:chgData name="Sarah Duffy" userId="ca92ddb4-4620-4127-97b1-8232d187080b" providerId="ADAL" clId="{4A95A348-E5F4-4443-9177-9C7A9E1FE6AF}" dt="2024-02-27T14:42:38.329" v="129" actId="14100"/>
      <pc:docMkLst>
        <pc:docMk/>
      </pc:docMkLst>
      <pc:sldChg chg="ord">
        <pc:chgData name="Sarah Duffy" userId="ca92ddb4-4620-4127-97b1-8232d187080b" providerId="ADAL" clId="{4A95A348-E5F4-4443-9177-9C7A9E1FE6AF}" dt="2024-02-27T14:38:14.633" v="25"/>
        <pc:sldMkLst>
          <pc:docMk/>
          <pc:sldMk cId="0" sldId="270"/>
        </pc:sldMkLst>
      </pc:sldChg>
      <pc:sldChg chg="addSp delSp modSp mod">
        <pc:chgData name="Sarah Duffy" userId="ca92ddb4-4620-4127-97b1-8232d187080b" providerId="ADAL" clId="{4A95A348-E5F4-4443-9177-9C7A9E1FE6AF}" dt="2024-02-27T14:37:58.355" v="23" actId="1076"/>
        <pc:sldMkLst>
          <pc:docMk/>
          <pc:sldMk cId="3579943047" sldId="303"/>
        </pc:sldMkLst>
        <pc:spChg chg="add mod">
          <ac:chgData name="Sarah Duffy" userId="ca92ddb4-4620-4127-97b1-8232d187080b" providerId="ADAL" clId="{4A95A348-E5F4-4443-9177-9C7A9E1FE6AF}" dt="2024-02-27T14:37:58.355" v="23" actId="1076"/>
          <ac:spMkLst>
            <pc:docMk/>
            <pc:sldMk cId="3579943047" sldId="303"/>
            <ac:spMk id="2" creationId="{59B7FEA4-C7D9-4256-85B4-C86BA8298BF5}"/>
          </ac:spMkLst>
        </pc:spChg>
        <pc:spChg chg="mod">
          <ac:chgData name="Sarah Duffy" userId="ca92ddb4-4620-4127-97b1-8232d187080b" providerId="ADAL" clId="{4A95A348-E5F4-4443-9177-9C7A9E1FE6AF}" dt="2024-02-27T14:37:54.805" v="22" actId="1076"/>
          <ac:spMkLst>
            <pc:docMk/>
            <pc:sldMk cId="3579943047" sldId="303"/>
            <ac:spMk id="3" creationId="{975D8FF1-5FF6-4525-84C4-A1A448AE223C}"/>
          </ac:spMkLst>
        </pc:spChg>
        <pc:spChg chg="del">
          <ac:chgData name="Sarah Duffy" userId="ca92ddb4-4620-4127-97b1-8232d187080b" providerId="ADAL" clId="{4A95A348-E5F4-4443-9177-9C7A9E1FE6AF}" dt="2024-02-27T14:37:26.015" v="17" actId="478"/>
          <ac:spMkLst>
            <pc:docMk/>
            <pc:sldMk cId="3579943047" sldId="303"/>
            <ac:spMk id="5" creationId="{FEC6532D-53CB-4BDB-BA3F-43957D56D9CF}"/>
          </ac:spMkLst>
        </pc:spChg>
        <pc:spChg chg="del">
          <ac:chgData name="Sarah Duffy" userId="ca92ddb4-4620-4127-97b1-8232d187080b" providerId="ADAL" clId="{4A95A348-E5F4-4443-9177-9C7A9E1FE6AF}" dt="2024-02-27T14:37:50.271" v="20" actId="478"/>
          <ac:spMkLst>
            <pc:docMk/>
            <pc:sldMk cId="3579943047" sldId="303"/>
            <ac:spMk id="6" creationId="{D61DC8B1-EF44-6042-B2D6-F2E2D8F539F4}"/>
          </ac:spMkLst>
        </pc:spChg>
        <pc:picChg chg="mod">
          <ac:chgData name="Sarah Duffy" userId="ca92ddb4-4620-4127-97b1-8232d187080b" providerId="ADAL" clId="{4A95A348-E5F4-4443-9177-9C7A9E1FE6AF}" dt="2024-02-27T14:37:52.976" v="21" actId="1076"/>
          <ac:picMkLst>
            <pc:docMk/>
            <pc:sldMk cId="3579943047" sldId="303"/>
            <ac:picMk id="7" creationId="{850B3454-F9D6-454F-B2EA-48C2D4E46669}"/>
          </ac:picMkLst>
        </pc:picChg>
      </pc:sldChg>
      <pc:sldChg chg="addSp delSp modSp mod">
        <pc:chgData name="Sarah Duffy" userId="ca92ddb4-4620-4127-97b1-8232d187080b" providerId="ADAL" clId="{4A95A348-E5F4-4443-9177-9C7A9E1FE6AF}" dt="2024-02-27T14:37:19.644" v="15" actId="1076"/>
        <pc:sldMkLst>
          <pc:docMk/>
          <pc:sldMk cId="321350236" sldId="304"/>
        </pc:sldMkLst>
        <pc:spChg chg="add mod">
          <ac:chgData name="Sarah Duffy" userId="ca92ddb4-4620-4127-97b1-8232d187080b" providerId="ADAL" clId="{4A95A348-E5F4-4443-9177-9C7A9E1FE6AF}" dt="2024-02-27T14:37:13.961" v="13" actId="1076"/>
          <ac:spMkLst>
            <pc:docMk/>
            <pc:sldMk cId="321350236" sldId="304"/>
            <ac:spMk id="2" creationId="{CA283D98-B306-66DE-023A-10EC7F76D6ED}"/>
          </ac:spMkLst>
        </pc:spChg>
        <pc:spChg chg="mod">
          <ac:chgData name="Sarah Duffy" userId="ca92ddb4-4620-4127-97b1-8232d187080b" providerId="ADAL" clId="{4A95A348-E5F4-4443-9177-9C7A9E1FE6AF}" dt="2024-02-27T14:37:19.644" v="15" actId="1076"/>
          <ac:spMkLst>
            <pc:docMk/>
            <pc:sldMk cId="321350236" sldId="304"/>
            <ac:spMk id="3" creationId="{F0FB3208-1DFB-4388-BA91-496BD3A00F60}"/>
          </ac:spMkLst>
        </pc:spChg>
        <pc:spChg chg="del">
          <ac:chgData name="Sarah Duffy" userId="ca92ddb4-4620-4127-97b1-8232d187080b" providerId="ADAL" clId="{4A95A348-E5F4-4443-9177-9C7A9E1FE6AF}" dt="2024-02-27T14:36:50.387" v="7" actId="478"/>
          <ac:spMkLst>
            <pc:docMk/>
            <pc:sldMk cId="321350236" sldId="304"/>
            <ac:spMk id="5" creationId="{5BA95FB3-4F21-4783-9751-6C1E903A7076}"/>
          </ac:spMkLst>
        </pc:spChg>
        <pc:spChg chg="del">
          <ac:chgData name="Sarah Duffy" userId="ca92ddb4-4620-4127-97b1-8232d187080b" providerId="ADAL" clId="{4A95A348-E5F4-4443-9177-9C7A9E1FE6AF}" dt="2024-02-27T14:37:08.203" v="11" actId="478"/>
          <ac:spMkLst>
            <pc:docMk/>
            <pc:sldMk cId="321350236" sldId="304"/>
            <ac:spMk id="6" creationId="{1FAC116A-CEDF-3948-9E09-D45BC918A038}"/>
          </ac:spMkLst>
        </pc:spChg>
        <pc:picChg chg="mod">
          <ac:chgData name="Sarah Duffy" userId="ca92ddb4-4620-4127-97b1-8232d187080b" providerId="ADAL" clId="{4A95A348-E5F4-4443-9177-9C7A9E1FE6AF}" dt="2024-02-27T14:37:16.304" v="14" actId="1076"/>
          <ac:picMkLst>
            <pc:docMk/>
            <pc:sldMk cId="321350236" sldId="304"/>
            <ac:picMk id="7" creationId="{42C3B2AD-AC32-B949-BA74-FAC2439A0345}"/>
          </ac:picMkLst>
        </pc:picChg>
      </pc:sldChg>
      <pc:sldChg chg="addSp delSp modSp mod setBg">
        <pc:chgData name="Sarah Duffy" userId="ca92ddb4-4620-4127-97b1-8232d187080b" providerId="ADAL" clId="{4A95A348-E5F4-4443-9177-9C7A9E1FE6AF}" dt="2024-02-27T14:37:22.314" v="16" actId="1076"/>
        <pc:sldMkLst>
          <pc:docMk/>
          <pc:sldMk cId="910289145" sldId="305"/>
        </pc:sldMkLst>
        <pc:spChg chg="add mod">
          <ac:chgData name="Sarah Duffy" userId="ca92ddb4-4620-4127-97b1-8232d187080b" providerId="ADAL" clId="{4A95A348-E5F4-4443-9177-9C7A9E1FE6AF}" dt="2024-02-27T14:36:35.474" v="3" actId="1076"/>
          <ac:spMkLst>
            <pc:docMk/>
            <pc:sldMk cId="910289145" sldId="305"/>
            <ac:spMk id="2" creationId="{924C6608-93B7-913F-BDAE-863464324EBB}"/>
          </ac:spMkLst>
        </pc:spChg>
        <pc:spChg chg="mod">
          <ac:chgData name="Sarah Duffy" userId="ca92ddb4-4620-4127-97b1-8232d187080b" providerId="ADAL" clId="{4A95A348-E5F4-4443-9177-9C7A9E1FE6AF}" dt="2024-02-27T14:37:22.314" v="16" actId="1076"/>
          <ac:spMkLst>
            <pc:docMk/>
            <pc:sldMk cId="910289145" sldId="305"/>
            <ac:spMk id="3" creationId="{9C723F85-E6C2-485D-9E04-4D8B002989A7}"/>
          </ac:spMkLst>
        </pc:spChg>
        <pc:spChg chg="del">
          <ac:chgData name="Sarah Duffy" userId="ca92ddb4-4620-4127-97b1-8232d187080b" providerId="ADAL" clId="{4A95A348-E5F4-4443-9177-9C7A9E1FE6AF}" dt="2024-02-27T14:36:33.448" v="2" actId="478"/>
          <ac:spMkLst>
            <pc:docMk/>
            <pc:sldMk cId="910289145" sldId="305"/>
            <ac:spMk id="6" creationId="{0E445C1B-C6E5-9F44-86F8-011F5D10142A}"/>
          </ac:spMkLst>
        </pc:spChg>
        <pc:picChg chg="mod">
          <ac:chgData name="Sarah Duffy" userId="ca92ddb4-4620-4127-97b1-8232d187080b" providerId="ADAL" clId="{4A95A348-E5F4-4443-9177-9C7A9E1FE6AF}" dt="2024-02-27T14:36:39.047" v="4" actId="1076"/>
          <ac:picMkLst>
            <pc:docMk/>
            <pc:sldMk cId="910289145" sldId="305"/>
            <ac:picMk id="7" creationId="{7FB3F794-1706-D34B-AE18-964BA02CBFFE}"/>
          </ac:picMkLst>
        </pc:picChg>
      </pc:sldChg>
      <pc:sldChg chg="modSp mod">
        <pc:chgData name="Sarah Duffy" userId="ca92ddb4-4620-4127-97b1-8232d187080b" providerId="ADAL" clId="{4A95A348-E5F4-4443-9177-9C7A9E1FE6AF}" dt="2024-02-27T14:40:11.092" v="32" actId="1076"/>
        <pc:sldMkLst>
          <pc:docMk/>
          <pc:sldMk cId="2634804872" sldId="306"/>
        </pc:sldMkLst>
        <pc:picChg chg="mod">
          <ac:chgData name="Sarah Duffy" userId="ca92ddb4-4620-4127-97b1-8232d187080b" providerId="ADAL" clId="{4A95A348-E5F4-4443-9177-9C7A9E1FE6AF}" dt="2024-02-27T14:40:11.092" v="32" actId="1076"/>
          <ac:picMkLst>
            <pc:docMk/>
            <pc:sldMk cId="2634804872" sldId="306"/>
            <ac:picMk id="6" creationId="{82D7DA93-9C2B-CE47-A82D-F3A89AB2E7D1}"/>
          </ac:picMkLst>
        </pc:picChg>
      </pc:sldChg>
      <pc:sldChg chg="addSp delSp modSp mod setBg">
        <pc:chgData name="Sarah Duffy" userId="ca92ddb4-4620-4127-97b1-8232d187080b" providerId="ADAL" clId="{4A95A348-E5F4-4443-9177-9C7A9E1FE6AF}" dt="2024-02-27T14:42:38.329" v="129" actId="14100"/>
        <pc:sldMkLst>
          <pc:docMk/>
          <pc:sldMk cId="2043307072" sldId="317"/>
        </pc:sldMkLst>
        <pc:spChg chg="mod">
          <ac:chgData name="Sarah Duffy" userId="ca92ddb4-4620-4127-97b1-8232d187080b" providerId="ADAL" clId="{4A95A348-E5F4-4443-9177-9C7A9E1FE6AF}" dt="2024-02-27T14:41:15.592" v="118" actId="1076"/>
          <ac:spMkLst>
            <pc:docMk/>
            <pc:sldMk cId="2043307072" sldId="317"/>
            <ac:spMk id="3" creationId="{9543FF5E-2D0C-427D-BCD9-C75385583362}"/>
          </ac:spMkLst>
        </pc:spChg>
        <pc:spChg chg="del mod">
          <ac:chgData name="Sarah Duffy" userId="ca92ddb4-4620-4127-97b1-8232d187080b" providerId="ADAL" clId="{4A95A348-E5F4-4443-9177-9C7A9E1FE6AF}" dt="2024-02-27T14:41:07.291" v="114" actId="478"/>
          <ac:spMkLst>
            <pc:docMk/>
            <pc:sldMk cId="2043307072" sldId="317"/>
            <ac:spMk id="4" creationId="{16CCFB06-D034-4E6A-B077-A5AF418266AF}"/>
          </ac:spMkLst>
        </pc:spChg>
        <pc:spChg chg="add del mod">
          <ac:chgData name="Sarah Duffy" userId="ca92ddb4-4620-4127-97b1-8232d187080b" providerId="ADAL" clId="{4A95A348-E5F4-4443-9177-9C7A9E1FE6AF}" dt="2024-02-27T14:41:09.236" v="115" actId="478"/>
          <ac:spMkLst>
            <pc:docMk/>
            <pc:sldMk cId="2043307072" sldId="317"/>
            <ac:spMk id="5" creationId="{7E80C10A-D065-186C-8694-B68C6C994C22}"/>
          </ac:spMkLst>
        </pc:spChg>
        <pc:spChg chg="mod">
          <ac:chgData name="Sarah Duffy" userId="ca92ddb4-4620-4127-97b1-8232d187080b" providerId="ADAL" clId="{4A95A348-E5F4-4443-9177-9C7A9E1FE6AF}" dt="2024-02-27T14:39:25.483" v="31" actId="1076"/>
          <ac:spMkLst>
            <pc:docMk/>
            <pc:sldMk cId="2043307072" sldId="317"/>
            <ac:spMk id="6" creationId="{D584916A-3BFC-4262-BD99-76A3F109368C}"/>
          </ac:spMkLst>
        </pc:spChg>
        <pc:spChg chg="add mod ord">
          <ac:chgData name="Sarah Duffy" userId="ca92ddb4-4620-4127-97b1-8232d187080b" providerId="ADAL" clId="{4A95A348-E5F4-4443-9177-9C7A9E1FE6AF}" dt="2024-02-27T14:42:38.329" v="129" actId="14100"/>
          <ac:spMkLst>
            <pc:docMk/>
            <pc:sldMk cId="2043307072" sldId="317"/>
            <ac:spMk id="8" creationId="{A1F6C425-DA7F-F986-755D-E537326882B1}"/>
          </ac:spMkLst>
        </pc:spChg>
        <pc:picChg chg="mod">
          <ac:chgData name="Sarah Duffy" userId="ca92ddb4-4620-4127-97b1-8232d187080b" providerId="ADAL" clId="{4A95A348-E5F4-4443-9177-9C7A9E1FE6AF}" dt="2024-02-27T14:39:22.213" v="30" actId="1076"/>
          <ac:picMkLst>
            <pc:docMk/>
            <pc:sldMk cId="2043307072" sldId="317"/>
            <ac:picMk id="7" creationId="{1E8582B5-6E93-B943-87F3-14395D47D34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CF1DAD8-E7AF-3349-AE2D-A54F2BB5B22F}"/>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195102A-CC41-EF4B-B186-CE8BB87F08C8}"/>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583C4F99-57EB-B440-825E-5D71D4AB9C9D}" type="datetimeFigureOut">
              <a:rPr lang="en-US" smtClean="0"/>
              <a:t>2/27/2024</a:t>
            </a:fld>
            <a:endParaRPr lang="en-US"/>
          </a:p>
        </p:txBody>
      </p:sp>
      <p:sp>
        <p:nvSpPr>
          <p:cNvPr id="4" name="Footer Placeholder 3">
            <a:extLst>
              <a:ext uri="{FF2B5EF4-FFF2-40B4-BE49-F238E27FC236}">
                <a16:creationId xmlns:a16="http://schemas.microsoft.com/office/drawing/2014/main" id="{A674009F-D460-BB48-B973-8CBF5F6977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07745EC-9FAC-E94B-BC28-B8185BDC858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4200A9-E07F-F447-B09D-942DC6201371}" type="slidenum">
              <a:rPr lang="en-US" smtClean="0"/>
              <a:t>‹#›</a:t>
            </a:fld>
            <a:endParaRPr lang="en-US"/>
          </a:p>
        </p:txBody>
      </p:sp>
    </p:spTree>
    <p:extLst>
      <p:ext uri="{BB962C8B-B14F-4D97-AF65-F5344CB8AC3E}">
        <p14:creationId xmlns:p14="http://schemas.microsoft.com/office/powerpoint/2010/main" val="48537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2"/>
            <a:ext cx="2971800" cy="458788"/>
          </a:xfrm>
          <a:prstGeom prst="rect">
            <a:avLst/>
          </a:prstGeom>
        </p:spPr>
        <p:txBody>
          <a:bodyPr vert="horz" lIns="91440" tIns="45720" rIns="91440" bIns="45720" rtlCol="0"/>
          <a:lstStyle>
            <a:lvl1pPr algn="r">
              <a:defRPr sz="1200"/>
            </a:lvl1pPr>
          </a:lstStyle>
          <a:p>
            <a:fld id="{058C6874-672F-471E-A973-A82F2C8A0A0B}" type="datetimeFigureOut">
              <a:rPr lang="en-GB" smtClean="0"/>
              <a:t>27/02/2024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228600" rtl="0" eaLnBrk="1" fontAlgn="auto" latinLnBrk="0" hangingPunct="0">
              <a:lnSpc>
                <a:spcPct val="100000"/>
              </a:lnSpc>
              <a:spcBef>
                <a:spcPts val="0"/>
              </a:spcBef>
              <a:spcAft>
                <a:spcPts val="0"/>
              </a:spcAft>
              <a:buClrTx/>
              <a:buSzTx/>
              <a:buFontTx/>
              <a:buNone/>
              <a:tabLst/>
              <a:defRPr/>
            </a:pPr>
            <a:fld id="{6579202C-EDF7-492C-9239-DDFD5B8C1537}" type="slidenum">
              <a:rPr kumimoji="0" lang="en-GB" sz="1200" b="0" i="0" u="none" strike="noStrike" kern="0" cap="none" spc="0" normalizeH="0" baseline="0" noProof="0" smtClean="0">
                <a:ln>
                  <a:noFill/>
                </a:ln>
                <a:solidFill>
                  <a:srgbClr val="464646"/>
                </a:solidFill>
                <a:effectLst/>
                <a:uLnTx/>
                <a:uFillTx/>
                <a:latin typeface="Calibri Light" panose="020F0302020204030204"/>
                <a:ea typeface="+mj-ea"/>
                <a:cs typeface="+mj-cs"/>
                <a:sym typeface="Calibri"/>
              </a:rPr>
              <a:pPr marL="0" marR="0" lvl="0" indent="0" algn="r" defTabSz="228600" rtl="0" eaLnBrk="1" fontAlgn="auto" latinLnBrk="0" hangingPunct="0">
                <a:lnSpc>
                  <a:spcPct val="100000"/>
                </a:lnSpc>
                <a:spcBef>
                  <a:spcPts val="0"/>
                </a:spcBef>
                <a:spcAft>
                  <a:spcPts val="0"/>
                </a:spcAft>
                <a:buClrTx/>
                <a:buSzTx/>
                <a:buFontTx/>
                <a:buNone/>
                <a:tabLst/>
                <a:defRPr/>
              </a:pPr>
              <a:t>1</a:t>
            </a:fld>
            <a:endParaRPr kumimoji="0" lang="en-GB" sz="1200" b="0" i="0" u="none" strike="noStrike" kern="0" cap="none" spc="0" normalizeH="0" baseline="0" noProof="0">
              <a:ln>
                <a:noFill/>
              </a:ln>
              <a:solidFill>
                <a:srgbClr val="464646"/>
              </a:solidFill>
              <a:effectLst/>
              <a:uLnTx/>
              <a:uFillTx/>
              <a:latin typeface="Calibri Light" panose="020F0302020204030204"/>
              <a:ea typeface="+mj-ea"/>
              <a:cs typeface="+mj-cs"/>
              <a:sym typeface="Calibri"/>
            </a:endParaRPr>
          </a:p>
        </p:txBody>
      </p:sp>
    </p:spTree>
    <p:extLst>
      <p:ext uri="{BB962C8B-B14F-4D97-AF65-F5344CB8AC3E}">
        <p14:creationId xmlns:p14="http://schemas.microsoft.com/office/powerpoint/2010/main" val="78871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579202C-EDF7-492C-9239-DDFD5B8C1537}" type="slidenum">
              <a:rPr lang="en-GB" smtClean="0"/>
              <a:t>8</a:t>
            </a:fld>
            <a:endParaRPr lang="en-GB"/>
          </a:p>
        </p:txBody>
      </p:sp>
    </p:spTree>
    <p:extLst>
      <p:ext uri="{BB962C8B-B14F-4D97-AF65-F5344CB8AC3E}">
        <p14:creationId xmlns:p14="http://schemas.microsoft.com/office/powerpoint/2010/main" val="1176105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6579202C-EDF7-492C-9239-DDFD5B8C1537}" type="slidenum">
              <a:rPr lang="en-GB" smtClean="0"/>
              <a:t>13</a:t>
            </a:fld>
            <a:endParaRPr lang="en-GB"/>
          </a:p>
        </p:txBody>
      </p:sp>
    </p:spTree>
    <p:extLst>
      <p:ext uri="{BB962C8B-B14F-4D97-AF65-F5344CB8AC3E}">
        <p14:creationId xmlns:p14="http://schemas.microsoft.com/office/powerpoint/2010/main" val="3854127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579202C-EDF7-492C-9239-DDFD5B8C1537}" type="slidenum">
              <a:rPr lang="en-GB" smtClean="0"/>
              <a:t>18</a:t>
            </a:fld>
            <a:endParaRPr lang="en-GB"/>
          </a:p>
        </p:txBody>
      </p:sp>
    </p:spTree>
    <p:extLst>
      <p:ext uri="{BB962C8B-B14F-4D97-AF65-F5344CB8AC3E}">
        <p14:creationId xmlns:p14="http://schemas.microsoft.com/office/powerpoint/2010/main" val="934237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579202C-EDF7-492C-9239-DDFD5B8C1537}" type="slidenum">
              <a:rPr lang="en-GB" smtClean="0"/>
              <a:t>22</a:t>
            </a:fld>
            <a:endParaRPr lang="en-GB"/>
          </a:p>
        </p:txBody>
      </p:sp>
    </p:spTree>
    <p:extLst>
      <p:ext uri="{BB962C8B-B14F-4D97-AF65-F5344CB8AC3E}">
        <p14:creationId xmlns:p14="http://schemas.microsoft.com/office/powerpoint/2010/main" val="762470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lnSpc>
                <a:spcPct val="107000"/>
              </a:lnSpc>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Plastic is everywhere. It finds its way into the ocean, often from places inland (even from where we/you are now), where it gets caught up in currents and carried across the world. In some places, these currents move in circles and create something called gyres- you can see these in the picture on the screen. Here plastic can circulate for a long time while it breaks down into smaller pieces of plastic, called microplastics- scientists often describe the water in these places as being like plastic soup.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Plastic has been found at the top of the world’s highest mountain in the deepest sea trench– 7 miles underwater! It’s been found in the Arctic – one of the most remote and wild places on earth. It’s been found in our food, water, in the air we breathe. It’s even been found in our poo! </a:t>
            </a:r>
          </a:p>
          <a:p>
            <a:r>
              <a:rPr lang="en-GB" sz="1800" dirty="0">
                <a:effectLst/>
                <a:latin typeface="Calibri" panose="020F0502020204030204" pitchFamily="34" charset="0"/>
                <a:ea typeface="Calibri" panose="020F0502020204030204" pitchFamily="34" charset="0"/>
              </a:rPr>
              <a:t>You see, even though we might only use something plastic for a very short time, it stays with us for hundreds of years even after we’ve thrown it away. </a:t>
            </a:r>
            <a:endParaRPr lang="en-GB" dirty="0"/>
          </a:p>
        </p:txBody>
      </p:sp>
    </p:spTree>
    <p:extLst>
      <p:ext uri="{BB962C8B-B14F-4D97-AF65-F5344CB8AC3E}">
        <p14:creationId xmlns:p14="http://schemas.microsoft.com/office/powerpoint/2010/main" val="587871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579202C-EDF7-492C-9239-DDFD5B8C1537}" type="slidenum">
              <a:rPr lang="en-GB" smtClean="0"/>
              <a:t>24</a:t>
            </a:fld>
            <a:endParaRPr lang="en-GB"/>
          </a:p>
        </p:txBody>
      </p:sp>
    </p:spTree>
    <p:extLst>
      <p:ext uri="{BB962C8B-B14F-4D97-AF65-F5344CB8AC3E}">
        <p14:creationId xmlns:p14="http://schemas.microsoft.com/office/powerpoint/2010/main" val="13470199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a:t>Space</a:t>
            </a:r>
            <a:endParaRPr lang="en-US"/>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1" name="Oval 10">
            <a:extLst>
              <a:ext uri="{FF2B5EF4-FFF2-40B4-BE49-F238E27FC236}">
                <a16:creationId xmlns:a16="http://schemas.microsoft.com/office/drawing/2014/main" id="{2FF6DA7B-AA74-F348-AADA-26B358FA15EB}"/>
              </a:ext>
            </a:extLst>
          </p:cNvPr>
          <p:cNvSpPr/>
          <p:nvPr/>
        </p:nvSpPr>
        <p:spPr>
          <a:xfrm>
            <a:off x="4293163" y="926939"/>
            <a:ext cx="8439079" cy="6329309"/>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6728" y="2802173"/>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D08C2C58-E630-F348-8353-B9EFC9A85E2D}"/>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LESS</a:t>
            </a: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MORE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3" name="Text Placeholder 16">
            <a:extLst>
              <a:ext uri="{FF2B5EF4-FFF2-40B4-BE49-F238E27FC236}">
                <a16:creationId xmlns:a16="http://schemas.microsoft.com/office/drawing/2014/main" id="{3A01B35B-3F26-7641-89AA-760B1719EC4C}"/>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a:t>##</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Less or more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2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906BE840-FDFA-D549-99D9-5B513854ECE3}"/>
              </a:ext>
            </a:extLst>
          </p:cNvPr>
          <p:cNvSpPr/>
          <p:nvPr/>
        </p:nvSpPr>
        <p:spPr>
          <a:xfrm>
            <a:off x="8777391" y="2856509"/>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4" name="Text Placeholder 9">
            <a:extLst>
              <a:ext uri="{FF2B5EF4-FFF2-40B4-BE49-F238E27FC236}">
                <a16:creationId xmlns:a16="http://schemas.microsoft.com/office/drawing/2014/main" id="{553F85EB-DBE7-2E49-89CD-A68822D9C9A9}"/>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a:t>MORE</a:t>
            </a:r>
          </a:p>
        </p:txBody>
      </p:sp>
      <p:sp>
        <p:nvSpPr>
          <p:cNvPr id="15" name="TextBox 14">
            <a:extLst>
              <a:ext uri="{FF2B5EF4-FFF2-40B4-BE49-F238E27FC236}">
                <a16:creationId xmlns:a16="http://schemas.microsoft.com/office/drawing/2014/main" id="{1642CC32-B9E9-144B-8B20-4EDD9EE7F2B8}"/>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FBAAC42-1093-6E42-A703-390FEB94CBEE}"/>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6" name="Text Placeholder 16">
            <a:extLst>
              <a:ext uri="{FF2B5EF4-FFF2-40B4-BE49-F238E27FC236}">
                <a16:creationId xmlns:a16="http://schemas.microsoft.com/office/drawing/2014/main" id="{B25463AC-7B01-094D-BDA1-DC1BFF16A977}"/>
              </a:ext>
            </a:extLst>
          </p:cNvPr>
          <p:cNvSpPr>
            <a:spLocks noGrp="1"/>
          </p:cNvSpPr>
          <p:nvPr>
            <p:ph type="body" sz="quarter" idx="15" hasCustomPrompt="1"/>
          </p:nvPr>
        </p:nvSpPr>
        <p:spPr>
          <a:xfrm>
            <a:off x="8928622" y="3705786"/>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a:t>##</a:t>
            </a:r>
          </a:p>
        </p:txBody>
      </p:sp>
      <p:sp>
        <p:nvSpPr>
          <p:cNvPr id="19" name="Text Placeholder 16">
            <a:extLst>
              <a:ext uri="{FF2B5EF4-FFF2-40B4-BE49-F238E27FC236}">
                <a16:creationId xmlns:a16="http://schemas.microsoft.com/office/drawing/2014/main" id="{03B76C55-A93D-E94D-952E-90B60E535951}"/>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2" name="Text Placeholder 16">
            <a:extLst>
              <a:ext uri="{FF2B5EF4-FFF2-40B4-BE49-F238E27FC236}">
                <a16:creationId xmlns:a16="http://schemas.microsoft.com/office/drawing/2014/main" id="{69DDEBE8-69CB-684D-8843-AC589F7F8BD4}"/>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a:t>##</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E4862014-EB08-1A4F-9BF3-D9AD5594CEC6}"/>
              </a:ext>
            </a:extLst>
          </p:cNvPr>
          <p:cNvSpPr/>
          <p:nvPr/>
        </p:nvSpPr>
        <p:spPr>
          <a:xfrm>
            <a:off x="527559" y="2876197"/>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3" name="Text Placeholder 9">
            <a:extLst>
              <a:ext uri="{FF2B5EF4-FFF2-40B4-BE49-F238E27FC236}">
                <a16:creationId xmlns:a16="http://schemas.microsoft.com/office/drawing/2014/main" id="{F3E6F2F3-8AE9-8F44-ADBC-70FEE55EAC64}"/>
              </a:ext>
            </a:extLst>
          </p:cNvPr>
          <p:cNvSpPr>
            <a:spLocks noGrp="1"/>
          </p:cNvSpPr>
          <p:nvPr>
            <p:ph type="body" sz="quarter" idx="11" hasCustomPrompt="1"/>
          </p:nvPr>
        </p:nvSpPr>
        <p:spPr>
          <a:xfrm>
            <a:off x="527559" y="3147960"/>
            <a:ext cx="2890287" cy="844010"/>
          </a:xfrm>
        </p:spPr>
        <p:txBody>
          <a:bodyPr anchor="ctr"/>
          <a:lstStyle>
            <a:lvl1pPr marL="0" indent="0" algn="ctr">
              <a:buNone/>
              <a:defRPr sz="1800" b="1" i="0">
                <a:solidFill>
                  <a:schemeClr val="bg1"/>
                </a:solidFill>
                <a:latin typeface="Century Gothic" panose="020B0502020202020204" pitchFamily="34" charset="0"/>
              </a:defRPr>
            </a:lvl1pPr>
          </a:lstStyle>
          <a:p>
            <a:pPr lvl="0"/>
            <a:r>
              <a:rPr lang="en-US" spc="300"/>
              <a:t>LESS</a:t>
            </a:r>
          </a:p>
        </p:txBody>
      </p:sp>
      <p:sp>
        <p:nvSpPr>
          <p:cNvPr id="15" name="TextBox 14">
            <a:extLst>
              <a:ext uri="{FF2B5EF4-FFF2-40B4-BE49-F238E27FC236}">
                <a16:creationId xmlns:a16="http://schemas.microsoft.com/office/drawing/2014/main" id="{607F3BE7-159D-C945-BEA5-7E33B55F5A99}"/>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Less or more</a:t>
            </a:r>
          </a:p>
        </p:txBody>
      </p:sp>
      <p:sp>
        <p:nvSpPr>
          <p:cNvPr id="16" name="Oval 15">
            <a:extLst>
              <a:ext uri="{FF2B5EF4-FFF2-40B4-BE49-F238E27FC236}">
                <a16:creationId xmlns:a16="http://schemas.microsoft.com/office/drawing/2014/main" id="{18669D9A-0893-0443-9158-A5D90B7E782E}"/>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9" name="Text Placeholder 16">
            <a:extLst>
              <a:ext uri="{FF2B5EF4-FFF2-40B4-BE49-F238E27FC236}">
                <a16:creationId xmlns:a16="http://schemas.microsoft.com/office/drawing/2014/main" id="{B8D2B5F7-8ECD-6441-9470-BFE49B42D583}"/>
              </a:ext>
            </a:extLst>
          </p:cNvPr>
          <p:cNvSpPr>
            <a:spLocks noGrp="1"/>
          </p:cNvSpPr>
          <p:nvPr>
            <p:ph type="body" sz="quarter" idx="14" hasCustomPrompt="1"/>
          </p:nvPr>
        </p:nvSpPr>
        <p:spPr>
          <a:xfrm>
            <a:off x="678424" y="3728444"/>
            <a:ext cx="2566245" cy="1102949"/>
          </a:xfrm>
        </p:spPr>
        <p:txBody>
          <a:bodyPr/>
          <a:lstStyle>
            <a:lvl1pPr marL="0" indent="0" algn="ctr">
              <a:buFontTx/>
              <a:buNone/>
              <a:defRPr sz="4800" b="1" i="0">
                <a:solidFill>
                  <a:schemeClr val="tx1"/>
                </a:solidFill>
                <a:latin typeface="Century Gothic" panose="020B0502020202020204" pitchFamily="34" charset="0"/>
              </a:defRPr>
            </a:lvl1pPr>
          </a:lstStyle>
          <a:p>
            <a:pPr lvl="0"/>
            <a:r>
              <a:rPr lang="en-US"/>
              <a:t>##</a:t>
            </a:r>
          </a:p>
        </p:txBody>
      </p:sp>
      <p:sp>
        <p:nvSpPr>
          <p:cNvPr id="14" name="Text Placeholder 16">
            <a:extLst>
              <a:ext uri="{FF2B5EF4-FFF2-40B4-BE49-F238E27FC236}">
                <a16:creationId xmlns:a16="http://schemas.microsoft.com/office/drawing/2014/main" id="{07FAD99E-491B-EF40-94B0-BC27CED17732}"/>
              </a:ext>
            </a:extLst>
          </p:cNvPr>
          <p:cNvSpPr>
            <a:spLocks noGrp="1"/>
          </p:cNvSpPr>
          <p:nvPr>
            <p:ph type="body" sz="quarter" idx="12" hasCustomPrompt="1"/>
          </p:nvPr>
        </p:nvSpPr>
        <p:spPr>
          <a:xfrm>
            <a:off x="3928961" y="2558590"/>
            <a:ext cx="4363067" cy="1102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a:t>Insert - question</a:t>
            </a:r>
          </a:p>
        </p:txBody>
      </p:sp>
      <p:sp>
        <p:nvSpPr>
          <p:cNvPr id="22" name="Text Placeholder 16">
            <a:extLst>
              <a:ext uri="{FF2B5EF4-FFF2-40B4-BE49-F238E27FC236}">
                <a16:creationId xmlns:a16="http://schemas.microsoft.com/office/drawing/2014/main" id="{66B8386A-6642-8C4D-9AD1-6E0736CC36F7}"/>
              </a:ext>
            </a:extLst>
          </p:cNvPr>
          <p:cNvSpPr>
            <a:spLocks noGrp="1"/>
          </p:cNvSpPr>
          <p:nvPr>
            <p:ph type="body" sz="quarter" idx="13" hasCustomPrompt="1"/>
          </p:nvPr>
        </p:nvSpPr>
        <p:spPr>
          <a:xfrm>
            <a:off x="3925256" y="4217664"/>
            <a:ext cx="4363067" cy="1102949"/>
          </a:xfrm>
        </p:spPr>
        <p:txBody>
          <a:bodyPr/>
          <a:lstStyle>
            <a:lvl1pPr marL="0" indent="0" algn="ctr">
              <a:buFontTx/>
              <a:buNone/>
              <a:defRPr sz="6000" b="1" i="0">
                <a:solidFill>
                  <a:schemeClr val="bg1"/>
                </a:solidFill>
                <a:latin typeface="Century Gothic" panose="020B0502020202020204" pitchFamily="34" charset="0"/>
              </a:defRPr>
            </a:lvl1pPr>
          </a:lstStyle>
          <a:p>
            <a:pPr lvl="0"/>
            <a:r>
              <a:rPr lang="en-US"/>
              <a:t>##</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274839DC-6902-8743-9455-C62D8BDA04F9}"/>
              </a:ext>
            </a:extLst>
          </p:cNvPr>
          <p:cNvGrpSpPr/>
          <p:nvPr/>
        </p:nvGrpSpPr>
        <p:grpSpPr>
          <a:xfrm>
            <a:off x="527051" y="6073324"/>
            <a:ext cx="2772871" cy="283221"/>
            <a:chOff x="395288" y="6073323"/>
            <a:chExt cx="2079653" cy="283221"/>
          </a:xfrm>
        </p:grpSpPr>
        <p:grpSp>
          <p:nvGrpSpPr>
            <p:cNvPr id="7" name="Group 6">
              <a:extLst>
                <a:ext uri="{FF2B5EF4-FFF2-40B4-BE49-F238E27FC236}">
                  <a16:creationId xmlns:a16="http://schemas.microsoft.com/office/drawing/2014/main" id="{F5B1DAE0-FDCE-864B-B997-C489EFF330A2}"/>
                </a:ext>
              </a:extLst>
            </p:cNvPr>
            <p:cNvGrpSpPr/>
            <p:nvPr/>
          </p:nvGrpSpPr>
          <p:grpSpPr>
            <a:xfrm>
              <a:off x="395288" y="6073323"/>
              <a:ext cx="2079653"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9" name="TextBox 28">
              <a:extLst>
                <a:ext uri="{FF2B5EF4-FFF2-40B4-BE49-F238E27FC236}">
                  <a16:creationId xmlns:a16="http://schemas.microsoft.com/office/drawing/2014/main" id="{B74D8BCF-D937-774F-A648-E5ADDCF4D0B3}"/>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GALLERY</a:t>
              </a: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video title</a:t>
            </a:r>
          </a:p>
        </p:txBody>
      </p:sp>
      <p:sp>
        <p:nvSpPr>
          <p:cNvPr id="22" name="Rectangle 21">
            <a:extLst>
              <a:ext uri="{FF2B5EF4-FFF2-40B4-BE49-F238E27FC236}">
                <a16:creationId xmlns:a16="http://schemas.microsoft.com/office/drawing/2014/main" id="{C7A782A1-D74C-40CE-96CF-6982C13997F8}"/>
              </a:ext>
            </a:extLst>
          </p:cNvPr>
          <p:cNvSpPr/>
          <p:nvPr userDrawn="1"/>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3529625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ABB7C3F-7BD5-462E-ADF1-DBCC4999195A}" type="datetimeFigureOut">
              <a:rPr lang="en-GB" smtClean="0"/>
              <a:t>27/02/2024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614145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149977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149977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57903" y="1804057"/>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154886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01591" y="1794126"/>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72638" y="180347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35" name="Group 166" descr="Gruppieren 2">
            <a:extLst>
              <a:ext uri="{FF2B5EF4-FFF2-40B4-BE49-F238E27FC236}">
                <a16:creationId xmlns:a16="http://schemas.microsoft.com/office/drawing/2014/main" id="{CF7E6DA1-FF56-47C3-A0DD-26859CCF2C1B}"/>
              </a:ext>
            </a:extLst>
          </p:cNvPr>
          <p:cNvGrpSpPr/>
          <p:nvPr userDrawn="1"/>
        </p:nvGrpSpPr>
        <p:grpSpPr>
          <a:xfrm>
            <a:off x="4124319" y="3316563"/>
            <a:ext cx="2001435" cy="1539185"/>
            <a:chOff x="939242" y="252757"/>
            <a:chExt cx="3002151" cy="3078367"/>
          </a:xfrm>
        </p:grpSpPr>
        <p:sp>
          <p:nvSpPr>
            <p:cNvPr id="36" name="Shape 163" descr="Bogen 22">
              <a:extLst>
                <a:ext uri="{FF2B5EF4-FFF2-40B4-BE49-F238E27FC236}">
                  <a16:creationId xmlns:a16="http://schemas.microsoft.com/office/drawing/2014/main" id="{70FE273E-0767-4D65-A172-C8EDBFC258DE}"/>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5" descr="Textfeld 25">
              <a:extLst>
                <a:ext uri="{FF2B5EF4-FFF2-40B4-BE49-F238E27FC236}">
                  <a16:creationId xmlns:a16="http://schemas.microsoft.com/office/drawing/2014/main" id="{486B2938-78E0-440C-BC7C-38911C4BB113}"/>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a:t>
              </a:r>
              <a:r>
                <a:rPr lang="en-GB" sz="1300">
                  <a:solidFill>
                    <a:schemeClr val="bg1"/>
                  </a:solidFill>
                </a:rPr>
                <a:t>5</a:t>
              </a:r>
              <a:endParaRPr sz="1300">
                <a:solidFill>
                  <a:schemeClr val="bg1"/>
                </a:solidFill>
              </a:endParaRPr>
            </a:p>
          </p:txBody>
        </p:sp>
      </p:grpSp>
      <p:grpSp>
        <p:nvGrpSpPr>
          <p:cNvPr id="38" name="Group 170" descr="Gruppieren 2">
            <a:extLst>
              <a:ext uri="{FF2B5EF4-FFF2-40B4-BE49-F238E27FC236}">
                <a16:creationId xmlns:a16="http://schemas.microsoft.com/office/drawing/2014/main" id="{6DD55A5F-6A4F-4315-8536-46F1A3E741E7}"/>
              </a:ext>
            </a:extLst>
          </p:cNvPr>
          <p:cNvGrpSpPr/>
          <p:nvPr userDrawn="1"/>
        </p:nvGrpSpPr>
        <p:grpSpPr>
          <a:xfrm>
            <a:off x="7797235" y="3316563"/>
            <a:ext cx="2001435" cy="1539185"/>
            <a:chOff x="939242" y="252757"/>
            <a:chExt cx="3002151" cy="3078367"/>
          </a:xfrm>
        </p:grpSpPr>
        <p:sp>
          <p:nvSpPr>
            <p:cNvPr id="39" name="Shape 167" descr="Bogen 22">
              <a:extLst>
                <a:ext uri="{FF2B5EF4-FFF2-40B4-BE49-F238E27FC236}">
                  <a16:creationId xmlns:a16="http://schemas.microsoft.com/office/drawing/2014/main" id="{276C000C-944D-4569-9F96-9F1F2769EF87}"/>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40" name="Shape 169" descr="Textfeld 25">
              <a:extLst>
                <a:ext uri="{FF2B5EF4-FFF2-40B4-BE49-F238E27FC236}">
                  <a16:creationId xmlns:a16="http://schemas.microsoft.com/office/drawing/2014/main" id="{BCAD1DB2-65A3-4C88-B26C-CEDE98E9AFC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06</a:t>
              </a:r>
              <a:endParaRPr sz="1300">
                <a:solidFill>
                  <a:schemeClr val="bg1"/>
                </a:solidFill>
              </a:endParaRPr>
            </a:p>
          </p:txBody>
        </p:sp>
      </p:grpSp>
      <p:sp>
        <p:nvSpPr>
          <p:cNvPr id="41" name="Text Placeholder 77">
            <a:extLst>
              <a:ext uri="{FF2B5EF4-FFF2-40B4-BE49-F238E27FC236}">
                <a16:creationId xmlns:a16="http://schemas.microsoft.com/office/drawing/2014/main" id="{302E1689-2EBA-4C71-BB20-C092C699D5DB}"/>
              </a:ext>
            </a:extLst>
          </p:cNvPr>
          <p:cNvSpPr>
            <a:spLocks noGrp="1"/>
          </p:cNvSpPr>
          <p:nvPr>
            <p:ph type="body" sz="quarter" idx="19" hasCustomPrompt="1"/>
          </p:nvPr>
        </p:nvSpPr>
        <p:spPr>
          <a:xfrm>
            <a:off x="955290" y="362084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42" name="Group 162" descr="Gruppieren 2">
            <a:extLst>
              <a:ext uri="{FF2B5EF4-FFF2-40B4-BE49-F238E27FC236}">
                <a16:creationId xmlns:a16="http://schemas.microsoft.com/office/drawing/2014/main" id="{B8901EA8-466A-45EA-9476-49860773D12E}"/>
              </a:ext>
            </a:extLst>
          </p:cNvPr>
          <p:cNvGrpSpPr/>
          <p:nvPr userDrawn="1"/>
        </p:nvGrpSpPr>
        <p:grpSpPr>
          <a:xfrm>
            <a:off x="466595" y="3365650"/>
            <a:ext cx="2001435" cy="1539185"/>
            <a:chOff x="939242" y="252757"/>
            <a:chExt cx="3002151" cy="3078367"/>
          </a:xfrm>
        </p:grpSpPr>
        <p:sp>
          <p:nvSpPr>
            <p:cNvPr id="43" name="Shape 159" descr="Bogen 22">
              <a:extLst>
                <a:ext uri="{FF2B5EF4-FFF2-40B4-BE49-F238E27FC236}">
                  <a16:creationId xmlns:a16="http://schemas.microsoft.com/office/drawing/2014/main" id="{D269DDE0-149F-48FA-A0C5-1EF06544DFD7}"/>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44" name="Shape 161" descr="Textfeld 25">
              <a:extLst>
                <a:ext uri="{FF2B5EF4-FFF2-40B4-BE49-F238E27FC236}">
                  <a16:creationId xmlns:a16="http://schemas.microsoft.com/office/drawing/2014/main" id="{E57A3346-CB14-4438-A402-DE8C14562EE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a:t>
              </a:r>
              <a:r>
                <a:rPr lang="en-GB" sz="1300">
                  <a:solidFill>
                    <a:schemeClr val="bg1"/>
                  </a:solidFill>
                </a:rPr>
                <a:t>4</a:t>
              </a:r>
              <a:endParaRPr sz="1300">
                <a:solidFill>
                  <a:schemeClr val="bg1"/>
                </a:solidFill>
              </a:endParaRPr>
            </a:p>
          </p:txBody>
        </p:sp>
      </p:grpSp>
      <p:sp>
        <p:nvSpPr>
          <p:cNvPr id="45" name="Text Placeholder 77">
            <a:extLst>
              <a:ext uri="{FF2B5EF4-FFF2-40B4-BE49-F238E27FC236}">
                <a16:creationId xmlns:a16="http://schemas.microsoft.com/office/drawing/2014/main" id="{0AE418BC-207C-418A-AC66-E0F5BF650E9B}"/>
              </a:ext>
            </a:extLst>
          </p:cNvPr>
          <p:cNvSpPr>
            <a:spLocks noGrp="1"/>
          </p:cNvSpPr>
          <p:nvPr>
            <p:ph type="body" sz="quarter" idx="20" hasCustomPrompt="1"/>
          </p:nvPr>
        </p:nvSpPr>
        <p:spPr>
          <a:xfrm>
            <a:off x="4598978" y="361091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46" name="Text Placeholder 77">
            <a:extLst>
              <a:ext uri="{FF2B5EF4-FFF2-40B4-BE49-F238E27FC236}">
                <a16:creationId xmlns:a16="http://schemas.microsoft.com/office/drawing/2014/main" id="{4A51810A-8D94-4D75-AD59-5BB963498669}"/>
              </a:ext>
            </a:extLst>
          </p:cNvPr>
          <p:cNvSpPr>
            <a:spLocks noGrp="1"/>
          </p:cNvSpPr>
          <p:nvPr>
            <p:ph type="body" sz="quarter" idx="21" hasCustomPrompt="1"/>
          </p:nvPr>
        </p:nvSpPr>
        <p:spPr>
          <a:xfrm>
            <a:off x="8270025" y="3620254"/>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47" name="Group 166" descr="Gruppieren 2">
            <a:extLst>
              <a:ext uri="{FF2B5EF4-FFF2-40B4-BE49-F238E27FC236}">
                <a16:creationId xmlns:a16="http://schemas.microsoft.com/office/drawing/2014/main" id="{FDDFFC21-49AB-41A1-B371-9B485003047F}"/>
              </a:ext>
            </a:extLst>
          </p:cNvPr>
          <p:cNvGrpSpPr/>
          <p:nvPr userDrawn="1"/>
        </p:nvGrpSpPr>
        <p:grpSpPr>
          <a:xfrm>
            <a:off x="4177827" y="5115587"/>
            <a:ext cx="2001435" cy="1539185"/>
            <a:chOff x="939242" y="252757"/>
            <a:chExt cx="3002151" cy="3078367"/>
          </a:xfrm>
        </p:grpSpPr>
        <p:sp>
          <p:nvSpPr>
            <p:cNvPr id="48" name="Shape 163" descr="Bogen 22">
              <a:extLst>
                <a:ext uri="{FF2B5EF4-FFF2-40B4-BE49-F238E27FC236}">
                  <a16:creationId xmlns:a16="http://schemas.microsoft.com/office/drawing/2014/main" id="{A84D591C-5EAA-410A-A56C-C45F9EFCDC57}"/>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49" name="Shape 165" descr="Textfeld 25">
              <a:extLst>
                <a:ext uri="{FF2B5EF4-FFF2-40B4-BE49-F238E27FC236}">
                  <a16:creationId xmlns:a16="http://schemas.microsoft.com/office/drawing/2014/main" id="{625F7BBB-4DD4-45CD-9DB0-0DAB18F82AEA}"/>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a:t>
              </a:r>
              <a:r>
                <a:rPr lang="en-GB" sz="1300">
                  <a:solidFill>
                    <a:schemeClr val="bg1"/>
                  </a:solidFill>
                </a:rPr>
                <a:t>8</a:t>
              </a:r>
              <a:endParaRPr sz="1300">
                <a:solidFill>
                  <a:schemeClr val="bg1"/>
                </a:solidFill>
              </a:endParaRPr>
            </a:p>
          </p:txBody>
        </p:sp>
      </p:grpSp>
      <p:grpSp>
        <p:nvGrpSpPr>
          <p:cNvPr id="50" name="Group 170" descr="Gruppieren 2">
            <a:extLst>
              <a:ext uri="{FF2B5EF4-FFF2-40B4-BE49-F238E27FC236}">
                <a16:creationId xmlns:a16="http://schemas.microsoft.com/office/drawing/2014/main" id="{30A4A777-5D41-472D-912D-432EFF3F0598}"/>
              </a:ext>
            </a:extLst>
          </p:cNvPr>
          <p:cNvGrpSpPr/>
          <p:nvPr userDrawn="1"/>
        </p:nvGrpSpPr>
        <p:grpSpPr>
          <a:xfrm>
            <a:off x="7850743" y="5115587"/>
            <a:ext cx="2001435" cy="1539185"/>
            <a:chOff x="939242" y="252757"/>
            <a:chExt cx="3002151" cy="3078367"/>
          </a:xfrm>
        </p:grpSpPr>
        <p:sp>
          <p:nvSpPr>
            <p:cNvPr id="51" name="Shape 167" descr="Bogen 22">
              <a:extLst>
                <a:ext uri="{FF2B5EF4-FFF2-40B4-BE49-F238E27FC236}">
                  <a16:creationId xmlns:a16="http://schemas.microsoft.com/office/drawing/2014/main" id="{A2CA6DFA-7F9A-4AA3-BD67-D3525A578BC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2" name="Shape 169" descr="Textfeld 25">
              <a:extLst>
                <a:ext uri="{FF2B5EF4-FFF2-40B4-BE49-F238E27FC236}">
                  <a16:creationId xmlns:a16="http://schemas.microsoft.com/office/drawing/2014/main" id="{B544B24D-BE11-42F8-AD81-4B57BAB8C1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09</a:t>
              </a:r>
              <a:endParaRPr sz="1300">
                <a:solidFill>
                  <a:schemeClr val="bg1"/>
                </a:solidFill>
              </a:endParaRPr>
            </a:p>
          </p:txBody>
        </p:sp>
      </p:grpSp>
      <p:sp>
        <p:nvSpPr>
          <p:cNvPr id="53" name="Text Placeholder 77">
            <a:extLst>
              <a:ext uri="{FF2B5EF4-FFF2-40B4-BE49-F238E27FC236}">
                <a16:creationId xmlns:a16="http://schemas.microsoft.com/office/drawing/2014/main" id="{D5D3396C-78EE-4812-B7C4-243CE6D156F6}"/>
              </a:ext>
            </a:extLst>
          </p:cNvPr>
          <p:cNvSpPr>
            <a:spLocks noGrp="1"/>
          </p:cNvSpPr>
          <p:nvPr>
            <p:ph type="body" sz="quarter" idx="22" hasCustomPrompt="1"/>
          </p:nvPr>
        </p:nvSpPr>
        <p:spPr>
          <a:xfrm>
            <a:off x="1008798" y="5419866"/>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56" name="Group 162" descr="Gruppieren 2">
            <a:extLst>
              <a:ext uri="{FF2B5EF4-FFF2-40B4-BE49-F238E27FC236}">
                <a16:creationId xmlns:a16="http://schemas.microsoft.com/office/drawing/2014/main" id="{63D53720-CDA7-4A23-8C8D-B64133AFB8CA}"/>
              </a:ext>
            </a:extLst>
          </p:cNvPr>
          <p:cNvGrpSpPr/>
          <p:nvPr userDrawn="1"/>
        </p:nvGrpSpPr>
        <p:grpSpPr>
          <a:xfrm>
            <a:off x="520103" y="5164674"/>
            <a:ext cx="2001435" cy="1539185"/>
            <a:chOff x="939242" y="252757"/>
            <a:chExt cx="3002151" cy="3078367"/>
          </a:xfrm>
        </p:grpSpPr>
        <p:sp>
          <p:nvSpPr>
            <p:cNvPr id="60" name="Shape 159" descr="Bogen 22">
              <a:extLst>
                <a:ext uri="{FF2B5EF4-FFF2-40B4-BE49-F238E27FC236}">
                  <a16:creationId xmlns:a16="http://schemas.microsoft.com/office/drawing/2014/main" id="{0D7C0B6C-E3CA-4364-89CE-2BD9671B29D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4" name="Shape 161" descr="Textfeld 25">
              <a:extLst>
                <a:ext uri="{FF2B5EF4-FFF2-40B4-BE49-F238E27FC236}">
                  <a16:creationId xmlns:a16="http://schemas.microsoft.com/office/drawing/2014/main" id="{1E289ACD-6C97-458D-9B87-893F6BA53324}"/>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a:t>
              </a:r>
              <a:r>
                <a:rPr lang="en-GB" sz="1300">
                  <a:solidFill>
                    <a:schemeClr val="bg1"/>
                  </a:solidFill>
                </a:rPr>
                <a:t>7</a:t>
              </a:r>
              <a:endParaRPr sz="1300">
                <a:solidFill>
                  <a:schemeClr val="bg1"/>
                </a:solidFill>
              </a:endParaRPr>
            </a:p>
          </p:txBody>
        </p:sp>
      </p:grpSp>
      <p:sp>
        <p:nvSpPr>
          <p:cNvPr id="68" name="Text Placeholder 77">
            <a:extLst>
              <a:ext uri="{FF2B5EF4-FFF2-40B4-BE49-F238E27FC236}">
                <a16:creationId xmlns:a16="http://schemas.microsoft.com/office/drawing/2014/main" id="{1EBB2A2C-0C33-4B88-BBB1-A3944D22E24F}"/>
              </a:ext>
            </a:extLst>
          </p:cNvPr>
          <p:cNvSpPr>
            <a:spLocks noGrp="1"/>
          </p:cNvSpPr>
          <p:nvPr>
            <p:ph type="body" sz="quarter" idx="23" hasCustomPrompt="1"/>
          </p:nvPr>
        </p:nvSpPr>
        <p:spPr>
          <a:xfrm>
            <a:off x="4652486" y="540993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72" name="Text Placeholder 77">
            <a:extLst>
              <a:ext uri="{FF2B5EF4-FFF2-40B4-BE49-F238E27FC236}">
                <a16:creationId xmlns:a16="http://schemas.microsoft.com/office/drawing/2014/main" id="{8E60E112-C199-4C5C-89A8-E1D14B65C332}"/>
              </a:ext>
            </a:extLst>
          </p:cNvPr>
          <p:cNvSpPr>
            <a:spLocks noGrp="1"/>
          </p:cNvSpPr>
          <p:nvPr>
            <p:ph type="body" sz="quarter" idx="24" hasCustomPrompt="1"/>
          </p:nvPr>
        </p:nvSpPr>
        <p:spPr>
          <a:xfrm>
            <a:off x="8323533" y="5419279"/>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BB7C3F-7BD5-462E-ADF1-DBCC4999195A}" type="datetimeFigureOut">
              <a:rPr lang="en-GB" smtClean="0"/>
              <a:t>27/02/2024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35263153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21242154"/>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75560741"/>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831850" y="1709738"/>
            <a:ext cx="10515600" cy="2852737"/>
          </a:xfrm>
          <a:prstGeom prst="rect">
            <a:avLst/>
          </a:prstGeom>
        </p:spPr>
        <p:txBody>
          <a:bodyPr anchor="b"/>
          <a:lstStyle>
            <a:lvl1pPr>
              <a:defRPr sz="6000"/>
            </a:lvl1pPr>
          </a:lstStyle>
          <a:p>
            <a:r>
              <a:t>Title Text</a:t>
            </a:r>
          </a:p>
        </p:txBody>
      </p:sp>
      <p:sp>
        <p:nvSpPr>
          <p:cNvPr id="30" name="Body Level One…"/>
          <p:cNvSpPr txBox="1">
            <a:spLocks noGrp="1"/>
          </p:cNvSpPr>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09033424"/>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838200" y="1825625"/>
            <a:ext cx="51816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58479943"/>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xfrm>
            <a:off x="839787" y="365125"/>
            <a:ext cx="10515601" cy="1325563"/>
          </a:xfrm>
          <a:prstGeom prst="rect">
            <a:avLst/>
          </a:prstGeom>
        </p:spPr>
        <p:txBody>
          <a:bodyPr/>
          <a:lstStyle/>
          <a:p>
            <a:r>
              <a:t>Title Text</a:t>
            </a:r>
          </a:p>
        </p:txBody>
      </p:sp>
      <p:sp>
        <p:nvSpPr>
          <p:cNvPr id="48" name="Body Level One…"/>
          <p:cNvSpPr txBox="1">
            <a:spLocks noGrp="1"/>
          </p:cNvSpPr>
          <p:nvPr>
            <p:ph type="body" sz="quarter" idx="1"/>
          </p:nvPr>
        </p:nvSpPr>
        <p:spPr>
          <a:xfrm>
            <a:off x="839787" y="1681163"/>
            <a:ext cx="5157789" cy="823913"/>
          </a:xfrm>
          <a:prstGeom prst="rect">
            <a:avLst/>
          </a:prstGeom>
        </p:spPr>
        <p:txBody>
          <a:bodyPr anchor="b"/>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6172200" y="1681163"/>
            <a:ext cx="5183188" cy="823913"/>
          </a:xfrm>
          <a:prstGeom prst="rect">
            <a:avLst/>
          </a:prstGeom>
        </p:spPr>
        <p:txBody>
          <a:bodyPr anchor="b"/>
          <a:lstStyle/>
          <a:p>
            <a:pPr marL="0" indent="0">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75171487"/>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89466399"/>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55628539"/>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73" name="Body Level One…"/>
          <p:cNvSpPr txBox="1">
            <a:spLocks noGrp="1"/>
          </p:cNvSpPr>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quarter" idx="21"/>
          </p:nvPr>
        </p:nvSpPr>
        <p:spPr>
          <a:xfrm>
            <a:off x="839787" y="2057400"/>
            <a:ext cx="3932238" cy="3811588"/>
          </a:xfrm>
          <a:prstGeom prst="rect">
            <a:avLst/>
          </a:prstGeom>
        </p:spPr>
        <p:txBody>
          <a:bodyPr/>
          <a:lstStyle/>
          <a:p>
            <a:pPr marL="0" indent="0">
              <a:buSzTx/>
              <a:buFontTx/>
              <a:buNone/>
              <a:defRPr sz="16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034597"/>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839787" y="457200"/>
            <a:ext cx="3932239" cy="1600200"/>
          </a:xfrm>
          <a:prstGeom prst="rect">
            <a:avLst/>
          </a:prstGeom>
        </p:spPr>
        <p:txBody>
          <a:bodyPr anchor="b"/>
          <a:lstStyle>
            <a:lvl1pPr>
              <a:defRPr sz="3200"/>
            </a:lvl1pPr>
          </a:lstStyle>
          <a:p>
            <a:r>
              <a:t>Title Text</a:t>
            </a:r>
          </a:p>
        </p:txBody>
      </p:sp>
      <p:sp>
        <p:nvSpPr>
          <p:cNvPr id="83" name="Picture Placeholder 2"/>
          <p:cNvSpPr>
            <a:spLocks noGrp="1"/>
          </p:cNvSpPr>
          <p:nvPr>
            <p:ph type="pic" sz="half" idx="21"/>
          </p:nvPr>
        </p:nvSpPr>
        <p:spPr>
          <a:xfrm>
            <a:off x="5183187" y="987425"/>
            <a:ext cx="6172201" cy="4873625"/>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18265909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Todays learning, point number 1</a:t>
            </a:r>
          </a:p>
          <a:p>
            <a:pPr lvl="0"/>
            <a:r>
              <a:rPr lang="en-US"/>
              <a:t>Todays learning, point number 2</a:t>
            </a:r>
          </a:p>
          <a:p>
            <a:pPr lvl="0"/>
            <a:r>
              <a:rPr lang="en-US"/>
              <a:t>Todays learning, point number 3</a:t>
            </a:r>
          </a:p>
          <a:p>
            <a:pPr lvl="0"/>
            <a:r>
              <a:rPr lang="en-US"/>
              <a:t>Todays learning, point number 4</a:t>
            </a:r>
          </a:p>
          <a:p>
            <a:pPr lvl="0"/>
            <a:r>
              <a:rPr lang="en-US"/>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ma14="http://schemas.microsoft.com/office/mac/drawingml/2011/main" xmlns=""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theme" Target="../theme/theme2.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3" r:id="rId28"/>
    <p:sldLayoutId id="2147483734" r:id="rId29"/>
    <p:sldLayoutId id="2147483735" r:id="rId30"/>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extLst>
      <p:ext uri="{BB962C8B-B14F-4D97-AF65-F5344CB8AC3E}">
        <p14:creationId xmlns:p14="http://schemas.microsoft.com/office/powerpoint/2010/main" val="2342367539"/>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s://plasticcleverschools.co.uk/wp-content/uploads/2023/06/PCS_-_SECONDARY_Student_Workbook_Feb_2023_SCREEN_AW.pdf" TargetMode="External"/><Relationship Id="rId4" Type="http://schemas.openxmlformats.org/officeDocument/2006/relationships/hyperlink" Target="https://plasticcleverschools.co.u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png"/><Relationship Id="rId1" Type="http://schemas.openxmlformats.org/officeDocument/2006/relationships/slideLayout" Target="../slideLayouts/slideLayout8.xml"/><Relationship Id="rId4" Type="http://schemas.openxmlformats.org/officeDocument/2006/relationships/hyperlink" Target="https://plasticcleverschools.co.uk/wp-content/uploads/2023/06/PCS_-_SECONDARY_Student_Workbook_Feb_2023_SCREEN_AW.pdf"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32.pn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png"/><Relationship Id="rId1" Type="http://schemas.openxmlformats.org/officeDocument/2006/relationships/slideLayout" Target="../slideLayouts/slideLayout22.xml"/><Relationship Id="rId4" Type="http://schemas.openxmlformats.org/officeDocument/2006/relationships/hyperlink" Target="https://plasticcleverschools.co.uk/wp-content/uploads/2023/06/PCS_-_SECONDARY_Student_Workbook_Feb_2023_SCREEN_AW.pdf"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6.png"/><Relationship Id="rId7" Type="http://schemas.openxmlformats.org/officeDocument/2006/relationships/image" Target="../media/image50.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49.jpeg"/><Relationship Id="rId11" Type="http://schemas.openxmlformats.org/officeDocument/2006/relationships/image" Target="../media/image32.png"/><Relationship Id="rId5" Type="http://schemas.openxmlformats.org/officeDocument/2006/relationships/image" Target="../media/image48.jpeg"/><Relationship Id="rId10" Type="http://schemas.openxmlformats.org/officeDocument/2006/relationships/image" Target="../media/image53.jpeg"/><Relationship Id="rId4" Type="http://schemas.openxmlformats.org/officeDocument/2006/relationships/image" Target="../media/image47.jpeg"/><Relationship Id="rId9" Type="http://schemas.openxmlformats.org/officeDocument/2006/relationships/image" Target="../media/image52.jpeg"/></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GLgh9h2ePYw" TargetMode="External"/><Relationship Id="rId2" Type="http://schemas.openxmlformats.org/officeDocument/2006/relationships/image" Target="../media/image32.png"/><Relationship Id="rId1" Type="http://schemas.openxmlformats.org/officeDocument/2006/relationships/slideLayout" Target="../slideLayouts/slideLayout19.xml"/><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19.xml"/><Relationship Id="rId5" Type="http://schemas.openxmlformats.org/officeDocument/2006/relationships/image" Target="../media/image59.png"/><Relationship Id="rId4" Type="http://schemas.openxmlformats.org/officeDocument/2006/relationships/hyperlink" Target="https://www.youtube.com/watch?v=CCmTY0PKGDs"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32.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7.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descr="A blue and white text on a black background&#10;&#10;Description automatically generated">
            <a:extLst>
              <a:ext uri="{FF2B5EF4-FFF2-40B4-BE49-F238E27FC236}">
                <a16:creationId xmlns:a16="http://schemas.microsoft.com/office/drawing/2014/main" id="{13FBD27D-7EFB-4B23-E3A4-7F24D1F123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315" y="797759"/>
            <a:ext cx="3548194" cy="2903909"/>
          </a:xfrm>
          <a:prstGeom prst="rect">
            <a:avLst/>
          </a:prstGeom>
        </p:spPr>
      </p:pic>
      <p:sp>
        <p:nvSpPr>
          <p:cNvPr id="10" name="Text Placeholder 2">
            <a:extLst>
              <a:ext uri="{FF2B5EF4-FFF2-40B4-BE49-F238E27FC236}">
                <a16:creationId xmlns:a16="http://schemas.microsoft.com/office/drawing/2014/main" id="{63A39275-39AD-1E40-B3E7-C18A0BF791B4}"/>
              </a:ext>
            </a:extLst>
          </p:cNvPr>
          <p:cNvSpPr txBox="1">
            <a:spLocks/>
          </p:cNvSpPr>
          <p:nvPr/>
        </p:nvSpPr>
        <p:spPr>
          <a:xfrm>
            <a:off x="4863640" y="525091"/>
            <a:ext cx="6533715" cy="28134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t"/>
          <a:lstStyle>
            <a:lvl1pPr marL="0" marR="0" indent="0" algn="l" defTabSz="914400" rtl="0" eaLnBrk="1" latinLnBrk="0" hangingPunct="1">
              <a:lnSpc>
                <a:spcPts val="3740"/>
              </a:lnSpc>
              <a:spcBef>
                <a:spcPts val="0"/>
              </a:spcBef>
              <a:spcAft>
                <a:spcPts val="0"/>
              </a:spcAft>
              <a:buClrTx/>
              <a:buSzPct val="100000"/>
              <a:buFontTx/>
              <a:buNone/>
              <a:tabLst/>
              <a:defRPr sz="34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457200" marR="0" indent="0" algn="l" defTabSz="914400" rtl="0" eaLnBrk="1" latinLnBrk="0" hangingPunct="1">
              <a:lnSpc>
                <a:spcPct val="90000"/>
              </a:lnSpc>
              <a:spcBef>
                <a:spcPts val="1000"/>
              </a:spcBef>
              <a:spcAft>
                <a:spcPts val="0"/>
              </a:spcAft>
              <a:buClrTx/>
              <a:buSzPct val="100000"/>
              <a:buFontTx/>
              <a:buNone/>
              <a:tabLst/>
              <a:defRPr sz="3400" b="1" i="0" u="none" strike="noStrike" cap="none" spc="0" baseline="0">
                <a:ln>
                  <a:noFill/>
                </a:ln>
                <a:solidFill>
                  <a:schemeClr val="bg1"/>
                </a:solidFill>
                <a:uFillTx/>
                <a:latin typeface="Century Gothic" panose="020B0502020202020204" pitchFamily="34" charset="0"/>
                <a:ea typeface="+mj-ea"/>
                <a:cs typeface="+mj-cs"/>
                <a:sym typeface="Calibri"/>
              </a:defRPr>
            </a:lvl2pPr>
            <a:lvl3pPr marL="914400" marR="0" indent="0" algn="l" defTabSz="914400" rtl="0" eaLnBrk="1" latinLnBrk="0" hangingPunct="1">
              <a:lnSpc>
                <a:spcPct val="90000"/>
              </a:lnSpc>
              <a:spcBef>
                <a:spcPts val="1000"/>
              </a:spcBef>
              <a:spcAft>
                <a:spcPts val="0"/>
              </a:spcAft>
              <a:buClrTx/>
              <a:buSzPct val="100000"/>
              <a:buFontTx/>
              <a:buNone/>
              <a:tabLst/>
              <a:defRPr sz="3400" b="1" i="0" u="none" strike="noStrike" cap="none" spc="0" baseline="0">
                <a:ln>
                  <a:noFill/>
                </a:ln>
                <a:solidFill>
                  <a:schemeClr val="bg1"/>
                </a:solidFill>
                <a:uFillTx/>
                <a:latin typeface="Century Gothic" panose="020B0502020202020204" pitchFamily="34" charset="0"/>
                <a:ea typeface="+mj-ea"/>
                <a:cs typeface="+mj-cs"/>
                <a:sym typeface="Calibri"/>
              </a:defRPr>
            </a:lvl3pPr>
            <a:lvl4pPr marL="1371600" marR="0" indent="0" algn="l" defTabSz="914400" rtl="0" eaLnBrk="1" latinLnBrk="0" hangingPunct="1">
              <a:lnSpc>
                <a:spcPct val="90000"/>
              </a:lnSpc>
              <a:spcBef>
                <a:spcPts val="1000"/>
              </a:spcBef>
              <a:spcAft>
                <a:spcPts val="0"/>
              </a:spcAft>
              <a:buClrTx/>
              <a:buSzPct val="100000"/>
              <a:buFontTx/>
              <a:buNone/>
              <a:tabLst/>
              <a:defRPr sz="3400" b="1" i="0" u="none" strike="noStrike" cap="none" spc="0" baseline="0">
                <a:ln>
                  <a:noFill/>
                </a:ln>
                <a:solidFill>
                  <a:schemeClr val="bg1"/>
                </a:solidFill>
                <a:uFillTx/>
                <a:latin typeface="Century Gothic" panose="020B0502020202020204" pitchFamily="34" charset="0"/>
                <a:ea typeface="+mj-ea"/>
                <a:cs typeface="+mj-cs"/>
                <a:sym typeface="Calibri"/>
              </a:defRPr>
            </a:lvl4pPr>
            <a:lvl5pPr marL="1828800" marR="0" indent="0" algn="l" defTabSz="914400" rtl="0" eaLnBrk="1" latinLnBrk="0" hangingPunct="1">
              <a:lnSpc>
                <a:spcPct val="90000"/>
              </a:lnSpc>
              <a:spcBef>
                <a:spcPts val="1000"/>
              </a:spcBef>
              <a:spcAft>
                <a:spcPts val="0"/>
              </a:spcAft>
              <a:buClrTx/>
              <a:buSzPct val="100000"/>
              <a:buFontTx/>
              <a:buNone/>
              <a:tabLst/>
              <a:defRPr sz="3400" b="1" i="0" u="none" strike="noStrike" cap="none" spc="0" baseline="0">
                <a:ln>
                  <a:noFill/>
                </a:ln>
                <a:solidFill>
                  <a:schemeClr val="bg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marL="0" marR="0" lvl="0" indent="0" algn="l" defTabSz="914400" rtl="0" eaLnBrk="1" fontAlgn="auto" latinLnBrk="0" hangingPunct="1">
              <a:lnSpc>
                <a:spcPts val="3740"/>
              </a:lnSpc>
              <a:spcBef>
                <a:spcPts val="0"/>
              </a:spcBef>
              <a:spcAft>
                <a:spcPts val="0"/>
              </a:spcAft>
              <a:buClrTx/>
              <a:buSzPct val="100000"/>
              <a:buFontTx/>
              <a:buNone/>
              <a:tabLst/>
              <a:defRPr/>
            </a:pPr>
            <a:r>
              <a:rPr kumimoji="0" lang="en-US" sz="3400" b="1" i="0" u="none" strike="noStrike" kern="0" cap="none" spc="0" normalizeH="0" baseline="0" noProof="0" dirty="0">
                <a:ln>
                  <a:noFill/>
                </a:ln>
                <a:solidFill>
                  <a:srgbClr val="204969"/>
                </a:solidFill>
                <a:effectLst/>
                <a:uLnTx/>
                <a:uFillTx/>
                <a:latin typeface="Century Gothic" panose="020B0502020202020204" pitchFamily="34" charset="0"/>
                <a:ea typeface="+mj-ea"/>
                <a:cs typeface="+mj-cs"/>
                <a:sym typeface="Calibri"/>
              </a:rPr>
              <a:t>BEFORE YOU START</a:t>
            </a:r>
          </a:p>
          <a:p>
            <a:pPr marL="0" marR="0" lvl="0" indent="0" algn="l" defTabSz="914400" rtl="0" eaLnBrk="1" fontAlgn="auto" latinLnBrk="0" hangingPunct="1">
              <a:lnSpc>
                <a:spcPts val="3740"/>
              </a:lnSpc>
              <a:spcBef>
                <a:spcPts val="0"/>
              </a:spcBef>
              <a:spcAft>
                <a:spcPts val="0"/>
              </a:spcAft>
              <a:buClrTx/>
              <a:buSzPct val="100000"/>
              <a:buFontTx/>
              <a:buNone/>
              <a:tabLst/>
              <a:defRPr/>
            </a:pPr>
            <a:endParaRPr kumimoji="0" lang="en-US" sz="3400" b="1" i="0" u="none" strike="noStrike" kern="0" cap="none" spc="0" normalizeH="0" baseline="0" noProof="0" dirty="0">
              <a:ln>
                <a:noFill/>
              </a:ln>
              <a:solidFill>
                <a:srgbClr val="204969"/>
              </a:solidFill>
              <a:effectLst/>
              <a:uLnTx/>
              <a:uFillTx/>
              <a:latin typeface="Century Gothic" panose="020B0502020202020204" pitchFamily="34" charset="0"/>
              <a:ea typeface="+mj-ea"/>
              <a:cs typeface="+mj-cs"/>
              <a:sym typeface="Calibri"/>
            </a:endParaRPr>
          </a:p>
          <a:p>
            <a:pPr marL="0" marR="0" lvl="0" indent="0" algn="just" defTabSz="914400" rtl="0" eaLnBrk="1" fontAlgn="auto" latinLnBrk="0" hangingPunct="1">
              <a:lnSpc>
                <a:spcPts val="3740"/>
              </a:lnSpc>
              <a:spcBef>
                <a:spcPts val="0"/>
              </a:spcBef>
              <a:spcAft>
                <a:spcPts val="0"/>
              </a:spcAft>
              <a:buClrTx/>
              <a:buSzPct val="100000"/>
              <a:buFontTx/>
              <a:buNone/>
              <a:tabLst/>
              <a:defRPr/>
            </a:pPr>
            <a:r>
              <a:rPr kumimoji="0" lang="en-US" sz="2400" b="0" i="0" u="none" strike="noStrike" kern="0" cap="none" spc="0" normalizeH="0" baseline="0" noProof="0" dirty="0">
                <a:ln>
                  <a:noFill/>
                </a:ln>
                <a:solidFill>
                  <a:srgbClr val="204969"/>
                </a:solidFill>
                <a:effectLst/>
                <a:uLnTx/>
                <a:uFillTx/>
                <a:latin typeface="Century Gothic" panose="020B0502020202020204" pitchFamily="34" charset="0"/>
                <a:ea typeface="+mj-ea"/>
                <a:cs typeface="+mj-cs"/>
                <a:sym typeface="Calibri"/>
              </a:rPr>
              <a:t>Our plastic Clever Schools award has a student workbook supporting school-wide action to reduce plastic pollution. The free resources will offer great support for this lesson, as well as ideas for how your students can take their action beyond the classroom.</a:t>
            </a:r>
          </a:p>
          <a:p>
            <a:pPr marL="0" marR="0" lvl="0" indent="0" algn="l" defTabSz="914400" rtl="0" eaLnBrk="1" fontAlgn="auto" latinLnBrk="0" hangingPunct="1">
              <a:lnSpc>
                <a:spcPts val="3740"/>
              </a:lnSpc>
              <a:spcBef>
                <a:spcPts val="0"/>
              </a:spcBef>
              <a:spcAft>
                <a:spcPts val="0"/>
              </a:spcAft>
              <a:buClrTx/>
              <a:buSzPct val="100000"/>
              <a:buFontTx/>
              <a:buNone/>
              <a:tabLst/>
              <a:defRPr/>
            </a:pPr>
            <a:endParaRPr kumimoji="0" lang="en-US" sz="3200" b="0" i="0" u="none" strike="noStrike" kern="0" cap="none" spc="0" normalizeH="0" baseline="0" noProof="0" dirty="0">
              <a:ln>
                <a:noFill/>
              </a:ln>
              <a:solidFill>
                <a:srgbClr val="204969"/>
              </a:solidFill>
              <a:effectLst/>
              <a:uLnTx/>
              <a:uFillTx/>
              <a:latin typeface="Century Gothic" panose="020B0502020202020204" pitchFamily="34" charset="0"/>
              <a:ea typeface="+mj-ea"/>
              <a:cs typeface="+mj-cs"/>
              <a:sym typeface="Calibri"/>
            </a:endParaRPr>
          </a:p>
          <a:p>
            <a:pPr marL="0" marR="0" lvl="0" indent="0" algn="l" defTabSz="914400" rtl="0" eaLnBrk="1" fontAlgn="auto" latinLnBrk="0" hangingPunct="1">
              <a:lnSpc>
                <a:spcPts val="3740"/>
              </a:lnSpc>
              <a:spcBef>
                <a:spcPts val="0"/>
              </a:spcBef>
              <a:spcAft>
                <a:spcPts val="0"/>
              </a:spcAft>
              <a:buClrTx/>
              <a:buSzPct val="100000"/>
              <a:buFontTx/>
              <a:buNone/>
              <a:tabLst/>
              <a:defRPr/>
            </a:pPr>
            <a:r>
              <a:rPr kumimoji="0" lang="en-US" sz="2400" b="0" i="0" u="none" strike="noStrike" kern="0" cap="none" spc="0" normalizeH="0" baseline="0" noProof="0" dirty="0">
                <a:ln>
                  <a:noFill/>
                </a:ln>
                <a:solidFill>
                  <a:srgbClr val="204969"/>
                </a:solidFill>
                <a:effectLst/>
                <a:uLnTx/>
                <a:uFillTx/>
                <a:latin typeface="Century Gothic" panose="020B0502020202020204" pitchFamily="34" charset="0"/>
                <a:ea typeface="+mj-ea"/>
                <a:cs typeface="+mj-cs"/>
                <a:sym typeface="Calibri"/>
                <a:hlinkClick r:id="rId4"/>
              </a:rPr>
              <a:t>https://plasticcleverschools.co.uk/</a:t>
            </a:r>
            <a:r>
              <a:rPr kumimoji="0" lang="en-US" sz="2400" b="0" i="0" u="none" strike="noStrike" kern="0" cap="none" spc="0" normalizeH="0" baseline="0" noProof="0" dirty="0">
                <a:ln>
                  <a:noFill/>
                </a:ln>
                <a:solidFill>
                  <a:srgbClr val="204969"/>
                </a:solidFill>
                <a:effectLst/>
                <a:uLnTx/>
                <a:uFillTx/>
                <a:latin typeface="Century Gothic" panose="020B0502020202020204" pitchFamily="34" charset="0"/>
                <a:ea typeface="+mj-ea"/>
                <a:cs typeface="+mj-cs"/>
                <a:sym typeface="Calibri"/>
              </a:rPr>
              <a:t> </a:t>
            </a:r>
          </a:p>
          <a:p>
            <a:pPr marL="0" marR="0" lvl="0" indent="0" algn="l" defTabSz="914400" rtl="0" eaLnBrk="1" fontAlgn="auto" latinLnBrk="0" hangingPunct="1">
              <a:lnSpc>
                <a:spcPts val="3740"/>
              </a:lnSpc>
              <a:spcBef>
                <a:spcPts val="0"/>
              </a:spcBef>
              <a:spcAft>
                <a:spcPts val="0"/>
              </a:spcAft>
              <a:buClrTx/>
              <a:buSzPct val="100000"/>
              <a:buFontTx/>
              <a:buNone/>
              <a:tabLst/>
              <a:defRPr/>
            </a:pPr>
            <a:r>
              <a:rPr kumimoji="0" lang="en-US" sz="2400" b="0" i="0" u="none" strike="noStrike" kern="0" cap="none" spc="0" normalizeH="0" baseline="0" noProof="0" dirty="0">
                <a:ln>
                  <a:noFill/>
                </a:ln>
                <a:solidFill>
                  <a:srgbClr val="204969"/>
                </a:solidFill>
                <a:effectLst/>
                <a:uLnTx/>
                <a:uFillTx/>
                <a:latin typeface="Century Gothic" panose="020B0502020202020204" pitchFamily="34" charset="0"/>
                <a:ea typeface="+mj-ea"/>
                <a:cs typeface="+mj-cs"/>
                <a:sym typeface="Calibri"/>
              </a:rPr>
              <a:t>Check out our student workbook </a:t>
            </a:r>
            <a:r>
              <a:rPr kumimoji="0" lang="en-US" sz="2400" b="0" i="0" u="none" strike="noStrike" kern="0" cap="none" spc="0" normalizeH="0" baseline="0" noProof="0" dirty="0">
                <a:ln>
                  <a:noFill/>
                </a:ln>
                <a:solidFill>
                  <a:srgbClr val="204969"/>
                </a:solidFill>
                <a:effectLst/>
                <a:uLnTx/>
                <a:uFillTx/>
                <a:latin typeface="Century Gothic" panose="020B0502020202020204" pitchFamily="34" charset="0"/>
                <a:ea typeface="+mj-ea"/>
                <a:cs typeface="+mj-cs"/>
                <a:sym typeface="Calibri"/>
                <a:hlinkClick r:id="rId5"/>
              </a:rPr>
              <a:t>here</a:t>
            </a:r>
            <a:r>
              <a:rPr kumimoji="0" lang="en-US" sz="2400" b="0" i="0" u="none" strike="noStrike" kern="0" cap="none" spc="0" normalizeH="0" baseline="0" noProof="0" dirty="0">
                <a:ln>
                  <a:noFill/>
                </a:ln>
                <a:solidFill>
                  <a:srgbClr val="204969"/>
                </a:solidFill>
                <a:effectLst/>
                <a:uLnTx/>
                <a:uFillTx/>
                <a:latin typeface="Century Gothic" panose="020B0502020202020204" pitchFamily="34" charset="0"/>
                <a:ea typeface="+mj-ea"/>
                <a:cs typeface="+mj-cs"/>
                <a:sym typeface="Calibri"/>
              </a:rPr>
              <a:t>.</a:t>
            </a:r>
          </a:p>
        </p:txBody>
      </p:sp>
    </p:spTree>
    <p:extLst>
      <p:ext uri="{BB962C8B-B14F-4D97-AF65-F5344CB8AC3E}">
        <p14:creationId xmlns:p14="http://schemas.microsoft.com/office/powerpoint/2010/main" val="78854748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D0113A-8CA9-49B0-96A1-BF8343D36C42}"/>
              </a:ext>
            </a:extLst>
          </p:cNvPr>
          <p:cNvSpPr txBox="1">
            <a:spLocks/>
          </p:cNvSpPr>
          <p:nvPr/>
        </p:nvSpPr>
        <p:spPr>
          <a:xfrm>
            <a:off x="7369630" y="415063"/>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6" name="Picture 5" descr="A close up of a logo&#10;&#10;Description automatically generated">
            <a:extLst>
              <a:ext uri="{FF2B5EF4-FFF2-40B4-BE49-F238E27FC236}">
                <a16:creationId xmlns:a16="http://schemas.microsoft.com/office/drawing/2014/main" id="{B61E16B2-A46F-9D46-9D0C-112FE88424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1545" y="291745"/>
            <a:ext cx="1268916" cy="495603"/>
          </a:xfrm>
          <a:prstGeom prst="rect">
            <a:avLst/>
          </a:prstGeom>
        </p:spPr>
      </p:pic>
      <p:pic>
        <p:nvPicPr>
          <p:cNvPr id="5" name="Picture 4" descr="A person swimming in a pool of water&#10;&#10;Description automatically generated">
            <a:extLst>
              <a:ext uri="{FF2B5EF4-FFF2-40B4-BE49-F238E27FC236}">
                <a16:creationId xmlns:a16="http://schemas.microsoft.com/office/drawing/2014/main" id="{0F3C97AD-2A06-8240-B363-2A3EAAB1BA9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5625"/>
          <a:stretch/>
        </p:blipFill>
        <p:spPr>
          <a:xfrm>
            <a:off x="0" y="0"/>
            <a:ext cx="12192000" cy="6858000"/>
          </a:xfrm>
          <a:prstGeom prst="rect">
            <a:avLst/>
          </a:prstGeom>
        </p:spPr>
      </p:pic>
    </p:spTree>
    <p:extLst>
      <p:ext uri="{BB962C8B-B14F-4D97-AF65-F5344CB8AC3E}">
        <p14:creationId xmlns:p14="http://schemas.microsoft.com/office/powerpoint/2010/main" val="289383736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0EFB1B6-BF33-49A7-94BD-0F2CE62A5284}"/>
              </a:ext>
            </a:extLst>
          </p:cNvPr>
          <p:cNvSpPr>
            <a:spLocks noGrp="1"/>
          </p:cNvSpPr>
          <p:nvPr>
            <p:ph type="title"/>
          </p:nvPr>
        </p:nvSpPr>
        <p:spPr>
          <a:xfrm>
            <a:off x="5540830" y="415064"/>
            <a:ext cx="4263571" cy="248966"/>
          </a:xfrm>
        </p:spPr>
        <p:txBody>
          <a:bodyPr/>
          <a:lstStyle/>
          <a:p>
            <a:r>
              <a:rPr lang="en-US"/>
              <a:t>Lesson 1: What is the ‘Great Pacific Garbage Patch’ really like?</a:t>
            </a:r>
            <a:endParaRPr lang="en-GB"/>
          </a:p>
        </p:txBody>
      </p:sp>
      <p:pic>
        <p:nvPicPr>
          <p:cNvPr id="4" name="Picture 3" descr="A close up of a logo&#10;&#10;Description automatically generated">
            <a:extLst>
              <a:ext uri="{FF2B5EF4-FFF2-40B4-BE49-F238E27FC236}">
                <a16:creationId xmlns:a16="http://schemas.microsoft.com/office/drawing/2014/main" id="{E139B059-4155-2147-9892-70B263B7B1D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583" y="291746"/>
            <a:ext cx="1268916" cy="495603"/>
          </a:xfrm>
          <a:prstGeom prst="rect">
            <a:avLst/>
          </a:prstGeom>
        </p:spPr>
      </p:pic>
      <p:pic>
        <p:nvPicPr>
          <p:cNvPr id="6" name="Picture 5" descr="A picture containing ground, outdoor, water&#10;&#10;Description automatically generated">
            <a:extLst>
              <a:ext uri="{FF2B5EF4-FFF2-40B4-BE49-F238E27FC236}">
                <a16:creationId xmlns:a16="http://schemas.microsoft.com/office/drawing/2014/main" id="{B21D041A-FF41-8940-91C9-3DA984BC4BD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5418"/>
          <a:stretch/>
        </p:blipFill>
        <p:spPr>
          <a:xfrm>
            <a:off x="0" y="-1"/>
            <a:ext cx="12192000" cy="6858001"/>
          </a:xfrm>
          <a:prstGeom prst="rect">
            <a:avLst/>
          </a:prstGeom>
        </p:spPr>
      </p:pic>
    </p:spTree>
    <p:extLst>
      <p:ext uri="{BB962C8B-B14F-4D97-AF65-F5344CB8AC3E}">
        <p14:creationId xmlns:p14="http://schemas.microsoft.com/office/powerpoint/2010/main" val="284840091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3228CB7-80CB-45BA-AAAD-C5CDB4086B17}"/>
              </a:ext>
            </a:extLst>
          </p:cNvPr>
          <p:cNvSpPr>
            <a:spLocks noGrp="1"/>
          </p:cNvSpPr>
          <p:nvPr>
            <p:ph idx="4294967295"/>
          </p:nvPr>
        </p:nvSpPr>
        <p:spPr>
          <a:xfrm>
            <a:off x="476036" y="830869"/>
            <a:ext cx="10858271" cy="4697801"/>
          </a:xfrm>
        </p:spPr>
        <p:txBody>
          <a:bodyPr>
            <a:normAutofit fontScale="92500"/>
          </a:bodyPr>
          <a:lstStyle/>
          <a:p>
            <a:pPr marL="0" indent="0">
              <a:lnSpc>
                <a:spcPct val="140000"/>
              </a:lnSpc>
              <a:spcBef>
                <a:spcPts val="0"/>
              </a:spcBef>
              <a:buNone/>
            </a:pPr>
            <a:r>
              <a:rPr lang="en-US" sz="3600" dirty="0">
                <a:solidFill>
                  <a:schemeClr val="bg1"/>
                </a:solidFill>
              </a:rPr>
              <a:t>The facts about the Great Pacific Garbage Patch</a:t>
            </a:r>
            <a:endParaRPr lang="en-US" sz="2000" dirty="0"/>
          </a:p>
          <a:p>
            <a:pPr>
              <a:lnSpc>
                <a:spcPct val="140000"/>
              </a:lnSpc>
              <a:spcBef>
                <a:spcPts val="0"/>
              </a:spcBef>
            </a:pPr>
            <a:r>
              <a:rPr lang="en-US" sz="2000" b="0" dirty="0"/>
              <a:t>The GPGP is huge! 1.6 million km</a:t>
            </a:r>
            <a:r>
              <a:rPr lang="en-US" sz="2000" b="0" baseline="30000" dirty="0"/>
              <a:t>2</a:t>
            </a:r>
            <a:r>
              <a:rPr lang="en-US" sz="2000" b="0" dirty="0"/>
              <a:t> with 79,000 </a:t>
            </a:r>
            <a:r>
              <a:rPr lang="en-US" sz="2000" b="0" dirty="0" err="1"/>
              <a:t>tonnes</a:t>
            </a:r>
            <a:r>
              <a:rPr lang="en-US" sz="2000" b="0" dirty="0"/>
              <a:t> of plastic.</a:t>
            </a:r>
          </a:p>
          <a:p>
            <a:pPr>
              <a:lnSpc>
                <a:spcPct val="140000"/>
              </a:lnSpc>
              <a:spcBef>
                <a:spcPts val="0"/>
              </a:spcBef>
            </a:pPr>
            <a:r>
              <a:rPr lang="en-US" sz="2000" b="0" dirty="0"/>
              <a:t>It is not an island of plastic rubbish. It is not one mass. Some areas of water are full of plastic, others have little.</a:t>
            </a:r>
          </a:p>
          <a:p>
            <a:pPr>
              <a:lnSpc>
                <a:spcPct val="140000"/>
              </a:lnSpc>
              <a:spcBef>
                <a:spcPts val="0"/>
              </a:spcBef>
            </a:pPr>
            <a:r>
              <a:rPr lang="en-US" sz="2000" b="0" dirty="0"/>
              <a:t>Soup is a better description, as much of the plastic has photodegraded into flakes (microplastics) at or below the surface. The plastic never goes away. Some is eaten and enters the food chain.</a:t>
            </a:r>
          </a:p>
          <a:p>
            <a:pPr>
              <a:lnSpc>
                <a:spcPct val="140000"/>
              </a:lnSpc>
              <a:spcBef>
                <a:spcPts val="0"/>
              </a:spcBef>
            </a:pPr>
            <a:r>
              <a:rPr lang="en-US" sz="2000" b="0" dirty="0"/>
              <a:t>Most debris concentrates towards the </a:t>
            </a:r>
            <a:r>
              <a:rPr lang="en-US" sz="2000" b="0" dirty="0" err="1"/>
              <a:t>centre</a:t>
            </a:r>
            <a:r>
              <a:rPr lang="en-US" sz="2000" b="0" dirty="0"/>
              <a:t> of the patch.</a:t>
            </a:r>
          </a:p>
          <a:p>
            <a:pPr>
              <a:lnSpc>
                <a:spcPct val="140000"/>
              </a:lnSpc>
              <a:spcBef>
                <a:spcPts val="0"/>
              </a:spcBef>
            </a:pPr>
            <a:r>
              <a:rPr lang="en-US" sz="2000" b="0" dirty="0"/>
              <a:t>Due to ocean currents the quantity and density of plastic in any place and any time  fluctuates.</a:t>
            </a:r>
            <a:endParaRPr lang="en-GB" sz="2000" b="0" dirty="0"/>
          </a:p>
        </p:txBody>
      </p:sp>
      <p:sp>
        <p:nvSpPr>
          <p:cNvPr id="5" name="Title 1">
            <a:extLst>
              <a:ext uri="{FF2B5EF4-FFF2-40B4-BE49-F238E27FC236}">
                <a16:creationId xmlns:a16="http://schemas.microsoft.com/office/drawing/2014/main" id="{EFFF7FB7-F92E-4803-9D2A-0BDFD9D257BB}"/>
              </a:ext>
            </a:extLst>
          </p:cNvPr>
          <p:cNvSpPr txBox="1">
            <a:spLocks/>
          </p:cNvSpPr>
          <p:nvPr/>
        </p:nvSpPr>
        <p:spPr>
          <a:xfrm>
            <a:off x="7236066" y="428843"/>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6" name="Picture 5">
            <a:extLst>
              <a:ext uri="{FF2B5EF4-FFF2-40B4-BE49-F238E27FC236}">
                <a16:creationId xmlns:a16="http://schemas.microsoft.com/office/drawing/2014/main" id="{AC088227-137F-49C6-BCB2-C104A8186B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6036" y="360496"/>
            <a:ext cx="1269363" cy="470373"/>
          </a:xfrm>
          <a:prstGeom prst="rect">
            <a:avLst/>
          </a:prstGeom>
        </p:spPr>
      </p:pic>
      <p:grpSp>
        <p:nvGrpSpPr>
          <p:cNvPr id="2" name="Group 1">
            <a:extLst>
              <a:ext uri="{FF2B5EF4-FFF2-40B4-BE49-F238E27FC236}">
                <a16:creationId xmlns:a16="http://schemas.microsoft.com/office/drawing/2014/main" id="{162F37E6-1E9E-D7C6-EB5E-066E5E5C260F}"/>
              </a:ext>
            </a:extLst>
          </p:cNvPr>
          <p:cNvGrpSpPr/>
          <p:nvPr/>
        </p:nvGrpSpPr>
        <p:grpSpPr>
          <a:xfrm>
            <a:off x="7898672" y="4846243"/>
            <a:ext cx="4221857" cy="2266938"/>
            <a:chOff x="5326562" y="4638101"/>
            <a:chExt cx="4555568" cy="2627586"/>
          </a:xfrm>
        </p:grpSpPr>
        <p:sp>
          <p:nvSpPr>
            <p:cNvPr id="4" name="object 8">
              <a:extLst>
                <a:ext uri="{FF2B5EF4-FFF2-40B4-BE49-F238E27FC236}">
                  <a16:creationId xmlns:a16="http://schemas.microsoft.com/office/drawing/2014/main" id="{416B149B-50AC-9F07-3932-D0D5E49A91D3}"/>
                </a:ext>
              </a:extLst>
            </p:cNvPr>
            <p:cNvSpPr/>
            <p:nvPr/>
          </p:nvSpPr>
          <p:spPr>
            <a:xfrm>
              <a:off x="5326562" y="4638101"/>
              <a:ext cx="4555568" cy="2010881"/>
            </a:xfrm>
            <a:custGeom>
              <a:avLst/>
              <a:gdLst/>
              <a:ahLst/>
              <a:cxnLst/>
              <a:rect l="l" t="t" r="r" b="b"/>
              <a:pathLst>
                <a:path w="6656705" h="1927225">
                  <a:moveTo>
                    <a:pt x="6419201" y="0"/>
                  </a:moveTo>
                  <a:lnTo>
                    <a:pt x="74218" y="221567"/>
                  </a:lnTo>
                  <a:lnTo>
                    <a:pt x="88695" y="226516"/>
                  </a:lnTo>
                  <a:lnTo>
                    <a:pt x="91455" y="242717"/>
                  </a:lnTo>
                  <a:lnTo>
                    <a:pt x="87138" y="269917"/>
                  </a:lnTo>
                  <a:lnTo>
                    <a:pt x="80379" y="307862"/>
                  </a:lnTo>
                  <a:lnTo>
                    <a:pt x="75817" y="356299"/>
                  </a:lnTo>
                  <a:lnTo>
                    <a:pt x="78089" y="414973"/>
                  </a:lnTo>
                  <a:lnTo>
                    <a:pt x="91833" y="483631"/>
                  </a:lnTo>
                  <a:lnTo>
                    <a:pt x="97519" y="514533"/>
                  </a:lnTo>
                  <a:lnTo>
                    <a:pt x="98464" y="548204"/>
                  </a:lnTo>
                  <a:lnTo>
                    <a:pt x="95833" y="584753"/>
                  </a:lnTo>
                  <a:lnTo>
                    <a:pt x="90791" y="624289"/>
                  </a:lnTo>
                  <a:lnTo>
                    <a:pt x="84504" y="666920"/>
                  </a:lnTo>
                  <a:lnTo>
                    <a:pt x="78138" y="712754"/>
                  </a:lnTo>
                  <a:lnTo>
                    <a:pt x="72858" y="761899"/>
                  </a:lnTo>
                  <a:lnTo>
                    <a:pt x="69829" y="814465"/>
                  </a:lnTo>
                  <a:lnTo>
                    <a:pt x="70218" y="870560"/>
                  </a:lnTo>
                  <a:lnTo>
                    <a:pt x="75189" y="930292"/>
                  </a:lnTo>
                  <a:lnTo>
                    <a:pt x="85909" y="993769"/>
                  </a:lnTo>
                  <a:lnTo>
                    <a:pt x="103543" y="1061100"/>
                  </a:lnTo>
                  <a:lnTo>
                    <a:pt x="130064" y="1090826"/>
                  </a:lnTo>
                  <a:lnTo>
                    <a:pt x="139028" y="1119771"/>
                  </a:lnTo>
                  <a:lnTo>
                    <a:pt x="133947" y="1148328"/>
                  </a:lnTo>
                  <a:lnTo>
                    <a:pt x="118331" y="1176890"/>
                  </a:lnTo>
                  <a:lnTo>
                    <a:pt x="95691" y="1205850"/>
                  </a:lnTo>
                  <a:lnTo>
                    <a:pt x="69537" y="1235602"/>
                  </a:lnTo>
                  <a:lnTo>
                    <a:pt x="43380" y="1266538"/>
                  </a:lnTo>
                  <a:lnTo>
                    <a:pt x="20731" y="1299051"/>
                  </a:lnTo>
                  <a:lnTo>
                    <a:pt x="5101" y="1333535"/>
                  </a:lnTo>
                  <a:lnTo>
                    <a:pt x="0" y="1370383"/>
                  </a:lnTo>
                  <a:lnTo>
                    <a:pt x="31289" y="1401283"/>
                  </a:lnTo>
                  <a:lnTo>
                    <a:pt x="51395" y="1431171"/>
                  </a:lnTo>
                  <a:lnTo>
                    <a:pt x="63961" y="1460335"/>
                  </a:lnTo>
                  <a:lnTo>
                    <a:pt x="81049" y="1517635"/>
                  </a:lnTo>
                  <a:lnTo>
                    <a:pt x="92857" y="1546344"/>
                  </a:lnTo>
                  <a:lnTo>
                    <a:pt x="111700" y="1575474"/>
                  </a:lnTo>
                  <a:lnTo>
                    <a:pt x="141221" y="1605312"/>
                  </a:lnTo>
                  <a:lnTo>
                    <a:pt x="185064" y="1636144"/>
                  </a:lnTo>
                  <a:lnTo>
                    <a:pt x="148724" y="1685827"/>
                  </a:lnTo>
                  <a:lnTo>
                    <a:pt x="125828" y="1732487"/>
                  </a:lnTo>
                  <a:lnTo>
                    <a:pt x="115527" y="1775631"/>
                  </a:lnTo>
                  <a:lnTo>
                    <a:pt x="116976" y="1814768"/>
                  </a:lnTo>
                  <a:lnTo>
                    <a:pt x="151735" y="1879044"/>
                  </a:lnTo>
                  <a:lnTo>
                    <a:pt x="183351" y="1903198"/>
                  </a:lnTo>
                  <a:lnTo>
                    <a:pt x="223329" y="1921373"/>
                  </a:lnTo>
                  <a:lnTo>
                    <a:pt x="284138" y="1926154"/>
                  </a:lnTo>
                  <a:lnTo>
                    <a:pt x="366791" y="1926925"/>
                  </a:lnTo>
                  <a:lnTo>
                    <a:pt x="449186" y="1926323"/>
                  </a:lnTo>
                  <a:lnTo>
                    <a:pt x="584332" y="1924048"/>
                  </a:lnTo>
                  <a:lnTo>
                    <a:pt x="790533" y="1919012"/>
                  </a:lnTo>
                  <a:lnTo>
                    <a:pt x="1086454" y="1910077"/>
                  </a:lnTo>
                  <a:lnTo>
                    <a:pt x="1612652" y="1891639"/>
                  </a:lnTo>
                  <a:lnTo>
                    <a:pt x="2497127" y="1856943"/>
                  </a:lnTo>
                  <a:lnTo>
                    <a:pt x="3971967" y="1793984"/>
                  </a:lnTo>
                  <a:lnTo>
                    <a:pt x="6475564" y="1679146"/>
                  </a:lnTo>
                  <a:lnTo>
                    <a:pt x="6443128" y="1676458"/>
                  </a:lnTo>
                  <a:lnTo>
                    <a:pt x="6426850" y="1665856"/>
                  </a:lnTo>
                  <a:lnTo>
                    <a:pt x="6424122" y="1647862"/>
                  </a:lnTo>
                  <a:lnTo>
                    <a:pt x="6432336" y="1623002"/>
                  </a:lnTo>
                  <a:lnTo>
                    <a:pt x="6448884" y="1591796"/>
                  </a:lnTo>
                  <a:lnTo>
                    <a:pt x="6496545" y="1512445"/>
                  </a:lnTo>
                  <a:lnTo>
                    <a:pt x="6522443" y="1465346"/>
                  </a:lnTo>
                  <a:lnTo>
                    <a:pt x="6546240" y="1413995"/>
                  </a:lnTo>
                  <a:lnTo>
                    <a:pt x="6569189" y="1373884"/>
                  </a:lnTo>
                  <a:lnTo>
                    <a:pt x="6588339" y="1324444"/>
                  </a:lnTo>
                  <a:lnTo>
                    <a:pt x="6602708" y="1269400"/>
                  </a:lnTo>
                  <a:lnTo>
                    <a:pt x="6611312" y="1212475"/>
                  </a:lnTo>
                  <a:lnTo>
                    <a:pt x="6613169" y="1157392"/>
                  </a:lnTo>
                  <a:lnTo>
                    <a:pt x="6595516" y="1131263"/>
                  </a:lnTo>
                  <a:lnTo>
                    <a:pt x="6600688" y="1101530"/>
                  </a:lnTo>
                  <a:lnTo>
                    <a:pt x="6619028" y="1069828"/>
                  </a:lnTo>
                  <a:lnTo>
                    <a:pt x="6640881" y="1037794"/>
                  </a:lnTo>
                  <a:lnTo>
                    <a:pt x="6656591" y="1007064"/>
                  </a:lnTo>
                  <a:lnTo>
                    <a:pt x="6633925" y="950125"/>
                  </a:lnTo>
                  <a:lnTo>
                    <a:pt x="6596135" y="922505"/>
                  </a:lnTo>
                  <a:lnTo>
                    <a:pt x="6548609" y="895494"/>
                  </a:lnTo>
                  <a:lnTo>
                    <a:pt x="6496822" y="868170"/>
                  </a:lnTo>
                  <a:lnTo>
                    <a:pt x="6446253" y="839612"/>
                  </a:lnTo>
                  <a:lnTo>
                    <a:pt x="6472073" y="805766"/>
                  </a:lnTo>
                  <a:lnTo>
                    <a:pt x="6485791" y="771677"/>
                  </a:lnTo>
                  <a:lnTo>
                    <a:pt x="6492009" y="716818"/>
                  </a:lnTo>
                  <a:lnTo>
                    <a:pt x="6495326" y="620664"/>
                  </a:lnTo>
                  <a:lnTo>
                    <a:pt x="6466601" y="596147"/>
                  </a:lnTo>
                  <a:lnTo>
                    <a:pt x="6434311" y="569251"/>
                  </a:lnTo>
                  <a:lnTo>
                    <a:pt x="6393281" y="535930"/>
                  </a:lnTo>
                  <a:lnTo>
                    <a:pt x="6434789" y="523262"/>
                  </a:lnTo>
                  <a:lnTo>
                    <a:pt x="6480037" y="465125"/>
                  </a:lnTo>
                  <a:lnTo>
                    <a:pt x="6489835" y="422659"/>
                  </a:lnTo>
                  <a:lnTo>
                    <a:pt x="6495122" y="373266"/>
                  </a:lnTo>
                  <a:lnTo>
                    <a:pt x="6498927" y="318447"/>
                  </a:lnTo>
                  <a:lnTo>
                    <a:pt x="6504279" y="259705"/>
                  </a:lnTo>
                  <a:lnTo>
                    <a:pt x="6464408" y="232898"/>
                  </a:lnTo>
                  <a:lnTo>
                    <a:pt x="6433343" y="196287"/>
                  </a:lnTo>
                  <a:lnTo>
                    <a:pt x="6410817" y="153969"/>
                  </a:lnTo>
                  <a:lnTo>
                    <a:pt x="6396562" y="110037"/>
                  </a:lnTo>
                  <a:lnTo>
                    <a:pt x="6390313" y="68587"/>
                  </a:lnTo>
                  <a:lnTo>
                    <a:pt x="6391803" y="33714"/>
                  </a:lnTo>
                  <a:lnTo>
                    <a:pt x="6400763" y="9513"/>
                  </a:lnTo>
                  <a:lnTo>
                    <a:pt x="6416929" y="79"/>
                  </a:lnTo>
                  <a:lnTo>
                    <a:pt x="6419201" y="0"/>
                  </a:lnTo>
                  <a:close/>
                </a:path>
              </a:pathLst>
            </a:custGeom>
            <a:solidFill>
              <a:srgbClr val="AFDEF2"/>
            </a:solidFill>
          </p:spPr>
          <p:txBody>
            <a:bodyPr wrap="square" lIns="0" tIns="0" rIns="0" bIns="0" rtlCol="0"/>
            <a:lstStyle/>
            <a:p>
              <a:endParaRPr/>
            </a:p>
          </p:txBody>
        </p:sp>
        <p:pic>
          <p:nvPicPr>
            <p:cNvPr id="7" name="Picture 6" descr="A blue and white text on a black background&#10;&#10;Description automatically generated">
              <a:extLst>
                <a:ext uri="{FF2B5EF4-FFF2-40B4-BE49-F238E27FC236}">
                  <a16:creationId xmlns:a16="http://schemas.microsoft.com/office/drawing/2014/main" id="{79841AA2-553E-91B6-B2C4-8B6CCEAF61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835" y="5078776"/>
              <a:ext cx="1666823" cy="1364160"/>
            </a:xfrm>
            <a:prstGeom prst="rect">
              <a:avLst/>
            </a:prstGeom>
          </p:spPr>
        </p:pic>
        <p:sp>
          <p:nvSpPr>
            <p:cNvPr id="8" name="Text Placeholder 3">
              <a:extLst>
                <a:ext uri="{FF2B5EF4-FFF2-40B4-BE49-F238E27FC236}">
                  <a16:creationId xmlns:a16="http://schemas.microsoft.com/office/drawing/2014/main" id="{4A6C231F-C487-C0D9-D6E8-852BB6E97688}"/>
                </a:ext>
              </a:extLst>
            </p:cNvPr>
            <p:cNvSpPr txBox="1">
              <a:spLocks/>
            </p:cNvSpPr>
            <p:nvPr/>
          </p:nvSpPr>
          <p:spPr>
            <a:xfrm rot="21444708">
              <a:off x="7422350" y="4984451"/>
              <a:ext cx="2424797" cy="2281236"/>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lvl1pPr marL="0" marR="0" indent="0" algn="l" defTabSz="914400" rtl="0" eaLnBrk="1" latinLnBrk="0" hangingPunct="1">
                <a:lnSpc>
                  <a:spcPct val="120000"/>
                </a:lnSpc>
                <a:spcBef>
                  <a:spcPts val="1000"/>
                </a:spcBef>
                <a:spcAft>
                  <a:spcPts val="0"/>
                </a:spcAft>
                <a:buClrTx/>
                <a:buSzPct val="100000"/>
                <a:buFont typeface="Arial"/>
                <a:buNone/>
                <a:tabLst/>
                <a:defRPr sz="2000" b="0"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sz="1800" b="1" dirty="0">
                  <a:solidFill>
                    <a:srgbClr val="204969"/>
                  </a:solidFill>
                  <a:hlinkClick r:id="rId4">
                    <a:extLst>
                      <a:ext uri="{A12FA001-AC4F-418D-AE19-62706E023703}">
                        <ahyp:hlinkClr xmlns:ahyp="http://schemas.microsoft.com/office/drawing/2018/hyperlinkcolor" val="tx"/>
                      </a:ext>
                    </a:extLst>
                  </a:hlinkClick>
                </a:rPr>
                <a:t>Find out more on p.13 of the PCS workbook</a:t>
              </a:r>
              <a:endParaRPr lang="en-GB" sz="1800" b="1" dirty="0">
                <a:solidFill>
                  <a:srgbClr val="204969"/>
                </a:solidFill>
              </a:endParaRPr>
            </a:p>
          </p:txBody>
        </p:sp>
      </p:grpSp>
    </p:spTree>
    <p:extLst>
      <p:ext uri="{BB962C8B-B14F-4D97-AF65-F5344CB8AC3E}">
        <p14:creationId xmlns:p14="http://schemas.microsoft.com/office/powerpoint/2010/main" val="289453444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id="{80869C87-4DAF-CE4E-847B-F26DE45BF77E}"/>
              </a:ext>
            </a:extLst>
          </p:cNvPr>
          <p:cNvSpPr/>
          <p:nvPr/>
        </p:nvSpPr>
        <p:spPr>
          <a:xfrm>
            <a:off x="961712" y="2840809"/>
            <a:ext cx="2167715" cy="2167715"/>
          </a:xfrm>
          <a:prstGeom prst="ellipse">
            <a:avLst/>
          </a:prstGeom>
          <a:blipFill>
            <a:blip r:embed="rId3"/>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4B8D614D-CCE0-504C-868E-A978182C9EB1}"/>
              </a:ext>
            </a:extLst>
          </p:cNvPr>
          <p:cNvSpPr/>
          <p:nvPr/>
        </p:nvSpPr>
        <p:spPr>
          <a:xfrm>
            <a:off x="4869962" y="2840808"/>
            <a:ext cx="2167715" cy="216771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75D90471-FA47-9C42-B1D8-A5966711AEDB}"/>
              </a:ext>
            </a:extLst>
          </p:cNvPr>
          <p:cNvSpPr/>
          <p:nvPr/>
        </p:nvSpPr>
        <p:spPr>
          <a:xfrm>
            <a:off x="8595405" y="2921328"/>
            <a:ext cx="2167715" cy="2167715"/>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7" name="Text Placeholder 9">
            <a:extLst>
              <a:ext uri="{FF2B5EF4-FFF2-40B4-BE49-F238E27FC236}">
                <a16:creationId xmlns:a16="http://schemas.microsoft.com/office/drawing/2014/main" id="{CED1616B-3542-5548-911B-7D3F8B3ABF55}"/>
              </a:ext>
            </a:extLst>
          </p:cNvPr>
          <p:cNvSpPr txBox="1">
            <a:spLocks/>
          </p:cNvSpPr>
          <p:nvPr/>
        </p:nvSpPr>
        <p:spPr>
          <a:xfrm>
            <a:off x="947313" y="5317265"/>
            <a:ext cx="2167715" cy="844010"/>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GB" dirty="0">
                <a:solidFill>
                  <a:schemeClr val="bg1"/>
                </a:solidFill>
              </a:rPr>
              <a:t>Sewage surfer – a sea horse uses a cotton bud as a raft</a:t>
            </a:r>
          </a:p>
        </p:txBody>
      </p:sp>
      <p:sp>
        <p:nvSpPr>
          <p:cNvPr id="18" name="Text Placeholder 9">
            <a:extLst>
              <a:ext uri="{FF2B5EF4-FFF2-40B4-BE49-F238E27FC236}">
                <a16:creationId xmlns:a16="http://schemas.microsoft.com/office/drawing/2014/main" id="{3A6DCBA8-77DF-4246-A071-54B382A52252}"/>
              </a:ext>
            </a:extLst>
          </p:cNvPr>
          <p:cNvSpPr txBox="1">
            <a:spLocks/>
          </p:cNvSpPr>
          <p:nvPr/>
        </p:nvSpPr>
        <p:spPr>
          <a:xfrm>
            <a:off x="4876324" y="5260169"/>
            <a:ext cx="2161353" cy="844010"/>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GB" dirty="0">
                <a:solidFill>
                  <a:schemeClr val="bg1"/>
                </a:solidFill>
              </a:rPr>
              <a:t>Diver in polluted ocean</a:t>
            </a:r>
          </a:p>
        </p:txBody>
      </p:sp>
      <p:sp>
        <p:nvSpPr>
          <p:cNvPr id="19" name="Text Placeholder 9">
            <a:extLst>
              <a:ext uri="{FF2B5EF4-FFF2-40B4-BE49-F238E27FC236}">
                <a16:creationId xmlns:a16="http://schemas.microsoft.com/office/drawing/2014/main" id="{9BD9A891-32CB-354C-A51E-7165574222B7}"/>
              </a:ext>
            </a:extLst>
          </p:cNvPr>
          <p:cNvSpPr txBox="1">
            <a:spLocks/>
          </p:cNvSpPr>
          <p:nvPr/>
        </p:nvSpPr>
        <p:spPr>
          <a:xfrm>
            <a:off x="8512750" y="5306633"/>
            <a:ext cx="2168715" cy="844010"/>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GB" dirty="0">
                <a:solidFill>
                  <a:schemeClr val="bg1"/>
                </a:solidFill>
              </a:rPr>
              <a:t>Nurdle pellets</a:t>
            </a:r>
          </a:p>
        </p:txBody>
      </p:sp>
      <p:sp>
        <p:nvSpPr>
          <p:cNvPr id="3" name="Content Placeholder 2">
            <a:extLst>
              <a:ext uri="{FF2B5EF4-FFF2-40B4-BE49-F238E27FC236}">
                <a16:creationId xmlns:a16="http://schemas.microsoft.com/office/drawing/2014/main" id="{A2E0F979-3F27-43A6-9E83-370CC068EE1F}"/>
              </a:ext>
            </a:extLst>
          </p:cNvPr>
          <p:cNvSpPr>
            <a:spLocks noGrp="1"/>
          </p:cNvSpPr>
          <p:nvPr>
            <p:ph type="body" sz="quarter" idx="10"/>
          </p:nvPr>
        </p:nvSpPr>
        <p:spPr>
          <a:xfrm>
            <a:off x="513707" y="995086"/>
            <a:ext cx="11501083" cy="1708652"/>
          </a:xfrm>
        </p:spPr>
        <p:txBody>
          <a:bodyPr>
            <a:noAutofit/>
          </a:bodyPr>
          <a:lstStyle/>
          <a:p>
            <a:r>
              <a:rPr lang="en-US" sz="2000" b="0" dirty="0"/>
              <a:t>80% of the GPGP plastic comes from the land, mostly bottles and bags and other types of single use plastic.</a:t>
            </a:r>
          </a:p>
          <a:p>
            <a:r>
              <a:rPr lang="en-US" sz="2000" b="0" dirty="0"/>
              <a:t>Another 10% is fishing nets.</a:t>
            </a:r>
          </a:p>
          <a:p>
            <a:r>
              <a:rPr lang="en-US" sz="2000" b="0" dirty="0"/>
              <a:t>The rest is from ships and containers and offshore rigs, from tiny nurdle pellets (used by industry to melt down and make into </a:t>
            </a:r>
            <a:r>
              <a:rPr lang="en-US" sz="2000" b="0" dirty="0" err="1"/>
              <a:t>moulded</a:t>
            </a:r>
            <a:r>
              <a:rPr lang="en-US" sz="2000" b="0" dirty="0"/>
              <a:t> plastic goods) to trainers and toys.</a:t>
            </a:r>
            <a:endParaRPr lang="en-GB" sz="2000" b="0" dirty="0"/>
          </a:p>
        </p:txBody>
      </p:sp>
      <p:sp>
        <p:nvSpPr>
          <p:cNvPr id="23" name="Title 1">
            <a:extLst>
              <a:ext uri="{FF2B5EF4-FFF2-40B4-BE49-F238E27FC236}">
                <a16:creationId xmlns:a16="http://schemas.microsoft.com/office/drawing/2014/main" id="{30FB670E-51BC-9143-AB9B-E5CFEA539EA1}"/>
              </a:ext>
            </a:extLst>
          </p:cNvPr>
          <p:cNvSpPr txBox="1">
            <a:spLocks/>
          </p:cNvSpPr>
          <p:nvPr/>
        </p:nvSpPr>
        <p:spPr>
          <a:xfrm>
            <a:off x="7369630" y="398611"/>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24" name="Picture 23">
            <a:extLst>
              <a:ext uri="{FF2B5EF4-FFF2-40B4-BE49-F238E27FC236}">
                <a16:creationId xmlns:a16="http://schemas.microsoft.com/office/drawing/2014/main" id="{9B537097-4E01-774E-90C4-1596603DBBF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4389" y="359185"/>
            <a:ext cx="1269363" cy="470373"/>
          </a:xfrm>
          <a:prstGeom prst="rect">
            <a:avLst/>
          </a:prstGeom>
        </p:spPr>
      </p:pic>
    </p:spTree>
    <p:extLst>
      <p:ext uri="{BB962C8B-B14F-4D97-AF65-F5344CB8AC3E}">
        <p14:creationId xmlns:p14="http://schemas.microsoft.com/office/powerpoint/2010/main" val="415043033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C0A4F2A-F253-744E-843F-A60ACAB77B5E}"/>
              </a:ext>
            </a:extLst>
          </p:cNvPr>
          <p:cNvSpPr>
            <a:spLocks noGrp="1"/>
          </p:cNvSpPr>
          <p:nvPr>
            <p:ph type="body" sz="quarter" idx="10"/>
          </p:nvPr>
        </p:nvSpPr>
        <p:spPr>
          <a:xfrm>
            <a:off x="486035" y="1099240"/>
            <a:ext cx="5892974" cy="1102949"/>
          </a:xfrm>
        </p:spPr>
        <p:txBody>
          <a:bodyPr/>
          <a:lstStyle/>
          <a:p>
            <a:r>
              <a:rPr lang="en-US" dirty="0"/>
              <a:t>Plastic facts and figures</a:t>
            </a:r>
          </a:p>
        </p:txBody>
      </p:sp>
      <p:sp>
        <p:nvSpPr>
          <p:cNvPr id="3" name="Text Placeholder 2">
            <a:extLst>
              <a:ext uri="{FF2B5EF4-FFF2-40B4-BE49-F238E27FC236}">
                <a16:creationId xmlns:a16="http://schemas.microsoft.com/office/drawing/2014/main" id="{7B94F39A-E559-664E-9066-27A64FEFAD75}"/>
              </a:ext>
            </a:extLst>
          </p:cNvPr>
          <p:cNvSpPr>
            <a:spLocks noGrp="1"/>
          </p:cNvSpPr>
          <p:nvPr>
            <p:ph type="body" sz="quarter" idx="11"/>
          </p:nvPr>
        </p:nvSpPr>
        <p:spPr>
          <a:xfrm>
            <a:off x="565080" y="2272145"/>
            <a:ext cx="3637050" cy="2536008"/>
          </a:xfrm>
        </p:spPr>
        <p:txBody>
          <a:bodyPr/>
          <a:lstStyle/>
          <a:p>
            <a:r>
              <a:rPr lang="en-US" dirty="0"/>
              <a:t>Every minute the equivalent of a rubbish truck load of plastic is dumped into the ocean.</a:t>
            </a:r>
            <a:endParaRPr lang="en-GB" dirty="0"/>
          </a:p>
          <a:p>
            <a:endParaRPr lang="en-US" dirty="0"/>
          </a:p>
        </p:txBody>
      </p:sp>
      <p:sp>
        <p:nvSpPr>
          <p:cNvPr id="6" name="Oval 5">
            <a:extLst>
              <a:ext uri="{FF2B5EF4-FFF2-40B4-BE49-F238E27FC236}">
                <a16:creationId xmlns:a16="http://schemas.microsoft.com/office/drawing/2014/main" id="{685562DC-43C4-46D3-A507-CCD81B579E6A}"/>
              </a:ext>
            </a:extLst>
          </p:cNvPr>
          <p:cNvSpPr/>
          <p:nvPr/>
        </p:nvSpPr>
        <p:spPr>
          <a:xfrm>
            <a:off x="4743873" y="926939"/>
            <a:ext cx="6329309" cy="6329309"/>
          </a:xfrm>
          <a:prstGeom prst="ellipse">
            <a:avLst/>
          </a:prstGeom>
          <a:blipFill>
            <a:blip r:embed="rId2" cstate="screen">
              <a:extLst>
                <a:ext uri="{28A0092B-C50C-407E-A947-70E740481C1C}">
                  <a14:useLocalDpi xmlns:a14="http://schemas.microsoft.com/office/drawing/2010/main"/>
                </a:ext>
              </a:extLst>
            </a:blip>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8" name="Picture 7">
            <a:extLst>
              <a:ext uri="{FF2B5EF4-FFF2-40B4-BE49-F238E27FC236}">
                <a16:creationId xmlns:a16="http://schemas.microsoft.com/office/drawing/2014/main" id="{1B45AAE7-FA5E-452E-B8FD-E60167FE0E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1791" y="301797"/>
            <a:ext cx="1269363" cy="470373"/>
          </a:xfrm>
          <a:prstGeom prst="rect">
            <a:avLst/>
          </a:prstGeom>
        </p:spPr>
      </p:pic>
      <p:sp>
        <p:nvSpPr>
          <p:cNvPr id="9" name="Title 1">
            <a:extLst>
              <a:ext uri="{FF2B5EF4-FFF2-40B4-BE49-F238E27FC236}">
                <a16:creationId xmlns:a16="http://schemas.microsoft.com/office/drawing/2014/main" id="{032A9216-E1F6-814D-9045-99F72AF3A998}"/>
              </a:ext>
            </a:extLst>
          </p:cNvPr>
          <p:cNvSpPr txBox="1">
            <a:spLocks/>
          </p:cNvSpPr>
          <p:nvPr/>
        </p:nvSpPr>
        <p:spPr>
          <a:xfrm>
            <a:off x="7260885" y="301797"/>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spTree>
    <p:extLst>
      <p:ext uri="{BB962C8B-B14F-4D97-AF65-F5344CB8AC3E}">
        <p14:creationId xmlns:p14="http://schemas.microsoft.com/office/powerpoint/2010/main" val="36440191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C0A4F2A-F253-744E-843F-A60ACAB77B5E}"/>
              </a:ext>
            </a:extLst>
          </p:cNvPr>
          <p:cNvSpPr>
            <a:spLocks noGrp="1"/>
          </p:cNvSpPr>
          <p:nvPr>
            <p:ph type="body" sz="quarter" idx="10"/>
          </p:nvPr>
        </p:nvSpPr>
        <p:spPr/>
        <p:txBody>
          <a:bodyPr/>
          <a:lstStyle/>
          <a:p>
            <a:r>
              <a:rPr lang="en-US"/>
              <a:t>Plastic facts and figures</a:t>
            </a:r>
          </a:p>
        </p:txBody>
      </p:sp>
      <p:sp>
        <p:nvSpPr>
          <p:cNvPr id="3" name="Text Placeholder 2">
            <a:extLst>
              <a:ext uri="{FF2B5EF4-FFF2-40B4-BE49-F238E27FC236}">
                <a16:creationId xmlns:a16="http://schemas.microsoft.com/office/drawing/2014/main" id="{7B94F39A-E559-664E-9066-27A64FEFAD75}"/>
              </a:ext>
            </a:extLst>
          </p:cNvPr>
          <p:cNvSpPr>
            <a:spLocks noGrp="1"/>
          </p:cNvSpPr>
          <p:nvPr>
            <p:ph type="body" sz="quarter" idx="11"/>
          </p:nvPr>
        </p:nvSpPr>
        <p:spPr>
          <a:xfrm>
            <a:off x="1887539" y="1771827"/>
            <a:ext cx="6224587" cy="3036326"/>
          </a:xfrm>
        </p:spPr>
        <p:txBody>
          <a:bodyPr/>
          <a:lstStyle/>
          <a:p>
            <a:r>
              <a:rPr lang="en-US"/>
              <a:t>During this lesson that’s 60 rubbish trucks…</a:t>
            </a:r>
            <a:endParaRPr lang="en-GB"/>
          </a:p>
        </p:txBody>
      </p:sp>
      <p:pic>
        <p:nvPicPr>
          <p:cNvPr id="6" name="Picture 5" descr="A close up of a fence&#10;&#10;Description automatically generated">
            <a:extLst>
              <a:ext uri="{FF2B5EF4-FFF2-40B4-BE49-F238E27FC236}">
                <a16:creationId xmlns:a16="http://schemas.microsoft.com/office/drawing/2014/main" id="{EBF3BC2B-0429-F946-97E3-37F740BFE08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36672"/>
          <a:stretch/>
        </p:blipFill>
        <p:spPr>
          <a:xfrm>
            <a:off x="1368405" y="2313204"/>
            <a:ext cx="9240003" cy="4453930"/>
          </a:xfrm>
          <a:prstGeom prst="rect">
            <a:avLst/>
          </a:prstGeom>
        </p:spPr>
      </p:pic>
      <p:pic>
        <p:nvPicPr>
          <p:cNvPr id="7" name="Picture 6">
            <a:extLst>
              <a:ext uri="{FF2B5EF4-FFF2-40B4-BE49-F238E27FC236}">
                <a16:creationId xmlns:a16="http://schemas.microsoft.com/office/drawing/2014/main" id="{84C9E6FC-C775-4B6A-B30B-162A1323EE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176" y="384575"/>
            <a:ext cx="1269363" cy="470373"/>
          </a:xfrm>
          <a:prstGeom prst="rect">
            <a:avLst/>
          </a:prstGeom>
        </p:spPr>
      </p:pic>
      <p:sp>
        <p:nvSpPr>
          <p:cNvPr id="9" name="Title 1">
            <a:extLst>
              <a:ext uri="{FF2B5EF4-FFF2-40B4-BE49-F238E27FC236}">
                <a16:creationId xmlns:a16="http://schemas.microsoft.com/office/drawing/2014/main" id="{9DAAB525-0E8F-8048-9D4E-0B9C640678F8}"/>
              </a:ext>
            </a:extLst>
          </p:cNvPr>
          <p:cNvSpPr txBox="1">
            <a:spLocks/>
          </p:cNvSpPr>
          <p:nvPr/>
        </p:nvSpPr>
        <p:spPr>
          <a:xfrm>
            <a:off x="7310253" y="384575"/>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spTree>
    <p:extLst>
      <p:ext uri="{BB962C8B-B14F-4D97-AF65-F5344CB8AC3E}">
        <p14:creationId xmlns:p14="http://schemas.microsoft.com/office/powerpoint/2010/main" val="875155177"/>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C0A4F2A-F253-744E-843F-A60ACAB77B5E}"/>
              </a:ext>
            </a:extLst>
          </p:cNvPr>
          <p:cNvSpPr>
            <a:spLocks noGrp="1"/>
          </p:cNvSpPr>
          <p:nvPr>
            <p:ph type="body" sz="quarter" idx="10"/>
          </p:nvPr>
        </p:nvSpPr>
        <p:spPr>
          <a:xfrm>
            <a:off x="279293" y="278917"/>
            <a:ext cx="7061413" cy="1102949"/>
          </a:xfrm>
        </p:spPr>
        <p:txBody>
          <a:bodyPr/>
          <a:lstStyle/>
          <a:p>
            <a:r>
              <a:rPr lang="en-US"/>
              <a:t>Plastic facts and figures</a:t>
            </a:r>
          </a:p>
        </p:txBody>
      </p:sp>
      <p:sp>
        <p:nvSpPr>
          <p:cNvPr id="3" name="Text Placeholder 2">
            <a:extLst>
              <a:ext uri="{FF2B5EF4-FFF2-40B4-BE49-F238E27FC236}">
                <a16:creationId xmlns:a16="http://schemas.microsoft.com/office/drawing/2014/main" id="{7B94F39A-E559-664E-9066-27A64FEFAD75}"/>
              </a:ext>
            </a:extLst>
          </p:cNvPr>
          <p:cNvSpPr>
            <a:spLocks noGrp="1"/>
          </p:cNvSpPr>
          <p:nvPr>
            <p:ph type="body" sz="quarter" idx="11"/>
          </p:nvPr>
        </p:nvSpPr>
        <p:spPr>
          <a:xfrm>
            <a:off x="582721" y="743608"/>
            <a:ext cx="6224587" cy="638258"/>
          </a:xfrm>
        </p:spPr>
        <p:txBody>
          <a:bodyPr/>
          <a:lstStyle/>
          <a:p>
            <a:r>
              <a:rPr lang="en-US"/>
              <a:t>While you’ve been at school today…</a:t>
            </a:r>
            <a:endParaRPr lang="en-GB"/>
          </a:p>
        </p:txBody>
      </p:sp>
      <p:pic>
        <p:nvPicPr>
          <p:cNvPr id="10" name="Picture 9" descr="A close up of a fence&#10;&#10;Description automatically generated">
            <a:extLst>
              <a:ext uri="{FF2B5EF4-FFF2-40B4-BE49-F238E27FC236}">
                <a16:creationId xmlns:a16="http://schemas.microsoft.com/office/drawing/2014/main" id="{0A72308F-73D7-E541-9E87-290B262E4E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83182" y="3138822"/>
            <a:ext cx="4572000" cy="3480040"/>
          </a:xfrm>
          <a:prstGeom prst="rect">
            <a:avLst/>
          </a:prstGeom>
        </p:spPr>
      </p:pic>
      <p:pic>
        <p:nvPicPr>
          <p:cNvPr id="12" name="Picture 11" descr="A close up of a fence&#10;&#10;Description automatically generated">
            <a:extLst>
              <a:ext uri="{FF2B5EF4-FFF2-40B4-BE49-F238E27FC236}">
                <a16:creationId xmlns:a16="http://schemas.microsoft.com/office/drawing/2014/main" id="{493AB770-5618-FF4E-B07D-3664B8A323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11182" y="3138822"/>
            <a:ext cx="4572000" cy="3480040"/>
          </a:xfrm>
          <a:prstGeom prst="rect">
            <a:avLst/>
          </a:prstGeom>
        </p:spPr>
      </p:pic>
      <p:pic>
        <p:nvPicPr>
          <p:cNvPr id="13" name="Picture 12" descr="A close up of a fence&#10;&#10;Description automatically generated">
            <a:extLst>
              <a:ext uri="{FF2B5EF4-FFF2-40B4-BE49-F238E27FC236}">
                <a16:creationId xmlns:a16="http://schemas.microsoft.com/office/drawing/2014/main" id="{C035B3C3-DCA1-8A4C-8558-2B3753B5893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83182" y="1572488"/>
            <a:ext cx="4572000" cy="3480040"/>
          </a:xfrm>
          <a:prstGeom prst="rect">
            <a:avLst/>
          </a:prstGeom>
        </p:spPr>
      </p:pic>
      <p:pic>
        <p:nvPicPr>
          <p:cNvPr id="14" name="Picture 13" descr="A close up of a fence&#10;&#10;Description automatically generated">
            <a:extLst>
              <a:ext uri="{FF2B5EF4-FFF2-40B4-BE49-F238E27FC236}">
                <a16:creationId xmlns:a16="http://schemas.microsoft.com/office/drawing/2014/main" id="{1D26B40F-1855-9F40-9BE9-6448D5EFCCF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2966"/>
          <a:stretch/>
        </p:blipFill>
        <p:spPr>
          <a:xfrm>
            <a:off x="1511182" y="2005807"/>
            <a:ext cx="4572000" cy="3028810"/>
          </a:xfrm>
          <a:prstGeom prst="rect">
            <a:avLst/>
          </a:prstGeom>
        </p:spPr>
      </p:pic>
      <p:pic>
        <p:nvPicPr>
          <p:cNvPr id="15" name="Picture 14" descr="A close up of a fence&#10;&#10;Description automatically generated">
            <a:extLst>
              <a:ext uri="{FF2B5EF4-FFF2-40B4-BE49-F238E27FC236}">
                <a16:creationId xmlns:a16="http://schemas.microsoft.com/office/drawing/2014/main" id="{4C35C690-71F2-4A4D-8FB7-BA060D1FE7B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96000" y="79578"/>
            <a:ext cx="4572000" cy="3480040"/>
          </a:xfrm>
          <a:prstGeom prst="rect">
            <a:avLst/>
          </a:prstGeom>
        </p:spPr>
      </p:pic>
      <p:pic>
        <p:nvPicPr>
          <p:cNvPr id="18" name="Picture 17" descr="A close up of a fence&#10;&#10;Description automatically generated">
            <a:extLst>
              <a:ext uri="{FF2B5EF4-FFF2-40B4-BE49-F238E27FC236}">
                <a16:creationId xmlns:a16="http://schemas.microsoft.com/office/drawing/2014/main" id="{C61C8553-7635-854E-B136-01096B56B4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24000" y="0"/>
            <a:ext cx="4572000" cy="3480040"/>
          </a:xfrm>
          <a:prstGeom prst="rect">
            <a:avLst/>
          </a:prstGeom>
        </p:spPr>
      </p:pic>
    </p:spTree>
    <p:extLst>
      <p:ext uri="{BB962C8B-B14F-4D97-AF65-F5344CB8AC3E}">
        <p14:creationId xmlns:p14="http://schemas.microsoft.com/office/powerpoint/2010/main" val="342452417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p:txBody>
          <a:bodyPr/>
          <a:lstStyle/>
          <a:p>
            <a:r>
              <a:rPr lang="en-GB"/>
              <a:t>How does plastic end up in the ocean?</a:t>
            </a:r>
          </a:p>
        </p:txBody>
      </p:sp>
      <p:sp>
        <p:nvSpPr>
          <p:cNvPr id="4" name="Text Placeholder 3">
            <a:extLst>
              <a:ext uri="{FF2B5EF4-FFF2-40B4-BE49-F238E27FC236}">
                <a16:creationId xmlns:a16="http://schemas.microsoft.com/office/drawing/2014/main" id="{16CCFB06-D034-4E6A-B077-A5AF418266AF}"/>
              </a:ext>
            </a:extLst>
          </p:cNvPr>
          <p:cNvSpPr>
            <a:spLocks noGrp="1"/>
          </p:cNvSpPr>
          <p:nvPr>
            <p:ph type="body" sz="quarter" idx="11"/>
          </p:nvPr>
        </p:nvSpPr>
        <p:spPr/>
        <p:txBody>
          <a:bodyPr/>
          <a:lstStyle/>
          <a:p>
            <a:r>
              <a:rPr lang="en-GB"/>
              <a:t>What sources of plastic can you think of?</a:t>
            </a:r>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123051" y="415063"/>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8775" y="304360"/>
            <a:ext cx="1269363" cy="470373"/>
          </a:xfrm>
          <a:prstGeom prst="rect">
            <a:avLst/>
          </a:prstGeom>
        </p:spPr>
      </p:pic>
      <p:grpSp>
        <p:nvGrpSpPr>
          <p:cNvPr id="2" name="Group 1">
            <a:extLst>
              <a:ext uri="{FF2B5EF4-FFF2-40B4-BE49-F238E27FC236}">
                <a16:creationId xmlns:a16="http://schemas.microsoft.com/office/drawing/2014/main" id="{F3B141F3-2B6A-94AA-0E32-0C9A54A7840E}"/>
              </a:ext>
            </a:extLst>
          </p:cNvPr>
          <p:cNvGrpSpPr/>
          <p:nvPr/>
        </p:nvGrpSpPr>
        <p:grpSpPr>
          <a:xfrm>
            <a:off x="7898672" y="4846243"/>
            <a:ext cx="4221857" cy="2266938"/>
            <a:chOff x="5326562" y="4638101"/>
            <a:chExt cx="4555568" cy="2627586"/>
          </a:xfrm>
        </p:grpSpPr>
        <p:sp>
          <p:nvSpPr>
            <p:cNvPr id="5" name="object 8">
              <a:extLst>
                <a:ext uri="{FF2B5EF4-FFF2-40B4-BE49-F238E27FC236}">
                  <a16:creationId xmlns:a16="http://schemas.microsoft.com/office/drawing/2014/main" id="{5FC80953-1B48-81D8-A66A-34F95ADDB99F}"/>
                </a:ext>
              </a:extLst>
            </p:cNvPr>
            <p:cNvSpPr/>
            <p:nvPr/>
          </p:nvSpPr>
          <p:spPr>
            <a:xfrm>
              <a:off x="5326562" y="4638101"/>
              <a:ext cx="4555568" cy="2010881"/>
            </a:xfrm>
            <a:custGeom>
              <a:avLst/>
              <a:gdLst/>
              <a:ahLst/>
              <a:cxnLst/>
              <a:rect l="l" t="t" r="r" b="b"/>
              <a:pathLst>
                <a:path w="6656705" h="1927225">
                  <a:moveTo>
                    <a:pt x="6419201" y="0"/>
                  </a:moveTo>
                  <a:lnTo>
                    <a:pt x="74218" y="221567"/>
                  </a:lnTo>
                  <a:lnTo>
                    <a:pt x="88695" y="226516"/>
                  </a:lnTo>
                  <a:lnTo>
                    <a:pt x="91455" y="242717"/>
                  </a:lnTo>
                  <a:lnTo>
                    <a:pt x="87138" y="269917"/>
                  </a:lnTo>
                  <a:lnTo>
                    <a:pt x="80379" y="307862"/>
                  </a:lnTo>
                  <a:lnTo>
                    <a:pt x="75817" y="356299"/>
                  </a:lnTo>
                  <a:lnTo>
                    <a:pt x="78089" y="414973"/>
                  </a:lnTo>
                  <a:lnTo>
                    <a:pt x="91833" y="483631"/>
                  </a:lnTo>
                  <a:lnTo>
                    <a:pt x="97519" y="514533"/>
                  </a:lnTo>
                  <a:lnTo>
                    <a:pt x="98464" y="548204"/>
                  </a:lnTo>
                  <a:lnTo>
                    <a:pt x="95833" y="584753"/>
                  </a:lnTo>
                  <a:lnTo>
                    <a:pt x="90791" y="624289"/>
                  </a:lnTo>
                  <a:lnTo>
                    <a:pt x="84504" y="666920"/>
                  </a:lnTo>
                  <a:lnTo>
                    <a:pt x="78138" y="712754"/>
                  </a:lnTo>
                  <a:lnTo>
                    <a:pt x="72858" y="761899"/>
                  </a:lnTo>
                  <a:lnTo>
                    <a:pt x="69829" y="814465"/>
                  </a:lnTo>
                  <a:lnTo>
                    <a:pt x="70218" y="870560"/>
                  </a:lnTo>
                  <a:lnTo>
                    <a:pt x="75189" y="930292"/>
                  </a:lnTo>
                  <a:lnTo>
                    <a:pt x="85909" y="993769"/>
                  </a:lnTo>
                  <a:lnTo>
                    <a:pt x="103543" y="1061100"/>
                  </a:lnTo>
                  <a:lnTo>
                    <a:pt x="130064" y="1090826"/>
                  </a:lnTo>
                  <a:lnTo>
                    <a:pt x="139028" y="1119771"/>
                  </a:lnTo>
                  <a:lnTo>
                    <a:pt x="133947" y="1148328"/>
                  </a:lnTo>
                  <a:lnTo>
                    <a:pt x="118331" y="1176890"/>
                  </a:lnTo>
                  <a:lnTo>
                    <a:pt x="95691" y="1205850"/>
                  </a:lnTo>
                  <a:lnTo>
                    <a:pt x="69537" y="1235602"/>
                  </a:lnTo>
                  <a:lnTo>
                    <a:pt x="43380" y="1266538"/>
                  </a:lnTo>
                  <a:lnTo>
                    <a:pt x="20731" y="1299051"/>
                  </a:lnTo>
                  <a:lnTo>
                    <a:pt x="5101" y="1333535"/>
                  </a:lnTo>
                  <a:lnTo>
                    <a:pt x="0" y="1370383"/>
                  </a:lnTo>
                  <a:lnTo>
                    <a:pt x="31289" y="1401283"/>
                  </a:lnTo>
                  <a:lnTo>
                    <a:pt x="51395" y="1431171"/>
                  </a:lnTo>
                  <a:lnTo>
                    <a:pt x="63961" y="1460335"/>
                  </a:lnTo>
                  <a:lnTo>
                    <a:pt x="81049" y="1517635"/>
                  </a:lnTo>
                  <a:lnTo>
                    <a:pt x="92857" y="1546344"/>
                  </a:lnTo>
                  <a:lnTo>
                    <a:pt x="111700" y="1575474"/>
                  </a:lnTo>
                  <a:lnTo>
                    <a:pt x="141221" y="1605312"/>
                  </a:lnTo>
                  <a:lnTo>
                    <a:pt x="185064" y="1636144"/>
                  </a:lnTo>
                  <a:lnTo>
                    <a:pt x="148724" y="1685827"/>
                  </a:lnTo>
                  <a:lnTo>
                    <a:pt x="125828" y="1732487"/>
                  </a:lnTo>
                  <a:lnTo>
                    <a:pt x="115527" y="1775631"/>
                  </a:lnTo>
                  <a:lnTo>
                    <a:pt x="116976" y="1814768"/>
                  </a:lnTo>
                  <a:lnTo>
                    <a:pt x="151735" y="1879044"/>
                  </a:lnTo>
                  <a:lnTo>
                    <a:pt x="183351" y="1903198"/>
                  </a:lnTo>
                  <a:lnTo>
                    <a:pt x="223329" y="1921373"/>
                  </a:lnTo>
                  <a:lnTo>
                    <a:pt x="284138" y="1926154"/>
                  </a:lnTo>
                  <a:lnTo>
                    <a:pt x="366791" y="1926925"/>
                  </a:lnTo>
                  <a:lnTo>
                    <a:pt x="449186" y="1926323"/>
                  </a:lnTo>
                  <a:lnTo>
                    <a:pt x="584332" y="1924048"/>
                  </a:lnTo>
                  <a:lnTo>
                    <a:pt x="790533" y="1919012"/>
                  </a:lnTo>
                  <a:lnTo>
                    <a:pt x="1086454" y="1910077"/>
                  </a:lnTo>
                  <a:lnTo>
                    <a:pt x="1612652" y="1891639"/>
                  </a:lnTo>
                  <a:lnTo>
                    <a:pt x="2497127" y="1856943"/>
                  </a:lnTo>
                  <a:lnTo>
                    <a:pt x="3971967" y="1793984"/>
                  </a:lnTo>
                  <a:lnTo>
                    <a:pt x="6475564" y="1679146"/>
                  </a:lnTo>
                  <a:lnTo>
                    <a:pt x="6443128" y="1676458"/>
                  </a:lnTo>
                  <a:lnTo>
                    <a:pt x="6426850" y="1665856"/>
                  </a:lnTo>
                  <a:lnTo>
                    <a:pt x="6424122" y="1647862"/>
                  </a:lnTo>
                  <a:lnTo>
                    <a:pt x="6432336" y="1623002"/>
                  </a:lnTo>
                  <a:lnTo>
                    <a:pt x="6448884" y="1591796"/>
                  </a:lnTo>
                  <a:lnTo>
                    <a:pt x="6496545" y="1512445"/>
                  </a:lnTo>
                  <a:lnTo>
                    <a:pt x="6522443" y="1465346"/>
                  </a:lnTo>
                  <a:lnTo>
                    <a:pt x="6546240" y="1413995"/>
                  </a:lnTo>
                  <a:lnTo>
                    <a:pt x="6569189" y="1373884"/>
                  </a:lnTo>
                  <a:lnTo>
                    <a:pt x="6588339" y="1324444"/>
                  </a:lnTo>
                  <a:lnTo>
                    <a:pt x="6602708" y="1269400"/>
                  </a:lnTo>
                  <a:lnTo>
                    <a:pt x="6611312" y="1212475"/>
                  </a:lnTo>
                  <a:lnTo>
                    <a:pt x="6613169" y="1157392"/>
                  </a:lnTo>
                  <a:lnTo>
                    <a:pt x="6595516" y="1131263"/>
                  </a:lnTo>
                  <a:lnTo>
                    <a:pt x="6600688" y="1101530"/>
                  </a:lnTo>
                  <a:lnTo>
                    <a:pt x="6619028" y="1069828"/>
                  </a:lnTo>
                  <a:lnTo>
                    <a:pt x="6640881" y="1037794"/>
                  </a:lnTo>
                  <a:lnTo>
                    <a:pt x="6656591" y="1007064"/>
                  </a:lnTo>
                  <a:lnTo>
                    <a:pt x="6633925" y="950125"/>
                  </a:lnTo>
                  <a:lnTo>
                    <a:pt x="6596135" y="922505"/>
                  </a:lnTo>
                  <a:lnTo>
                    <a:pt x="6548609" y="895494"/>
                  </a:lnTo>
                  <a:lnTo>
                    <a:pt x="6496822" y="868170"/>
                  </a:lnTo>
                  <a:lnTo>
                    <a:pt x="6446253" y="839612"/>
                  </a:lnTo>
                  <a:lnTo>
                    <a:pt x="6472073" y="805766"/>
                  </a:lnTo>
                  <a:lnTo>
                    <a:pt x="6485791" y="771677"/>
                  </a:lnTo>
                  <a:lnTo>
                    <a:pt x="6492009" y="716818"/>
                  </a:lnTo>
                  <a:lnTo>
                    <a:pt x="6495326" y="620664"/>
                  </a:lnTo>
                  <a:lnTo>
                    <a:pt x="6466601" y="596147"/>
                  </a:lnTo>
                  <a:lnTo>
                    <a:pt x="6434311" y="569251"/>
                  </a:lnTo>
                  <a:lnTo>
                    <a:pt x="6393281" y="535930"/>
                  </a:lnTo>
                  <a:lnTo>
                    <a:pt x="6434789" y="523262"/>
                  </a:lnTo>
                  <a:lnTo>
                    <a:pt x="6480037" y="465125"/>
                  </a:lnTo>
                  <a:lnTo>
                    <a:pt x="6489835" y="422659"/>
                  </a:lnTo>
                  <a:lnTo>
                    <a:pt x="6495122" y="373266"/>
                  </a:lnTo>
                  <a:lnTo>
                    <a:pt x="6498927" y="318447"/>
                  </a:lnTo>
                  <a:lnTo>
                    <a:pt x="6504279" y="259705"/>
                  </a:lnTo>
                  <a:lnTo>
                    <a:pt x="6464408" y="232898"/>
                  </a:lnTo>
                  <a:lnTo>
                    <a:pt x="6433343" y="196287"/>
                  </a:lnTo>
                  <a:lnTo>
                    <a:pt x="6410817" y="153969"/>
                  </a:lnTo>
                  <a:lnTo>
                    <a:pt x="6396562" y="110037"/>
                  </a:lnTo>
                  <a:lnTo>
                    <a:pt x="6390313" y="68587"/>
                  </a:lnTo>
                  <a:lnTo>
                    <a:pt x="6391803" y="33714"/>
                  </a:lnTo>
                  <a:lnTo>
                    <a:pt x="6400763" y="9513"/>
                  </a:lnTo>
                  <a:lnTo>
                    <a:pt x="6416929" y="79"/>
                  </a:lnTo>
                  <a:lnTo>
                    <a:pt x="6419201" y="0"/>
                  </a:lnTo>
                  <a:close/>
                </a:path>
              </a:pathLst>
            </a:custGeom>
            <a:solidFill>
              <a:srgbClr val="AFDEF2"/>
            </a:solidFill>
          </p:spPr>
          <p:txBody>
            <a:bodyPr wrap="square" lIns="0" tIns="0" rIns="0" bIns="0" rtlCol="0"/>
            <a:lstStyle/>
            <a:p>
              <a:endParaRPr/>
            </a:p>
          </p:txBody>
        </p:sp>
        <p:pic>
          <p:nvPicPr>
            <p:cNvPr id="8" name="Picture 7" descr="A blue and white text on a black background&#10;&#10;Description automatically generated">
              <a:extLst>
                <a:ext uri="{FF2B5EF4-FFF2-40B4-BE49-F238E27FC236}">
                  <a16:creationId xmlns:a16="http://schemas.microsoft.com/office/drawing/2014/main" id="{1070CB58-AFFA-1FC4-6DFE-57A4D2F574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835" y="5078776"/>
              <a:ext cx="1666823" cy="1364160"/>
            </a:xfrm>
            <a:prstGeom prst="rect">
              <a:avLst/>
            </a:prstGeom>
          </p:spPr>
        </p:pic>
        <p:sp>
          <p:nvSpPr>
            <p:cNvPr id="9" name="Text Placeholder 3">
              <a:extLst>
                <a:ext uri="{FF2B5EF4-FFF2-40B4-BE49-F238E27FC236}">
                  <a16:creationId xmlns:a16="http://schemas.microsoft.com/office/drawing/2014/main" id="{D74C4C1C-AFEA-C5A3-2179-8B86EA519EE9}"/>
                </a:ext>
              </a:extLst>
            </p:cNvPr>
            <p:cNvSpPr txBox="1">
              <a:spLocks/>
            </p:cNvSpPr>
            <p:nvPr/>
          </p:nvSpPr>
          <p:spPr>
            <a:xfrm rot="21444708">
              <a:off x="7422350" y="4984451"/>
              <a:ext cx="2424797" cy="2281236"/>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lvl1pPr marL="0" marR="0" indent="0" algn="l" defTabSz="914400" rtl="0" eaLnBrk="1" latinLnBrk="0" hangingPunct="1">
                <a:lnSpc>
                  <a:spcPct val="120000"/>
                </a:lnSpc>
                <a:spcBef>
                  <a:spcPts val="1000"/>
                </a:spcBef>
                <a:spcAft>
                  <a:spcPts val="0"/>
                </a:spcAft>
                <a:buClrTx/>
                <a:buSzPct val="100000"/>
                <a:buFont typeface="Arial"/>
                <a:buNone/>
                <a:tabLst/>
                <a:defRPr sz="2000" b="0"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sz="1800" b="1" dirty="0">
                  <a:solidFill>
                    <a:srgbClr val="204969"/>
                  </a:solidFill>
                  <a:hlinkClick r:id="rId4">
                    <a:extLst>
                      <a:ext uri="{A12FA001-AC4F-418D-AE19-62706E023703}">
                        <ahyp:hlinkClr xmlns:ahyp="http://schemas.microsoft.com/office/drawing/2018/hyperlinkcolor" val="tx"/>
                      </a:ext>
                    </a:extLst>
                  </a:hlinkClick>
                </a:rPr>
                <a:t>Find out more on p.12 of the PCS workbook</a:t>
              </a:r>
              <a:endParaRPr lang="en-GB" sz="1800" b="1" dirty="0">
                <a:solidFill>
                  <a:srgbClr val="204969"/>
                </a:solidFill>
              </a:endParaRPr>
            </a:p>
          </p:txBody>
        </p:sp>
      </p:grpSp>
    </p:spTree>
    <p:extLst>
      <p:ext uri="{BB962C8B-B14F-4D97-AF65-F5344CB8AC3E}">
        <p14:creationId xmlns:p14="http://schemas.microsoft.com/office/powerpoint/2010/main" val="319191801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8470B19-D489-4B80-AC03-D9BAD0EEE45C}"/>
              </a:ext>
            </a:extLst>
          </p:cNvPr>
          <p:cNvSpPr>
            <a:spLocks noGrp="1"/>
          </p:cNvSpPr>
          <p:nvPr>
            <p:ph type="body" sz="quarter" idx="10"/>
          </p:nvPr>
        </p:nvSpPr>
        <p:spPr/>
        <p:txBody>
          <a:bodyPr/>
          <a:lstStyle/>
          <a:p>
            <a:r>
              <a:rPr lang="en-GB"/>
              <a:t>Sources of plastic in the ocean</a:t>
            </a:r>
          </a:p>
        </p:txBody>
      </p:sp>
      <p:sp>
        <p:nvSpPr>
          <p:cNvPr id="15" name="Title 1">
            <a:extLst>
              <a:ext uri="{FF2B5EF4-FFF2-40B4-BE49-F238E27FC236}">
                <a16:creationId xmlns:a16="http://schemas.microsoft.com/office/drawing/2014/main" id="{E6C18CBD-CC00-45A3-8FEB-A715AB37B427}"/>
              </a:ext>
            </a:extLst>
          </p:cNvPr>
          <p:cNvSpPr txBox="1">
            <a:spLocks/>
          </p:cNvSpPr>
          <p:nvPr/>
        </p:nvSpPr>
        <p:spPr>
          <a:xfrm>
            <a:off x="7297711" y="41506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grpSp>
        <p:nvGrpSpPr>
          <p:cNvPr id="2" name="Group 1">
            <a:extLst>
              <a:ext uri="{FF2B5EF4-FFF2-40B4-BE49-F238E27FC236}">
                <a16:creationId xmlns:a16="http://schemas.microsoft.com/office/drawing/2014/main" id="{DDD81D28-3414-D2F8-0734-0BA90AC71FD4}"/>
              </a:ext>
            </a:extLst>
          </p:cNvPr>
          <p:cNvGrpSpPr/>
          <p:nvPr/>
        </p:nvGrpSpPr>
        <p:grpSpPr>
          <a:xfrm>
            <a:off x="1515942" y="1808253"/>
            <a:ext cx="9160115" cy="4449680"/>
            <a:chOff x="2052992" y="2284004"/>
            <a:chExt cx="8103716" cy="3850638"/>
          </a:xfrm>
        </p:grpSpPr>
        <p:sp>
          <p:nvSpPr>
            <p:cNvPr id="18" name="Oval 17">
              <a:extLst>
                <a:ext uri="{FF2B5EF4-FFF2-40B4-BE49-F238E27FC236}">
                  <a16:creationId xmlns:a16="http://schemas.microsoft.com/office/drawing/2014/main" id="{5931F44E-D804-4AF4-81E0-9CE48245BC09}"/>
                </a:ext>
              </a:extLst>
            </p:cNvPr>
            <p:cNvSpPr/>
            <p:nvPr/>
          </p:nvSpPr>
          <p:spPr>
            <a:xfrm>
              <a:off x="2052992" y="2284004"/>
              <a:ext cx="1846998" cy="1846998"/>
            </a:xfrm>
            <a:prstGeom prst="ellipse">
              <a:avLst/>
            </a:prstGeom>
            <a:blipFill dpi="0" rotWithShape="1">
              <a:blip r:embed="rId3"/>
              <a:srcRect/>
              <a:tile tx="-1016000" ty="0" sx="80000" sy="80000" flip="none" algn="tl"/>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9" name="Oval 18">
              <a:extLst>
                <a:ext uri="{FF2B5EF4-FFF2-40B4-BE49-F238E27FC236}">
                  <a16:creationId xmlns:a16="http://schemas.microsoft.com/office/drawing/2014/main" id="{A0AB9E60-764D-4E60-8DD0-5B5A5D693D46}"/>
                </a:ext>
              </a:extLst>
            </p:cNvPr>
            <p:cNvSpPr/>
            <p:nvPr/>
          </p:nvSpPr>
          <p:spPr>
            <a:xfrm>
              <a:off x="4129678" y="2291561"/>
              <a:ext cx="1846998" cy="1846998"/>
            </a:xfrm>
            <a:prstGeom prst="ellipse">
              <a:avLst/>
            </a:prstGeom>
            <a:blipFill dpi="0" rotWithShape="1">
              <a:blip r:embed="rId4" cstate="screen">
                <a:extLst>
                  <a:ext uri="{28A0092B-C50C-407E-A947-70E740481C1C}">
                    <a14:useLocalDpi xmlns:a14="http://schemas.microsoft.com/office/drawing/2010/main"/>
                  </a:ext>
                </a:extLst>
              </a:blip>
              <a:srcRect/>
              <a:tile tx="7620000" ty="0" sx="80000" sy="80000" flip="none" algn="r"/>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DBE20FB-E513-44ED-BD3E-42A49ABA2D67}"/>
                </a:ext>
              </a:extLst>
            </p:cNvPr>
            <p:cNvSpPr/>
            <p:nvPr/>
          </p:nvSpPr>
          <p:spPr>
            <a:xfrm>
              <a:off x="6221478" y="2299118"/>
              <a:ext cx="1846998" cy="1846998"/>
            </a:xfrm>
            <a:prstGeom prst="ellipse">
              <a:avLst/>
            </a:prstGeom>
            <a:blipFill dpi="0" rotWithShape="1">
              <a:blip r:embed="rId5" cstate="screen">
                <a:extLst>
                  <a:ext uri="{28A0092B-C50C-407E-A947-70E740481C1C}">
                    <a14:useLocalDpi xmlns:a14="http://schemas.microsoft.com/office/drawing/2010/main"/>
                  </a:ext>
                </a:extLst>
              </a:blip>
              <a:srcRect/>
              <a:tile tx="0" ty="0" sx="100000" sy="100000" flip="none" algn="ctr"/>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1" name="Oval 20">
              <a:extLst>
                <a:ext uri="{FF2B5EF4-FFF2-40B4-BE49-F238E27FC236}">
                  <a16:creationId xmlns:a16="http://schemas.microsoft.com/office/drawing/2014/main" id="{7C822E81-7682-40B8-9417-B0D13FF4F305}"/>
                </a:ext>
              </a:extLst>
            </p:cNvPr>
            <p:cNvSpPr/>
            <p:nvPr/>
          </p:nvSpPr>
          <p:spPr>
            <a:xfrm>
              <a:off x="8309710" y="2306675"/>
              <a:ext cx="1846998" cy="1846998"/>
            </a:xfrm>
            <a:prstGeom prst="ellipse">
              <a:avLst/>
            </a:prstGeom>
            <a:blipFill dpi="0" rotWithShape="1">
              <a:blip r:embed="rId6" cstate="screen">
                <a:extLst>
                  <a:ext uri="{28A0092B-C50C-407E-A947-70E740481C1C}">
                    <a14:useLocalDpi xmlns:a14="http://schemas.microsoft.com/office/drawing/2010/main"/>
                  </a:ext>
                </a:extLst>
              </a:blip>
              <a:srcRect/>
              <a:tile tx="-1905000" ty="0" sx="100000" sy="100000" flip="none" algn="tl"/>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2" name="Oval 21">
              <a:extLst>
                <a:ext uri="{FF2B5EF4-FFF2-40B4-BE49-F238E27FC236}">
                  <a16:creationId xmlns:a16="http://schemas.microsoft.com/office/drawing/2014/main" id="{6D82D76C-ABC4-44C9-824A-6DCA214D15F9}"/>
                </a:ext>
              </a:extLst>
            </p:cNvPr>
            <p:cNvSpPr/>
            <p:nvPr/>
          </p:nvSpPr>
          <p:spPr>
            <a:xfrm>
              <a:off x="2052992" y="4264973"/>
              <a:ext cx="1846998" cy="1846998"/>
            </a:xfrm>
            <a:prstGeom prst="ellipse">
              <a:avLst/>
            </a:prstGeom>
            <a:blipFill dpi="0" rotWithShape="1">
              <a:blip r:embed="rId7"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3" name="Oval 22">
              <a:extLst>
                <a:ext uri="{FF2B5EF4-FFF2-40B4-BE49-F238E27FC236}">
                  <a16:creationId xmlns:a16="http://schemas.microsoft.com/office/drawing/2014/main" id="{797341AD-B214-4F5C-927F-EB10CE082298}"/>
                </a:ext>
              </a:extLst>
            </p:cNvPr>
            <p:cNvSpPr/>
            <p:nvPr/>
          </p:nvSpPr>
          <p:spPr>
            <a:xfrm>
              <a:off x="4129678" y="4272530"/>
              <a:ext cx="1846998" cy="1846998"/>
            </a:xfrm>
            <a:prstGeom prst="ellipse">
              <a:avLst/>
            </a:prstGeom>
            <a:blipFill dpi="0" rotWithShape="0">
              <a:blip r:embed="rId8"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4" name="Oval 23">
              <a:extLst>
                <a:ext uri="{FF2B5EF4-FFF2-40B4-BE49-F238E27FC236}">
                  <a16:creationId xmlns:a16="http://schemas.microsoft.com/office/drawing/2014/main" id="{AD1EADBC-0595-4DAC-9E33-9BF79261A4A2}"/>
                </a:ext>
              </a:extLst>
            </p:cNvPr>
            <p:cNvSpPr/>
            <p:nvPr/>
          </p:nvSpPr>
          <p:spPr>
            <a:xfrm>
              <a:off x="6221478" y="4280087"/>
              <a:ext cx="1846998" cy="1846998"/>
            </a:xfrm>
            <a:prstGeom prst="ellipse">
              <a:avLst/>
            </a:prstGeom>
            <a:blipFill dpi="0" rotWithShape="1">
              <a:blip r:embed="rId9" cstate="screen">
                <a:extLst>
                  <a:ext uri="{28A0092B-C50C-407E-A947-70E740481C1C}">
                    <a14:useLocalDpi xmlns:a14="http://schemas.microsoft.com/office/drawing/2010/main"/>
                  </a:ext>
                </a:extLst>
              </a:blip>
              <a:srcRect/>
              <a:tile tx="0" ty="0" sx="100000" sy="100000" flip="none" algn="tl"/>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AEF3243D-D224-4421-B8C6-5A1E6C641561}"/>
                </a:ext>
              </a:extLst>
            </p:cNvPr>
            <p:cNvSpPr/>
            <p:nvPr/>
          </p:nvSpPr>
          <p:spPr>
            <a:xfrm>
              <a:off x="8309710" y="4287644"/>
              <a:ext cx="1846998" cy="1846998"/>
            </a:xfrm>
            <a:prstGeom prst="ellipse">
              <a:avLst/>
            </a:prstGeom>
            <a:blipFill dpi="0" rotWithShape="1">
              <a:blip r:embed="rId10" cstate="screen">
                <a:extLst>
                  <a:ext uri="{28A0092B-C50C-407E-A947-70E740481C1C}">
                    <a14:useLocalDpi xmlns:a14="http://schemas.microsoft.com/office/drawing/2010/main"/>
                  </a:ext>
                </a:extLst>
              </a:blip>
              <a:srcRect/>
              <a:tile tx="0" ty="0" sx="100000" sy="100000" flip="none" algn="tl"/>
            </a:blip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Text Placeholder 9">
              <a:extLst>
                <a:ext uri="{FF2B5EF4-FFF2-40B4-BE49-F238E27FC236}">
                  <a16:creationId xmlns:a16="http://schemas.microsoft.com/office/drawing/2014/main" id="{99F83EE6-2891-4EAF-883B-0860C4BB5F43}"/>
                </a:ext>
              </a:extLst>
            </p:cNvPr>
            <p:cNvSpPr txBox="1">
              <a:spLocks/>
            </p:cNvSpPr>
            <p:nvPr/>
          </p:nvSpPr>
          <p:spPr>
            <a:xfrm>
              <a:off x="4128826" y="2821894"/>
              <a:ext cx="1847850" cy="719137"/>
            </a:xfrm>
            <a:prstGeom prst="rect">
              <a:avLst/>
            </a:prstGeom>
          </p:spPr>
          <p:txBody>
            <a:bodyPr anchor="ctr"/>
            <a:lstStyle>
              <a:lvl1pPr marL="0" marR="0" indent="0" algn="ctr" defTabSz="914400" rtl="0" eaLnBrk="1" latinLnBrk="0" hangingPunct="1">
                <a:lnSpc>
                  <a:spcPct val="90000"/>
                </a:lnSpc>
                <a:spcBef>
                  <a:spcPts val="1000"/>
                </a:spcBef>
                <a:spcAft>
                  <a:spcPts val="0"/>
                </a:spcAft>
                <a:buClrTx/>
                <a:buSzPct val="100000"/>
                <a:buFont typeface="Arial"/>
                <a:buNone/>
                <a:tabLst/>
                <a:defRPr sz="1800" b="1" i="0" u="none" strike="noStrike" cap="none" spc="0" baseline="0">
                  <a:ln>
                    <a:noFill/>
                  </a:ln>
                  <a:solidFill>
                    <a:schemeClr val="tx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endParaRPr lang="en-US"/>
            </a:p>
          </p:txBody>
        </p:sp>
      </p:grpSp>
      <p:pic>
        <p:nvPicPr>
          <p:cNvPr id="34" name="Picture 33">
            <a:extLst>
              <a:ext uri="{FF2B5EF4-FFF2-40B4-BE49-F238E27FC236}">
                <a16:creationId xmlns:a16="http://schemas.microsoft.com/office/drawing/2014/main" id="{B0CAC14B-3D70-4A94-82CB-F86FEFBDCA0D}"/>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85538" y="415064"/>
            <a:ext cx="1269363" cy="470373"/>
          </a:xfrm>
          <a:prstGeom prst="rect">
            <a:avLst/>
          </a:prstGeom>
        </p:spPr>
      </p:pic>
    </p:spTree>
    <p:extLst>
      <p:ext uri="{BB962C8B-B14F-4D97-AF65-F5344CB8AC3E}">
        <p14:creationId xmlns:p14="http://schemas.microsoft.com/office/powerpoint/2010/main" val="155761092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947396-68FD-4888-832B-A93B2CB8F9A6}"/>
              </a:ext>
            </a:extLst>
          </p:cNvPr>
          <p:cNvSpPr>
            <a:spLocks noGrp="1"/>
          </p:cNvSpPr>
          <p:nvPr>
            <p:ph type="body" sz="quarter" idx="10"/>
          </p:nvPr>
        </p:nvSpPr>
        <p:spPr/>
        <p:txBody>
          <a:bodyPr/>
          <a:lstStyle/>
          <a:p>
            <a:r>
              <a:rPr lang="en-GB"/>
              <a:t>mockumentary</a:t>
            </a:r>
          </a:p>
        </p:txBody>
      </p:sp>
      <p:sp>
        <p:nvSpPr>
          <p:cNvPr id="5" name="Title 1">
            <a:extLst>
              <a:ext uri="{FF2B5EF4-FFF2-40B4-BE49-F238E27FC236}">
                <a16:creationId xmlns:a16="http://schemas.microsoft.com/office/drawing/2014/main" id="{A702BF4D-5E37-4A43-86D2-998223963317}"/>
              </a:ext>
            </a:extLst>
          </p:cNvPr>
          <p:cNvSpPr txBox="1">
            <a:spLocks/>
          </p:cNvSpPr>
          <p:nvPr/>
        </p:nvSpPr>
        <p:spPr>
          <a:xfrm>
            <a:off x="6866196" y="418608"/>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6" name="Picture 5">
            <a:extLst>
              <a:ext uri="{FF2B5EF4-FFF2-40B4-BE49-F238E27FC236}">
                <a16:creationId xmlns:a16="http://schemas.microsoft.com/office/drawing/2014/main" id="{883CBE6B-FCFD-6E4B-AC42-32D2B14483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8" y="357947"/>
            <a:ext cx="1269363" cy="470373"/>
          </a:xfrm>
          <a:prstGeom prst="rect">
            <a:avLst/>
          </a:prstGeom>
        </p:spPr>
      </p:pic>
      <p:pic>
        <p:nvPicPr>
          <p:cNvPr id="4" name="Picture 3" descr="A picture containing nature, monitor&#10;&#10;Description automatically generated">
            <a:hlinkClick r:id="rId3"/>
            <a:extLst>
              <a:ext uri="{FF2B5EF4-FFF2-40B4-BE49-F238E27FC236}">
                <a16:creationId xmlns:a16="http://schemas.microsoft.com/office/drawing/2014/main" id="{94E842FE-5C8A-BA4D-927A-10ADDC3AA7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01904" y="1642685"/>
            <a:ext cx="7451837" cy="4191658"/>
          </a:xfrm>
          <a:prstGeom prst="rect">
            <a:avLst/>
          </a:prstGeom>
        </p:spPr>
      </p:pic>
      <p:grpSp>
        <p:nvGrpSpPr>
          <p:cNvPr id="7" name="Group 6">
            <a:extLst>
              <a:ext uri="{FF2B5EF4-FFF2-40B4-BE49-F238E27FC236}">
                <a16:creationId xmlns:a16="http://schemas.microsoft.com/office/drawing/2014/main" id="{C252C931-C3A1-4346-92E5-99BFDE042A54}"/>
              </a:ext>
            </a:extLst>
          </p:cNvPr>
          <p:cNvGrpSpPr/>
          <p:nvPr/>
        </p:nvGrpSpPr>
        <p:grpSpPr>
          <a:xfrm>
            <a:off x="1919289" y="6073324"/>
            <a:ext cx="2079653" cy="283221"/>
            <a:chOff x="395288" y="6073323"/>
            <a:chExt cx="2079653" cy="283221"/>
          </a:xfrm>
        </p:grpSpPr>
        <p:grpSp>
          <p:nvGrpSpPr>
            <p:cNvPr id="8" name="Group 7">
              <a:extLst>
                <a:ext uri="{FF2B5EF4-FFF2-40B4-BE49-F238E27FC236}">
                  <a16:creationId xmlns:a16="http://schemas.microsoft.com/office/drawing/2014/main" id="{D36BF66A-9F3E-4A4E-9825-1BFC3DC29F79}"/>
                </a:ext>
              </a:extLst>
            </p:cNvPr>
            <p:cNvGrpSpPr/>
            <p:nvPr/>
          </p:nvGrpSpPr>
          <p:grpSpPr>
            <a:xfrm>
              <a:off x="395288" y="6073323"/>
              <a:ext cx="2079653" cy="283221"/>
              <a:chOff x="395288" y="6073323"/>
              <a:chExt cx="2079653" cy="283221"/>
            </a:xfrm>
          </p:grpSpPr>
          <p:grpSp>
            <p:nvGrpSpPr>
              <p:cNvPr id="10" name="Group 9">
                <a:extLst>
                  <a:ext uri="{FF2B5EF4-FFF2-40B4-BE49-F238E27FC236}">
                    <a16:creationId xmlns:a16="http://schemas.microsoft.com/office/drawing/2014/main" id="{50112793-E2FE-D746-BA5B-6EE198E222E3}"/>
                  </a:ext>
                </a:extLst>
              </p:cNvPr>
              <p:cNvGrpSpPr/>
              <p:nvPr/>
            </p:nvGrpSpPr>
            <p:grpSpPr>
              <a:xfrm>
                <a:off x="395288" y="6073323"/>
                <a:ext cx="2079653" cy="283221"/>
                <a:chOff x="2506068" y="6091812"/>
                <a:chExt cx="2079653" cy="283221"/>
              </a:xfrm>
              <a:solidFill>
                <a:srgbClr val="4EB7A0"/>
              </a:solidFill>
            </p:grpSpPr>
            <p:sp>
              <p:nvSpPr>
                <p:cNvPr id="12" name="Oval 11">
                  <a:extLst>
                    <a:ext uri="{FF2B5EF4-FFF2-40B4-BE49-F238E27FC236}">
                      <a16:creationId xmlns:a16="http://schemas.microsoft.com/office/drawing/2014/main" id="{06BC4001-5BAA-9B40-9951-58C43D1F6622}"/>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5DA02F51-3913-9C49-9F6D-F4ED2E0C4EFE}"/>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1" name="Rectangle 10">
                <a:extLst>
                  <a:ext uri="{FF2B5EF4-FFF2-40B4-BE49-F238E27FC236}">
                    <a16:creationId xmlns:a16="http://schemas.microsoft.com/office/drawing/2014/main" id="{F48B6F07-653B-2F45-8791-AEF99592B091}"/>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9" name="TextBox 8">
              <a:hlinkClick r:id="rId3"/>
              <a:extLst>
                <a:ext uri="{FF2B5EF4-FFF2-40B4-BE49-F238E27FC236}">
                  <a16:creationId xmlns:a16="http://schemas.microsoft.com/office/drawing/2014/main" id="{AA236AD6-C75C-A54D-97BD-2CC9F160FDDA}"/>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200" b="1" spc="300">
                  <a:solidFill>
                    <a:schemeClr val="tx1"/>
                  </a:solidFill>
                  <a:latin typeface="Century Gothic" panose="020B0502020202020204" pitchFamily="34" charset="0"/>
                </a:rPr>
                <a:t>VIEW VIDEO</a:t>
              </a:r>
            </a:p>
          </p:txBody>
        </p:sp>
      </p:grpSp>
    </p:spTree>
    <p:extLst>
      <p:ext uri="{BB962C8B-B14F-4D97-AF65-F5344CB8AC3E}">
        <p14:creationId xmlns:p14="http://schemas.microsoft.com/office/powerpoint/2010/main" val="58541328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p:txBody>
          <a:bodyPr>
            <a:normAutofit lnSpcReduction="10000"/>
          </a:bodyPr>
          <a:lstStyle/>
          <a:p>
            <a:r>
              <a:rPr lang="en-US" dirty="0"/>
              <a:t>Lesson 1</a:t>
            </a:r>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448253" y="4129110"/>
            <a:ext cx="4929761" cy="2481482"/>
          </a:xfrm>
        </p:spPr>
        <p:txBody>
          <a:bodyPr>
            <a:normAutofit/>
          </a:bodyPr>
          <a:lstStyle/>
          <a:p>
            <a:r>
              <a:rPr lang="en-US" dirty="0"/>
              <a:t>What is the ‘Great Pacific Garbage Patch’ really like?</a:t>
            </a:r>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293276" y="197320"/>
            <a:ext cx="1737280" cy="292537"/>
          </a:xfrm>
          <a:solidFill>
            <a:srgbClr val="A0D0DC"/>
          </a:solidFill>
        </p:spPr>
        <p:txBody>
          <a:bodyPr>
            <a:noAutofit/>
          </a:bodyPr>
          <a:lstStyle/>
          <a:p>
            <a:pPr>
              <a:lnSpc>
                <a:spcPct val="110000"/>
              </a:lnSpc>
              <a:spcBef>
                <a:spcPts val="0"/>
              </a:spcBef>
            </a:pPr>
            <a:r>
              <a:rPr lang="en-US" dirty="0"/>
              <a:t>Ocean Plastics</a:t>
            </a:r>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293276" y="609924"/>
            <a:ext cx="1237434" cy="156984"/>
          </a:xfrm>
          <a:solidFill>
            <a:srgbClr val="A0D0DC"/>
          </a:solidFill>
        </p:spPr>
        <p:txBody>
          <a:bodyPr>
            <a:noAutofit/>
          </a:bodyPr>
          <a:lstStyle/>
          <a:p>
            <a:r>
              <a:rPr lang="en-US"/>
              <a:t>Geography | 11-14</a:t>
            </a:r>
          </a:p>
        </p:txBody>
      </p:sp>
      <p:sp>
        <p:nvSpPr>
          <p:cNvPr id="7" name="Oval 6">
            <a:extLst>
              <a:ext uri="{FF2B5EF4-FFF2-40B4-BE49-F238E27FC236}">
                <a16:creationId xmlns:a16="http://schemas.microsoft.com/office/drawing/2014/main" id="{A2CE1583-ECBA-E142-B1BB-204587FED229}"/>
              </a:ext>
            </a:extLst>
          </p:cNvPr>
          <p:cNvSpPr/>
          <p:nvPr/>
        </p:nvSpPr>
        <p:spPr>
          <a:xfrm>
            <a:off x="4864496" y="-284805"/>
            <a:ext cx="7429291" cy="7202791"/>
          </a:xfrm>
          <a:prstGeom prst="ellipse">
            <a:avLst/>
          </a:prstGeom>
          <a:blipFill dpi="0" rotWithShape="1">
            <a:blip r:embed="rId2" cstate="screen">
              <a:extLst>
                <a:ext uri="{28A0092B-C50C-407E-A947-70E740481C1C}">
                  <a14:useLocalDpi xmlns:a14="http://schemas.microsoft.com/office/drawing/2010/main"/>
                </a:ext>
              </a:extLst>
            </a:blip>
            <a:srcRect/>
            <a:tile tx="0" ty="0" sx="100000" sy="100000" flip="none" algn="b"/>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a:endParaRPr lang="en-US" sz="1800"/>
          </a:p>
        </p:txBody>
      </p:sp>
      <p:pic>
        <p:nvPicPr>
          <p:cNvPr id="9" name="Picture 8">
            <a:extLst>
              <a:ext uri="{FF2B5EF4-FFF2-40B4-BE49-F238E27FC236}">
                <a16:creationId xmlns:a16="http://schemas.microsoft.com/office/drawing/2014/main" id="{2395A61F-67D9-EFE0-68E6-1F6120CC01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3276" y="1014008"/>
            <a:ext cx="1811513" cy="671271"/>
          </a:xfrm>
          <a:prstGeom prst="rect">
            <a:avLst/>
          </a:prstGeom>
        </p:spPr>
      </p:pic>
    </p:spTree>
    <p:extLst>
      <p:ext uri="{BB962C8B-B14F-4D97-AF65-F5344CB8AC3E}">
        <p14:creationId xmlns:p14="http://schemas.microsoft.com/office/powerpoint/2010/main" val="271299409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947396-68FD-4888-832B-A93B2CB8F9A6}"/>
              </a:ext>
            </a:extLst>
          </p:cNvPr>
          <p:cNvSpPr>
            <a:spLocks noGrp="1"/>
          </p:cNvSpPr>
          <p:nvPr>
            <p:ph type="body" sz="quarter" idx="10"/>
          </p:nvPr>
        </p:nvSpPr>
        <p:spPr/>
        <p:txBody>
          <a:bodyPr/>
          <a:lstStyle/>
          <a:p>
            <a:r>
              <a:rPr lang="en-GB"/>
              <a:t>Flow chart blocks</a:t>
            </a:r>
          </a:p>
        </p:txBody>
      </p:sp>
      <p:sp>
        <p:nvSpPr>
          <p:cNvPr id="5" name="Title 1">
            <a:extLst>
              <a:ext uri="{FF2B5EF4-FFF2-40B4-BE49-F238E27FC236}">
                <a16:creationId xmlns:a16="http://schemas.microsoft.com/office/drawing/2014/main" id="{071E7564-AC18-7240-AA4F-72239CFD6708}"/>
              </a:ext>
            </a:extLst>
          </p:cNvPr>
          <p:cNvSpPr txBox="1">
            <a:spLocks/>
          </p:cNvSpPr>
          <p:nvPr/>
        </p:nvSpPr>
        <p:spPr>
          <a:xfrm>
            <a:off x="5540830" y="41506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1: What is the ‘Great Pacific Garbage Patch’ really like?</a:t>
            </a:r>
            <a:endParaRPr lang="en-GB"/>
          </a:p>
        </p:txBody>
      </p:sp>
      <p:pic>
        <p:nvPicPr>
          <p:cNvPr id="6" name="Picture 5">
            <a:extLst>
              <a:ext uri="{FF2B5EF4-FFF2-40B4-BE49-F238E27FC236}">
                <a16:creationId xmlns:a16="http://schemas.microsoft.com/office/drawing/2014/main" id="{B4AE8F82-2ACD-FF4A-80D6-B025702E2B6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pic>
        <p:nvPicPr>
          <p:cNvPr id="7" name="Picture 6" descr="A close up of a sign&#10;&#10;Description automatically generated">
            <a:extLst>
              <a:ext uri="{FF2B5EF4-FFF2-40B4-BE49-F238E27FC236}">
                <a16:creationId xmlns:a16="http://schemas.microsoft.com/office/drawing/2014/main" id="{41BF6ECA-60AD-6E43-A0E5-1DCE1F99C4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81350" y="1781775"/>
            <a:ext cx="5829300" cy="4546600"/>
          </a:xfrm>
          <a:prstGeom prst="rect">
            <a:avLst/>
          </a:prstGeom>
        </p:spPr>
      </p:pic>
    </p:spTree>
    <p:extLst>
      <p:ext uri="{BB962C8B-B14F-4D97-AF65-F5344CB8AC3E}">
        <p14:creationId xmlns:p14="http://schemas.microsoft.com/office/powerpoint/2010/main" val="227162664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947396-68FD-4888-832B-A93B2CB8F9A6}"/>
              </a:ext>
            </a:extLst>
          </p:cNvPr>
          <p:cNvSpPr>
            <a:spLocks noGrp="1"/>
          </p:cNvSpPr>
          <p:nvPr>
            <p:ph type="body" sz="quarter" idx="10"/>
          </p:nvPr>
        </p:nvSpPr>
        <p:spPr/>
        <p:txBody>
          <a:bodyPr/>
          <a:lstStyle/>
          <a:p>
            <a:r>
              <a:rPr lang="en-GB"/>
              <a:t>Flow chart example</a:t>
            </a:r>
          </a:p>
        </p:txBody>
      </p:sp>
      <p:sp>
        <p:nvSpPr>
          <p:cNvPr id="5" name="Title 1">
            <a:extLst>
              <a:ext uri="{FF2B5EF4-FFF2-40B4-BE49-F238E27FC236}">
                <a16:creationId xmlns:a16="http://schemas.microsoft.com/office/drawing/2014/main" id="{515BB42C-BC9E-AF44-98FA-2101DA4EEA0E}"/>
              </a:ext>
            </a:extLst>
          </p:cNvPr>
          <p:cNvSpPr txBox="1">
            <a:spLocks/>
          </p:cNvSpPr>
          <p:nvPr/>
        </p:nvSpPr>
        <p:spPr>
          <a:xfrm>
            <a:off x="5540830" y="41506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1: What is the ‘Great Pacific Garbage Patch’ really like?</a:t>
            </a:r>
            <a:endParaRPr lang="en-GB"/>
          </a:p>
        </p:txBody>
      </p:sp>
      <p:pic>
        <p:nvPicPr>
          <p:cNvPr id="6" name="Picture 5">
            <a:extLst>
              <a:ext uri="{FF2B5EF4-FFF2-40B4-BE49-F238E27FC236}">
                <a16:creationId xmlns:a16="http://schemas.microsoft.com/office/drawing/2014/main" id="{EB589A4D-7E40-014F-A527-77DBE5F011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pic>
        <p:nvPicPr>
          <p:cNvPr id="7" name="Picture 6" descr="A picture containing object, clock&#10;&#10;Description automatically generated">
            <a:extLst>
              <a:ext uri="{FF2B5EF4-FFF2-40B4-BE49-F238E27FC236}">
                <a16:creationId xmlns:a16="http://schemas.microsoft.com/office/drawing/2014/main" id="{37AC12F0-89EE-D041-BA86-8C18799B18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7300" y="1689307"/>
            <a:ext cx="6413500" cy="2197100"/>
          </a:xfrm>
          <a:prstGeom prst="rect">
            <a:avLst/>
          </a:prstGeom>
        </p:spPr>
      </p:pic>
    </p:spTree>
    <p:extLst>
      <p:ext uri="{BB962C8B-B14F-4D97-AF65-F5344CB8AC3E}">
        <p14:creationId xmlns:p14="http://schemas.microsoft.com/office/powerpoint/2010/main" val="17282748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 name="Picture 89" descr="A close up of a sign&#10;&#10;Description automatically generated">
            <a:extLst>
              <a:ext uri="{FF2B5EF4-FFF2-40B4-BE49-F238E27FC236}">
                <a16:creationId xmlns:a16="http://schemas.microsoft.com/office/drawing/2014/main" id="{53C498D3-CBC9-7A4C-B61F-EA2B628871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7300" y="1689307"/>
            <a:ext cx="7137400" cy="4864100"/>
          </a:xfrm>
          <a:prstGeom prst="rect">
            <a:avLst/>
          </a:prstGeom>
        </p:spPr>
      </p:pic>
      <p:sp>
        <p:nvSpPr>
          <p:cNvPr id="3" name="Text Placeholder 2">
            <a:extLst>
              <a:ext uri="{FF2B5EF4-FFF2-40B4-BE49-F238E27FC236}">
                <a16:creationId xmlns:a16="http://schemas.microsoft.com/office/drawing/2014/main" id="{74E0F7AD-85D4-4B30-8A17-293175E1EBB7}"/>
              </a:ext>
            </a:extLst>
          </p:cNvPr>
          <p:cNvSpPr>
            <a:spLocks noGrp="1"/>
          </p:cNvSpPr>
          <p:nvPr>
            <p:ph type="body" sz="quarter" idx="10"/>
          </p:nvPr>
        </p:nvSpPr>
        <p:spPr>
          <a:xfrm>
            <a:off x="1888153" y="992611"/>
            <a:ext cx="5296060" cy="1102949"/>
          </a:xfrm>
        </p:spPr>
        <p:txBody>
          <a:bodyPr/>
          <a:lstStyle/>
          <a:p>
            <a:r>
              <a:rPr lang="en-GB"/>
              <a:t>Completed flowchart</a:t>
            </a:r>
          </a:p>
        </p:txBody>
      </p:sp>
      <p:sp>
        <p:nvSpPr>
          <p:cNvPr id="5" name="Title 1">
            <a:extLst>
              <a:ext uri="{FF2B5EF4-FFF2-40B4-BE49-F238E27FC236}">
                <a16:creationId xmlns:a16="http://schemas.microsoft.com/office/drawing/2014/main" id="{91E64FEE-37FE-1040-8017-18BC8A49C997}"/>
              </a:ext>
            </a:extLst>
          </p:cNvPr>
          <p:cNvSpPr txBox="1">
            <a:spLocks/>
          </p:cNvSpPr>
          <p:nvPr/>
        </p:nvSpPr>
        <p:spPr>
          <a:xfrm>
            <a:off x="5540830" y="41506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1: What is the ‘Great Pacific Garbage Patch’ really like?</a:t>
            </a:r>
            <a:endParaRPr lang="en-GB"/>
          </a:p>
        </p:txBody>
      </p:sp>
      <p:pic>
        <p:nvPicPr>
          <p:cNvPr id="6" name="Picture 5">
            <a:extLst>
              <a:ext uri="{FF2B5EF4-FFF2-40B4-BE49-F238E27FC236}">
                <a16:creationId xmlns:a16="http://schemas.microsoft.com/office/drawing/2014/main" id="{FA5A121B-B219-E749-9D6C-3D99F06053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256112471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Title 1"/>
          <p:cNvSpPr txBox="1">
            <a:spLocks noGrp="1"/>
          </p:cNvSpPr>
          <p:nvPr>
            <p:ph type="title"/>
          </p:nvPr>
        </p:nvSpPr>
        <p:spPr>
          <a:prstGeom prst="rect">
            <a:avLst/>
          </a:prstGeom>
        </p:spPr>
        <p:txBody>
          <a:bodyPr/>
          <a:lstStyle/>
          <a:p>
            <a:endParaRPr/>
          </a:p>
        </p:txBody>
      </p:sp>
      <p:pic>
        <p:nvPicPr>
          <p:cNvPr id="154" name="Content Placeholder 4" descr="Content Placeholder 4"/>
          <p:cNvPicPr>
            <a:picLocks noChangeAspect="1"/>
          </p:cNvPicPr>
          <p:nvPr/>
        </p:nvPicPr>
        <p:blipFill>
          <a:blip r:embed="rId3"/>
          <a:stretch>
            <a:fillRect/>
          </a:stretch>
        </p:blipFill>
        <p:spPr>
          <a:xfrm>
            <a:off x="0" y="0"/>
            <a:ext cx="12192000" cy="6858000"/>
          </a:xfrm>
          <a:prstGeom prst="rect">
            <a:avLst/>
          </a:prstGeom>
          <a:ln w="12700">
            <a:miter lim="400000"/>
          </a:ln>
        </p:spPr>
      </p:pic>
      <p:sp>
        <p:nvSpPr>
          <p:cNvPr id="3" name="TextBox 2">
            <a:extLst>
              <a:ext uri="{FF2B5EF4-FFF2-40B4-BE49-F238E27FC236}">
                <a16:creationId xmlns:a16="http://schemas.microsoft.com/office/drawing/2014/main" id="{BF07C61C-C20C-F8BB-0A24-BF9A0EB7CB80}"/>
              </a:ext>
            </a:extLst>
          </p:cNvPr>
          <p:cNvSpPr txBox="1"/>
          <p:nvPr/>
        </p:nvSpPr>
        <p:spPr>
          <a:xfrm>
            <a:off x="326204" y="167291"/>
            <a:ext cx="9167118"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3200" b="1" dirty="0">
                <a:solidFill>
                  <a:srgbClr val="32CEC3"/>
                </a:solidFill>
              </a:rPr>
              <a:t>What happens to plastic once it enters the ocean?</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D2EB95D-4111-4A6C-9127-AEA1E2A62133}"/>
              </a:ext>
            </a:extLst>
          </p:cNvPr>
          <p:cNvSpPr>
            <a:spLocks noGrp="1"/>
          </p:cNvSpPr>
          <p:nvPr>
            <p:ph type="body" sz="quarter" idx="10"/>
          </p:nvPr>
        </p:nvSpPr>
        <p:spPr/>
        <p:txBody>
          <a:bodyPr/>
          <a:lstStyle/>
          <a:p>
            <a:r>
              <a:rPr lang="en-GB"/>
              <a:t>NASA Perpetual Ocean</a:t>
            </a:r>
          </a:p>
        </p:txBody>
      </p:sp>
      <p:pic>
        <p:nvPicPr>
          <p:cNvPr id="4" name="Picture 3">
            <a:extLst>
              <a:ext uri="{FF2B5EF4-FFF2-40B4-BE49-F238E27FC236}">
                <a16:creationId xmlns:a16="http://schemas.microsoft.com/office/drawing/2014/main" id="{0916058E-473A-6A43-92AA-558915452C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2609" y="304360"/>
            <a:ext cx="1269363" cy="470373"/>
          </a:xfrm>
          <a:prstGeom prst="rect">
            <a:avLst/>
          </a:prstGeom>
        </p:spPr>
      </p:pic>
      <p:pic>
        <p:nvPicPr>
          <p:cNvPr id="3" name="Picture 2">
            <a:hlinkClick r:id="rId4"/>
            <a:extLst>
              <a:ext uri="{FF2B5EF4-FFF2-40B4-BE49-F238E27FC236}">
                <a16:creationId xmlns:a16="http://schemas.microsoft.com/office/drawing/2014/main" id="{D1B9643F-FD26-E245-A8B7-8EC5879A9B2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88154" y="1642685"/>
            <a:ext cx="7480959" cy="4208040"/>
          </a:xfrm>
          <a:prstGeom prst="rect">
            <a:avLst/>
          </a:prstGeom>
        </p:spPr>
      </p:pic>
      <p:grpSp>
        <p:nvGrpSpPr>
          <p:cNvPr id="8" name="Group 7">
            <a:extLst>
              <a:ext uri="{FF2B5EF4-FFF2-40B4-BE49-F238E27FC236}">
                <a16:creationId xmlns:a16="http://schemas.microsoft.com/office/drawing/2014/main" id="{DF5D9245-9E98-BD49-84D3-CDF919AEDD0B}"/>
              </a:ext>
            </a:extLst>
          </p:cNvPr>
          <p:cNvGrpSpPr/>
          <p:nvPr/>
        </p:nvGrpSpPr>
        <p:grpSpPr>
          <a:xfrm>
            <a:off x="1919289" y="6073324"/>
            <a:ext cx="2079653" cy="283221"/>
            <a:chOff x="395288" y="6073323"/>
            <a:chExt cx="2079653" cy="283221"/>
          </a:xfrm>
        </p:grpSpPr>
        <p:grpSp>
          <p:nvGrpSpPr>
            <p:cNvPr id="9" name="Group 8">
              <a:extLst>
                <a:ext uri="{FF2B5EF4-FFF2-40B4-BE49-F238E27FC236}">
                  <a16:creationId xmlns:a16="http://schemas.microsoft.com/office/drawing/2014/main" id="{9AC79508-FA57-3E42-969D-106769C391EA}"/>
                </a:ext>
              </a:extLst>
            </p:cNvPr>
            <p:cNvGrpSpPr/>
            <p:nvPr/>
          </p:nvGrpSpPr>
          <p:grpSpPr>
            <a:xfrm>
              <a:off x="395288" y="6073323"/>
              <a:ext cx="2079653" cy="283221"/>
              <a:chOff x="395288" y="6073323"/>
              <a:chExt cx="2079653" cy="283221"/>
            </a:xfrm>
          </p:grpSpPr>
          <p:grpSp>
            <p:nvGrpSpPr>
              <p:cNvPr id="11" name="Group 10">
                <a:extLst>
                  <a:ext uri="{FF2B5EF4-FFF2-40B4-BE49-F238E27FC236}">
                    <a16:creationId xmlns:a16="http://schemas.microsoft.com/office/drawing/2014/main" id="{331F09D6-9BEA-6E4E-8F1C-8B9B826E0019}"/>
                  </a:ext>
                </a:extLst>
              </p:cNvPr>
              <p:cNvGrpSpPr/>
              <p:nvPr/>
            </p:nvGrpSpPr>
            <p:grpSpPr>
              <a:xfrm>
                <a:off x="395288" y="6073323"/>
                <a:ext cx="2079653" cy="283221"/>
                <a:chOff x="2506068" y="6091812"/>
                <a:chExt cx="2079653" cy="283221"/>
              </a:xfrm>
              <a:solidFill>
                <a:srgbClr val="4EB7A0"/>
              </a:solidFill>
            </p:grpSpPr>
            <p:sp>
              <p:nvSpPr>
                <p:cNvPr id="13" name="Oval 12">
                  <a:extLst>
                    <a:ext uri="{FF2B5EF4-FFF2-40B4-BE49-F238E27FC236}">
                      <a16:creationId xmlns:a16="http://schemas.microsoft.com/office/drawing/2014/main" id="{7E6210FC-D311-484D-B9A0-04A9B98006B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FF650A63-F7E4-C343-983A-0A5E828CE017}"/>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2" name="Rectangle 11">
                <a:extLst>
                  <a:ext uri="{FF2B5EF4-FFF2-40B4-BE49-F238E27FC236}">
                    <a16:creationId xmlns:a16="http://schemas.microsoft.com/office/drawing/2014/main" id="{2D83CEB0-FAB7-0146-8262-71C93E8E24AA}"/>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0" name="TextBox 9">
              <a:hlinkClick r:id="rId4"/>
              <a:extLst>
                <a:ext uri="{FF2B5EF4-FFF2-40B4-BE49-F238E27FC236}">
                  <a16:creationId xmlns:a16="http://schemas.microsoft.com/office/drawing/2014/main" id="{67B55920-9EB7-0F4D-8A83-D9A12B117C5D}"/>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200" b="1" spc="300">
                  <a:solidFill>
                    <a:schemeClr val="tx1"/>
                  </a:solidFill>
                  <a:latin typeface="Century Gothic" panose="020B0502020202020204" pitchFamily="34" charset="0"/>
                </a:rPr>
                <a:t>VIEW VIDEO</a:t>
              </a:r>
            </a:p>
          </p:txBody>
        </p:sp>
      </p:grpSp>
    </p:spTree>
    <p:extLst>
      <p:ext uri="{BB962C8B-B14F-4D97-AF65-F5344CB8AC3E}">
        <p14:creationId xmlns:p14="http://schemas.microsoft.com/office/powerpoint/2010/main" val="804571017"/>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C723F85-E6C2-485D-9E04-4D8B002989A7}"/>
              </a:ext>
            </a:extLst>
          </p:cNvPr>
          <p:cNvSpPr>
            <a:spLocks noGrp="1"/>
          </p:cNvSpPr>
          <p:nvPr>
            <p:ph type="body" sz="quarter" idx="10"/>
          </p:nvPr>
        </p:nvSpPr>
        <p:spPr>
          <a:xfrm>
            <a:off x="484718" y="1280288"/>
            <a:ext cx="4250199" cy="1369287"/>
          </a:xfrm>
        </p:spPr>
        <p:txBody>
          <a:bodyPr/>
          <a:lstStyle/>
          <a:p>
            <a:r>
              <a:rPr lang="en-GB" dirty="0"/>
              <a:t>Ocean currents</a:t>
            </a:r>
          </a:p>
        </p:txBody>
      </p:sp>
      <p:sp>
        <p:nvSpPr>
          <p:cNvPr id="4" name="Text Placeholder 3">
            <a:extLst>
              <a:ext uri="{FF2B5EF4-FFF2-40B4-BE49-F238E27FC236}">
                <a16:creationId xmlns:a16="http://schemas.microsoft.com/office/drawing/2014/main" id="{1D61BA81-6CF8-4F70-B519-533D922209CE}"/>
              </a:ext>
            </a:extLst>
          </p:cNvPr>
          <p:cNvSpPr>
            <a:spLocks noGrp="1"/>
          </p:cNvSpPr>
          <p:nvPr>
            <p:ph type="body" sz="quarter" idx="11"/>
          </p:nvPr>
        </p:nvSpPr>
        <p:spPr/>
        <p:txBody>
          <a:bodyPr/>
          <a:lstStyle/>
          <a:p>
            <a:r>
              <a:rPr lang="en-GB"/>
              <a:t>Move vast volumes of water around the planet every day.</a:t>
            </a:r>
          </a:p>
        </p:txBody>
      </p:sp>
      <p:pic>
        <p:nvPicPr>
          <p:cNvPr id="7" name="Picture 6">
            <a:extLst>
              <a:ext uri="{FF2B5EF4-FFF2-40B4-BE49-F238E27FC236}">
                <a16:creationId xmlns:a16="http://schemas.microsoft.com/office/drawing/2014/main" id="{7FB3F794-1706-D34B-AE18-964BA02CBF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718" y="269409"/>
            <a:ext cx="1269363" cy="470373"/>
          </a:xfrm>
          <a:prstGeom prst="rect">
            <a:avLst/>
          </a:prstGeom>
        </p:spPr>
      </p:pic>
      <p:sp>
        <p:nvSpPr>
          <p:cNvPr id="2" name="Oval 1">
            <a:extLst>
              <a:ext uri="{FF2B5EF4-FFF2-40B4-BE49-F238E27FC236}">
                <a16:creationId xmlns:a16="http://schemas.microsoft.com/office/drawing/2014/main" id="{924C6608-93B7-913F-BDAE-863464324EBB}"/>
              </a:ext>
            </a:extLst>
          </p:cNvPr>
          <p:cNvSpPr>
            <a:spLocks noChangeAspect="1"/>
          </p:cNvSpPr>
          <p:nvPr/>
        </p:nvSpPr>
        <p:spPr>
          <a:xfrm>
            <a:off x="4951494" y="304594"/>
            <a:ext cx="6408309" cy="6391439"/>
          </a:xfrm>
          <a:prstGeom prst="ellipse">
            <a:avLst/>
          </a:prstGeom>
          <a:blipFill>
            <a:blip r:embed="rId3" cstate="screen">
              <a:extLst>
                <a:ext uri="{28A0092B-C50C-407E-A947-70E740481C1C}">
                  <a14:useLocalDpi xmlns:a14="http://schemas.microsoft.com/office/drawing/2010/main"/>
                </a:ext>
              </a:extLst>
            </a:blip>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Tree>
    <p:extLst>
      <p:ext uri="{BB962C8B-B14F-4D97-AF65-F5344CB8AC3E}">
        <p14:creationId xmlns:p14="http://schemas.microsoft.com/office/powerpoint/2010/main" val="910289145"/>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0FB3208-1DFB-4388-BA91-496BD3A00F60}"/>
              </a:ext>
            </a:extLst>
          </p:cNvPr>
          <p:cNvSpPr>
            <a:spLocks noGrp="1"/>
          </p:cNvSpPr>
          <p:nvPr>
            <p:ph type="body" sz="quarter" idx="10"/>
          </p:nvPr>
        </p:nvSpPr>
        <p:spPr>
          <a:xfrm>
            <a:off x="484718" y="1239191"/>
            <a:ext cx="4250199" cy="1369287"/>
          </a:xfrm>
        </p:spPr>
        <p:txBody>
          <a:bodyPr/>
          <a:lstStyle/>
          <a:p>
            <a:r>
              <a:rPr lang="en-GB" dirty="0"/>
              <a:t>Gulf Stream</a:t>
            </a:r>
          </a:p>
        </p:txBody>
      </p:sp>
      <p:sp>
        <p:nvSpPr>
          <p:cNvPr id="4" name="Text Placeholder 3">
            <a:extLst>
              <a:ext uri="{FF2B5EF4-FFF2-40B4-BE49-F238E27FC236}">
                <a16:creationId xmlns:a16="http://schemas.microsoft.com/office/drawing/2014/main" id="{C75D9D0B-A738-46D5-B631-B7C2BD3575CA}"/>
              </a:ext>
            </a:extLst>
          </p:cNvPr>
          <p:cNvSpPr>
            <a:spLocks noGrp="1"/>
          </p:cNvSpPr>
          <p:nvPr>
            <p:ph type="body" sz="quarter" idx="11"/>
          </p:nvPr>
        </p:nvSpPr>
        <p:spPr/>
        <p:txBody>
          <a:bodyPr/>
          <a:lstStyle/>
          <a:p>
            <a:r>
              <a:rPr lang="en-GB"/>
              <a:t>Can you spot the current taking warm water from the Caribbean across the Atlantic?</a:t>
            </a:r>
          </a:p>
        </p:txBody>
      </p:sp>
      <p:pic>
        <p:nvPicPr>
          <p:cNvPr id="7" name="Picture 6">
            <a:extLst>
              <a:ext uri="{FF2B5EF4-FFF2-40B4-BE49-F238E27FC236}">
                <a16:creationId xmlns:a16="http://schemas.microsoft.com/office/drawing/2014/main" id="{42C3B2AD-AC32-B949-BA74-FAC2439A03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718" y="269409"/>
            <a:ext cx="1269363" cy="470373"/>
          </a:xfrm>
          <a:prstGeom prst="rect">
            <a:avLst/>
          </a:prstGeom>
        </p:spPr>
      </p:pic>
      <p:sp>
        <p:nvSpPr>
          <p:cNvPr id="2" name="Oval 1">
            <a:extLst>
              <a:ext uri="{FF2B5EF4-FFF2-40B4-BE49-F238E27FC236}">
                <a16:creationId xmlns:a16="http://schemas.microsoft.com/office/drawing/2014/main" id="{CA283D98-B306-66DE-023A-10EC7F76D6ED}"/>
              </a:ext>
            </a:extLst>
          </p:cNvPr>
          <p:cNvSpPr>
            <a:spLocks noChangeAspect="1"/>
          </p:cNvSpPr>
          <p:nvPr/>
        </p:nvSpPr>
        <p:spPr>
          <a:xfrm>
            <a:off x="5112178" y="269409"/>
            <a:ext cx="6408309" cy="6391439"/>
          </a:xfrm>
          <a:prstGeom prst="ellipse">
            <a:avLst/>
          </a:prstGeom>
          <a:blipFill>
            <a:blip r:embed="rId3" cstate="screen">
              <a:extLst>
                <a:ext uri="{28A0092B-C50C-407E-A947-70E740481C1C}">
                  <a14:useLocalDpi xmlns:a14="http://schemas.microsoft.com/office/drawing/2010/main"/>
                </a:ext>
              </a:extLst>
            </a:blip>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Tree>
    <p:extLst>
      <p:ext uri="{BB962C8B-B14F-4D97-AF65-F5344CB8AC3E}">
        <p14:creationId xmlns:p14="http://schemas.microsoft.com/office/powerpoint/2010/main" val="321350236"/>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75D8FF1-5FF6-4525-84C4-A1A448AE223C}"/>
              </a:ext>
            </a:extLst>
          </p:cNvPr>
          <p:cNvSpPr>
            <a:spLocks noGrp="1"/>
          </p:cNvSpPr>
          <p:nvPr>
            <p:ph type="body" sz="quarter" idx="10"/>
          </p:nvPr>
        </p:nvSpPr>
        <p:spPr>
          <a:xfrm>
            <a:off x="484718" y="1557690"/>
            <a:ext cx="4250199" cy="1369287"/>
          </a:xfrm>
        </p:spPr>
        <p:txBody>
          <a:bodyPr/>
          <a:lstStyle/>
          <a:p>
            <a:r>
              <a:rPr lang="en-GB" dirty="0"/>
              <a:t>Kuroshio Current</a:t>
            </a:r>
          </a:p>
        </p:txBody>
      </p:sp>
      <p:sp>
        <p:nvSpPr>
          <p:cNvPr id="4" name="Text Placeholder 3">
            <a:extLst>
              <a:ext uri="{FF2B5EF4-FFF2-40B4-BE49-F238E27FC236}">
                <a16:creationId xmlns:a16="http://schemas.microsoft.com/office/drawing/2014/main" id="{C60A2231-397D-455C-8147-DBC3B7D62244}"/>
              </a:ext>
            </a:extLst>
          </p:cNvPr>
          <p:cNvSpPr>
            <a:spLocks noGrp="1"/>
          </p:cNvSpPr>
          <p:nvPr>
            <p:ph type="body" sz="quarter" idx="11"/>
          </p:nvPr>
        </p:nvSpPr>
        <p:spPr/>
        <p:txBody>
          <a:bodyPr/>
          <a:lstStyle/>
          <a:p>
            <a:r>
              <a:rPr lang="en-GB"/>
              <a:t>Can you spot how Japan forces the current coming westwards along the equator up and then eastwards?</a:t>
            </a:r>
          </a:p>
        </p:txBody>
      </p:sp>
      <p:pic>
        <p:nvPicPr>
          <p:cNvPr id="7" name="Picture 6">
            <a:extLst>
              <a:ext uri="{FF2B5EF4-FFF2-40B4-BE49-F238E27FC236}">
                <a16:creationId xmlns:a16="http://schemas.microsoft.com/office/drawing/2014/main" id="{850B3454-F9D6-454F-B2EA-48C2D4E466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718" y="289570"/>
            <a:ext cx="1269363" cy="470373"/>
          </a:xfrm>
          <a:prstGeom prst="rect">
            <a:avLst/>
          </a:prstGeom>
        </p:spPr>
      </p:pic>
      <p:sp>
        <p:nvSpPr>
          <p:cNvPr id="2" name="Oval 1">
            <a:extLst>
              <a:ext uri="{FF2B5EF4-FFF2-40B4-BE49-F238E27FC236}">
                <a16:creationId xmlns:a16="http://schemas.microsoft.com/office/drawing/2014/main" id="{59B7FEA4-C7D9-4256-85B4-C86BA8298BF5}"/>
              </a:ext>
            </a:extLst>
          </p:cNvPr>
          <p:cNvSpPr>
            <a:spLocks noChangeAspect="1"/>
          </p:cNvSpPr>
          <p:nvPr/>
        </p:nvSpPr>
        <p:spPr>
          <a:xfrm>
            <a:off x="5298973" y="348646"/>
            <a:ext cx="6408309" cy="6391439"/>
          </a:xfrm>
          <a:prstGeom prst="ellipse">
            <a:avLst/>
          </a:prstGeom>
          <a:blipFill>
            <a:blip r:embed="rId3" cstate="screen">
              <a:extLst>
                <a:ext uri="{28A0092B-C50C-407E-A947-70E740481C1C}">
                  <a14:useLocalDpi xmlns:a14="http://schemas.microsoft.com/office/drawing/2010/main"/>
                </a:ext>
              </a:extLst>
            </a:blip>
            <a:stretch>
              <a:fillRect/>
            </a:stretch>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Tree>
    <p:extLst>
      <p:ext uri="{BB962C8B-B14F-4D97-AF65-F5344CB8AC3E}">
        <p14:creationId xmlns:p14="http://schemas.microsoft.com/office/powerpoint/2010/main" val="357994304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998DC820-931B-4700-BC58-87408CAE12B3}"/>
              </a:ext>
            </a:extLst>
          </p:cNvPr>
          <p:cNvGraphicFramePr>
            <a:graphicFrameLocks noGrp="1"/>
          </p:cNvGraphicFramePr>
          <p:nvPr>
            <p:extLst>
              <p:ext uri="{D42A27DB-BD31-4B8C-83A1-F6EECF244321}">
                <p14:modId xmlns:p14="http://schemas.microsoft.com/office/powerpoint/2010/main" val="3890021042"/>
              </p:ext>
            </p:extLst>
          </p:nvPr>
        </p:nvGraphicFramePr>
        <p:xfrm>
          <a:off x="1967899" y="1412984"/>
          <a:ext cx="8249725" cy="4541895"/>
        </p:xfrm>
        <a:graphic>
          <a:graphicData uri="http://schemas.openxmlformats.org/drawingml/2006/table">
            <a:tbl>
              <a:tblPr firstRow="1" firstCol="1" bandRow="1">
                <a:noFill/>
                <a:tableStyleId>{E8034E78-7F5D-4C2E-B375-FC64B27BC917}</a:tableStyleId>
              </a:tblPr>
              <a:tblGrid>
                <a:gridCol w="3575917">
                  <a:extLst>
                    <a:ext uri="{9D8B030D-6E8A-4147-A177-3AD203B41FA5}">
                      <a16:colId xmlns:a16="http://schemas.microsoft.com/office/drawing/2014/main" val="2996423172"/>
                    </a:ext>
                  </a:extLst>
                </a:gridCol>
                <a:gridCol w="1191132">
                  <a:extLst>
                    <a:ext uri="{9D8B030D-6E8A-4147-A177-3AD203B41FA5}">
                      <a16:colId xmlns:a16="http://schemas.microsoft.com/office/drawing/2014/main" val="1689218739"/>
                    </a:ext>
                  </a:extLst>
                </a:gridCol>
                <a:gridCol w="3482676">
                  <a:extLst>
                    <a:ext uri="{9D8B030D-6E8A-4147-A177-3AD203B41FA5}">
                      <a16:colId xmlns:a16="http://schemas.microsoft.com/office/drawing/2014/main" val="323037521"/>
                    </a:ext>
                  </a:extLst>
                </a:gridCol>
              </a:tblGrid>
              <a:tr h="440531">
                <a:tc>
                  <a:txBody>
                    <a:bodyPr/>
                    <a:lstStyle/>
                    <a:p>
                      <a:pPr marL="17145" algn="l">
                        <a:lnSpc>
                          <a:spcPct val="115000"/>
                        </a:lnSpc>
                        <a:spcAft>
                          <a:spcPts val="0"/>
                        </a:spcAft>
                      </a:pPr>
                      <a:r>
                        <a:rPr lang="en-GB" sz="2000">
                          <a:solidFill>
                            <a:schemeClr val="accent1"/>
                          </a:solidFill>
                          <a:effectLst/>
                        </a:rPr>
                        <a:t>Beginnings</a:t>
                      </a:r>
                      <a:endParaRPr lang="en-GB" sz="200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6350" cap="flat" cmpd="sng" algn="ctr">
                      <a:noFill/>
                      <a:prstDash val="solid"/>
                      <a:round/>
                      <a:headEnd type="none" w="med" len="med"/>
                      <a:tailEnd type="none" w="med" len="med"/>
                    </a:lnR>
                    <a:lnT>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15000"/>
                        </a:lnSpc>
                        <a:spcAft>
                          <a:spcPts val="0"/>
                        </a:spcAft>
                      </a:pPr>
                      <a:r>
                        <a:rPr lang="en-GB" sz="2000">
                          <a:effectLst/>
                        </a:rPr>
                        <a:t> </a:t>
                      </a:r>
                      <a:endParaRPr lang="en-GB"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2000">
                          <a:solidFill>
                            <a:schemeClr val="accent1"/>
                          </a:solidFill>
                          <a:effectLst/>
                        </a:rPr>
                        <a:t>Endings</a:t>
                      </a:r>
                      <a:endParaRPr lang="en-GB" sz="200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noFill/>
                      <a:prstDash val="solid"/>
                      <a:round/>
                      <a:headEnd type="none" w="med" len="med"/>
                      <a:tailEnd type="none" w="med" len="med"/>
                    </a:lnL>
                    <a:lnR>
                      <a:noFill/>
                    </a:lnR>
                    <a:lnT>
                      <a:noFill/>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17390790"/>
                  </a:ext>
                </a:extLst>
              </a:tr>
              <a:tr h="523814">
                <a:tc>
                  <a:txBody>
                    <a:bodyPr/>
                    <a:lstStyle/>
                    <a:p>
                      <a:pPr marL="17145" algn="l">
                        <a:lnSpc>
                          <a:spcPct val="115000"/>
                        </a:lnSpc>
                        <a:spcAft>
                          <a:spcPts val="0"/>
                        </a:spcAft>
                      </a:pPr>
                      <a:r>
                        <a:rPr lang="en-GB" sz="1200" b="0">
                          <a:effectLst/>
                        </a:rPr>
                        <a:t>The ocean is </a:t>
                      </a:r>
                    </a:p>
                    <a:p>
                      <a:pPr marL="17145" algn="l">
                        <a:lnSpc>
                          <a:spcPct val="115000"/>
                        </a:lnSpc>
                        <a:spcAft>
                          <a:spcPts val="0"/>
                        </a:spcAft>
                      </a:pPr>
                      <a:r>
                        <a:rPr lang="en-GB" sz="1200" b="0">
                          <a:effectLst/>
                        </a:rPr>
                        <a:t> </a:t>
                      </a:r>
                      <a:endParaRPr lang="en-GB" sz="12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 </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are primarily driven by wind.</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noFill/>
                      <a:prstDash val="solid"/>
                      <a:round/>
                      <a:headEnd type="none" w="med" len="med"/>
                      <a:tailEnd type="none" w="med" len="med"/>
                    </a:lnL>
                    <a:lnR>
                      <a:noFill/>
                    </a:lnR>
                    <a:lnT w="38100" cap="flat" cmpd="sng" algn="ctr">
                      <a:solidFill>
                        <a:schemeClr val="accent1"/>
                      </a:solidFill>
                      <a:prstDash val="solid"/>
                      <a:round/>
                      <a:headEnd type="none" w="med" len="med"/>
                      <a:tailEnd type="none" w="med" len="med"/>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648861143"/>
                  </a:ext>
                </a:extLst>
              </a:tr>
              <a:tr h="523814">
                <a:tc>
                  <a:txBody>
                    <a:bodyPr/>
                    <a:lstStyle/>
                    <a:p>
                      <a:pPr marL="17145" algn="l">
                        <a:lnSpc>
                          <a:spcPct val="115000"/>
                        </a:lnSpc>
                        <a:spcAft>
                          <a:spcPts val="0"/>
                        </a:spcAft>
                      </a:pPr>
                      <a:r>
                        <a:rPr lang="en-GB" sz="1200" b="0">
                          <a:effectLst/>
                        </a:rPr>
                        <a:t>Both at the surface and at depth ocean currents</a:t>
                      </a:r>
                      <a:endParaRPr lang="en-GB" sz="12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 </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an ocean gyre forms.</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126134725"/>
                  </a:ext>
                </a:extLst>
              </a:tr>
              <a:tr h="523814">
                <a:tc>
                  <a:txBody>
                    <a:bodyPr/>
                    <a:lstStyle/>
                    <a:p>
                      <a:pPr marL="17145" algn="l">
                        <a:lnSpc>
                          <a:spcPct val="115000"/>
                        </a:lnSpc>
                        <a:spcAft>
                          <a:spcPts val="0"/>
                        </a:spcAft>
                      </a:pPr>
                      <a:r>
                        <a:rPr lang="en-GB" sz="1200" b="0">
                          <a:effectLst/>
                        </a:rPr>
                        <a:t>Ocean currents</a:t>
                      </a:r>
                    </a:p>
                    <a:p>
                      <a:pPr marL="17145" algn="l">
                        <a:lnSpc>
                          <a:spcPct val="115000"/>
                        </a:lnSpc>
                        <a:spcAft>
                          <a:spcPts val="0"/>
                        </a:spcAft>
                      </a:pPr>
                      <a:r>
                        <a:rPr lang="en-GB" sz="1200" b="0">
                          <a:effectLst/>
                        </a:rPr>
                        <a:t> </a:t>
                      </a:r>
                      <a:endParaRPr lang="en-GB" sz="12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 </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the position of land masses.</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907832146"/>
                  </a:ext>
                </a:extLst>
              </a:tr>
              <a:tr h="523814">
                <a:tc>
                  <a:txBody>
                    <a:bodyPr/>
                    <a:lstStyle/>
                    <a:p>
                      <a:pPr marL="17145" algn="l">
                        <a:lnSpc>
                          <a:spcPct val="115000"/>
                        </a:lnSpc>
                        <a:spcAft>
                          <a:spcPts val="0"/>
                        </a:spcAft>
                      </a:pPr>
                      <a:r>
                        <a:rPr lang="en-GB" sz="1200" b="0">
                          <a:effectLst/>
                        </a:rPr>
                        <a:t>When wind blows across the surface of the water</a:t>
                      </a:r>
                      <a:endParaRPr lang="en-GB" sz="12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 </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in constant motion.</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99814556"/>
                  </a:ext>
                </a:extLst>
              </a:tr>
              <a:tr h="523992">
                <a:tc>
                  <a:txBody>
                    <a:bodyPr/>
                    <a:lstStyle/>
                    <a:p>
                      <a:pPr marL="17145" algn="l">
                        <a:lnSpc>
                          <a:spcPct val="115000"/>
                        </a:lnSpc>
                        <a:spcAft>
                          <a:spcPts val="0"/>
                        </a:spcAft>
                      </a:pPr>
                      <a:r>
                        <a:rPr lang="en-GB" sz="1200" b="0">
                          <a:effectLst/>
                        </a:rPr>
                        <a:t>A second factor impacting ocean currents is</a:t>
                      </a:r>
                      <a:endParaRPr lang="en-GB" sz="12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 </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it creates friction, causing the water to move.</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91421560"/>
                  </a:ext>
                </a:extLst>
              </a:tr>
              <a:tr h="434132">
                <a:tc>
                  <a:txBody>
                    <a:bodyPr/>
                    <a:lstStyle/>
                    <a:p>
                      <a:pPr marL="17145" algn="l">
                        <a:lnSpc>
                          <a:spcPct val="115000"/>
                        </a:lnSpc>
                        <a:spcAft>
                          <a:spcPts val="0"/>
                        </a:spcAft>
                      </a:pPr>
                      <a:r>
                        <a:rPr lang="en-GB" sz="1200" b="0">
                          <a:effectLst/>
                        </a:rPr>
                        <a:t>They are also affected by differences in </a:t>
                      </a:r>
                    </a:p>
                    <a:p>
                      <a:pPr marL="17145" algn="l">
                        <a:lnSpc>
                          <a:spcPct val="115000"/>
                        </a:lnSpc>
                        <a:spcAft>
                          <a:spcPts val="0"/>
                        </a:spcAft>
                      </a:pPr>
                      <a:r>
                        <a:rPr lang="en-GB" sz="1200" b="0">
                          <a:effectLst/>
                        </a:rPr>
                        <a:t> </a:t>
                      </a:r>
                      <a:endParaRPr lang="en-GB" sz="12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 </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and accumulate in gyres.</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594755089"/>
                  </a:ext>
                </a:extLst>
              </a:tr>
              <a:tr h="523992">
                <a:tc>
                  <a:txBody>
                    <a:bodyPr/>
                    <a:lstStyle/>
                    <a:p>
                      <a:pPr marL="17145" algn="l">
                        <a:lnSpc>
                          <a:spcPct val="115000"/>
                        </a:lnSpc>
                        <a:spcAft>
                          <a:spcPts val="0"/>
                        </a:spcAft>
                      </a:pPr>
                      <a:r>
                        <a:rPr lang="en-GB" sz="1200" b="0">
                          <a:effectLst/>
                        </a:rPr>
                        <a:t>When the wind and land create a large circular motion</a:t>
                      </a:r>
                      <a:endParaRPr lang="en-GB" sz="12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 </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water density and the Earth’s rotation.</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3375516698"/>
                  </a:ext>
                </a:extLst>
              </a:tr>
              <a:tr h="523992">
                <a:tc>
                  <a:txBody>
                    <a:bodyPr/>
                    <a:lstStyle/>
                    <a:p>
                      <a:pPr marL="17145" algn="l">
                        <a:lnSpc>
                          <a:spcPct val="115000"/>
                        </a:lnSpc>
                        <a:spcAft>
                          <a:spcPts val="0"/>
                        </a:spcAft>
                      </a:pPr>
                      <a:r>
                        <a:rPr lang="en-GB" sz="1200" b="0">
                          <a:effectLst/>
                        </a:rPr>
                        <a:t>Plastics entering the sea can be carried by ocean currents</a:t>
                      </a:r>
                      <a:endParaRPr lang="en-GB" sz="12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 </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lnSpc>
                          <a:spcPct val="115000"/>
                        </a:lnSpc>
                        <a:spcAft>
                          <a:spcPts val="0"/>
                        </a:spcAft>
                      </a:pPr>
                      <a:r>
                        <a:rPr lang="en-GB" sz="1100" b="0">
                          <a:effectLst/>
                        </a:rPr>
                        <a:t>move vast volumes of water every day.</a:t>
                      </a:r>
                      <a:endParaRPr lang="en-GB" sz="1100" b="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801934860"/>
                  </a:ext>
                </a:extLst>
              </a:tr>
            </a:tbl>
          </a:graphicData>
        </a:graphic>
      </p:graphicFrame>
      <p:sp>
        <p:nvSpPr>
          <p:cNvPr id="4" name="Title 1">
            <a:extLst>
              <a:ext uri="{FF2B5EF4-FFF2-40B4-BE49-F238E27FC236}">
                <a16:creationId xmlns:a16="http://schemas.microsoft.com/office/drawing/2014/main" id="{3CCC8B5D-FE52-8243-98B7-4BF83A10710E}"/>
              </a:ext>
            </a:extLst>
          </p:cNvPr>
          <p:cNvSpPr txBox="1">
            <a:spLocks/>
          </p:cNvSpPr>
          <p:nvPr/>
        </p:nvSpPr>
        <p:spPr>
          <a:xfrm>
            <a:off x="5366412" y="415296"/>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5" name="Picture 4">
            <a:extLst>
              <a:ext uri="{FF2B5EF4-FFF2-40B4-BE49-F238E27FC236}">
                <a16:creationId xmlns:a16="http://schemas.microsoft.com/office/drawing/2014/main" id="{121E2524-8042-A241-B5D9-B214AB1B23F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106962416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C5B9D8F-FB3A-254B-BC9B-0956943F1307}"/>
              </a:ext>
            </a:extLst>
          </p:cNvPr>
          <p:cNvSpPr txBox="1">
            <a:spLocks/>
          </p:cNvSpPr>
          <p:nvPr/>
        </p:nvSpPr>
        <p:spPr>
          <a:xfrm>
            <a:off x="5540830" y="41506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1: What is the ‘Great Pacific Garbage Patch’ really like?</a:t>
            </a:r>
            <a:endParaRPr lang="en-GB"/>
          </a:p>
        </p:txBody>
      </p:sp>
      <p:pic>
        <p:nvPicPr>
          <p:cNvPr id="6" name="Picture 5">
            <a:extLst>
              <a:ext uri="{FF2B5EF4-FFF2-40B4-BE49-F238E27FC236}">
                <a16:creationId xmlns:a16="http://schemas.microsoft.com/office/drawing/2014/main" id="{82D7DA93-9C2B-CE47-A82D-F3A89AB2E7D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76452" y="415064"/>
            <a:ext cx="1269363" cy="470373"/>
          </a:xfrm>
          <a:prstGeom prst="rect">
            <a:avLst/>
          </a:prstGeom>
        </p:spPr>
      </p:pic>
      <p:pic>
        <p:nvPicPr>
          <p:cNvPr id="3" name="Picture 2" descr="A picture containing text, map&#10;&#10;Description automatically generated">
            <a:extLst>
              <a:ext uri="{FF2B5EF4-FFF2-40B4-BE49-F238E27FC236}">
                <a16:creationId xmlns:a16="http://schemas.microsoft.com/office/drawing/2014/main" id="{D4CDD843-1495-F64D-8964-8771C4AC3D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1212" y="1444362"/>
            <a:ext cx="8489576" cy="4320233"/>
          </a:xfrm>
          <a:prstGeom prst="rect">
            <a:avLst/>
          </a:prstGeom>
        </p:spPr>
      </p:pic>
    </p:spTree>
    <p:extLst>
      <p:ext uri="{BB962C8B-B14F-4D97-AF65-F5344CB8AC3E}">
        <p14:creationId xmlns:p14="http://schemas.microsoft.com/office/powerpoint/2010/main" val="263480487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BCF770E-4703-47F3-8AAA-5C0295CA98F7}"/>
              </a:ext>
            </a:extLst>
          </p:cNvPr>
          <p:cNvSpPr>
            <a:spLocks noGrp="1"/>
          </p:cNvSpPr>
          <p:nvPr>
            <p:ph type="body" sz="quarter" idx="10"/>
          </p:nvPr>
        </p:nvSpPr>
        <p:spPr/>
        <p:txBody>
          <a:bodyPr/>
          <a:lstStyle/>
          <a:p>
            <a:r>
              <a:rPr lang="en-GB"/>
              <a:t>Ocean Plastics Unit</a:t>
            </a:r>
          </a:p>
        </p:txBody>
      </p:sp>
      <p:sp>
        <p:nvSpPr>
          <p:cNvPr id="13" name="Title 1">
            <a:extLst>
              <a:ext uri="{FF2B5EF4-FFF2-40B4-BE49-F238E27FC236}">
                <a16:creationId xmlns:a16="http://schemas.microsoft.com/office/drawing/2014/main" id="{25C204C0-B9DA-254E-ABDD-C51FD138EC04}"/>
              </a:ext>
            </a:extLst>
          </p:cNvPr>
          <p:cNvSpPr txBox="1">
            <a:spLocks/>
          </p:cNvSpPr>
          <p:nvPr/>
        </p:nvSpPr>
        <p:spPr>
          <a:xfrm>
            <a:off x="5540830" y="41506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1: What is the ‘Great Pacific Garbage Patch’ really like?</a:t>
            </a:r>
            <a:endParaRPr lang="en-GB"/>
          </a:p>
        </p:txBody>
      </p:sp>
      <p:pic>
        <p:nvPicPr>
          <p:cNvPr id="14" name="Picture 13">
            <a:extLst>
              <a:ext uri="{FF2B5EF4-FFF2-40B4-BE49-F238E27FC236}">
                <a16:creationId xmlns:a16="http://schemas.microsoft.com/office/drawing/2014/main" id="{609FCEC5-AF8C-A448-8948-E71DB1DA109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
        <p:nvSpPr>
          <p:cNvPr id="22" name="Shape 21">
            <a:extLst>
              <a:ext uri="{FF2B5EF4-FFF2-40B4-BE49-F238E27FC236}">
                <a16:creationId xmlns:a16="http://schemas.microsoft.com/office/drawing/2014/main" id="{2A292CC9-9E29-4B2B-8D06-4863C685ACA1}"/>
              </a:ext>
            </a:extLst>
          </p:cNvPr>
          <p:cNvSpPr>
            <a:spLocks noGrp="1"/>
          </p:cNvSpPr>
          <p:nvPr>
            <p:ph type="sldNum" sz="quarter" idx="2"/>
          </p:nvPr>
        </p:nvSpPr>
        <p:spPr>
          <a:xfrm>
            <a:off x="10130013" y="6484422"/>
            <a:ext cx="135613" cy="184666"/>
          </a:xfrm>
          <a:prstGeom prst="rect">
            <a:avLst/>
          </a:prstGeom>
        </p:spPr>
        <p:txBody>
          <a:bodyPr/>
          <a:lstStyle/>
          <a:p>
            <a:fld id="{E07CCE0E-559E-44AB-A1B3-25B5FB3D8463}" type="slidenum">
              <a:rPr lang="en-GB" smtClean="0"/>
              <a:t>3</a:t>
            </a:fld>
            <a:endParaRPr lang="en-GB"/>
          </a:p>
        </p:txBody>
      </p:sp>
      <p:grpSp>
        <p:nvGrpSpPr>
          <p:cNvPr id="24" name="Group 166" descr="Gruppieren 2">
            <a:extLst>
              <a:ext uri="{FF2B5EF4-FFF2-40B4-BE49-F238E27FC236}">
                <a16:creationId xmlns:a16="http://schemas.microsoft.com/office/drawing/2014/main" id="{8B2C3617-742B-4F6E-9770-BB0486084089}"/>
              </a:ext>
            </a:extLst>
          </p:cNvPr>
          <p:cNvGrpSpPr/>
          <p:nvPr/>
        </p:nvGrpSpPr>
        <p:grpSpPr>
          <a:xfrm>
            <a:off x="4619199" y="1499778"/>
            <a:ext cx="1501076" cy="1539185"/>
            <a:chOff x="939242" y="252757"/>
            <a:chExt cx="3002151" cy="3078367"/>
          </a:xfrm>
        </p:grpSpPr>
        <p:sp>
          <p:nvSpPr>
            <p:cNvPr id="25" name="Shape 163" descr="Bogen 22">
              <a:extLst>
                <a:ext uri="{FF2B5EF4-FFF2-40B4-BE49-F238E27FC236}">
                  <a16:creationId xmlns:a16="http://schemas.microsoft.com/office/drawing/2014/main" id="{2A04152B-A5EE-492F-B2C7-7F24F6907999}"/>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26" name="Shape 165" descr="Textfeld 25">
              <a:extLst>
                <a:ext uri="{FF2B5EF4-FFF2-40B4-BE49-F238E27FC236}">
                  <a16:creationId xmlns:a16="http://schemas.microsoft.com/office/drawing/2014/main" id="{20DDE910-2894-4452-8228-069DAD688E5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27" name="Group 170" descr="Gruppieren 2">
            <a:extLst>
              <a:ext uri="{FF2B5EF4-FFF2-40B4-BE49-F238E27FC236}">
                <a16:creationId xmlns:a16="http://schemas.microsoft.com/office/drawing/2014/main" id="{6A9F1CCB-5799-4626-9896-E97EF56ED859}"/>
              </a:ext>
            </a:extLst>
          </p:cNvPr>
          <p:cNvGrpSpPr/>
          <p:nvPr/>
        </p:nvGrpSpPr>
        <p:grpSpPr>
          <a:xfrm>
            <a:off x="7373886" y="1499778"/>
            <a:ext cx="1501076" cy="1539185"/>
            <a:chOff x="939242" y="252757"/>
            <a:chExt cx="3002151" cy="3078367"/>
          </a:xfrm>
        </p:grpSpPr>
        <p:sp>
          <p:nvSpPr>
            <p:cNvPr id="28" name="Shape 167" descr="Bogen 22">
              <a:extLst>
                <a:ext uri="{FF2B5EF4-FFF2-40B4-BE49-F238E27FC236}">
                  <a16:creationId xmlns:a16="http://schemas.microsoft.com/office/drawing/2014/main" id="{DF6AF0F6-F53D-4055-983A-AF428E3494B3}"/>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29" name="Shape 169" descr="Textfeld 25">
              <a:extLst>
                <a:ext uri="{FF2B5EF4-FFF2-40B4-BE49-F238E27FC236}">
                  <a16:creationId xmlns:a16="http://schemas.microsoft.com/office/drawing/2014/main" id="{0A367737-0E39-438B-9273-7B6A77BDDF6B}"/>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30" name="Text Placeholder 77">
            <a:extLst>
              <a:ext uri="{FF2B5EF4-FFF2-40B4-BE49-F238E27FC236}">
                <a16:creationId xmlns:a16="http://schemas.microsoft.com/office/drawing/2014/main" id="{BB378EFE-C6DF-4499-B0C7-1A00D41E8D14}"/>
              </a:ext>
            </a:extLst>
          </p:cNvPr>
          <p:cNvSpPr txBox="1">
            <a:spLocks/>
          </p:cNvSpPr>
          <p:nvPr/>
        </p:nvSpPr>
        <p:spPr>
          <a:xfrm>
            <a:off x="2242428" y="1804057"/>
            <a:ext cx="2278653" cy="1053385"/>
          </a:xfrm>
          <a:prstGeom prst="rect">
            <a:avLst/>
          </a:prstGeom>
        </p:spPr>
        <p:txBody>
          <a:bodyPr anchor="ctr"/>
          <a:lstStyle>
            <a:lvl1pPr marL="0" marR="0" indent="0" algn="l" defTabSz="914400" rtl="0" eaLnBrk="1" latinLnBrk="0" hangingPunct="1">
              <a:lnSpc>
                <a:spcPct val="90000"/>
              </a:lnSpc>
              <a:spcBef>
                <a:spcPts val="1000"/>
              </a:spcBef>
              <a:spcAft>
                <a:spcPts val="0"/>
              </a:spcAft>
              <a:buClrTx/>
              <a:buSzPct val="100000"/>
              <a:buFont typeface="Arial"/>
              <a:buNone/>
              <a:tabLst/>
              <a:defRPr sz="17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What is the ‘Great Pacific Garbage Patch’ really like?</a:t>
            </a:r>
          </a:p>
        </p:txBody>
      </p:sp>
      <p:grpSp>
        <p:nvGrpSpPr>
          <p:cNvPr id="31" name="Group 162" descr="Gruppieren 2">
            <a:extLst>
              <a:ext uri="{FF2B5EF4-FFF2-40B4-BE49-F238E27FC236}">
                <a16:creationId xmlns:a16="http://schemas.microsoft.com/office/drawing/2014/main" id="{9764AB96-7AC2-456E-B390-BCE076F5D75D}"/>
              </a:ext>
            </a:extLst>
          </p:cNvPr>
          <p:cNvGrpSpPr/>
          <p:nvPr/>
        </p:nvGrpSpPr>
        <p:grpSpPr>
          <a:xfrm>
            <a:off x="1875906" y="1548865"/>
            <a:ext cx="1501076" cy="1539185"/>
            <a:chOff x="939242" y="252757"/>
            <a:chExt cx="3002151" cy="3078367"/>
          </a:xfrm>
        </p:grpSpPr>
        <p:sp>
          <p:nvSpPr>
            <p:cNvPr id="32" name="Shape 159" descr="Bogen 22">
              <a:extLst>
                <a:ext uri="{FF2B5EF4-FFF2-40B4-BE49-F238E27FC236}">
                  <a16:creationId xmlns:a16="http://schemas.microsoft.com/office/drawing/2014/main" id="{B5B24D1D-9034-46CB-9E21-859B9AA30F8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33" name="Shape 161" descr="Textfeld 25">
              <a:extLst>
                <a:ext uri="{FF2B5EF4-FFF2-40B4-BE49-F238E27FC236}">
                  <a16:creationId xmlns:a16="http://schemas.microsoft.com/office/drawing/2014/main" id="{C6278F1E-8CCE-4FC7-84C6-0E9F802ED8E3}"/>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34" name="Text Placeholder 77">
            <a:extLst>
              <a:ext uri="{FF2B5EF4-FFF2-40B4-BE49-F238E27FC236}">
                <a16:creationId xmlns:a16="http://schemas.microsoft.com/office/drawing/2014/main" id="{46A1A7BC-FFC9-4FB9-BA6D-FB1C678F9140}"/>
              </a:ext>
            </a:extLst>
          </p:cNvPr>
          <p:cNvSpPr txBox="1">
            <a:spLocks/>
          </p:cNvSpPr>
          <p:nvPr/>
        </p:nvSpPr>
        <p:spPr>
          <a:xfrm>
            <a:off x="4975194" y="1794126"/>
            <a:ext cx="2278653" cy="1053385"/>
          </a:xfrm>
          <a:prstGeom prst="rect">
            <a:avLst/>
          </a:prstGeom>
        </p:spPr>
        <p:txBody>
          <a:bodyPr anchor="ctr"/>
          <a:lstStyle>
            <a:lvl1pPr marL="0" marR="0" indent="0" algn="l" defTabSz="914400" rtl="0" eaLnBrk="1" latinLnBrk="0" hangingPunct="1">
              <a:lnSpc>
                <a:spcPct val="90000"/>
              </a:lnSpc>
              <a:spcBef>
                <a:spcPts val="1000"/>
              </a:spcBef>
              <a:spcAft>
                <a:spcPts val="0"/>
              </a:spcAft>
              <a:buClrTx/>
              <a:buSzPct val="100000"/>
              <a:buFont typeface="Arial"/>
              <a:buNone/>
              <a:tabLst/>
              <a:defRPr sz="17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What is plastic and why is it a problem in the ocean?</a:t>
            </a:r>
          </a:p>
        </p:txBody>
      </p:sp>
      <p:sp>
        <p:nvSpPr>
          <p:cNvPr id="35" name="Text Placeholder 77">
            <a:extLst>
              <a:ext uri="{FF2B5EF4-FFF2-40B4-BE49-F238E27FC236}">
                <a16:creationId xmlns:a16="http://schemas.microsoft.com/office/drawing/2014/main" id="{C07AC193-3BB8-421E-8745-849CCFFE9DC1}"/>
              </a:ext>
            </a:extLst>
          </p:cNvPr>
          <p:cNvSpPr txBox="1">
            <a:spLocks/>
          </p:cNvSpPr>
          <p:nvPr/>
        </p:nvSpPr>
        <p:spPr>
          <a:xfrm>
            <a:off x="7728479" y="1803470"/>
            <a:ext cx="2278653" cy="1053385"/>
          </a:xfrm>
          <a:prstGeom prst="rect">
            <a:avLst/>
          </a:prstGeom>
        </p:spPr>
        <p:txBody>
          <a:bodyPr anchor="ctr"/>
          <a:lstStyle>
            <a:lvl1pPr marL="0" marR="0" indent="0" algn="l" defTabSz="914400" rtl="0" eaLnBrk="1" latinLnBrk="0" hangingPunct="1">
              <a:lnSpc>
                <a:spcPct val="90000"/>
              </a:lnSpc>
              <a:spcBef>
                <a:spcPts val="1000"/>
              </a:spcBef>
              <a:spcAft>
                <a:spcPts val="0"/>
              </a:spcAft>
              <a:buClrTx/>
              <a:buSzPct val="100000"/>
              <a:buFont typeface="Arial"/>
              <a:buNone/>
              <a:tabLst/>
              <a:defRPr sz="17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Plastic case study – tourism in Kenya</a:t>
            </a:r>
          </a:p>
        </p:txBody>
      </p:sp>
      <p:grpSp>
        <p:nvGrpSpPr>
          <p:cNvPr id="36" name="Group 166" descr="Gruppieren 2">
            <a:extLst>
              <a:ext uri="{FF2B5EF4-FFF2-40B4-BE49-F238E27FC236}">
                <a16:creationId xmlns:a16="http://schemas.microsoft.com/office/drawing/2014/main" id="{74144454-5D7E-4905-A5BC-DDC6049A8527}"/>
              </a:ext>
            </a:extLst>
          </p:cNvPr>
          <p:cNvGrpSpPr/>
          <p:nvPr/>
        </p:nvGrpSpPr>
        <p:grpSpPr>
          <a:xfrm>
            <a:off x="4617239" y="3316563"/>
            <a:ext cx="1501076" cy="1539185"/>
            <a:chOff x="939242" y="252757"/>
            <a:chExt cx="3002151" cy="3078367"/>
          </a:xfrm>
        </p:grpSpPr>
        <p:sp>
          <p:nvSpPr>
            <p:cNvPr id="37" name="Shape 163" descr="Bogen 22">
              <a:extLst>
                <a:ext uri="{FF2B5EF4-FFF2-40B4-BE49-F238E27FC236}">
                  <a16:creationId xmlns:a16="http://schemas.microsoft.com/office/drawing/2014/main" id="{E7CA6F69-7ADC-4EFA-96C9-F9E09978911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8" name="Shape 165" descr="Textfeld 25">
              <a:extLst>
                <a:ext uri="{FF2B5EF4-FFF2-40B4-BE49-F238E27FC236}">
                  <a16:creationId xmlns:a16="http://schemas.microsoft.com/office/drawing/2014/main" id="{5AE68DCA-B0BC-4619-BE3E-0B682B1961AB}"/>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a:t>
              </a:r>
              <a:r>
                <a:rPr lang="en-GB" sz="1300">
                  <a:solidFill>
                    <a:schemeClr val="bg1"/>
                  </a:solidFill>
                </a:rPr>
                <a:t>5</a:t>
              </a:r>
              <a:endParaRPr sz="1300">
                <a:solidFill>
                  <a:schemeClr val="bg1"/>
                </a:solidFill>
              </a:endParaRPr>
            </a:p>
          </p:txBody>
        </p:sp>
      </p:grpSp>
      <p:grpSp>
        <p:nvGrpSpPr>
          <p:cNvPr id="39" name="Group 170" descr="Gruppieren 2">
            <a:extLst>
              <a:ext uri="{FF2B5EF4-FFF2-40B4-BE49-F238E27FC236}">
                <a16:creationId xmlns:a16="http://schemas.microsoft.com/office/drawing/2014/main" id="{BC6E69CF-8F1D-41FB-BF1A-061F2DF23324}"/>
              </a:ext>
            </a:extLst>
          </p:cNvPr>
          <p:cNvGrpSpPr/>
          <p:nvPr/>
        </p:nvGrpSpPr>
        <p:grpSpPr>
          <a:xfrm>
            <a:off x="7371926" y="3316563"/>
            <a:ext cx="1501076" cy="1539185"/>
            <a:chOff x="939242" y="252757"/>
            <a:chExt cx="3002151" cy="3078367"/>
          </a:xfrm>
        </p:grpSpPr>
        <p:sp>
          <p:nvSpPr>
            <p:cNvPr id="40" name="Shape 167" descr="Bogen 22">
              <a:extLst>
                <a:ext uri="{FF2B5EF4-FFF2-40B4-BE49-F238E27FC236}">
                  <a16:creationId xmlns:a16="http://schemas.microsoft.com/office/drawing/2014/main" id="{562F2AFA-0C32-4DDF-B813-21C152E3626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41" name="Shape 169" descr="Textfeld 25">
              <a:extLst>
                <a:ext uri="{FF2B5EF4-FFF2-40B4-BE49-F238E27FC236}">
                  <a16:creationId xmlns:a16="http://schemas.microsoft.com/office/drawing/2014/main" id="{D6DE775A-9644-45C3-8963-54F8AEB9A937}"/>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06</a:t>
              </a:r>
              <a:endParaRPr sz="1300">
                <a:solidFill>
                  <a:schemeClr val="bg1"/>
                </a:solidFill>
              </a:endParaRPr>
            </a:p>
          </p:txBody>
        </p:sp>
      </p:grpSp>
      <p:sp>
        <p:nvSpPr>
          <p:cNvPr id="42" name="Text Placeholder 77">
            <a:extLst>
              <a:ext uri="{FF2B5EF4-FFF2-40B4-BE49-F238E27FC236}">
                <a16:creationId xmlns:a16="http://schemas.microsoft.com/office/drawing/2014/main" id="{B661B980-102B-4A5B-9A61-95F30A791DFB}"/>
              </a:ext>
            </a:extLst>
          </p:cNvPr>
          <p:cNvSpPr txBox="1">
            <a:spLocks/>
          </p:cNvSpPr>
          <p:nvPr/>
        </p:nvSpPr>
        <p:spPr>
          <a:xfrm>
            <a:off x="2240468" y="3620842"/>
            <a:ext cx="2278653" cy="1053385"/>
          </a:xfrm>
          <a:prstGeom prst="rect">
            <a:avLst/>
          </a:prstGeom>
        </p:spPr>
        <p:txBody>
          <a:bodyPr anchor="ctr"/>
          <a:lstStyle>
            <a:lvl1pPr marL="0" marR="0" indent="0" algn="l" defTabSz="914400" rtl="0" eaLnBrk="1" latinLnBrk="0" hangingPunct="1">
              <a:lnSpc>
                <a:spcPct val="90000"/>
              </a:lnSpc>
              <a:spcBef>
                <a:spcPts val="1000"/>
              </a:spcBef>
              <a:spcAft>
                <a:spcPts val="0"/>
              </a:spcAft>
              <a:buClrTx/>
              <a:buSzPct val="100000"/>
              <a:buFont typeface="Arial"/>
              <a:buNone/>
              <a:tabLst/>
              <a:defRPr sz="17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How can we deal with all the plastic waste?</a:t>
            </a:r>
          </a:p>
        </p:txBody>
      </p:sp>
      <p:grpSp>
        <p:nvGrpSpPr>
          <p:cNvPr id="43" name="Group 162" descr="Gruppieren 2">
            <a:extLst>
              <a:ext uri="{FF2B5EF4-FFF2-40B4-BE49-F238E27FC236}">
                <a16:creationId xmlns:a16="http://schemas.microsoft.com/office/drawing/2014/main" id="{6F59E843-84CC-45EE-9B49-460D4BE58D13}"/>
              </a:ext>
            </a:extLst>
          </p:cNvPr>
          <p:cNvGrpSpPr/>
          <p:nvPr/>
        </p:nvGrpSpPr>
        <p:grpSpPr>
          <a:xfrm>
            <a:off x="1873946" y="3365650"/>
            <a:ext cx="1501076" cy="1539185"/>
            <a:chOff x="939242" y="252757"/>
            <a:chExt cx="3002151" cy="3078367"/>
          </a:xfrm>
        </p:grpSpPr>
        <p:sp>
          <p:nvSpPr>
            <p:cNvPr id="44" name="Shape 159" descr="Bogen 22">
              <a:extLst>
                <a:ext uri="{FF2B5EF4-FFF2-40B4-BE49-F238E27FC236}">
                  <a16:creationId xmlns:a16="http://schemas.microsoft.com/office/drawing/2014/main" id="{55391704-099E-47C3-ACB5-9A84C8D5A17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45" name="Shape 161" descr="Textfeld 25">
              <a:extLst>
                <a:ext uri="{FF2B5EF4-FFF2-40B4-BE49-F238E27FC236}">
                  <a16:creationId xmlns:a16="http://schemas.microsoft.com/office/drawing/2014/main" id="{718B3049-9082-4D59-9CB9-E7A729C072D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a:t>
              </a:r>
              <a:r>
                <a:rPr lang="en-GB" sz="1300">
                  <a:solidFill>
                    <a:schemeClr val="bg1"/>
                  </a:solidFill>
                </a:rPr>
                <a:t>4</a:t>
              </a:r>
              <a:endParaRPr sz="1300">
                <a:solidFill>
                  <a:schemeClr val="bg1"/>
                </a:solidFill>
              </a:endParaRPr>
            </a:p>
          </p:txBody>
        </p:sp>
      </p:grpSp>
      <p:sp>
        <p:nvSpPr>
          <p:cNvPr id="46" name="Text Placeholder 77">
            <a:extLst>
              <a:ext uri="{FF2B5EF4-FFF2-40B4-BE49-F238E27FC236}">
                <a16:creationId xmlns:a16="http://schemas.microsoft.com/office/drawing/2014/main" id="{787B3025-A752-41F7-8EA6-AEAE8D7EB1A5}"/>
              </a:ext>
            </a:extLst>
          </p:cNvPr>
          <p:cNvSpPr txBox="1">
            <a:spLocks/>
          </p:cNvSpPr>
          <p:nvPr/>
        </p:nvSpPr>
        <p:spPr>
          <a:xfrm>
            <a:off x="4973234" y="3610911"/>
            <a:ext cx="2278653" cy="1053385"/>
          </a:xfrm>
          <a:prstGeom prst="rect">
            <a:avLst/>
          </a:prstGeom>
        </p:spPr>
        <p:txBody>
          <a:bodyPr anchor="ctr"/>
          <a:lstStyle>
            <a:lvl1pPr marL="0" marR="0" indent="0" algn="l" defTabSz="914400" rtl="0" eaLnBrk="1" latinLnBrk="0" hangingPunct="1">
              <a:lnSpc>
                <a:spcPct val="90000"/>
              </a:lnSpc>
              <a:spcBef>
                <a:spcPts val="1000"/>
              </a:spcBef>
              <a:spcAft>
                <a:spcPts val="0"/>
              </a:spcAft>
              <a:buClrTx/>
              <a:buSzPct val="100000"/>
              <a:buFont typeface="Arial"/>
              <a:buNone/>
              <a:tabLst/>
              <a:defRPr sz="17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The global journey of plastic waste</a:t>
            </a:r>
          </a:p>
        </p:txBody>
      </p:sp>
      <p:sp>
        <p:nvSpPr>
          <p:cNvPr id="47" name="Text Placeholder 77">
            <a:extLst>
              <a:ext uri="{FF2B5EF4-FFF2-40B4-BE49-F238E27FC236}">
                <a16:creationId xmlns:a16="http://schemas.microsoft.com/office/drawing/2014/main" id="{E498F3D0-288D-4AB0-BF91-06B6BEEB0DCD}"/>
              </a:ext>
            </a:extLst>
          </p:cNvPr>
          <p:cNvSpPr txBox="1">
            <a:spLocks/>
          </p:cNvSpPr>
          <p:nvPr/>
        </p:nvSpPr>
        <p:spPr>
          <a:xfrm>
            <a:off x="7726519" y="3620255"/>
            <a:ext cx="2278653" cy="1053385"/>
          </a:xfrm>
          <a:prstGeom prst="rect">
            <a:avLst/>
          </a:prstGeom>
        </p:spPr>
        <p:txBody>
          <a:bodyPr anchor="ctr"/>
          <a:lstStyle>
            <a:lvl1pPr marL="0" marR="0" indent="0" algn="l" defTabSz="914400" rtl="0" eaLnBrk="1" latinLnBrk="0" hangingPunct="1">
              <a:lnSpc>
                <a:spcPct val="90000"/>
              </a:lnSpc>
              <a:spcBef>
                <a:spcPts val="1000"/>
              </a:spcBef>
              <a:spcAft>
                <a:spcPts val="0"/>
              </a:spcAft>
              <a:buClrTx/>
              <a:buSzPct val="100000"/>
              <a:buFont typeface="Arial"/>
              <a:buNone/>
              <a:tabLst/>
              <a:defRPr sz="17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Approaches to reducing ocean plastic pollution</a:t>
            </a:r>
          </a:p>
        </p:txBody>
      </p:sp>
      <p:grpSp>
        <p:nvGrpSpPr>
          <p:cNvPr id="48" name="Group 166" descr="Gruppieren 2">
            <a:extLst>
              <a:ext uri="{FF2B5EF4-FFF2-40B4-BE49-F238E27FC236}">
                <a16:creationId xmlns:a16="http://schemas.microsoft.com/office/drawing/2014/main" id="{998EBC14-5EE4-4601-ADD7-EB334810E75C}"/>
              </a:ext>
            </a:extLst>
          </p:cNvPr>
          <p:cNvGrpSpPr/>
          <p:nvPr/>
        </p:nvGrpSpPr>
        <p:grpSpPr>
          <a:xfrm>
            <a:off x="4657370" y="5115587"/>
            <a:ext cx="1501076" cy="1539185"/>
            <a:chOff x="939242" y="252757"/>
            <a:chExt cx="3002151" cy="3078367"/>
          </a:xfrm>
        </p:grpSpPr>
        <p:sp>
          <p:nvSpPr>
            <p:cNvPr id="49" name="Shape 163" descr="Bogen 22">
              <a:extLst>
                <a:ext uri="{FF2B5EF4-FFF2-40B4-BE49-F238E27FC236}">
                  <a16:creationId xmlns:a16="http://schemas.microsoft.com/office/drawing/2014/main" id="{F0A9E132-DC68-4D65-BCA3-1FC94BB7F904}"/>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0" name="Shape 165" descr="Textfeld 25">
              <a:extLst>
                <a:ext uri="{FF2B5EF4-FFF2-40B4-BE49-F238E27FC236}">
                  <a16:creationId xmlns:a16="http://schemas.microsoft.com/office/drawing/2014/main" id="{B589028A-5445-40C9-8C1A-1B7BEDCB7CB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a:t>
              </a:r>
              <a:r>
                <a:rPr lang="en-GB" sz="1300">
                  <a:solidFill>
                    <a:schemeClr val="bg1"/>
                  </a:solidFill>
                </a:rPr>
                <a:t>8</a:t>
              </a:r>
              <a:endParaRPr sz="1300">
                <a:solidFill>
                  <a:schemeClr val="bg1"/>
                </a:solidFill>
              </a:endParaRPr>
            </a:p>
          </p:txBody>
        </p:sp>
      </p:grpSp>
      <p:grpSp>
        <p:nvGrpSpPr>
          <p:cNvPr id="51" name="Group 170" descr="Gruppieren 2">
            <a:extLst>
              <a:ext uri="{FF2B5EF4-FFF2-40B4-BE49-F238E27FC236}">
                <a16:creationId xmlns:a16="http://schemas.microsoft.com/office/drawing/2014/main" id="{3FF3E6B6-3D3B-4AA1-85BA-B6429EDF3B2D}"/>
              </a:ext>
            </a:extLst>
          </p:cNvPr>
          <p:cNvGrpSpPr/>
          <p:nvPr/>
        </p:nvGrpSpPr>
        <p:grpSpPr>
          <a:xfrm>
            <a:off x="7412057" y="5115587"/>
            <a:ext cx="1501076" cy="1539185"/>
            <a:chOff x="939242" y="252757"/>
            <a:chExt cx="3002151" cy="3078367"/>
          </a:xfrm>
        </p:grpSpPr>
        <p:sp>
          <p:nvSpPr>
            <p:cNvPr id="52" name="Shape 167" descr="Bogen 22">
              <a:extLst>
                <a:ext uri="{FF2B5EF4-FFF2-40B4-BE49-F238E27FC236}">
                  <a16:creationId xmlns:a16="http://schemas.microsoft.com/office/drawing/2014/main" id="{B2724440-69EC-4031-BC85-CF6B12D010D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3" name="Shape 169" descr="Textfeld 25">
              <a:extLst>
                <a:ext uri="{FF2B5EF4-FFF2-40B4-BE49-F238E27FC236}">
                  <a16:creationId xmlns:a16="http://schemas.microsoft.com/office/drawing/2014/main" id="{C74D6E3D-68C6-4B88-8853-8764C5B448D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lang="en-GB" sz="1300">
                  <a:solidFill>
                    <a:schemeClr val="bg1"/>
                  </a:solidFill>
                </a:rPr>
                <a:t>09</a:t>
              </a:r>
              <a:endParaRPr sz="1300">
                <a:solidFill>
                  <a:schemeClr val="bg1"/>
                </a:solidFill>
              </a:endParaRPr>
            </a:p>
          </p:txBody>
        </p:sp>
      </p:grpSp>
      <p:sp>
        <p:nvSpPr>
          <p:cNvPr id="54" name="Text Placeholder 77">
            <a:extLst>
              <a:ext uri="{FF2B5EF4-FFF2-40B4-BE49-F238E27FC236}">
                <a16:creationId xmlns:a16="http://schemas.microsoft.com/office/drawing/2014/main" id="{0DD1451E-D7E0-43AB-9869-7602E759389D}"/>
              </a:ext>
            </a:extLst>
          </p:cNvPr>
          <p:cNvSpPr txBox="1">
            <a:spLocks/>
          </p:cNvSpPr>
          <p:nvPr/>
        </p:nvSpPr>
        <p:spPr>
          <a:xfrm>
            <a:off x="2280599" y="5419866"/>
            <a:ext cx="2278653" cy="1053385"/>
          </a:xfrm>
          <a:prstGeom prst="rect">
            <a:avLst/>
          </a:prstGeom>
        </p:spPr>
        <p:txBody>
          <a:bodyPr anchor="ctr"/>
          <a:lstStyle>
            <a:lvl1pPr marL="0" marR="0" indent="0" algn="l" defTabSz="914400" rtl="0" eaLnBrk="1" latinLnBrk="0" hangingPunct="1">
              <a:lnSpc>
                <a:spcPct val="90000"/>
              </a:lnSpc>
              <a:spcBef>
                <a:spcPts val="1000"/>
              </a:spcBef>
              <a:spcAft>
                <a:spcPts val="0"/>
              </a:spcAft>
              <a:buClrTx/>
              <a:buSzPct val="100000"/>
              <a:buFont typeface="Arial"/>
              <a:buNone/>
              <a:tabLst/>
              <a:defRPr sz="17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Plastics decision making exercise</a:t>
            </a:r>
          </a:p>
        </p:txBody>
      </p:sp>
      <p:grpSp>
        <p:nvGrpSpPr>
          <p:cNvPr id="55" name="Group 162" descr="Gruppieren 2">
            <a:extLst>
              <a:ext uri="{FF2B5EF4-FFF2-40B4-BE49-F238E27FC236}">
                <a16:creationId xmlns:a16="http://schemas.microsoft.com/office/drawing/2014/main" id="{8F04AD61-EF01-4577-B676-B45201AAB939}"/>
              </a:ext>
            </a:extLst>
          </p:cNvPr>
          <p:cNvGrpSpPr/>
          <p:nvPr/>
        </p:nvGrpSpPr>
        <p:grpSpPr>
          <a:xfrm>
            <a:off x="1914077" y="5164674"/>
            <a:ext cx="1501076" cy="1539185"/>
            <a:chOff x="939242" y="252757"/>
            <a:chExt cx="3002151" cy="3078367"/>
          </a:xfrm>
        </p:grpSpPr>
        <p:sp>
          <p:nvSpPr>
            <p:cNvPr id="56" name="Shape 159" descr="Bogen 22">
              <a:extLst>
                <a:ext uri="{FF2B5EF4-FFF2-40B4-BE49-F238E27FC236}">
                  <a16:creationId xmlns:a16="http://schemas.microsoft.com/office/drawing/2014/main" id="{8C363D6B-66F2-446F-A3E1-8697A57FCEF3}"/>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57" name="Shape 161" descr="Textfeld 25">
              <a:extLst>
                <a:ext uri="{FF2B5EF4-FFF2-40B4-BE49-F238E27FC236}">
                  <a16:creationId xmlns:a16="http://schemas.microsoft.com/office/drawing/2014/main" id="{E72307DD-FA06-46B5-A558-750D25B11B7F}"/>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a:t>
              </a:r>
              <a:r>
                <a:rPr lang="en-GB" sz="1300">
                  <a:solidFill>
                    <a:schemeClr val="bg1"/>
                  </a:solidFill>
                </a:rPr>
                <a:t>7</a:t>
              </a:r>
              <a:endParaRPr sz="1300">
                <a:solidFill>
                  <a:schemeClr val="bg1"/>
                </a:solidFill>
              </a:endParaRPr>
            </a:p>
          </p:txBody>
        </p:sp>
      </p:grpSp>
      <p:sp>
        <p:nvSpPr>
          <p:cNvPr id="58" name="Text Placeholder 77">
            <a:extLst>
              <a:ext uri="{FF2B5EF4-FFF2-40B4-BE49-F238E27FC236}">
                <a16:creationId xmlns:a16="http://schemas.microsoft.com/office/drawing/2014/main" id="{F8D01E63-A4C2-45B3-A96B-B81449768A38}"/>
              </a:ext>
            </a:extLst>
          </p:cNvPr>
          <p:cNvSpPr txBox="1">
            <a:spLocks/>
          </p:cNvSpPr>
          <p:nvPr/>
        </p:nvSpPr>
        <p:spPr>
          <a:xfrm>
            <a:off x="5013365" y="5409935"/>
            <a:ext cx="2278653" cy="1053385"/>
          </a:xfrm>
          <a:prstGeom prst="rect">
            <a:avLst/>
          </a:prstGeom>
        </p:spPr>
        <p:txBody>
          <a:bodyPr anchor="ctr"/>
          <a:lstStyle>
            <a:lvl1pPr marL="0" marR="0" indent="0" algn="l" defTabSz="914400" rtl="0" eaLnBrk="1" latinLnBrk="0" hangingPunct="1">
              <a:lnSpc>
                <a:spcPct val="90000"/>
              </a:lnSpc>
              <a:spcBef>
                <a:spcPts val="1000"/>
              </a:spcBef>
              <a:spcAft>
                <a:spcPts val="0"/>
              </a:spcAft>
              <a:buClrTx/>
              <a:buSzPct val="100000"/>
              <a:buFont typeface="Arial"/>
              <a:buNone/>
              <a:tabLst/>
              <a:defRPr sz="17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Plastics fieldwork (school grounds)</a:t>
            </a:r>
          </a:p>
        </p:txBody>
      </p:sp>
      <p:sp>
        <p:nvSpPr>
          <p:cNvPr id="59" name="Text Placeholder 77">
            <a:extLst>
              <a:ext uri="{FF2B5EF4-FFF2-40B4-BE49-F238E27FC236}">
                <a16:creationId xmlns:a16="http://schemas.microsoft.com/office/drawing/2014/main" id="{89EB9ADA-867E-4124-8BBB-E177814EB84E}"/>
              </a:ext>
            </a:extLst>
          </p:cNvPr>
          <p:cNvSpPr txBox="1">
            <a:spLocks/>
          </p:cNvSpPr>
          <p:nvPr/>
        </p:nvSpPr>
        <p:spPr>
          <a:xfrm>
            <a:off x="7766650" y="5419279"/>
            <a:ext cx="2278653" cy="1053385"/>
          </a:xfrm>
          <a:prstGeom prst="rect">
            <a:avLst/>
          </a:prstGeom>
        </p:spPr>
        <p:txBody>
          <a:bodyPr anchor="ctr"/>
          <a:lstStyle>
            <a:lvl1pPr marL="0" marR="0" indent="0" algn="l" defTabSz="914400" rtl="0" eaLnBrk="1" latinLnBrk="0" hangingPunct="1">
              <a:lnSpc>
                <a:spcPct val="90000"/>
              </a:lnSpc>
              <a:spcBef>
                <a:spcPts val="1000"/>
              </a:spcBef>
              <a:spcAft>
                <a:spcPts val="0"/>
              </a:spcAft>
              <a:buClrTx/>
              <a:buSzPct val="100000"/>
              <a:buFont typeface="Arial"/>
              <a:buNone/>
              <a:tabLst/>
              <a:defRPr sz="17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17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US"/>
              <a:t>Plastics fieldwork (local area)</a:t>
            </a:r>
          </a:p>
        </p:txBody>
      </p:sp>
    </p:spTree>
    <p:extLst>
      <p:ext uri="{BB962C8B-B14F-4D97-AF65-F5344CB8AC3E}">
        <p14:creationId xmlns:p14="http://schemas.microsoft.com/office/powerpoint/2010/main" val="68984474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8" name="Speech Bubble: Oval 7">
            <a:extLst>
              <a:ext uri="{FF2B5EF4-FFF2-40B4-BE49-F238E27FC236}">
                <a16:creationId xmlns:a16="http://schemas.microsoft.com/office/drawing/2014/main" id="{A1F6C425-DA7F-F986-755D-E537326882B1}"/>
              </a:ext>
            </a:extLst>
          </p:cNvPr>
          <p:cNvSpPr/>
          <p:nvPr/>
        </p:nvSpPr>
        <p:spPr>
          <a:xfrm>
            <a:off x="224043" y="991456"/>
            <a:ext cx="7296641" cy="4335695"/>
          </a:xfrm>
          <a:prstGeom prst="wedgeEllipseCallout">
            <a:avLst>
              <a:gd name="adj1" fmla="val 42421"/>
              <a:gd name="adj2" fmla="val 69135"/>
            </a:avLst>
          </a:prstGeom>
          <a:solidFill>
            <a:srgbClr val="FFFFFF">
              <a:alpha val="61961"/>
            </a:srgbClr>
          </a:solidFill>
          <a:ln w="12700" cap="flat">
            <a:noFill/>
            <a:miter lim="400000"/>
          </a:ln>
          <a:effectLst/>
        </p:spPr>
        <p:txBody>
          <a:bodyPr wrap="square" lIns="25400" tIns="25400" rIns="25400" bIns="25400" numCol="1" rtlCol="0" anchor="ctr">
            <a:noAutofit/>
          </a:bodyPr>
          <a:lstStyle/>
          <a:p>
            <a:pPr algn="ctr" defTabSz="292100"/>
            <a:endParaRPr lang="en-GB" sz="1100">
              <a:solidFill>
                <a:srgbClr val="FFFFFF"/>
              </a:solidFill>
              <a:latin typeface="Helvetica Neue Medium"/>
              <a:ea typeface="Helvetica Neue Medium"/>
              <a:cs typeface="Helvetica Neue Medium"/>
              <a:sym typeface="Helvetica Neue Medium"/>
            </a:endParaRPr>
          </a:p>
        </p:txBody>
      </p:sp>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1194951" y="2272201"/>
            <a:ext cx="6325733" cy="650074"/>
          </a:xfrm>
        </p:spPr>
        <p:txBody>
          <a:bodyPr/>
          <a:lstStyle/>
          <a:p>
            <a:r>
              <a:rPr lang="en-GB" dirty="0"/>
              <a:t>How do you feel about the issue of marine plastic pollution?</a:t>
            </a:r>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6948389" y="579326"/>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7" name="Picture 6">
            <a:extLst>
              <a:ext uri="{FF2B5EF4-FFF2-40B4-BE49-F238E27FC236}">
                <a16:creationId xmlns:a16="http://schemas.microsoft.com/office/drawing/2014/main" id="{1E8582B5-6E93-B943-87F3-14395D47D34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1791" y="468623"/>
            <a:ext cx="1269363" cy="470373"/>
          </a:xfrm>
          <a:prstGeom prst="rect">
            <a:avLst/>
          </a:prstGeom>
        </p:spPr>
      </p:pic>
    </p:spTree>
    <p:extLst>
      <p:ext uri="{BB962C8B-B14F-4D97-AF65-F5344CB8AC3E}">
        <p14:creationId xmlns:p14="http://schemas.microsoft.com/office/powerpoint/2010/main" val="2043307072"/>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88B7D091-758F-5841-82BA-65EE0774E339}"/>
              </a:ext>
            </a:extLst>
          </p:cNvPr>
          <p:cNvGraphicFramePr>
            <a:graphicFrameLocks noGrp="1"/>
          </p:cNvGraphicFramePr>
          <p:nvPr>
            <p:extLst>
              <p:ext uri="{D42A27DB-BD31-4B8C-83A1-F6EECF244321}">
                <p14:modId xmlns:p14="http://schemas.microsoft.com/office/powerpoint/2010/main" val="2548516897"/>
              </p:ext>
            </p:extLst>
          </p:nvPr>
        </p:nvGraphicFramePr>
        <p:xfrm>
          <a:off x="1837510" y="1931896"/>
          <a:ext cx="8428117" cy="4297680"/>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2797114442"/>
                    </a:ext>
                  </a:extLst>
                </a:gridCol>
                <a:gridCol w="1685047">
                  <a:extLst>
                    <a:ext uri="{9D8B030D-6E8A-4147-A177-3AD203B41FA5}">
                      <a16:colId xmlns:a16="http://schemas.microsoft.com/office/drawing/2014/main" val="2159196442"/>
                    </a:ext>
                  </a:extLst>
                </a:gridCol>
                <a:gridCol w="5729485">
                  <a:extLst>
                    <a:ext uri="{9D8B030D-6E8A-4147-A177-3AD203B41FA5}">
                      <a16:colId xmlns:a16="http://schemas.microsoft.com/office/drawing/2014/main" val="2857316932"/>
                    </a:ext>
                  </a:extLst>
                </a:gridCol>
              </a:tblGrid>
              <a:tr h="190857">
                <a:tc>
                  <a:txBody>
                    <a:bodyPr/>
                    <a:lstStyle/>
                    <a:p>
                      <a:pPr algn="l"/>
                      <a:r>
                        <a:rPr lang="en-US" sz="10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178928">
                <a:tc>
                  <a:txBody>
                    <a:bodyPr/>
                    <a:lstStyle/>
                    <a:p>
                      <a:pPr algn="l"/>
                      <a:r>
                        <a:rPr lang="en-US" sz="800" dirty="0">
                          <a:solidFill>
                            <a:schemeClr val="bg1"/>
                          </a:solidFill>
                        </a:rPr>
                        <a:t>1/9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Ocean plastics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By The Ocean Cleanup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36233355"/>
                  </a:ext>
                </a:extLst>
              </a:tr>
              <a:tr h="178928">
                <a:tc>
                  <a:txBody>
                    <a:bodyPr/>
                    <a:lstStyle/>
                    <a:p>
                      <a:pPr algn="l"/>
                      <a:r>
                        <a:rPr lang="en-US" sz="800">
                          <a:solidFill>
                            <a:schemeClr val="bg1"/>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Underwater plastics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Rich Carey via </a:t>
                      </a:r>
                      <a:r>
                        <a:rPr lang="en-US" sz="800" dirty="0" err="1">
                          <a:solidFill>
                            <a:schemeClr val="bg1"/>
                          </a:solidFill>
                        </a:rPr>
                        <a:t>Bigstock</a:t>
                      </a:r>
                      <a:endParaRPr lang="en-US" sz="8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83190308"/>
                  </a:ext>
                </a:extLst>
              </a:tr>
              <a:tr h="178928">
                <a:tc>
                  <a:txBody>
                    <a:bodyPr/>
                    <a:lstStyle/>
                    <a:p>
                      <a:pPr algn="l"/>
                      <a:r>
                        <a:rPr lang="en-US" sz="800">
                          <a:solidFill>
                            <a:schemeClr val="bg1"/>
                          </a:solidFill>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Bottles in water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Monica </a:t>
                      </a:r>
                      <a:r>
                        <a:rPr lang="en-US" sz="800" dirty="0" err="1">
                          <a:solidFill>
                            <a:schemeClr val="bg1"/>
                          </a:solidFill>
                        </a:rPr>
                        <a:t>Volpin</a:t>
                      </a:r>
                      <a:r>
                        <a:rPr lang="en-US" sz="800" dirty="0">
                          <a:solidFill>
                            <a:schemeClr val="bg1"/>
                          </a:solidFill>
                        </a:rPr>
                        <a:t> via </a:t>
                      </a:r>
                      <a:r>
                        <a:rPr lang="en-US" sz="800" dirty="0" err="1">
                          <a:solidFill>
                            <a:schemeClr val="bg1"/>
                          </a:solidFill>
                        </a:rPr>
                        <a:t>Pixabay</a:t>
                      </a:r>
                      <a:endParaRPr lang="en-US" sz="8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81176464"/>
                  </a:ext>
                </a:extLst>
              </a:tr>
              <a:tr h="178928">
                <a:tc>
                  <a:txBody>
                    <a:bodyPr/>
                    <a:lstStyle/>
                    <a:p>
                      <a:pPr algn="l"/>
                      <a:r>
                        <a:rPr lang="en-US" sz="800" dirty="0">
                          <a:solidFill>
                            <a:schemeClr val="bg1"/>
                          </a:solidFill>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Plastic in the 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a:t>
                      </a:r>
                      <a:r>
                        <a:rPr lang="en-US" sz="800" dirty="0" err="1">
                          <a:solidFill>
                            <a:schemeClr val="bg1"/>
                          </a:solidFill>
                        </a:rPr>
                        <a:t>Tkremmel</a:t>
                      </a:r>
                      <a:r>
                        <a:rPr lang="en-US" sz="800" dirty="0">
                          <a:solidFill>
                            <a:schemeClr val="bg1"/>
                          </a:solidFill>
                        </a:rPr>
                        <a:t> via </a:t>
                      </a:r>
                      <a:r>
                        <a:rPr lang="en-US" sz="800" dirty="0" err="1">
                          <a:solidFill>
                            <a:schemeClr val="bg1"/>
                          </a:solidFill>
                        </a:rPr>
                        <a:t>Pixabay</a:t>
                      </a:r>
                      <a:endParaRPr lang="en-US" sz="8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68170649"/>
                  </a:ext>
                </a:extLst>
              </a:tr>
              <a:tr h="178928">
                <a:tc>
                  <a:txBody>
                    <a:bodyPr/>
                    <a:lstStyle/>
                    <a:p>
                      <a:pPr algn="l"/>
                      <a:r>
                        <a:rPr lang="en-US" sz="800" dirty="0">
                          <a:solidFill>
                            <a:schemeClr val="bg1"/>
                          </a:solidFill>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Ocean detritus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a:t>
                      </a:r>
                      <a:r>
                        <a:rPr lang="en-US" sz="800" dirty="0" err="1">
                          <a:solidFill>
                            <a:schemeClr val="bg1"/>
                          </a:solidFill>
                        </a:rPr>
                        <a:t>Marinv</a:t>
                      </a:r>
                      <a:r>
                        <a:rPr lang="en-US" sz="800" dirty="0">
                          <a:solidFill>
                            <a:schemeClr val="bg1"/>
                          </a:solidFill>
                        </a:rPr>
                        <a:t> via </a:t>
                      </a:r>
                      <a:r>
                        <a:rPr lang="en-US" sz="800" dirty="0" err="1">
                          <a:solidFill>
                            <a:schemeClr val="bg1"/>
                          </a:solidFill>
                        </a:rPr>
                        <a:t>Bigstock</a:t>
                      </a:r>
                      <a:endParaRPr lang="en-US" sz="8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32089381"/>
                  </a:ext>
                </a:extLst>
              </a:tr>
              <a:tr h="178928">
                <a:tc>
                  <a:txBody>
                    <a:bodyPr/>
                    <a:lstStyle/>
                    <a:p>
                      <a:pPr algn="l"/>
                      <a:r>
                        <a:rPr lang="en-US" sz="800" dirty="0">
                          <a:solidFill>
                            <a:schemeClr val="bg1"/>
                          </a:solidFill>
                        </a:rPr>
                        <a:t>14/15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Rubbish truck</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By </a:t>
                      </a:r>
                      <a:r>
                        <a:rPr lang="en-US" sz="800" err="1">
                          <a:solidFill>
                            <a:schemeClr val="bg1"/>
                          </a:solidFill>
                        </a:rPr>
                        <a:t>Prvideotv</a:t>
                      </a:r>
                      <a:r>
                        <a:rPr lang="en-US" sz="800">
                          <a:solidFill>
                            <a:schemeClr val="bg1"/>
                          </a:solidFill>
                        </a:rPr>
                        <a:t> via Pixabay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65534791"/>
                  </a:ext>
                </a:extLst>
              </a:tr>
              <a:tr h="178928">
                <a:tc>
                  <a:txBody>
                    <a:bodyPr/>
                    <a:lstStyle/>
                    <a:p>
                      <a:pPr algn="l"/>
                      <a:r>
                        <a:rPr lang="en-US" sz="800">
                          <a:solidFill>
                            <a:schemeClr val="bg1"/>
                          </a:solidFill>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Seahorse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a:t>
                      </a:r>
                      <a:r>
                        <a:rPr lang="en-GB" sz="800" dirty="0">
                          <a:solidFill>
                            <a:schemeClr val="bg1"/>
                          </a:solidFill>
                        </a:rPr>
                        <a:t>Justin </a:t>
                      </a:r>
                      <a:r>
                        <a:rPr lang="en-GB" sz="800" dirty="0" err="1">
                          <a:solidFill>
                            <a:schemeClr val="bg1"/>
                          </a:solidFill>
                        </a:rPr>
                        <a:t>Hofman</a:t>
                      </a:r>
                      <a:r>
                        <a:rPr lang="en-GB" sz="800" dirty="0">
                          <a:solidFill>
                            <a:schemeClr val="bg1"/>
                          </a:solidFill>
                        </a:rPr>
                        <a:t>/</a:t>
                      </a:r>
                      <a:r>
                        <a:rPr lang="en-GB" sz="800" dirty="0" err="1">
                          <a:solidFill>
                            <a:schemeClr val="bg1"/>
                          </a:solidFill>
                        </a:rPr>
                        <a:t>SeaLeagacy</a:t>
                      </a:r>
                      <a:endParaRPr lang="en-US" sz="8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93170029"/>
                  </a:ext>
                </a:extLst>
              </a:tr>
              <a:tr h="178928">
                <a:tc>
                  <a:txBody>
                    <a:bodyPr/>
                    <a:lstStyle/>
                    <a:p>
                      <a:pPr algn="l"/>
                      <a:r>
                        <a:rPr lang="en-US" sz="800">
                          <a:solidFill>
                            <a:schemeClr val="bg1"/>
                          </a:solidFill>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Diver in polluted 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US EPA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98249194"/>
                  </a:ext>
                </a:extLst>
              </a:tr>
              <a:tr h="178928">
                <a:tc>
                  <a:txBody>
                    <a:bodyPr/>
                    <a:lstStyle/>
                    <a:p>
                      <a:pPr algn="l"/>
                      <a:r>
                        <a:rPr lang="en-US" sz="800">
                          <a:solidFill>
                            <a:schemeClr val="bg1"/>
                          </a:solidFill>
                        </a:rPr>
                        <a:t>12/17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Nurdle pellets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Paul Nettles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26884785"/>
                  </a:ext>
                </a:extLst>
              </a:tr>
              <a:tr h="178928">
                <a:tc>
                  <a:txBody>
                    <a:bodyPr/>
                    <a:lstStyle/>
                    <a:p>
                      <a:pPr algn="l"/>
                      <a:r>
                        <a:rPr lang="en-US" sz="800">
                          <a:solidFill>
                            <a:schemeClr val="bg1"/>
                          </a:solidFill>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Cruise ship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Nev </a:t>
                      </a:r>
                      <a:r>
                        <a:rPr lang="en-US" sz="800" dirty="0" err="1">
                          <a:solidFill>
                            <a:schemeClr val="bg1"/>
                          </a:solidFill>
                        </a:rPr>
                        <a:t>Ena</a:t>
                      </a:r>
                      <a:r>
                        <a:rPr lang="en-US" sz="800" dirty="0">
                          <a:solidFill>
                            <a:schemeClr val="bg1"/>
                          </a:solidFill>
                        </a:rPr>
                        <a:t>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39445729"/>
                  </a:ext>
                </a:extLst>
              </a:tr>
              <a:tr h="178928">
                <a:tc>
                  <a:txBody>
                    <a:bodyPr/>
                    <a:lstStyle/>
                    <a:p>
                      <a:pPr algn="l"/>
                      <a:r>
                        <a:rPr lang="en-US" sz="800">
                          <a:solidFill>
                            <a:schemeClr val="bg1"/>
                          </a:solidFill>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Landfill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By </a:t>
                      </a:r>
                      <a:r>
                        <a:rPr lang="en-US" sz="800" err="1">
                          <a:solidFill>
                            <a:schemeClr val="bg1"/>
                          </a:solidFill>
                        </a:rPr>
                        <a:t>Prylarer</a:t>
                      </a:r>
                      <a:r>
                        <a:rPr lang="en-US" sz="800">
                          <a:solidFill>
                            <a:schemeClr val="bg1"/>
                          </a:solidFill>
                        </a:rPr>
                        <a:t> via </a:t>
                      </a:r>
                      <a:r>
                        <a:rPr lang="en-US" sz="800" err="1">
                          <a:solidFill>
                            <a:schemeClr val="bg1"/>
                          </a:solidFill>
                        </a:rPr>
                        <a:t>Pixabay</a:t>
                      </a:r>
                      <a:endParaRPr lang="en-US" sz="80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93560191"/>
                  </a:ext>
                </a:extLst>
              </a:tr>
              <a:tr h="178928">
                <a:tc>
                  <a:txBody>
                    <a:bodyPr/>
                    <a:lstStyle/>
                    <a:p>
                      <a:pPr algn="l"/>
                      <a:r>
                        <a:rPr lang="en-US" sz="800">
                          <a:solidFill>
                            <a:schemeClr val="bg1"/>
                          </a:solidFill>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Microbeads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By MPCA Photos via Flickr</a:t>
                      </a:r>
                      <a:endParaRPr lang="en-US" sz="8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709601542"/>
                  </a:ext>
                </a:extLst>
              </a:tr>
              <a:tr h="178928">
                <a:tc>
                  <a:txBody>
                    <a:bodyPr/>
                    <a:lstStyle/>
                    <a:p>
                      <a:pPr algn="l"/>
                      <a:r>
                        <a:rPr lang="en-US" sz="800">
                          <a:solidFill>
                            <a:schemeClr val="bg1"/>
                          </a:solidFill>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Washing machine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a:t>
                      </a:r>
                      <a:r>
                        <a:rPr lang="en-US" sz="800" dirty="0" err="1">
                          <a:solidFill>
                            <a:schemeClr val="bg1"/>
                          </a:solidFill>
                        </a:rPr>
                        <a:t>Zzpza</a:t>
                      </a:r>
                      <a:r>
                        <a:rPr lang="en-US" sz="800" dirty="0">
                          <a:solidFill>
                            <a:schemeClr val="bg1"/>
                          </a:solidFill>
                        </a:rPr>
                        <a:t>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73524547"/>
                  </a:ext>
                </a:extLst>
              </a:tr>
              <a:tr h="178928">
                <a:tc>
                  <a:txBody>
                    <a:bodyPr/>
                    <a:lstStyle/>
                    <a:p>
                      <a:pPr algn="l"/>
                      <a:r>
                        <a:rPr lang="en-US" sz="800">
                          <a:solidFill>
                            <a:schemeClr val="bg1"/>
                          </a:solidFill>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Overflowing bin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Rita E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0639174"/>
                  </a:ext>
                </a:extLst>
              </a:tr>
              <a:tr h="178928">
                <a:tc>
                  <a:txBody>
                    <a:bodyPr/>
                    <a:lstStyle/>
                    <a:p>
                      <a:pPr algn="l"/>
                      <a:r>
                        <a:rPr lang="en-US" sz="800">
                          <a:solidFill>
                            <a:schemeClr val="bg1"/>
                          </a:solidFill>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Fishing nets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Paul </a:t>
                      </a:r>
                      <a:r>
                        <a:rPr lang="en-US" sz="800" dirty="0" err="1">
                          <a:solidFill>
                            <a:schemeClr val="bg1"/>
                          </a:solidFill>
                        </a:rPr>
                        <a:t>Clee</a:t>
                      </a:r>
                      <a:r>
                        <a:rPr lang="en-US" sz="800" dirty="0">
                          <a:solidFill>
                            <a:schemeClr val="bg1"/>
                          </a:solidFill>
                        </a:rPr>
                        <a:t> via </a:t>
                      </a:r>
                      <a:r>
                        <a:rPr lang="en-US" sz="800" dirty="0" err="1">
                          <a:solidFill>
                            <a:schemeClr val="bg1"/>
                          </a:solidFill>
                        </a:rPr>
                        <a:t>Pixabay</a:t>
                      </a:r>
                      <a:endParaRPr lang="en-US" sz="8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299435042"/>
                  </a:ext>
                </a:extLst>
              </a:tr>
              <a:tr h="178928">
                <a:tc>
                  <a:txBody>
                    <a:bodyPr/>
                    <a:lstStyle/>
                    <a:p>
                      <a:pPr algn="l"/>
                      <a:r>
                        <a:rPr lang="en-US" sz="800">
                          <a:solidFill>
                            <a:schemeClr val="bg1"/>
                          </a:solidFill>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Litter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a:t>
                      </a:r>
                      <a:r>
                        <a:rPr lang="en-US" sz="800" dirty="0" err="1">
                          <a:solidFill>
                            <a:schemeClr val="bg1"/>
                          </a:solidFill>
                        </a:rPr>
                        <a:t>hhach</a:t>
                      </a:r>
                      <a:r>
                        <a:rPr lang="en-US" sz="800" dirty="0">
                          <a:solidFill>
                            <a:schemeClr val="bg1"/>
                          </a:solidFill>
                        </a:rPr>
                        <a:t> via  </a:t>
                      </a:r>
                      <a:r>
                        <a:rPr lang="en-US" sz="800" dirty="0" err="1">
                          <a:solidFill>
                            <a:schemeClr val="bg1"/>
                          </a:solidFill>
                        </a:rPr>
                        <a:t>Pixabay</a:t>
                      </a:r>
                      <a:endParaRPr lang="en-US" sz="8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42219534"/>
                  </a:ext>
                </a:extLst>
              </a:tr>
              <a:tr h="178928">
                <a:tc>
                  <a:txBody>
                    <a:bodyPr/>
                    <a:lstStyle/>
                    <a:p>
                      <a:pPr algn="l"/>
                      <a:r>
                        <a:rPr lang="en-US" sz="800">
                          <a:solidFill>
                            <a:schemeClr val="bg1"/>
                          </a:solidFill>
                        </a:rPr>
                        <a:t>24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Ocean currents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By NASA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01014610"/>
                  </a:ext>
                </a:extLst>
              </a:tr>
              <a:tr h="178928">
                <a:tc>
                  <a:txBody>
                    <a:bodyPr/>
                    <a:lstStyle/>
                    <a:p>
                      <a:pPr algn="l"/>
                      <a:r>
                        <a:rPr lang="en-US" sz="800">
                          <a:solidFill>
                            <a:schemeClr val="bg1"/>
                          </a:solidFill>
                        </a:rPr>
                        <a:t>25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Ocean currents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a:solidFill>
                            <a:schemeClr val="bg1"/>
                          </a:solidFill>
                        </a:rPr>
                        <a:t>By NASA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4702423"/>
                  </a:ext>
                </a:extLst>
              </a:tr>
              <a:tr h="178928">
                <a:tc>
                  <a:txBody>
                    <a:bodyPr/>
                    <a:lstStyle/>
                    <a:p>
                      <a:pPr algn="l"/>
                      <a:r>
                        <a:rPr lang="en-US" sz="800">
                          <a:solidFill>
                            <a:schemeClr val="bg1"/>
                          </a:solidFill>
                        </a:rPr>
                        <a:t>26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Ocean currents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800" dirty="0">
                          <a:solidFill>
                            <a:schemeClr val="bg1"/>
                          </a:solidFill>
                        </a:rPr>
                        <a:t>By NASA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25647701"/>
                  </a:ext>
                </a:extLst>
              </a:tr>
            </a:tbl>
          </a:graphicData>
        </a:graphic>
      </p:graphicFrame>
      <p:sp>
        <p:nvSpPr>
          <p:cNvPr id="8" name="Title 1">
            <a:extLst>
              <a:ext uri="{FF2B5EF4-FFF2-40B4-BE49-F238E27FC236}">
                <a16:creationId xmlns:a16="http://schemas.microsoft.com/office/drawing/2014/main" id="{B4D5CE8F-9FDC-294B-8E2F-FDF8C33D9703}"/>
              </a:ext>
            </a:extLst>
          </p:cNvPr>
          <p:cNvSpPr txBox="1">
            <a:spLocks/>
          </p:cNvSpPr>
          <p:nvPr/>
        </p:nvSpPr>
        <p:spPr>
          <a:xfrm>
            <a:off x="5540830" y="41506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a:t>Lesson 1: What is the ‘Great Pacific Garbage Patch’ really like?</a:t>
            </a:r>
            <a:endParaRPr lang="en-GB"/>
          </a:p>
        </p:txBody>
      </p:sp>
      <p:pic>
        <p:nvPicPr>
          <p:cNvPr id="9" name="Picture 8">
            <a:extLst>
              <a:ext uri="{FF2B5EF4-FFF2-40B4-BE49-F238E27FC236}">
                <a16:creationId xmlns:a16="http://schemas.microsoft.com/office/drawing/2014/main" id="{212EA1B7-0555-D74C-925C-20083E7F6DC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spTree>
    <p:extLst>
      <p:ext uri="{BB962C8B-B14F-4D97-AF65-F5344CB8AC3E}">
        <p14:creationId xmlns:p14="http://schemas.microsoft.com/office/powerpoint/2010/main" val="20457259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EED85F9-54D2-4596-93E2-631B9415CCE4}"/>
              </a:ext>
            </a:extLst>
          </p:cNvPr>
          <p:cNvSpPr txBox="1">
            <a:spLocks/>
          </p:cNvSpPr>
          <p:nvPr/>
        </p:nvSpPr>
        <p:spPr>
          <a:xfrm>
            <a:off x="7287437" y="415063"/>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3" name="Picture 2" descr="A close up of a logo&#10;&#10;Description automatically generated">
            <a:extLst>
              <a:ext uri="{FF2B5EF4-FFF2-40B4-BE49-F238E27FC236}">
                <a16:creationId xmlns:a16="http://schemas.microsoft.com/office/drawing/2014/main" id="{BB8BC856-CD6A-3E44-8E68-03F984F3CE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754" y="291745"/>
            <a:ext cx="1268916" cy="495603"/>
          </a:xfrm>
          <a:prstGeom prst="rect">
            <a:avLst/>
          </a:prstGeom>
        </p:spPr>
      </p:pic>
      <p:pic>
        <p:nvPicPr>
          <p:cNvPr id="5" name="Picture 4" descr="A picture containing water&#10;&#10;Description automatically generated">
            <a:extLst>
              <a:ext uri="{FF2B5EF4-FFF2-40B4-BE49-F238E27FC236}">
                <a16:creationId xmlns:a16="http://schemas.microsoft.com/office/drawing/2014/main" id="{6CB69DDA-BC0E-7C4A-B705-2C7BF485028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5591"/>
          <a:stretch/>
        </p:blipFill>
        <p:spPr>
          <a:xfrm>
            <a:off x="0" y="0"/>
            <a:ext cx="12192000" cy="6858000"/>
          </a:xfrm>
          <a:prstGeom prst="rect">
            <a:avLst/>
          </a:prstGeom>
        </p:spPr>
      </p:pic>
    </p:spTree>
    <p:extLst>
      <p:ext uri="{BB962C8B-B14F-4D97-AF65-F5344CB8AC3E}">
        <p14:creationId xmlns:p14="http://schemas.microsoft.com/office/powerpoint/2010/main" val="233795523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0EFB1B6-BF33-49A7-94BD-0F2CE62A5284}"/>
              </a:ext>
            </a:extLst>
          </p:cNvPr>
          <p:cNvSpPr>
            <a:spLocks noGrp="1"/>
          </p:cNvSpPr>
          <p:nvPr>
            <p:ph type="title"/>
          </p:nvPr>
        </p:nvSpPr>
        <p:spPr>
          <a:xfrm>
            <a:off x="7390179" y="415063"/>
            <a:ext cx="4263571" cy="248966"/>
          </a:xfrm>
        </p:spPr>
        <p:txBody>
          <a:bodyPr/>
          <a:lstStyle/>
          <a:p>
            <a:r>
              <a:rPr lang="en-US" dirty="0"/>
              <a:t>Lesson 1: What is the ‘Great Pacific Garbage Patch’ really like?</a:t>
            </a:r>
            <a:endParaRPr lang="en-GB" dirty="0"/>
          </a:p>
        </p:txBody>
      </p:sp>
      <p:pic>
        <p:nvPicPr>
          <p:cNvPr id="3" name="Picture 2" descr="A close up of a logo&#10;&#10;Description automatically generated">
            <a:extLst>
              <a:ext uri="{FF2B5EF4-FFF2-40B4-BE49-F238E27FC236}">
                <a16:creationId xmlns:a16="http://schemas.microsoft.com/office/drawing/2014/main" id="{7205BE99-2B5E-0C49-BCC5-03B4F170A74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7460" y="291745"/>
            <a:ext cx="1268916" cy="495603"/>
          </a:xfrm>
          <a:prstGeom prst="rect">
            <a:avLst/>
          </a:prstGeom>
        </p:spPr>
      </p:pic>
      <p:pic>
        <p:nvPicPr>
          <p:cNvPr id="6" name="Picture 5" descr="A picture containing outdoor, water&#10;&#10;Description automatically generated">
            <a:extLst>
              <a:ext uri="{FF2B5EF4-FFF2-40B4-BE49-F238E27FC236}">
                <a16:creationId xmlns:a16="http://schemas.microsoft.com/office/drawing/2014/main" id="{96552A17-6FAB-7F44-A38A-EEC929B583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700"/>
            <a:ext cx="12192000" cy="6870700"/>
          </a:xfrm>
          <a:prstGeom prst="rect">
            <a:avLst/>
          </a:prstGeom>
        </p:spPr>
      </p:pic>
    </p:spTree>
    <p:extLst>
      <p:ext uri="{BB962C8B-B14F-4D97-AF65-F5344CB8AC3E}">
        <p14:creationId xmlns:p14="http://schemas.microsoft.com/office/powerpoint/2010/main" val="44179105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179E82F-6D20-48BF-9012-703FB3E06E12}"/>
              </a:ext>
            </a:extLst>
          </p:cNvPr>
          <p:cNvSpPr>
            <a:spLocks noGrp="1"/>
          </p:cNvSpPr>
          <p:nvPr>
            <p:ph type="body" sz="quarter" idx="10"/>
          </p:nvPr>
        </p:nvSpPr>
        <p:spPr>
          <a:xfrm>
            <a:off x="485538" y="1241577"/>
            <a:ext cx="7061413" cy="650074"/>
          </a:xfrm>
        </p:spPr>
        <p:txBody>
          <a:bodyPr/>
          <a:lstStyle/>
          <a:p>
            <a:r>
              <a:rPr lang="en-GB" dirty="0"/>
              <a:t>What do we know about the problem of plastics?</a:t>
            </a:r>
          </a:p>
        </p:txBody>
      </p:sp>
      <p:sp>
        <p:nvSpPr>
          <p:cNvPr id="4" name="Text Placeholder 3">
            <a:extLst>
              <a:ext uri="{FF2B5EF4-FFF2-40B4-BE49-F238E27FC236}">
                <a16:creationId xmlns:a16="http://schemas.microsoft.com/office/drawing/2014/main" id="{284EF3E7-092E-42DD-AF04-5A4BA7D782D3}"/>
              </a:ext>
            </a:extLst>
          </p:cNvPr>
          <p:cNvSpPr>
            <a:spLocks noGrp="1"/>
          </p:cNvSpPr>
          <p:nvPr>
            <p:ph type="body" sz="quarter" idx="11"/>
          </p:nvPr>
        </p:nvSpPr>
        <p:spPr>
          <a:xfrm>
            <a:off x="485538" y="2421934"/>
            <a:ext cx="8494075" cy="1007066"/>
          </a:xfrm>
        </p:spPr>
        <p:txBody>
          <a:bodyPr/>
          <a:lstStyle/>
          <a:p>
            <a:r>
              <a:rPr lang="en-GB" sz="2800" dirty="0"/>
              <a:t>Think about the different information on plastics you may have seen in the media.</a:t>
            </a:r>
          </a:p>
        </p:txBody>
      </p:sp>
      <p:sp>
        <p:nvSpPr>
          <p:cNvPr id="5" name="Title 1">
            <a:extLst>
              <a:ext uri="{FF2B5EF4-FFF2-40B4-BE49-F238E27FC236}">
                <a16:creationId xmlns:a16="http://schemas.microsoft.com/office/drawing/2014/main" id="{1E5C7E08-6050-9F41-A001-87FF1D7F2994}"/>
              </a:ext>
            </a:extLst>
          </p:cNvPr>
          <p:cNvSpPr txBox="1">
            <a:spLocks/>
          </p:cNvSpPr>
          <p:nvPr/>
        </p:nvSpPr>
        <p:spPr>
          <a:xfrm>
            <a:off x="7349082" y="44321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6" name="Picture 5">
            <a:extLst>
              <a:ext uri="{FF2B5EF4-FFF2-40B4-BE49-F238E27FC236}">
                <a16:creationId xmlns:a16="http://schemas.microsoft.com/office/drawing/2014/main" id="{B63649F6-665A-CC4A-AB57-6B78F67813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0694" y="428843"/>
            <a:ext cx="1269363" cy="470373"/>
          </a:xfrm>
          <a:prstGeom prst="rect">
            <a:avLst/>
          </a:prstGeom>
        </p:spPr>
      </p:pic>
    </p:spTree>
    <p:extLst>
      <p:ext uri="{BB962C8B-B14F-4D97-AF65-F5344CB8AC3E}">
        <p14:creationId xmlns:p14="http://schemas.microsoft.com/office/powerpoint/2010/main" val="105689524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0EDB-3BF1-40C1-868B-19CF4EF4C047}"/>
              </a:ext>
            </a:extLst>
          </p:cNvPr>
          <p:cNvSpPr>
            <a:spLocks noGrp="1"/>
          </p:cNvSpPr>
          <p:nvPr>
            <p:ph type="title"/>
          </p:nvPr>
        </p:nvSpPr>
        <p:spPr>
          <a:xfrm>
            <a:off x="7379904" y="415063"/>
            <a:ext cx="4263571" cy="248966"/>
          </a:xfrm>
        </p:spPr>
        <p:txBody>
          <a:bodyPr/>
          <a:lstStyle/>
          <a:p>
            <a:r>
              <a:rPr lang="en-US" dirty="0"/>
              <a:t>Lesson 1: What is the ‘Great Pacific Garbage Patch’ really like?</a:t>
            </a:r>
            <a:endParaRPr lang="en-GB" dirty="0"/>
          </a:p>
        </p:txBody>
      </p:sp>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p:txBody>
          <a:bodyPr/>
          <a:lstStyle/>
          <a:p>
            <a:pPr lvl="0"/>
            <a:r>
              <a:rPr lang="en-GB"/>
              <a:t>Describe and locate the Great Pacific Garbage Patch (GPGP)</a:t>
            </a:r>
          </a:p>
          <a:p>
            <a:pPr lvl="0"/>
            <a:r>
              <a:rPr lang="en-GB"/>
              <a:t>Map and investigate ocean gyres </a:t>
            </a:r>
          </a:p>
          <a:p>
            <a:pPr lvl="0"/>
            <a:r>
              <a:rPr lang="en-GB"/>
              <a:t>Describe how plastic accumulates in gyres and is a global phenomenon</a:t>
            </a:r>
          </a:p>
          <a:p>
            <a:pPr lvl="0"/>
            <a:r>
              <a:rPr lang="en-GB"/>
              <a:t>Differentiate between managed and unmanaged plastic and explain its pathway to the ocean</a:t>
            </a:r>
            <a:endParaRPr lang="en-GB">
              <a:effectLst/>
            </a:endParaRPr>
          </a:p>
        </p:txBody>
      </p:sp>
      <p:pic>
        <p:nvPicPr>
          <p:cNvPr id="5" name="Picture 4">
            <a:extLst>
              <a:ext uri="{FF2B5EF4-FFF2-40B4-BE49-F238E27FC236}">
                <a16:creationId xmlns:a16="http://schemas.microsoft.com/office/drawing/2014/main" id="{95B47040-1597-404F-881C-8590C0F906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0146" y="304360"/>
            <a:ext cx="1269363" cy="470373"/>
          </a:xfrm>
          <a:prstGeom prst="rect">
            <a:avLst/>
          </a:prstGeom>
        </p:spPr>
      </p:pic>
    </p:spTree>
    <p:extLst>
      <p:ext uri="{BB962C8B-B14F-4D97-AF65-F5344CB8AC3E}">
        <p14:creationId xmlns:p14="http://schemas.microsoft.com/office/powerpoint/2010/main" val="274929630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5A715AD-2D96-41B2-8A0A-7E1B1C42C471}"/>
              </a:ext>
            </a:extLst>
          </p:cNvPr>
          <p:cNvSpPr txBox="1">
            <a:spLocks/>
          </p:cNvSpPr>
          <p:nvPr/>
        </p:nvSpPr>
        <p:spPr>
          <a:xfrm>
            <a:off x="7355706" y="46946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grpSp>
        <p:nvGrpSpPr>
          <p:cNvPr id="9" name="Group 8">
            <a:extLst>
              <a:ext uri="{FF2B5EF4-FFF2-40B4-BE49-F238E27FC236}">
                <a16:creationId xmlns:a16="http://schemas.microsoft.com/office/drawing/2014/main" id="{319878DD-8BBB-4232-8A25-11DCF9A6E964}"/>
              </a:ext>
            </a:extLst>
          </p:cNvPr>
          <p:cNvGrpSpPr/>
          <p:nvPr/>
        </p:nvGrpSpPr>
        <p:grpSpPr>
          <a:xfrm>
            <a:off x="2166258" y="1221406"/>
            <a:ext cx="3565663" cy="1184338"/>
            <a:chOff x="642257" y="1221406"/>
            <a:chExt cx="3565663" cy="1184338"/>
          </a:xfrm>
        </p:grpSpPr>
        <p:pic>
          <p:nvPicPr>
            <p:cNvPr id="7" name="Picture 6" descr="A large body of water&#10;&#10;Description automatically generated">
              <a:extLst>
                <a:ext uri="{FF2B5EF4-FFF2-40B4-BE49-F238E27FC236}">
                  <a16:creationId xmlns:a16="http://schemas.microsoft.com/office/drawing/2014/main" id="{96898107-E84E-4F8D-9C95-D86E1895F56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257" y="1221406"/>
              <a:ext cx="3565663" cy="1184338"/>
            </a:xfrm>
            <a:prstGeom prst="rect">
              <a:avLst/>
            </a:prstGeom>
          </p:spPr>
        </p:pic>
        <p:sp>
          <p:nvSpPr>
            <p:cNvPr id="8" name="TextBox 7">
              <a:extLst>
                <a:ext uri="{FF2B5EF4-FFF2-40B4-BE49-F238E27FC236}">
                  <a16:creationId xmlns:a16="http://schemas.microsoft.com/office/drawing/2014/main" id="{ED04FDD3-4F95-4764-9398-1E37E3B3178F}"/>
                </a:ext>
              </a:extLst>
            </p:cNvPr>
            <p:cNvSpPr txBox="1"/>
            <p:nvPr/>
          </p:nvSpPr>
          <p:spPr>
            <a:xfrm>
              <a:off x="816428" y="1498405"/>
              <a:ext cx="3217320"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defTabSz="457200"/>
              <a:r>
                <a:rPr lang="en-US" sz="1800"/>
                <a:t>79,000 </a:t>
              </a:r>
              <a:r>
                <a:rPr lang="en-US" sz="1800" err="1"/>
                <a:t>tonnes</a:t>
              </a:r>
              <a:r>
                <a:rPr lang="en-US" sz="1800"/>
                <a:t> of floating</a:t>
              </a:r>
            </a:p>
            <a:p>
              <a:pPr algn="ctr" defTabSz="457200"/>
              <a:r>
                <a:rPr lang="en-US" sz="1800"/>
                <a:t>debris</a:t>
              </a:r>
              <a:endParaRPr lang="en-GB" sz="1800"/>
            </a:p>
          </p:txBody>
        </p:sp>
      </p:grpSp>
      <p:grpSp>
        <p:nvGrpSpPr>
          <p:cNvPr id="10" name="Group 9">
            <a:extLst>
              <a:ext uri="{FF2B5EF4-FFF2-40B4-BE49-F238E27FC236}">
                <a16:creationId xmlns:a16="http://schemas.microsoft.com/office/drawing/2014/main" id="{FF60446E-5DBC-48B1-8B52-E35D11A2721C}"/>
              </a:ext>
            </a:extLst>
          </p:cNvPr>
          <p:cNvGrpSpPr/>
          <p:nvPr/>
        </p:nvGrpSpPr>
        <p:grpSpPr>
          <a:xfrm>
            <a:off x="6379029" y="1678606"/>
            <a:ext cx="3565663" cy="1200328"/>
            <a:chOff x="642257" y="1221406"/>
            <a:chExt cx="3565663" cy="1200328"/>
          </a:xfrm>
        </p:grpSpPr>
        <p:pic>
          <p:nvPicPr>
            <p:cNvPr id="11" name="Picture 10" descr="A large body of water&#10;&#10;Description automatically generated">
              <a:extLst>
                <a:ext uri="{FF2B5EF4-FFF2-40B4-BE49-F238E27FC236}">
                  <a16:creationId xmlns:a16="http://schemas.microsoft.com/office/drawing/2014/main" id="{FD59C7D4-37E1-46E7-985F-2EF8600819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257" y="1221406"/>
              <a:ext cx="3565663" cy="1184338"/>
            </a:xfrm>
            <a:prstGeom prst="rect">
              <a:avLst/>
            </a:prstGeom>
          </p:spPr>
        </p:pic>
        <p:sp>
          <p:nvSpPr>
            <p:cNvPr id="12" name="TextBox 11">
              <a:extLst>
                <a:ext uri="{FF2B5EF4-FFF2-40B4-BE49-F238E27FC236}">
                  <a16:creationId xmlns:a16="http://schemas.microsoft.com/office/drawing/2014/main" id="{BC3CC6D6-6EE2-4EBB-A48A-1498022ECD6F}"/>
                </a:ext>
              </a:extLst>
            </p:cNvPr>
            <p:cNvSpPr txBox="1"/>
            <p:nvPr/>
          </p:nvSpPr>
          <p:spPr>
            <a:xfrm>
              <a:off x="816428" y="1221407"/>
              <a:ext cx="3217320"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defTabSz="457200"/>
              <a:endParaRPr lang="en-US" sz="1800"/>
            </a:p>
            <a:p>
              <a:pPr algn="ctr" defTabSz="457200"/>
              <a:r>
                <a:rPr lang="en-US" sz="1800"/>
                <a:t>Plastic going around in circles trapped forever</a:t>
              </a:r>
            </a:p>
            <a:p>
              <a:pPr defTabSz="457200"/>
              <a:endParaRPr lang="en-GB" sz="1800"/>
            </a:p>
          </p:txBody>
        </p:sp>
      </p:grpSp>
      <p:grpSp>
        <p:nvGrpSpPr>
          <p:cNvPr id="13" name="Group 12">
            <a:extLst>
              <a:ext uri="{FF2B5EF4-FFF2-40B4-BE49-F238E27FC236}">
                <a16:creationId xmlns:a16="http://schemas.microsoft.com/office/drawing/2014/main" id="{B5961B65-9C28-467E-87BC-624FF3E61824}"/>
              </a:ext>
            </a:extLst>
          </p:cNvPr>
          <p:cNvGrpSpPr/>
          <p:nvPr/>
        </p:nvGrpSpPr>
        <p:grpSpPr>
          <a:xfrm>
            <a:off x="6096001" y="2878934"/>
            <a:ext cx="3565663" cy="1730896"/>
            <a:chOff x="642257" y="1221406"/>
            <a:chExt cx="3565663" cy="1184338"/>
          </a:xfrm>
        </p:grpSpPr>
        <p:pic>
          <p:nvPicPr>
            <p:cNvPr id="14" name="Picture 13" descr="A large body of water&#10;&#10;Description automatically generated">
              <a:extLst>
                <a:ext uri="{FF2B5EF4-FFF2-40B4-BE49-F238E27FC236}">
                  <a16:creationId xmlns:a16="http://schemas.microsoft.com/office/drawing/2014/main" id="{D86724A7-A289-4973-86A1-1E92F43DCA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2257" y="1221406"/>
              <a:ext cx="3565663" cy="1184338"/>
            </a:xfrm>
            <a:prstGeom prst="rect">
              <a:avLst/>
            </a:prstGeom>
          </p:spPr>
        </p:pic>
        <p:sp>
          <p:nvSpPr>
            <p:cNvPr id="15" name="TextBox 14">
              <a:extLst>
                <a:ext uri="{FF2B5EF4-FFF2-40B4-BE49-F238E27FC236}">
                  <a16:creationId xmlns:a16="http://schemas.microsoft.com/office/drawing/2014/main" id="{3DB05723-D983-4CAD-BDDB-0DA68CD67B14}"/>
                </a:ext>
              </a:extLst>
            </p:cNvPr>
            <p:cNvSpPr txBox="1"/>
            <p:nvPr/>
          </p:nvSpPr>
          <p:spPr>
            <a:xfrm>
              <a:off x="816428" y="1316151"/>
              <a:ext cx="3217320" cy="10108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defTabSz="457200"/>
              <a:endParaRPr lang="en-US" sz="1800"/>
            </a:p>
            <a:p>
              <a:pPr algn="ctr" defTabSz="457200"/>
              <a:r>
                <a:rPr lang="en-US" sz="1800"/>
                <a:t>The world’s biggest landfill – except that it’s in the ocean</a:t>
              </a:r>
            </a:p>
            <a:p>
              <a:pPr defTabSz="457200"/>
              <a:endParaRPr lang="en-GB" sz="1800"/>
            </a:p>
          </p:txBody>
        </p:sp>
      </p:grpSp>
      <p:grpSp>
        <p:nvGrpSpPr>
          <p:cNvPr id="16" name="Group 15">
            <a:extLst>
              <a:ext uri="{FF2B5EF4-FFF2-40B4-BE49-F238E27FC236}">
                <a16:creationId xmlns:a16="http://schemas.microsoft.com/office/drawing/2014/main" id="{B165E0B1-32DC-4DDC-B6DA-5169BAB4F6C5}"/>
              </a:ext>
            </a:extLst>
          </p:cNvPr>
          <p:cNvGrpSpPr/>
          <p:nvPr/>
        </p:nvGrpSpPr>
        <p:grpSpPr>
          <a:xfrm>
            <a:off x="6553200" y="4974254"/>
            <a:ext cx="3565663" cy="1184338"/>
            <a:chOff x="642257" y="1221406"/>
            <a:chExt cx="3565663" cy="1184338"/>
          </a:xfrm>
        </p:grpSpPr>
        <p:pic>
          <p:nvPicPr>
            <p:cNvPr id="17" name="Picture 16" descr="A large body of water&#10;&#10;Description automatically generated">
              <a:extLst>
                <a:ext uri="{FF2B5EF4-FFF2-40B4-BE49-F238E27FC236}">
                  <a16:creationId xmlns:a16="http://schemas.microsoft.com/office/drawing/2014/main" id="{902A7F12-F727-452F-9A73-276257403D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257" y="1221406"/>
              <a:ext cx="3565663" cy="1184338"/>
            </a:xfrm>
            <a:prstGeom prst="rect">
              <a:avLst/>
            </a:prstGeom>
          </p:spPr>
        </p:pic>
        <p:sp>
          <p:nvSpPr>
            <p:cNvPr id="18" name="TextBox 17">
              <a:extLst>
                <a:ext uri="{FF2B5EF4-FFF2-40B4-BE49-F238E27FC236}">
                  <a16:creationId xmlns:a16="http://schemas.microsoft.com/office/drawing/2014/main" id="{C3D6A52E-8893-471A-800E-1CE7A2E480A7}"/>
                </a:ext>
              </a:extLst>
            </p:cNvPr>
            <p:cNvSpPr txBox="1"/>
            <p:nvPr/>
          </p:nvSpPr>
          <p:spPr>
            <a:xfrm>
              <a:off x="990600" y="1359905"/>
              <a:ext cx="3043147"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defTabSz="457200"/>
              <a:endParaRPr lang="en-US" sz="1800"/>
            </a:p>
            <a:p>
              <a:r>
                <a:rPr lang="en-US" sz="1800"/>
                <a:t>3 times the size of France</a:t>
              </a:r>
            </a:p>
            <a:p>
              <a:pPr defTabSz="457200"/>
              <a:endParaRPr lang="en-GB" sz="1800"/>
            </a:p>
          </p:txBody>
        </p:sp>
      </p:grpSp>
      <p:grpSp>
        <p:nvGrpSpPr>
          <p:cNvPr id="19" name="Group 18">
            <a:extLst>
              <a:ext uri="{FF2B5EF4-FFF2-40B4-BE49-F238E27FC236}">
                <a16:creationId xmlns:a16="http://schemas.microsoft.com/office/drawing/2014/main" id="{55C021BA-1B45-49FC-9FFC-085B2D1AFACC}"/>
              </a:ext>
            </a:extLst>
          </p:cNvPr>
          <p:cNvGrpSpPr/>
          <p:nvPr/>
        </p:nvGrpSpPr>
        <p:grpSpPr>
          <a:xfrm>
            <a:off x="1905000" y="3001485"/>
            <a:ext cx="3565663" cy="1184338"/>
            <a:chOff x="642257" y="1221406"/>
            <a:chExt cx="3565663" cy="1184338"/>
          </a:xfrm>
        </p:grpSpPr>
        <p:pic>
          <p:nvPicPr>
            <p:cNvPr id="20" name="Picture 19" descr="A large body of water&#10;&#10;Description automatically generated">
              <a:extLst>
                <a:ext uri="{FF2B5EF4-FFF2-40B4-BE49-F238E27FC236}">
                  <a16:creationId xmlns:a16="http://schemas.microsoft.com/office/drawing/2014/main" id="{9D8597B1-64E0-40E8-94F8-14DC5918AF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257" y="1221406"/>
              <a:ext cx="3565663" cy="1184338"/>
            </a:xfrm>
            <a:prstGeom prst="rect">
              <a:avLst/>
            </a:prstGeom>
          </p:spPr>
        </p:pic>
        <p:sp>
          <p:nvSpPr>
            <p:cNvPr id="21" name="TextBox 20">
              <a:extLst>
                <a:ext uri="{FF2B5EF4-FFF2-40B4-BE49-F238E27FC236}">
                  <a16:creationId xmlns:a16="http://schemas.microsoft.com/office/drawing/2014/main" id="{82FA33F6-3E52-4C28-8339-8D2FCB23F462}"/>
                </a:ext>
              </a:extLst>
            </p:cNvPr>
            <p:cNvSpPr txBox="1"/>
            <p:nvPr/>
          </p:nvSpPr>
          <p:spPr>
            <a:xfrm>
              <a:off x="990601" y="1498404"/>
              <a:ext cx="2808514"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a:r>
                <a:rPr lang="en-US" sz="1800"/>
                <a:t>An island twice the size of Texas!</a:t>
              </a:r>
              <a:endParaRPr lang="en-GB" sz="1800"/>
            </a:p>
          </p:txBody>
        </p:sp>
      </p:grpSp>
      <p:grpSp>
        <p:nvGrpSpPr>
          <p:cNvPr id="23" name="Group 22">
            <a:extLst>
              <a:ext uri="{FF2B5EF4-FFF2-40B4-BE49-F238E27FC236}">
                <a16:creationId xmlns:a16="http://schemas.microsoft.com/office/drawing/2014/main" id="{339EA562-465D-4137-9867-3DD872917268}"/>
              </a:ext>
            </a:extLst>
          </p:cNvPr>
          <p:cNvGrpSpPr/>
          <p:nvPr/>
        </p:nvGrpSpPr>
        <p:grpSpPr>
          <a:xfrm>
            <a:off x="1904999" y="4385402"/>
            <a:ext cx="3981132" cy="2057534"/>
            <a:chOff x="642257" y="1221406"/>
            <a:chExt cx="3565663" cy="1184338"/>
          </a:xfrm>
        </p:grpSpPr>
        <p:pic>
          <p:nvPicPr>
            <p:cNvPr id="24" name="Picture 23" descr="A large body of water&#10;&#10;Description automatically generated">
              <a:extLst>
                <a:ext uri="{FF2B5EF4-FFF2-40B4-BE49-F238E27FC236}">
                  <a16:creationId xmlns:a16="http://schemas.microsoft.com/office/drawing/2014/main" id="{63B3E4C7-92A7-4C04-8625-468AD270EC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2257" y="1221406"/>
              <a:ext cx="3565663" cy="1184338"/>
            </a:xfrm>
            <a:prstGeom prst="rect">
              <a:avLst/>
            </a:prstGeom>
          </p:spPr>
        </p:pic>
        <p:sp>
          <p:nvSpPr>
            <p:cNvPr id="25" name="TextBox 24">
              <a:extLst>
                <a:ext uri="{FF2B5EF4-FFF2-40B4-BE49-F238E27FC236}">
                  <a16:creationId xmlns:a16="http://schemas.microsoft.com/office/drawing/2014/main" id="{5497B071-62F2-46F9-A616-CBE8ED0D2BA2}"/>
                </a:ext>
              </a:extLst>
            </p:cNvPr>
            <p:cNvSpPr txBox="1"/>
            <p:nvPr/>
          </p:nvSpPr>
          <p:spPr>
            <a:xfrm>
              <a:off x="816428" y="1476107"/>
              <a:ext cx="3217320" cy="6909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defTabSz="457200"/>
              <a:r>
                <a:rPr lang="en-US" sz="1800"/>
                <a:t>How do you convey when you wake up on day four and you’re still seeing this plastic pouring past the boat?</a:t>
              </a:r>
              <a:endParaRPr lang="en-GB" sz="1800"/>
            </a:p>
          </p:txBody>
        </p:sp>
      </p:grpSp>
      <p:pic>
        <p:nvPicPr>
          <p:cNvPr id="26" name="Picture 25">
            <a:extLst>
              <a:ext uri="{FF2B5EF4-FFF2-40B4-BE49-F238E27FC236}">
                <a16:creationId xmlns:a16="http://schemas.microsoft.com/office/drawing/2014/main" id="{8A39F15B-46A8-4077-B5A5-8B50C03BA59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2339" y="415064"/>
            <a:ext cx="1269363" cy="470373"/>
          </a:xfrm>
          <a:prstGeom prst="rect">
            <a:avLst/>
          </a:prstGeom>
        </p:spPr>
      </p:pic>
    </p:spTree>
    <p:extLst>
      <p:ext uri="{BB962C8B-B14F-4D97-AF65-F5344CB8AC3E}">
        <p14:creationId xmlns:p14="http://schemas.microsoft.com/office/powerpoint/2010/main" val="385463271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EED85F9-54D2-4596-93E2-631B9415CCE4}"/>
              </a:ext>
            </a:extLst>
          </p:cNvPr>
          <p:cNvSpPr txBox="1">
            <a:spLocks/>
          </p:cNvSpPr>
          <p:nvPr/>
        </p:nvSpPr>
        <p:spPr>
          <a:xfrm>
            <a:off x="7297711" y="415064"/>
            <a:ext cx="4263571" cy="248966"/>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1: What is the ‘Great Pacific Garbage Patch’ really like?</a:t>
            </a:r>
            <a:endParaRPr lang="en-GB" dirty="0"/>
          </a:p>
        </p:txBody>
      </p:sp>
      <p:pic>
        <p:nvPicPr>
          <p:cNvPr id="4" name="Picture 3" descr="A close up of a logo&#10;&#10;Description automatically generated">
            <a:extLst>
              <a:ext uri="{FF2B5EF4-FFF2-40B4-BE49-F238E27FC236}">
                <a16:creationId xmlns:a16="http://schemas.microsoft.com/office/drawing/2014/main" id="{427651C5-5FB7-7C49-8B7E-D37DFD4AF6C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479" y="291745"/>
            <a:ext cx="1268916" cy="495603"/>
          </a:xfrm>
          <a:prstGeom prst="rect">
            <a:avLst/>
          </a:prstGeom>
        </p:spPr>
      </p:pic>
      <p:pic>
        <p:nvPicPr>
          <p:cNvPr id="5" name="Picture 4" descr="A flock of seagulls flying over a body of water&#10;&#10;Description automatically generated">
            <a:extLst>
              <a:ext uri="{FF2B5EF4-FFF2-40B4-BE49-F238E27FC236}">
                <a16:creationId xmlns:a16="http://schemas.microsoft.com/office/drawing/2014/main" id="{233DE6E5-95B5-444C-A865-AE01257CBAE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1266"/>
          <a:stretch/>
        </p:blipFill>
        <p:spPr>
          <a:xfrm>
            <a:off x="0" y="0"/>
            <a:ext cx="12192000" cy="6858000"/>
          </a:xfrm>
          <a:prstGeom prst="rect">
            <a:avLst/>
          </a:prstGeom>
        </p:spPr>
      </p:pic>
    </p:spTree>
    <p:extLst>
      <p:ext uri="{BB962C8B-B14F-4D97-AF65-F5344CB8AC3E}">
        <p14:creationId xmlns:p14="http://schemas.microsoft.com/office/powerpoint/2010/main" val="1864344247"/>
      </p:ext>
    </p:extLst>
  </p:cSld>
  <p:clrMapOvr>
    <a:masterClrMapping/>
  </p:clrMapOvr>
  <p:transition spd="med"/>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E17D3FD-47DD-4E07-B955-60AC680D98D9}">
  <ds:schemaRefs>
    <ds:schemaRef ds:uri="http://schemas.microsoft.com/office/2006/documentManagement/types"/>
    <ds:schemaRef ds:uri="7dd0c2b8-7301-49b5-921e-ab84ec4c20a5"/>
    <ds:schemaRef ds:uri="http://schemas.microsoft.com/office/infopath/2007/PartnerControls"/>
    <ds:schemaRef ds:uri="http://www.w3.org/XML/1998/namespace"/>
    <ds:schemaRef ds:uri="8dd429a2-b850-4aa5-85c2-8487e2b197cf"/>
    <ds:schemaRef ds:uri="http://purl.org/dc/elements/1.1/"/>
    <ds:schemaRef ds:uri="http://schemas.openxmlformats.org/package/2006/metadata/core-properties"/>
    <ds:schemaRef ds:uri="http://schemas.microsoft.com/office/2006/metadata/properties"/>
    <ds:schemaRef ds:uri="http://purl.org/dc/dcmitype/"/>
    <ds:schemaRef ds:uri="http://purl.org/dc/terms/"/>
    <ds:schemaRef ds:uri="edf7c51f-8958-4cb5-b692-975806f17f35"/>
    <ds:schemaRef ds:uri="764ce334-4dea-4cda-96fd-5a46cc3154a2"/>
  </ds:schemaRefs>
</ds:datastoreItem>
</file>

<file path=customXml/itemProps2.xml><?xml version="1.0" encoding="utf-8"?>
<ds:datastoreItem xmlns:ds="http://schemas.openxmlformats.org/officeDocument/2006/customXml" ds:itemID="{B8F8B9C4-9F68-4F64-9C7E-E20ABCEF19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67D4B8E-9497-43BB-A266-67AC0807E7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1798</TotalTime>
  <Words>1472</Words>
  <Application>Microsoft Office PowerPoint</Application>
  <PresentationFormat>Widescreen</PresentationFormat>
  <Paragraphs>206</Paragraphs>
  <Slides>31</Slides>
  <Notes>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31</vt:i4>
      </vt:variant>
    </vt:vector>
  </HeadingPairs>
  <TitlesOfParts>
    <vt:vector size="38" baseType="lpstr">
      <vt:lpstr>Arial</vt:lpstr>
      <vt:lpstr>Calibri</vt:lpstr>
      <vt:lpstr>Calibri Light</vt:lpstr>
      <vt:lpstr>Century Gothic</vt:lpstr>
      <vt:lpstr>Helvetica Neue Medium</vt:lpstr>
      <vt:lpstr>Encounter-Master</vt:lpstr>
      <vt:lpstr>Office Theme</vt:lpstr>
      <vt:lpstr>PowerPoint Presentation</vt:lpstr>
      <vt:lpstr>PowerPoint Presentation</vt:lpstr>
      <vt:lpstr>PowerPoint Presentation</vt:lpstr>
      <vt:lpstr>PowerPoint Presentation</vt:lpstr>
      <vt:lpstr>Lesson 1: What is the ‘Great Pacific Garbage Patch’ really like?</vt:lpstr>
      <vt:lpstr>PowerPoint Presentation</vt:lpstr>
      <vt:lpstr>Lesson 1: What is the ‘Great Pacific Garbage Patch’ really like?</vt:lpstr>
      <vt:lpstr>PowerPoint Presentation</vt:lpstr>
      <vt:lpstr>PowerPoint Presentation</vt:lpstr>
      <vt:lpstr>PowerPoint Presentation</vt:lpstr>
      <vt:lpstr>Lesson 1: What is the ‘Great Pacific Garbage Patch’ really like?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cp:revision>
  <cp:lastPrinted>2019-07-17T14:10:00Z</cp:lastPrinted>
  <dcterms:created xsi:type="dcterms:W3CDTF">2019-02-26T16:40:40Z</dcterms:created>
  <dcterms:modified xsi:type="dcterms:W3CDTF">2024-02-27T14:42:47Z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