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5" r:id="rId4"/>
  </p:sldMasterIdLst>
  <p:notesMasterIdLst>
    <p:notesMasterId r:id="rId36"/>
  </p:notesMasterIdLst>
  <p:sldIdLst>
    <p:sldId id="294" r:id="rId5"/>
    <p:sldId id="267" r:id="rId6"/>
    <p:sldId id="325" r:id="rId7"/>
    <p:sldId id="417" r:id="rId8"/>
    <p:sldId id="411" r:id="rId9"/>
    <p:sldId id="412" r:id="rId10"/>
    <p:sldId id="415" r:id="rId11"/>
    <p:sldId id="416" r:id="rId12"/>
    <p:sldId id="419" r:id="rId13"/>
    <p:sldId id="420" r:id="rId14"/>
    <p:sldId id="418" r:id="rId15"/>
    <p:sldId id="421" r:id="rId16"/>
    <p:sldId id="422" r:id="rId17"/>
    <p:sldId id="439" r:id="rId18"/>
    <p:sldId id="440" r:id="rId19"/>
    <p:sldId id="424" r:id="rId20"/>
    <p:sldId id="425" r:id="rId21"/>
    <p:sldId id="426" r:id="rId22"/>
    <p:sldId id="427" r:id="rId23"/>
    <p:sldId id="428" r:id="rId24"/>
    <p:sldId id="429" r:id="rId25"/>
    <p:sldId id="430" r:id="rId26"/>
    <p:sldId id="431" r:id="rId27"/>
    <p:sldId id="432" r:id="rId28"/>
    <p:sldId id="441" r:id="rId29"/>
    <p:sldId id="436" r:id="rId30"/>
    <p:sldId id="442" r:id="rId31"/>
    <p:sldId id="437" r:id="rId32"/>
    <p:sldId id="438" r:id="rId33"/>
    <p:sldId id="435" r:id="rId34"/>
    <p:sldId id="262" r:id="rId35"/>
  </p:sldIdLst>
  <p:sldSz cx="12192000" cy="6858000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mie Buchanan-Dunlop" initials="JB" lastIdx="31" clrIdx="0">
    <p:extLst>
      <p:ext uri="{19B8F6BF-5375-455C-9EA6-DF929625EA0E}">
        <p15:presenceInfo xmlns:p15="http://schemas.microsoft.com/office/powerpoint/2012/main" userId="Jamie Buchanan-Dunlop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CEC3"/>
    <a:srgbClr val="204A6B"/>
    <a:srgbClr val="38D4D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17D4051-A020-0F4C-90A6-5A2C8B385947}" v="427" dt="2019-07-29T09:20:58.92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289"/>
    <p:restoredTop sz="94694"/>
  </p:normalViewPr>
  <p:slideViewPr>
    <p:cSldViewPr snapToGrid="0">
      <p:cViewPr varScale="1">
        <p:scale>
          <a:sx n="62" d="100"/>
          <a:sy n="62" d="100"/>
        </p:scale>
        <p:origin x="24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56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microsoft.com/office/2015/10/relationships/revisionInfo" Target="revisionInfo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8C6874-672F-471E-A973-A82F2C8A0A0B}" type="datetimeFigureOut">
              <a:rPr lang="en-GB" smtClean="0"/>
              <a:t>01/03/2024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79202C-EDF7-492C-9239-DDFD5B8C15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643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eg"/><Relationship Id="rId18" Type="http://schemas.openxmlformats.org/officeDocument/2006/relationships/image" Target="../media/image22.jpeg"/><Relationship Id="rId3" Type="http://schemas.openxmlformats.org/officeDocument/2006/relationships/image" Target="../media/image3.pn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17" Type="http://schemas.openxmlformats.org/officeDocument/2006/relationships/image" Target="../media/image21.jpeg"/><Relationship Id="rId2" Type="http://schemas.openxmlformats.org/officeDocument/2006/relationships/image" Target="../media/image2.png"/><Relationship Id="rId16" Type="http://schemas.openxmlformats.org/officeDocument/2006/relationships/image" Target="../media/image20.jpeg"/><Relationship Id="rId20" Type="http://schemas.openxmlformats.org/officeDocument/2006/relationships/image" Target="../media/image2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5" Type="http://schemas.openxmlformats.org/officeDocument/2006/relationships/image" Target="../media/image19.jpeg"/><Relationship Id="rId10" Type="http://schemas.openxmlformats.org/officeDocument/2006/relationships/image" Target="../media/image14.jpeg"/><Relationship Id="rId19" Type="http://schemas.openxmlformats.org/officeDocument/2006/relationships/image" Target="../media/image23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8.jpe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7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/>
        </p:nvSpPr>
        <p:spPr>
          <a:xfrm>
            <a:off x="3710976" y="1871983"/>
            <a:ext cx="10268208" cy="519348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4492" y="360916"/>
            <a:ext cx="509288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8253" y="3551972"/>
            <a:ext cx="3164607" cy="334690"/>
          </a:xfrm>
        </p:spPr>
        <p:txBody>
          <a:bodyPr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/>
            <a:r>
              <a:rPr lang="en-US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226" y="3748389"/>
            <a:ext cx="4491567" cy="2112962"/>
          </a:xfrm>
        </p:spPr>
        <p:txBody>
          <a:bodyPr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3919" y="298557"/>
            <a:ext cx="1970147" cy="292537"/>
          </a:xfrm>
          <a:solidFill>
            <a:schemeClr val="accent1"/>
          </a:solidFill>
        </p:spPr>
        <p:txBody>
          <a:bodyPr lIns="9000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4489" y="651020"/>
            <a:ext cx="1351960" cy="156984"/>
          </a:xfrm>
          <a:solidFill>
            <a:schemeClr val="accent1"/>
          </a:solidFill>
        </p:spPr>
        <p:txBody>
          <a:bodyPr lIns="9000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10076033" y="6237288"/>
            <a:ext cx="332703" cy="431800"/>
          </a:xfrm>
          <a:noFill/>
        </p:spPr>
        <p:txBody>
          <a:bodyPr vert="eaVert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z="800"/>
              <a:t>Space</a:t>
            </a:r>
            <a:endParaRPr lang="en-US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8282498" y="6237288"/>
            <a:ext cx="332703" cy="431800"/>
          </a:xfrm>
          <a:noFill/>
        </p:spPr>
        <p:txBody>
          <a:bodyPr vert="eaVert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z="800"/>
              <a:t>Space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1230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332" userDrawn="1">
          <p15:clr>
            <a:srgbClr val="FBAE40"/>
          </p15:clr>
        </p15:guide>
        <p15:guide id="5" pos="734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Standard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527052" y="873125"/>
            <a:ext cx="11146728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11424633" y="6477334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675" y="360916"/>
            <a:ext cx="1477812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4492" y="360916"/>
            <a:ext cx="509288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38820"/>
            <a:ext cx="4944533" cy="241880"/>
          </a:xfrm>
        </p:spPr>
        <p:txBody>
          <a:bodyPr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2156939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332" userDrawn="1">
          <p15:clr>
            <a:srgbClr val="FFFFFF"/>
          </p15:clr>
        </p15:guide>
        <p15:guide id="4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3840" userDrawn="1">
          <p15:clr>
            <a:srgbClr val="FFFFFF"/>
          </p15:clr>
        </p15:guide>
        <p15:guide id="11" pos="2087" userDrawn="1">
          <p15:clr>
            <a:srgbClr val="FFFFFF"/>
          </p15:clr>
        </p15:guide>
        <p15:guide id="12" pos="5593" userDrawn="1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/>
        </p:nvSpPr>
        <p:spPr>
          <a:xfrm>
            <a:off x="-2448000" y="-1522677"/>
            <a:ext cx="8650685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4250199" cy="136928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– title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4718" y="2397184"/>
            <a:ext cx="3390951" cy="2418501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87068759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137">
            <a:extLst>
              <a:ext uri="{FF2B5EF4-FFF2-40B4-BE49-F238E27FC236}">
                <a16:creationId xmlns:a16="http://schemas.microsoft.com/office/drawing/2014/main" id="{347F327C-78A1-A84F-B49C-0F0F1270C7C1}"/>
              </a:ext>
            </a:extLst>
          </p:cNvPr>
          <p:cNvSpPr>
            <a:spLocks noChangeAspect="1"/>
          </p:cNvSpPr>
          <p:nvPr/>
        </p:nvSpPr>
        <p:spPr>
          <a:xfrm>
            <a:off x="-2448000" y="-1522677"/>
            <a:ext cx="8650685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19527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7" y="992611"/>
            <a:ext cx="7051337" cy="136928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/>
        </p:nvSpPr>
        <p:spPr>
          <a:xfrm>
            <a:off x="705323" y="2284004"/>
            <a:ext cx="2462664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/>
        </p:nvSpPr>
        <p:spPr>
          <a:xfrm>
            <a:off x="3474237" y="2291561"/>
            <a:ext cx="2462664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/>
        </p:nvSpPr>
        <p:spPr>
          <a:xfrm>
            <a:off x="6263304" y="2299118"/>
            <a:ext cx="2462664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/>
        </p:nvSpPr>
        <p:spPr>
          <a:xfrm>
            <a:off x="9047613" y="2306675"/>
            <a:ext cx="2462664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/>
        </p:nvSpPr>
        <p:spPr>
          <a:xfrm>
            <a:off x="705323" y="4264973"/>
            <a:ext cx="2462664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/>
        </p:nvSpPr>
        <p:spPr>
          <a:xfrm>
            <a:off x="3474237" y="4272530"/>
            <a:ext cx="2462664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/>
        </p:nvSpPr>
        <p:spPr>
          <a:xfrm>
            <a:off x="6263304" y="4280087"/>
            <a:ext cx="2462664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/>
        </p:nvSpPr>
        <p:spPr>
          <a:xfrm>
            <a:off x="9047613" y="4287644"/>
            <a:ext cx="2462664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4851" y="2821395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73101" y="2821894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62736" y="2821395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047613" y="2821395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03715" y="4870219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471965" y="4870718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261600" y="4870219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046477" y="4870219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35319282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2087" userDrawn="1">
          <p15:clr>
            <a:srgbClr val="FFFFFF"/>
          </p15:clr>
        </p15:guide>
        <p15:guide id="13" pos="5593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/>
        </p:nvSpPr>
        <p:spPr>
          <a:xfrm>
            <a:off x="-2448000" y="-1522677"/>
            <a:ext cx="8650685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19527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7" y="984519"/>
            <a:ext cx="7051337" cy="136928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/>
        </p:nvSpPr>
        <p:spPr>
          <a:xfrm>
            <a:off x="1149966" y="2482656"/>
            <a:ext cx="2890287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/>
        </p:nvSpPr>
        <p:spPr>
          <a:xfrm>
            <a:off x="4656403" y="2462968"/>
            <a:ext cx="2890287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/>
        </p:nvSpPr>
        <p:spPr>
          <a:xfrm>
            <a:off x="8160069" y="2462968"/>
            <a:ext cx="2890287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49966" y="3124819"/>
            <a:ext cx="2890287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55070" y="3124819"/>
            <a:ext cx="2881804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160069" y="3124819"/>
            <a:ext cx="2891620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329385800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2087" userDrawn="1">
          <p15:clr>
            <a:srgbClr val="FFFFFF"/>
          </p15:clr>
        </p15:guide>
        <p15:guide id="13" pos="5593" userDrawn="1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19527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1" y="415064"/>
            <a:ext cx="4944532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7061413" cy="992981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/>
        </p:nvSpPr>
        <p:spPr>
          <a:xfrm>
            <a:off x="705323" y="2102636"/>
            <a:ext cx="2462664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/>
        </p:nvSpPr>
        <p:spPr>
          <a:xfrm>
            <a:off x="6263304" y="2117750"/>
            <a:ext cx="2462664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/>
        </p:nvSpPr>
        <p:spPr>
          <a:xfrm>
            <a:off x="6263304" y="4438784"/>
            <a:ext cx="2462664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12584" y="2117501"/>
            <a:ext cx="2783416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312585" y="2482050"/>
            <a:ext cx="2783416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879417" y="2117501"/>
            <a:ext cx="2783416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879419" y="2482050"/>
            <a:ext cx="2783416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23935" y="4446092"/>
            <a:ext cx="2783416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23936" y="4810641"/>
            <a:ext cx="2783416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881535" y="4438784"/>
            <a:ext cx="2783416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881536" y="4803333"/>
            <a:ext cx="2783416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382558943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2087" userDrawn="1">
          <p15:clr>
            <a:srgbClr val="FFFFFF"/>
          </p15:clr>
        </p15:guide>
        <p15:guide id="13" pos="5593" userDrawn="1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/>
        </p:nvSpPr>
        <p:spPr>
          <a:xfrm>
            <a:off x="936728" y="2802173"/>
            <a:ext cx="2071947" cy="1553960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/>
        </p:nvSpPr>
        <p:spPr>
          <a:xfrm>
            <a:off x="3671740" y="1831313"/>
            <a:ext cx="4882779" cy="3662084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/>
        </p:nvSpPr>
        <p:spPr>
          <a:xfrm>
            <a:off x="9187227" y="2792985"/>
            <a:ext cx="2071947" cy="1553960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7559" y="3147960"/>
            <a:ext cx="2890287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spc="300"/>
              <a:t>TRUE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/>
        </p:nvSpPr>
        <p:spPr>
          <a:xfrm>
            <a:off x="8777391" y="3147960"/>
            <a:ext cx="2891620" cy="844010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sz="1800" spc="300"/>
              <a:t>FALSE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31596" y="2834880"/>
            <a:ext cx="4363067" cy="1654949"/>
          </a:xfrm>
        </p:spPr>
        <p:txBody>
          <a:bodyPr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question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/>
        </p:nvSpPr>
        <p:spPr>
          <a:xfrm>
            <a:off x="439711" y="934434"/>
            <a:ext cx="7065364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True or false</a:t>
            </a:r>
          </a:p>
        </p:txBody>
      </p:sp>
    </p:spTree>
    <p:extLst>
      <p:ext uri="{BB962C8B-B14F-4D97-AF65-F5344CB8AC3E}">
        <p14:creationId xmlns:p14="http://schemas.microsoft.com/office/powerpoint/2010/main" val="175200407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 userDrawn="1"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Shape 20">
            <a:extLst>
              <a:ext uri="{FF2B5EF4-FFF2-40B4-BE49-F238E27FC236}">
                <a16:creationId xmlns:a16="http://schemas.microsoft.com/office/drawing/2014/main" id="{D5BC70FD-E99F-414E-8BC7-7072A9329F03}"/>
              </a:ext>
            </a:extLst>
          </p:cNvPr>
          <p:cNvSpPr/>
          <p:nvPr userDrawn="1"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18" name="Shape 21">
            <a:extLst>
              <a:ext uri="{FF2B5EF4-FFF2-40B4-BE49-F238E27FC236}">
                <a16:creationId xmlns:a16="http://schemas.microsoft.com/office/drawing/2014/main" id="{37ED0E3F-CDD0-43BF-ABD6-E7F54CD9AF5F}"/>
              </a:ext>
            </a:extLst>
          </p:cNvPr>
          <p:cNvSpPr txBox="1">
            <a:spLocks/>
          </p:cNvSpPr>
          <p:nvPr userDrawn="1"/>
        </p:nvSpPr>
        <p:spPr>
          <a:xfrm>
            <a:off x="11468592" y="6484422"/>
            <a:ext cx="18690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228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6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228600" algn="l" defTabSz="228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457200" algn="l" defTabSz="228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685800" algn="l" defTabSz="228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914400" algn="l" defTabSz="228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1143000" algn="l" defTabSz="228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1371600" algn="l" defTabSz="228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1600200" algn="l" defTabSz="228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1828800" algn="l" defTabSz="228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fld id="{E07CCE0E-559E-44AB-A1B3-25B5FB3D8463}" type="slidenum">
              <a:rPr lang="en-GB" sz="600" smtClean="0"/>
              <a:pPr/>
              <a:t>‹#›</a:t>
            </a:fld>
            <a:endParaRPr lang="en-GB" sz="60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36B0B004-9EF7-4666-A628-B76E68927B94}"/>
              </a:ext>
            </a:extLst>
          </p:cNvPr>
          <p:cNvSpPr/>
          <p:nvPr userDrawn="1"/>
        </p:nvSpPr>
        <p:spPr>
          <a:xfrm>
            <a:off x="3671740" y="1831313"/>
            <a:ext cx="4882779" cy="3662084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B222D9E9-D854-48F2-932B-3EB364E2B92E}"/>
              </a:ext>
            </a:extLst>
          </p:cNvPr>
          <p:cNvSpPr/>
          <p:nvPr userDrawn="1"/>
        </p:nvSpPr>
        <p:spPr>
          <a:xfrm>
            <a:off x="9187227" y="2792985"/>
            <a:ext cx="2071947" cy="1553960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8" name="Text Placeholder 9">
            <a:extLst>
              <a:ext uri="{FF2B5EF4-FFF2-40B4-BE49-F238E27FC236}">
                <a16:creationId xmlns:a16="http://schemas.microsoft.com/office/drawing/2014/main" id="{56AE142A-CB56-46DF-AD62-18CA85A36CCE}"/>
              </a:ext>
            </a:extLst>
          </p:cNvPr>
          <p:cNvSpPr txBox="1">
            <a:spLocks/>
          </p:cNvSpPr>
          <p:nvPr userDrawn="1"/>
        </p:nvSpPr>
        <p:spPr>
          <a:xfrm>
            <a:off x="8777391" y="3147960"/>
            <a:ext cx="2891620" cy="844010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sz="1800" spc="300"/>
              <a:t>FALSE</a:t>
            </a:r>
          </a:p>
        </p:txBody>
      </p:sp>
      <p:sp>
        <p:nvSpPr>
          <p:cNvPr id="29" name="Text Placeholder 16">
            <a:extLst>
              <a:ext uri="{FF2B5EF4-FFF2-40B4-BE49-F238E27FC236}">
                <a16:creationId xmlns:a16="http://schemas.microsoft.com/office/drawing/2014/main" id="{4FE60D9B-8C11-4233-AE61-A69AF21D598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31596" y="2834880"/>
            <a:ext cx="4363067" cy="1654949"/>
          </a:xfrm>
        </p:spPr>
        <p:txBody>
          <a:bodyPr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question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3BA8E3F-26C6-430E-B082-2C72C333B9C6}"/>
              </a:ext>
            </a:extLst>
          </p:cNvPr>
          <p:cNvSpPr txBox="1"/>
          <p:nvPr userDrawn="1"/>
        </p:nvSpPr>
        <p:spPr>
          <a:xfrm>
            <a:off x="439711" y="934434"/>
            <a:ext cx="7065364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True or false</a:t>
            </a:r>
          </a:p>
        </p:txBody>
      </p:sp>
    </p:spTree>
    <p:extLst>
      <p:ext uri="{BB962C8B-B14F-4D97-AF65-F5344CB8AC3E}">
        <p14:creationId xmlns:p14="http://schemas.microsoft.com/office/powerpoint/2010/main" val="143504086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Shape 20">
            <a:extLst>
              <a:ext uri="{FF2B5EF4-FFF2-40B4-BE49-F238E27FC236}">
                <a16:creationId xmlns:a16="http://schemas.microsoft.com/office/drawing/2014/main" id="{B483AB49-4C10-419C-A877-027BC6A0C71E}"/>
              </a:ext>
            </a:extLst>
          </p:cNvPr>
          <p:cNvSpPr/>
          <p:nvPr userDrawn="1"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18" name="Shape 21">
            <a:extLst>
              <a:ext uri="{FF2B5EF4-FFF2-40B4-BE49-F238E27FC236}">
                <a16:creationId xmlns:a16="http://schemas.microsoft.com/office/drawing/2014/main" id="{18B8DA78-FD61-42C0-AE9C-33A5B5854AD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DB2FB70-F0A8-4866-B858-E08B33560418}"/>
              </a:ext>
            </a:extLst>
          </p:cNvPr>
          <p:cNvSpPr/>
          <p:nvPr userDrawn="1"/>
        </p:nvSpPr>
        <p:spPr>
          <a:xfrm>
            <a:off x="936728" y="2802173"/>
            <a:ext cx="2071947" cy="1553960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5FF18A7-1B1E-44DC-B037-73187037C16B}"/>
              </a:ext>
            </a:extLst>
          </p:cNvPr>
          <p:cNvSpPr/>
          <p:nvPr userDrawn="1"/>
        </p:nvSpPr>
        <p:spPr>
          <a:xfrm>
            <a:off x="3671740" y="1831313"/>
            <a:ext cx="4882779" cy="3662084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9">
            <a:extLst>
              <a:ext uri="{FF2B5EF4-FFF2-40B4-BE49-F238E27FC236}">
                <a16:creationId xmlns:a16="http://schemas.microsoft.com/office/drawing/2014/main" id="{78537427-E653-4AA0-AE3E-4C2CDE7A4AE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7559" y="3147960"/>
            <a:ext cx="2890287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spc="300"/>
              <a:t>TRUE</a:t>
            </a:r>
          </a:p>
        </p:txBody>
      </p:sp>
      <p:sp>
        <p:nvSpPr>
          <p:cNvPr id="28" name="Text Placeholder 16">
            <a:extLst>
              <a:ext uri="{FF2B5EF4-FFF2-40B4-BE49-F238E27FC236}">
                <a16:creationId xmlns:a16="http://schemas.microsoft.com/office/drawing/2014/main" id="{B1AD6159-8B72-4348-832D-1C1613D6ACD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31596" y="2834880"/>
            <a:ext cx="4363067" cy="1654949"/>
          </a:xfrm>
        </p:spPr>
        <p:txBody>
          <a:bodyPr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question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9B6BA1C-E699-485C-A763-515971D7FD56}"/>
              </a:ext>
            </a:extLst>
          </p:cNvPr>
          <p:cNvSpPr txBox="1"/>
          <p:nvPr userDrawn="1"/>
        </p:nvSpPr>
        <p:spPr>
          <a:xfrm>
            <a:off x="439711" y="934434"/>
            <a:ext cx="7065364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True or false</a:t>
            </a:r>
          </a:p>
        </p:txBody>
      </p:sp>
    </p:spTree>
    <p:extLst>
      <p:ext uri="{BB962C8B-B14F-4D97-AF65-F5344CB8AC3E}">
        <p14:creationId xmlns:p14="http://schemas.microsoft.com/office/powerpoint/2010/main" val="27904784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7061413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/>
        </p:nvSpPr>
        <p:spPr>
          <a:xfrm>
            <a:off x="527051" y="1634593"/>
            <a:ext cx="861124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3882081-B8D8-2949-86BD-A3B0F37C3A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3284" y="1095802"/>
            <a:ext cx="492544" cy="369408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678E4BAF-E705-4C47-B292-44C7A04D6551}"/>
              </a:ext>
            </a:extLst>
          </p:cNvPr>
          <p:cNvSpPr/>
          <p:nvPr/>
        </p:nvSpPr>
        <p:spPr>
          <a:xfrm>
            <a:off x="711526" y="6288671"/>
            <a:ext cx="240392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74839DC-6902-8743-9455-C62D8BDA04F9}"/>
              </a:ext>
            </a:extLst>
          </p:cNvPr>
          <p:cNvGrpSpPr/>
          <p:nvPr/>
        </p:nvGrpSpPr>
        <p:grpSpPr>
          <a:xfrm>
            <a:off x="527051" y="6073324"/>
            <a:ext cx="2772871" cy="283221"/>
            <a:chOff x="395288" y="6073323"/>
            <a:chExt cx="2079653" cy="2832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F5B1DAE0-FDCE-864B-B997-C489EFF330A2}"/>
                </a:ext>
              </a:extLst>
            </p:cNvPr>
            <p:cNvGrpSpPr/>
            <p:nvPr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7FA644F5-2EAF-6140-9C3B-CC70A41403A6}"/>
                  </a:ext>
                </a:extLst>
              </p:cNvPr>
              <p:cNvGrpSpPr/>
              <p:nvPr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2" name="Oval 21">
                  <a:extLst>
                    <a:ext uri="{FF2B5EF4-FFF2-40B4-BE49-F238E27FC236}">
                      <a16:creationId xmlns:a16="http://schemas.microsoft.com/office/drawing/2014/main" id="{606F9666-B683-D848-9733-FCFA1B3E5850}"/>
                    </a:ext>
                  </a:extLst>
                </p:cNvPr>
                <p:cNvSpPr/>
                <p:nvPr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25" name="Oval 24">
                  <a:extLst>
                    <a:ext uri="{FF2B5EF4-FFF2-40B4-BE49-F238E27FC236}">
                      <a16:creationId xmlns:a16="http://schemas.microsoft.com/office/drawing/2014/main" id="{101234A7-A515-B743-B026-44AF89813BA9}"/>
                    </a:ext>
                  </a:extLst>
                </p:cNvPr>
                <p:cNvSpPr/>
                <p:nvPr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FACDD884-47A8-394E-AEFF-A2EBE6ADCF03}"/>
                  </a:ext>
                </a:extLst>
              </p:cNvPr>
              <p:cNvSpPr/>
              <p:nvPr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74D8BCF-D937-774F-A648-E5ADDCF4D0B3}"/>
                </a:ext>
              </a:extLst>
            </p:cNvPr>
            <p:cNvSpPr txBox="1"/>
            <p:nvPr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300" normalizeH="0" baseline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GALLERY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2650669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63778" y="1092242"/>
            <a:ext cx="499089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7061413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– video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/>
        </p:nvSpPr>
        <p:spPr>
          <a:xfrm>
            <a:off x="527050" y="1634593"/>
            <a:ext cx="9935817" cy="4191673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1D5EAFA-CE16-8F48-B836-34A7407763C5}"/>
              </a:ext>
            </a:extLst>
          </p:cNvPr>
          <p:cNvGrpSpPr/>
          <p:nvPr/>
        </p:nvGrpSpPr>
        <p:grpSpPr>
          <a:xfrm>
            <a:off x="527051" y="6073324"/>
            <a:ext cx="2772871" cy="283221"/>
            <a:chOff x="395288" y="6073323"/>
            <a:chExt cx="2079653" cy="283221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56B59F56-2A52-9E4B-9F27-69B2D8416B0D}"/>
                </a:ext>
              </a:extLst>
            </p:cNvPr>
            <p:cNvGrpSpPr/>
            <p:nvPr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E263EAB8-01E5-B245-9F56-F705EF989EF2}"/>
                  </a:ext>
                </a:extLst>
              </p:cNvPr>
              <p:cNvGrpSpPr/>
              <p:nvPr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id="{AFD9B71C-9E17-B84A-8EC6-FCC2EA6B6956}"/>
                    </a:ext>
                  </a:extLst>
                </p:cNvPr>
                <p:cNvSpPr/>
                <p:nvPr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25" name="Oval 24">
                  <a:extLst>
                    <a:ext uri="{FF2B5EF4-FFF2-40B4-BE49-F238E27FC236}">
                      <a16:creationId xmlns:a16="http://schemas.microsoft.com/office/drawing/2014/main" id="{B5EB7512-B44F-9C4F-ADFF-5F85E34EC3CE}"/>
                    </a:ext>
                  </a:extLst>
                </p:cNvPr>
                <p:cNvSpPr/>
                <p:nvPr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FDD4B94-A939-E84E-8F51-95CABDA74085}"/>
                  </a:ext>
                </a:extLst>
              </p:cNvPr>
              <p:cNvSpPr/>
              <p:nvPr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37EA116-D508-BC4D-A097-6197E1575DC2}"/>
                </a:ext>
              </a:extLst>
            </p:cNvPr>
            <p:cNvSpPr txBox="1"/>
            <p:nvPr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300" normalizeH="0" baseline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VIDEO</a:t>
              </a: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491B02E9-2FCF-864E-9E95-8FF42D203985}"/>
              </a:ext>
            </a:extLst>
          </p:cNvPr>
          <p:cNvSpPr/>
          <p:nvPr/>
        </p:nvSpPr>
        <p:spPr>
          <a:xfrm>
            <a:off x="711526" y="6288671"/>
            <a:ext cx="240392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79463263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/>
        </p:nvSpPr>
        <p:spPr>
          <a:xfrm>
            <a:off x="-2357076" y="-1263731"/>
            <a:ext cx="8650685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6595" y="1026913"/>
            <a:ext cx="3735916" cy="359903"/>
          </a:xfrm>
        </p:spPr>
        <p:txBody>
          <a:bodyPr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6595" y="1276845"/>
            <a:ext cx="7053995" cy="1595198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  <a:br>
              <a:rPr lang="en-US"/>
            </a:br>
            <a:r>
              <a:rPr lang="en-US"/>
              <a:t>Insert - title </a:t>
            </a:r>
            <a:br>
              <a:rPr lang="en-US"/>
            </a:br>
            <a:r>
              <a:rPr lang="en-US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6596" y="2850835"/>
            <a:ext cx="4723097" cy="354852"/>
          </a:xfrm>
        </p:spPr>
        <p:txBody>
          <a:bodyPr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/>
        </p:nvGrpSpPr>
        <p:grpSpPr>
          <a:xfrm>
            <a:off x="369388" y="3573436"/>
            <a:ext cx="2001435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00"/>
              </a:pPr>
              <a:endParaRPr sz="10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/>
        </p:nvGrpSpPr>
        <p:grpSpPr>
          <a:xfrm>
            <a:off x="4026171" y="3524349"/>
            <a:ext cx="2001435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/>
        </p:nvGrpSpPr>
        <p:grpSpPr>
          <a:xfrm>
            <a:off x="7699087" y="3524349"/>
            <a:ext cx="2001435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90849" y="3825466"/>
            <a:ext cx="3020483" cy="896938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00107" y="3825466"/>
            <a:ext cx="3020483" cy="896938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168993" y="3819178"/>
            <a:ext cx="3020483" cy="896938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404488023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3284" y="1095802"/>
            <a:ext cx="492544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7061413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/>
        </p:nvSpPr>
        <p:spPr>
          <a:xfrm>
            <a:off x="527051" y="1634593"/>
            <a:ext cx="861124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/>
        </p:nvGrpSpPr>
        <p:grpSpPr>
          <a:xfrm>
            <a:off x="527051" y="6073324"/>
            <a:ext cx="2772871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300" normalizeH="0" baseline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/>
        </p:nvSpPr>
        <p:spPr>
          <a:xfrm>
            <a:off x="711526" y="6288671"/>
            <a:ext cx="240392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0289459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/>
        </p:nvSpPr>
        <p:spPr>
          <a:xfrm>
            <a:off x="-2448000" y="-1460902"/>
            <a:ext cx="8650685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1000703"/>
            <a:ext cx="7061413" cy="94335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/>
        </p:nvSpPr>
        <p:spPr>
          <a:xfrm>
            <a:off x="527052" y="1944062"/>
            <a:ext cx="408916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DCA50E-B617-0947-89AE-0A6F587BF583}"/>
              </a:ext>
            </a:extLst>
          </p:cNvPr>
          <p:cNvSpPr>
            <a:spLocks noChangeAspect="1"/>
          </p:cNvSpPr>
          <p:nvPr/>
        </p:nvSpPr>
        <p:spPr>
          <a:xfrm>
            <a:off x="5088577" y="1944062"/>
            <a:ext cx="408916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2817343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/>
        </p:nvSpPr>
        <p:spPr>
          <a:xfrm>
            <a:off x="-3283853" y="-2587279"/>
            <a:ext cx="11279905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2921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/>
          </a:p>
        </p:txBody>
      </p:sp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7061413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5538" y="2421934"/>
            <a:ext cx="7061413" cy="650074"/>
          </a:xfrm>
        </p:spPr>
        <p:txBody>
          <a:bodyPr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17634591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/>
        </p:nvSpPr>
        <p:spPr>
          <a:xfrm>
            <a:off x="-2448000" y="-1473841"/>
            <a:ext cx="8650685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/>
        </p:nvSpPr>
        <p:spPr>
          <a:xfrm>
            <a:off x="484718" y="1172037"/>
            <a:ext cx="681988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23B2E7-9F84-BD4D-BC02-8D01B255175F}"/>
              </a:ext>
            </a:extLst>
          </p:cNvPr>
          <p:cNvSpPr txBox="1"/>
          <p:nvPr/>
        </p:nvSpPr>
        <p:spPr>
          <a:xfrm>
            <a:off x="484718" y="6407480"/>
            <a:ext cx="10164829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All other images are courtesy of Encounter Edu</a:t>
            </a:r>
          </a:p>
        </p:txBody>
      </p:sp>
    </p:spTree>
    <p:extLst>
      <p:ext uri="{BB962C8B-B14F-4D97-AF65-F5344CB8AC3E}">
        <p14:creationId xmlns:p14="http://schemas.microsoft.com/office/powerpoint/2010/main" val="32055795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19527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6996324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2087" userDrawn="1">
          <p15:clr>
            <a:srgbClr val="FFFFFF"/>
          </p15:clr>
        </p15:guide>
        <p15:guide id="13" pos="5593" userDrawn="1">
          <p15:clr>
            <a:srgbClr val="FFFFFF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peech bub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19527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hape 210">
            <a:extLst>
              <a:ext uri="{FF2B5EF4-FFF2-40B4-BE49-F238E27FC236}">
                <a16:creationId xmlns:a16="http://schemas.microsoft.com/office/drawing/2014/main" id="{B7C66D5F-8250-4641-A405-C4E53849B313}"/>
              </a:ext>
            </a:extLst>
          </p:cNvPr>
          <p:cNvSpPr/>
          <p:nvPr/>
        </p:nvSpPr>
        <p:spPr>
          <a:xfrm>
            <a:off x="1232374" y="2139397"/>
            <a:ext cx="3394447" cy="2545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2921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69CA30-9EB4-1F4C-B41C-2236F19BEAC1}"/>
              </a:ext>
            </a:extLst>
          </p:cNvPr>
          <p:cNvSpPr txBox="1"/>
          <p:nvPr/>
        </p:nvSpPr>
        <p:spPr>
          <a:xfrm>
            <a:off x="5380601" y="3089212"/>
            <a:ext cx="5983035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>
                <a:ln>
                  <a:noFill/>
                </a:ln>
                <a:solidFill>
                  <a:schemeClr val="accent4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Click through to master slide, to copy and paste element.</a:t>
            </a:r>
          </a:p>
        </p:txBody>
      </p:sp>
    </p:spTree>
    <p:extLst>
      <p:ext uri="{BB962C8B-B14F-4D97-AF65-F5344CB8AC3E}">
        <p14:creationId xmlns:p14="http://schemas.microsoft.com/office/powerpoint/2010/main" val="138265399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2087" userDrawn="1">
          <p15:clr>
            <a:srgbClr val="FFFFFF"/>
          </p15:clr>
        </p15:guide>
        <p15:guide id="13" pos="5593" userDrawn="1">
          <p15:clr>
            <a:srgbClr val="FFFFFF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as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5E5E74D-9B54-F24F-BDC0-FE0E87D3637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051" y="1083602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88AADD9-4D5F-CB42-AB44-CD66A31D2C8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9122" y="1111725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680D870-6A34-4242-9CD8-CD791B630DE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1193" y="1083602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4ACAD37-691F-CB45-AB51-5B3D69012C3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3263" y="1111725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764F4E6-F3FF-054E-8E7C-FCDF6E8CF2C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5334" y="1111725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49C0A1E-EA38-2A40-966B-AE1AB6EF8278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051" y="2522508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75DBBE6-B942-764A-BEE1-23645974183A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9120" y="2522508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1265C50-A7C2-A545-A647-234D93229E03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1193" y="2522507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73B116A-80A6-DA44-8193-0CE064FA3FD4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3263" y="2522506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17348F9-CD58-3D4E-9308-204CAF4A6311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5333" y="2522506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15AA43A-3285-C74D-9522-6A9109621A3C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051" y="3934053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22C63F5-0DB1-9B43-9AEA-AD937802B5B0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3537" y="3933288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ECA83D2-F03C-C242-852B-DBB809C8980B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6778" y="3933287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DA371E9-FC67-7D43-B103-E8C29063A66E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507" y="3933287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B723428-4AE7-EB4A-AFF9-7D26C91FD4A1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6237" y="3933287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sp>
        <p:nvSpPr>
          <p:cNvPr id="25" name="Title 1">
            <a:extLst>
              <a:ext uri="{FF2B5EF4-FFF2-40B4-BE49-F238E27FC236}">
                <a16:creationId xmlns:a16="http://schemas.microsoft.com/office/drawing/2014/main" id="{32CBA17A-6831-EB4C-B831-1DD5377D2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A62D2F5-7565-0C4C-B57F-625789053360}"/>
              </a:ext>
            </a:extLst>
          </p:cNvPr>
          <p:cNvSpPr txBox="1"/>
          <p:nvPr/>
        </p:nvSpPr>
        <p:spPr>
          <a:xfrm>
            <a:off x="527051" y="2153787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Title page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56650AE-AD64-1A4C-AC2E-408CD14D0762}"/>
              </a:ext>
            </a:extLst>
          </p:cNvPr>
          <p:cNvSpPr txBox="1"/>
          <p:nvPr/>
        </p:nvSpPr>
        <p:spPr>
          <a:xfrm>
            <a:off x="2639119" y="2153787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Learning outcomes 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B6FD24C-EABA-7D46-99BB-7E6CDB65D7B1}"/>
              </a:ext>
            </a:extLst>
          </p:cNvPr>
          <p:cNvSpPr txBox="1"/>
          <p:nvPr/>
        </p:nvSpPr>
        <p:spPr>
          <a:xfrm>
            <a:off x="4714410" y="2153787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Learning outcomes 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F943E21-6E5A-C348-9741-0F34CA82B230}"/>
              </a:ext>
            </a:extLst>
          </p:cNvPr>
          <p:cNvSpPr txBox="1"/>
          <p:nvPr/>
        </p:nvSpPr>
        <p:spPr>
          <a:xfrm>
            <a:off x="6863262" y="2153787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Learning objectives 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346E5B1-8802-3D40-AAEE-7A42C76785CC}"/>
              </a:ext>
            </a:extLst>
          </p:cNvPr>
          <p:cNvSpPr txBox="1"/>
          <p:nvPr/>
        </p:nvSpPr>
        <p:spPr>
          <a:xfrm>
            <a:off x="8975331" y="2153787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Lesson brief 1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C6F4FA6-B703-884E-AF90-73A4BE34B7CE}"/>
              </a:ext>
            </a:extLst>
          </p:cNvPr>
          <p:cNvSpPr txBox="1"/>
          <p:nvPr/>
        </p:nvSpPr>
        <p:spPr>
          <a:xfrm>
            <a:off x="527051" y="3590641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1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BB842F8-1867-B648-BFE0-EB13EA2D1AED}"/>
              </a:ext>
            </a:extLst>
          </p:cNvPr>
          <p:cNvSpPr txBox="1"/>
          <p:nvPr/>
        </p:nvSpPr>
        <p:spPr>
          <a:xfrm>
            <a:off x="2639119" y="3590641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2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FB35A11-5A80-D040-9634-C54E188568E8}"/>
              </a:ext>
            </a:extLst>
          </p:cNvPr>
          <p:cNvSpPr txBox="1"/>
          <p:nvPr/>
        </p:nvSpPr>
        <p:spPr>
          <a:xfrm>
            <a:off x="4714410" y="3590641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3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B83495A-FC64-5348-B2CD-8F51E32C4F4B}"/>
              </a:ext>
            </a:extLst>
          </p:cNvPr>
          <p:cNvSpPr txBox="1"/>
          <p:nvPr/>
        </p:nvSpPr>
        <p:spPr>
          <a:xfrm>
            <a:off x="6863262" y="3590641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4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6F7B569-63F7-0C4E-9481-5E1BD2FF34D0}"/>
              </a:ext>
            </a:extLst>
          </p:cNvPr>
          <p:cNvSpPr txBox="1"/>
          <p:nvPr/>
        </p:nvSpPr>
        <p:spPr>
          <a:xfrm>
            <a:off x="8975331" y="3590641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Points page 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F2EF091-5118-E948-BF51-2D2F702428D0}"/>
              </a:ext>
            </a:extLst>
          </p:cNvPr>
          <p:cNvSpPr txBox="1"/>
          <p:nvPr/>
        </p:nvSpPr>
        <p:spPr>
          <a:xfrm>
            <a:off x="478099" y="5006452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Points page 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AAFB0D7-A2DF-7D4C-BD3B-8F9BA9D477B3}"/>
              </a:ext>
            </a:extLst>
          </p:cNvPr>
          <p:cNvSpPr txBox="1"/>
          <p:nvPr/>
        </p:nvSpPr>
        <p:spPr>
          <a:xfrm>
            <a:off x="2590167" y="5006452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Points page 3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53E9F97-E47C-4447-B622-4AC61A8932C0}"/>
              </a:ext>
            </a:extLst>
          </p:cNvPr>
          <p:cNvSpPr txBox="1"/>
          <p:nvPr/>
        </p:nvSpPr>
        <p:spPr>
          <a:xfrm>
            <a:off x="4665458" y="5006452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Encounter gallery link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C17771C-3BF1-F643-A32E-7CEA64CF2E07}"/>
              </a:ext>
            </a:extLst>
          </p:cNvPr>
          <p:cNvSpPr txBox="1"/>
          <p:nvPr/>
        </p:nvSpPr>
        <p:spPr>
          <a:xfrm>
            <a:off x="6814310" y="5006452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Encounter video link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2320F3E-194F-634E-A657-97C390C6D57B}"/>
              </a:ext>
            </a:extLst>
          </p:cNvPr>
          <p:cNvSpPr txBox="1"/>
          <p:nvPr/>
        </p:nvSpPr>
        <p:spPr>
          <a:xfrm>
            <a:off x="8926379" y="5006452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Encounter activity link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4C762D49-AD12-3B4B-866C-9F7803A3DF4B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051" y="5369423"/>
            <a:ext cx="1835965" cy="103273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9D9EFD7F-A1B5-6145-9F39-51DDA6EF7A01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9119" y="5369423"/>
            <a:ext cx="1835965" cy="103273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77EF068D-9417-C74F-B245-D4B584BA9552}"/>
              </a:ext>
            </a:extLst>
          </p:cNvPr>
          <p:cNvSpPr txBox="1"/>
          <p:nvPr/>
        </p:nvSpPr>
        <p:spPr>
          <a:xfrm>
            <a:off x="527051" y="6453646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Student/activity sheets 1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9735FCD-8CFD-0E44-8694-C741894B70FC}"/>
              </a:ext>
            </a:extLst>
          </p:cNvPr>
          <p:cNvSpPr txBox="1"/>
          <p:nvPr/>
        </p:nvSpPr>
        <p:spPr>
          <a:xfrm>
            <a:off x="2639119" y="6453646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Credit page 1</a:t>
            </a:r>
          </a:p>
        </p:txBody>
      </p:sp>
    </p:spTree>
    <p:extLst>
      <p:ext uri="{BB962C8B-B14F-4D97-AF65-F5344CB8AC3E}">
        <p14:creationId xmlns:p14="http://schemas.microsoft.com/office/powerpoint/2010/main" val="93610348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3710976" y="1871983"/>
            <a:ext cx="10268208" cy="519348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8253" y="3551972"/>
            <a:ext cx="3164607" cy="334690"/>
          </a:xfrm>
        </p:spPr>
        <p:txBody>
          <a:bodyPr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/>
            <a:r>
              <a:rPr lang="en-US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226" y="3748389"/>
            <a:ext cx="4491567" cy="2112962"/>
          </a:xfrm>
        </p:spPr>
        <p:txBody>
          <a:bodyPr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3919" y="298557"/>
            <a:ext cx="2232973" cy="292537"/>
          </a:xfrm>
          <a:solidFill>
            <a:schemeClr val="accent1"/>
          </a:solidFill>
        </p:spPr>
        <p:txBody>
          <a:bodyPr lIns="9000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Common Seas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4489" y="651020"/>
            <a:ext cx="1351960" cy="156984"/>
          </a:xfrm>
          <a:solidFill>
            <a:schemeClr val="accent1"/>
          </a:solidFill>
        </p:spPr>
        <p:txBody>
          <a:bodyPr lIns="9000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Subject | Ages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83F4D11-DD96-0245-A59E-0D412DF8B06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6429" y="6225338"/>
            <a:ext cx="1783265" cy="460916"/>
          </a:xfrm>
          <a:prstGeom prst="rect">
            <a:avLst/>
          </a:prstGeom>
        </p:spPr>
      </p:pic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4492" y="360916"/>
            <a:ext cx="509288" cy="381966"/>
          </a:xfrm>
          <a:prstGeom prst="rect">
            <a:avLst/>
          </a:prstGeom>
        </p:spPr>
      </p:pic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AB7BC225-F5C2-4E99-803D-04ACDCCE946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9020" y="6217905"/>
            <a:ext cx="1783265" cy="495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79967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332" userDrawn="1">
          <p15:clr>
            <a:srgbClr val="FBAE40"/>
          </p15:clr>
        </p15:guide>
        <p15:guide id="5" pos="7348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8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1170635"/>
            <a:ext cx="7061413" cy="1224943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4718" y="2410407"/>
            <a:ext cx="8299449" cy="22812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52962564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844FA-7547-47E5-B379-6B9D32A15D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B7FD69-8129-43CC-BA0E-64845A42BA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1BFA40-6BF4-44DE-B6ED-7E3394CA2C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8229B-84EC-4E77-A09B-ECAB5F1EA4FE}" type="datetimeFigureOut">
              <a:rPr lang="en-GB" smtClean="0"/>
              <a:t>01/03/2024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D10287-EAC5-4C37-8137-551D3D229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D78324-31A9-4E31-BDD3-FB5B8DDB2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50692" y="6264017"/>
            <a:ext cx="186909" cy="184666"/>
          </a:xfrm>
        </p:spPr>
        <p:txBody>
          <a:bodyPr/>
          <a:lstStyle/>
          <a:p>
            <a:fld id="{2081F981-06AA-48B5-A2E5-ACC57089BB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5375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/>
        </p:nvSpPr>
        <p:spPr>
          <a:xfrm>
            <a:off x="-2454517" y="-1528792"/>
            <a:ext cx="8650685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6595" y="1026913"/>
            <a:ext cx="3735916" cy="359903"/>
          </a:xfrm>
        </p:spPr>
        <p:txBody>
          <a:bodyPr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6595" y="1276846"/>
            <a:ext cx="5448037" cy="1285277"/>
          </a:xfrm>
        </p:spPr>
        <p:txBody>
          <a:bodyPr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/>
        </p:nvGrpSpPr>
        <p:grpSpPr>
          <a:xfrm>
            <a:off x="4126932" y="2517708"/>
            <a:ext cx="2001435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/>
        </p:nvGrpSpPr>
        <p:grpSpPr>
          <a:xfrm>
            <a:off x="7799848" y="2517708"/>
            <a:ext cx="2001435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62" name="Group 174" descr="Gruppieren 2">
            <a:extLst>
              <a:ext uri="{FF2B5EF4-FFF2-40B4-BE49-F238E27FC236}">
                <a16:creationId xmlns:a16="http://schemas.microsoft.com/office/drawing/2014/main" id="{F856CCB6-EBEB-B04C-A44B-2D772A558AB0}"/>
              </a:ext>
            </a:extLst>
          </p:cNvPr>
          <p:cNvGrpSpPr/>
          <p:nvPr/>
        </p:nvGrpSpPr>
        <p:grpSpPr>
          <a:xfrm>
            <a:off x="563651" y="4562715"/>
            <a:ext cx="2001435" cy="1539185"/>
            <a:chOff x="939242" y="252757"/>
            <a:chExt cx="3002151" cy="3078367"/>
          </a:xfrm>
        </p:grpSpPr>
        <p:sp>
          <p:nvSpPr>
            <p:cNvPr id="63" name="Shape 171" descr="Bogen 22">
              <a:extLst>
                <a:ext uri="{FF2B5EF4-FFF2-40B4-BE49-F238E27FC236}">
                  <a16:creationId xmlns:a16="http://schemas.microsoft.com/office/drawing/2014/main" id="{FE329192-0C3C-C24B-A051-289BF2F221CF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00"/>
              </a:pPr>
              <a:endParaRPr sz="100"/>
            </a:p>
          </p:txBody>
        </p:sp>
        <p:sp>
          <p:nvSpPr>
            <p:cNvPr id="65" name="Shape 173" descr="Textfeld 25">
              <a:extLst>
                <a:ext uri="{FF2B5EF4-FFF2-40B4-BE49-F238E27FC236}">
                  <a16:creationId xmlns:a16="http://schemas.microsoft.com/office/drawing/2014/main" id="{2D4D065E-01D0-BF46-B29B-DEF6FB33FD6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04</a:t>
              </a:r>
            </a:p>
          </p:txBody>
        </p:sp>
      </p:grpSp>
      <p:grpSp>
        <p:nvGrpSpPr>
          <p:cNvPr id="66" name="Group 178" descr="Gruppieren 2">
            <a:extLst>
              <a:ext uri="{FF2B5EF4-FFF2-40B4-BE49-F238E27FC236}">
                <a16:creationId xmlns:a16="http://schemas.microsoft.com/office/drawing/2014/main" id="{821905F2-8063-184A-BB2F-3975AA45F68A}"/>
              </a:ext>
            </a:extLst>
          </p:cNvPr>
          <p:cNvGrpSpPr/>
          <p:nvPr/>
        </p:nvGrpSpPr>
        <p:grpSpPr>
          <a:xfrm>
            <a:off x="4126932" y="4464540"/>
            <a:ext cx="2001435" cy="1539185"/>
            <a:chOff x="939242" y="252757"/>
            <a:chExt cx="3002151" cy="3078367"/>
          </a:xfrm>
        </p:grpSpPr>
        <p:sp>
          <p:nvSpPr>
            <p:cNvPr id="67" name="Shape 175" descr="Bogen 22">
              <a:extLst>
                <a:ext uri="{FF2B5EF4-FFF2-40B4-BE49-F238E27FC236}">
                  <a16:creationId xmlns:a16="http://schemas.microsoft.com/office/drawing/2014/main" id="{CC99759B-160F-E94E-ADD8-B47AC542EA6D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69" name="Shape 177" descr="Textfeld 25">
              <a:extLst>
                <a:ext uri="{FF2B5EF4-FFF2-40B4-BE49-F238E27FC236}">
                  <a16:creationId xmlns:a16="http://schemas.microsoft.com/office/drawing/2014/main" id="{3AF17078-ABC4-B342-88E0-CCBAD96C398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05</a:t>
              </a:r>
            </a:p>
          </p:txBody>
        </p:sp>
      </p:grpSp>
      <p:grpSp>
        <p:nvGrpSpPr>
          <p:cNvPr id="70" name="Group 182" descr="Gruppieren 2">
            <a:extLst>
              <a:ext uri="{FF2B5EF4-FFF2-40B4-BE49-F238E27FC236}">
                <a16:creationId xmlns:a16="http://schemas.microsoft.com/office/drawing/2014/main" id="{137E5A9A-20DB-4143-8393-8F591172A443}"/>
              </a:ext>
            </a:extLst>
          </p:cNvPr>
          <p:cNvGrpSpPr/>
          <p:nvPr/>
        </p:nvGrpSpPr>
        <p:grpSpPr>
          <a:xfrm>
            <a:off x="7799848" y="4464540"/>
            <a:ext cx="2001435" cy="1539185"/>
            <a:chOff x="939242" y="252757"/>
            <a:chExt cx="3002151" cy="3078367"/>
          </a:xfrm>
        </p:grpSpPr>
        <p:sp>
          <p:nvSpPr>
            <p:cNvPr id="71" name="Shape 179" descr="Bogen 22">
              <a:extLst>
                <a:ext uri="{FF2B5EF4-FFF2-40B4-BE49-F238E27FC236}">
                  <a16:creationId xmlns:a16="http://schemas.microsoft.com/office/drawing/2014/main" id="{E83C446F-CAF6-F249-829C-5FBF4A84B89C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73" name="Shape 181" descr="Textfeld 25">
              <a:extLst>
                <a:ext uri="{FF2B5EF4-FFF2-40B4-BE49-F238E27FC236}">
                  <a16:creationId xmlns:a16="http://schemas.microsoft.com/office/drawing/2014/main" id="{E5C4E78A-E055-3743-82E7-1B0DFD1B694D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06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94414" y="2820463"/>
            <a:ext cx="3038204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/>
        </p:nvGrpSpPr>
        <p:grpSpPr>
          <a:xfrm>
            <a:off x="469208" y="2566795"/>
            <a:ext cx="2001435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00"/>
              </a:pPr>
              <a:endParaRPr sz="10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23893" y="2816325"/>
            <a:ext cx="3038204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Insert - learning outcomes</a:t>
            </a:r>
          </a:p>
        </p:txBody>
      </p:sp>
      <p:sp>
        <p:nvSpPr>
          <p:cNvPr id="84" name="Text Placeholder 77">
            <a:extLst>
              <a:ext uri="{FF2B5EF4-FFF2-40B4-BE49-F238E27FC236}">
                <a16:creationId xmlns:a16="http://schemas.microsoft.com/office/drawing/2014/main" id="{621D2D71-8A09-5C48-B5CB-DEAE23D2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8154" y="4861332"/>
            <a:ext cx="3038204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Insert - learning outcomes</a:t>
            </a:r>
          </a:p>
        </p:txBody>
      </p:sp>
      <p:sp>
        <p:nvSpPr>
          <p:cNvPr id="85" name="Text Placeholder 77">
            <a:extLst>
              <a:ext uri="{FF2B5EF4-FFF2-40B4-BE49-F238E27FC236}">
                <a16:creationId xmlns:a16="http://schemas.microsoft.com/office/drawing/2014/main" id="{7264281C-9317-164E-92FC-CB2D2D7ED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607063" y="4861331"/>
            <a:ext cx="3038204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12978" y="4861330"/>
            <a:ext cx="3038204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18319" y="2820462"/>
            <a:ext cx="3038204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096001" y="1274916"/>
            <a:ext cx="5441057" cy="1287207"/>
          </a:xfrm>
        </p:spPr>
        <p:txBody>
          <a:bodyPr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01365631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79965-518F-48F4-B8C4-F69601437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741ABC-1C7D-4010-B3EE-B4EBDD1DE2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8229B-84EC-4E77-A09B-ECAB5F1EA4FE}" type="datetimeFigureOut">
              <a:rPr lang="en-GB" smtClean="0"/>
              <a:t>01/03/2024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12BB70-4B29-4B81-BDDC-F2F143422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85322E-B571-481E-8D9C-37DEB7B6B2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50692" y="6264017"/>
            <a:ext cx="186909" cy="184666"/>
          </a:xfrm>
        </p:spPr>
        <p:txBody>
          <a:bodyPr/>
          <a:lstStyle/>
          <a:p>
            <a:fld id="{2081F981-06AA-48B5-A2E5-ACC57089BB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7659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5537" y="2149372"/>
            <a:ext cx="11049131" cy="2281237"/>
          </a:xfrm>
        </p:spPr>
        <p:txBody>
          <a:bodyPr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Todays learning, point number 1</a:t>
            </a:r>
          </a:p>
          <a:p>
            <a:pPr lvl="0"/>
            <a:r>
              <a:rPr lang="en-US"/>
              <a:t>Todays learning, point number 2</a:t>
            </a:r>
          </a:p>
          <a:p>
            <a:pPr lvl="0"/>
            <a:r>
              <a:rPr lang="en-US"/>
              <a:t>Todays learning, point number 3</a:t>
            </a:r>
          </a:p>
          <a:p>
            <a:pPr lvl="0"/>
            <a:r>
              <a:rPr lang="en-US"/>
              <a:t>Todays learning, point number 4</a:t>
            </a:r>
          </a:p>
          <a:p>
            <a:pPr lvl="0"/>
            <a:r>
              <a:rPr lang="en-US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/>
        </p:nvSpPr>
        <p:spPr>
          <a:xfrm>
            <a:off x="439711" y="934434"/>
            <a:ext cx="7065364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53637209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esson brief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527052" y="873125"/>
            <a:ext cx="11146728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11424633" y="6477334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675" y="360916"/>
            <a:ext cx="1477812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4492" y="360916"/>
            <a:ext cx="509288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38820"/>
            <a:ext cx="4944533" cy="241880"/>
          </a:xfrm>
        </p:spPr>
        <p:txBody>
          <a:bodyPr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096001" y="1823659"/>
            <a:ext cx="5577417" cy="3613150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893879" y="5156433"/>
            <a:ext cx="2851151" cy="303212"/>
          </a:xfrm>
        </p:spPr>
        <p:txBody>
          <a:bodyPr/>
          <a:lstStyle>
            <a:lvl1pPr marL="0" indent="0" algn="ctr">
              <a:buNone/>
              <a:defRPr sz="2000" b="1" i="0">
                <a:solidFill>
                  <a:schemeClr val="accent2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/>
        </p:nvSpPr>
        <p:spPr>
          <a:xfrm>
            <a:off x="1169045" y="1823659"/>
            <a:ext cx="4313067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7" y="984519"/>
            <a:ext cx="9902443" cy="70889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719421494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332" userDrawn="1">
          <p15:clr>
            <a:srgbClr val="FFFFFF"/>
          </p15:clr>
        </p15:guide>
        <p15:guide id="4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3840" userDrawn="1">
          <p15:clr>
            <a:srgbClr val="FFFFFF"/>
          </p15:clr>
        </p15:guide>
        <p15:guide id="11" pos="2087" userDrawn="1">
          <p15:clr>
            <a:srgbClr val="FFFFFF"/>
          </p15:clr>
        </p15:guide>
        <p15:guide id="12" pos="5593" userDrawn="1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/>
        </p:nvSpPr>
        <p:spPr>
          <a:xfrm>
            <a:off x="-2448000" y="-1460902"/>
            <a:ext cx="8650685" cy="6488014"/>
          </a:xfrm>
          <a:prstGeom prst="ellipse">
            <a:avLst/>
          </a:prstGeom>
          <a:solidFill>
            <a:srgbClr val="38D4D6">
              <a:alpha val="19608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7061413" cy="110294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4718" y="2149372"/>
            <a:ext cx="8299449" cy="2281236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43840736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7061413" cy="110294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4718" y="2149372"/>
            <a:ext cx="8299449" cy="2281236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293383694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80710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ndard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527052" y="873125"/>
            <a:ext cx="11146728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11424633" y="6477334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675" y="360916"/>
            <a:ext cx="1477812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4492" y="360916"/>
            <a:ext cx="509288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38820"/>
            <a:ext cx="4944533" cy="241880"/>
          </a:xfrm>
        </p:spPr>
        <p:txBody>
          <a:bodyPr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7061413" cy="110294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4718" y="2149372"/>
            <a:ext cx="8299449" cy="2281236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96842553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332" userDrawn="1">
          <p15:clr>
            <a:srgbClr val="FFFFFF"/>
          </p15:clr>
        </p15:guide>
        <p15:guide id="4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3840" userDrawn="1">
          <p15:clr>
            <a:srgbClr val="FFFFFF"/>
          </p15:clr>
        </p15:guide>
        <p15:guide id="11" pos="2087" userDrawn="1">
          <p15:clr>
            <a:srgbClr val="FFFFFF"/>
          </p15:clr>
        </p15:guide>
        <p15:guide id="12" pos="5593" userDrawn="1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609600" y="92075"/>
            <a:ext cx="109728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8550692" y="6264017"/>
            <a:ext cx="18690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600"/>
            </a:lvl1pPr>
          </a:lstStyle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8161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  <p:sldLayoutId id="2147483720" r:id="rId15"/>
    <p:sldLayoutId id="2147483721" r:id="rId16"/>
    <p:sldLayoutId id="2147483722" r:id="rId17"/>
    <p:sldLayoutId id="2147483723" r:id="rId18"/>
    <p:sldLayoutId id="2147483724" r:id="rId19"/>
    <p:sldLayoutId id="2147483725" r:id="rId20"/>
    <p:sldLayoutId id="2147483726" r:id="rId21"/>
    <p:sldLayoutId id="2147483727" r:id="rId22"/>
    <p:sldLayoutId id="2147483728" r:id="rId23"/>
    <p:sldLayoutId id="2147483729" r:id="rId24"/>
    <p:sldLayoutId id="2147483730" r:id="rId25"/>
    <p:sldLayoutId id="2147483731" r:id="rId26"/>
    <p:sldLayoutId id="2147483732" r:id="rId27"/>
    <p:sldLayoutId id="2147483733" r:id="rId28"/>
    <p:sldLayoutId id="2147483734" r:id="rId29"/>
    <p:sldLayoutId id="2147483735" r:id="rId30"/>
  </p:sldLayoutIdLst>
  <p:transition spd="med"/>
  <p:txStyles>
    <p:titleStyle>
      <a:lvl1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44.png"/><Relationship Id="rId4" Type="http://schemas.openxmlformats.org/officeDocument/2006/relationships/hyperlink" Target="https://plasticcleverschools.co.uk/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jpe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jpeg"/><Relationship Id="rId7" Type="http://schemas.openxmlformats.org/officeDocument/2006/relationships/image" Target="../media/image37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2CE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B364A9D-960C-2E43-B023-EC7F5CE6F6A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Lesson 8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4882A6-0CA0-D34A-9EBE-823516A55AE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8253" y="3886662"/>
            <a:ext cx="4243226" cy="2481482"/>
          </a:xfrm>
        </p:spPr>
        <p:txBody>
          <a:bodyPr>
            <a:normAutofit/>
          </a:bodyPr>
          <a:lstStyle/>
          <a:p>
            <a:r>
              <a:rPr lang="en-GB" dirty="0"/>
              <a:t>Plastics fieldwork</a:t>
            </a:r>
          </a:p>
          <a:p>
            <a:r>
              <a:rPr lang="en-GB" dirty="0"/>
              <a:t>(school grounds)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97C244-65EB-B84D-83C2-EA0659FF035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93276" y="158764"/>
            <a:ext cx="1737280" cy="292537"/>
          </a:xfrm>
          <a:solidFill>
            <a:srgbClr val="A0D0DC"/>
          </a:solidFill>
        </p:spPr>
        <p:txBody>
          <a:bodyPr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Ocean Plastics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5221FF7-FAC9-274F-8A9D-930A8BEA033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93276" y="579101"/>
            <a:ext cx="1237434" cy="156984"/>
          </a:xfrm>
          <a:solidFill>
            <a:srgbClr val="A0D0DC"/>
          </a:solidFill>
        </p:spPr>
        <p:txBody>
          <a:bodyPr>
            <a:noAutofit/>
          </a:bodyPr>
          <a:lstStyle/>
          <a:p>
            <a:r>
              <a:rPr lang="en-US" dirty="0"/>
              <a:t>Geography | 11-14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D32A822-9D3F-3640-A155-C266C8D6E87C}"/>
              </a:ext>
            </a:extLst>
          </p:cNvPr>
          <p:cNvSpPr/>
          <p:nvPr/>
        </p:nvSpPr>
        <p:spPr>
          <a:xfrm rot="5400000">
            <a:off x="4365452" y="-1133294"/>
            <a:ext cx="7701156" cy="7701156"/>
          </a:xfrm>
          <a:prstGeom prst="ellipse">
            <a:avLst/>
          </a:prstGeom>
          <a:blipFill dpi="0" rotWithShape="0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128B595-73F1-5D5B-0944-DAEA4582FB3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254" y="1040572"/>
            <a:ext cx="1811513" cy="671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99409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ABFBA-5BC8-4E48-A40A-9B6F63433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Lesson 8: Plastics fieldwork (school grounds)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29EC60-688F-43C7-8942-6ED9DAAE921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87539" y="1800686"/>
            <a:ext cx="8397075" cy="1102949"/>
          </a:xfrm>
        </p:spPr>
        <p:txBody>
          <a:bodyPr/>
          <a:lstStyle/>
          <a:p>
            <a:r>
              <a:rPr lang="en-US" sz="2400" dirty="0"/>
              <a:t>Teacher note: </a:t>
            </a:r>
            <a:r>
              <a:rPr lang="en-US" sz="2400" b="0" dirty="0"/>
              <a:t>Add two images of your school site to the </a:t>
            </a:r>
            <a:r>
              <a:rPr lang="en-US" sz="2400" b="0" dirty="0" err="1"/>
              <a:t>powerpoint</a:t>
            </a:r>
            <a:r>
              <a:rPr lang="en-US" sz="2400" b="0" dirty="0"/>
              <a:t> before using. They are needed for the tasks on the next two slides.</a:t>
            </a:r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ED6451C-6864-4C3F-B4A1-AEB6756EA6F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710" y="316799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678795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ABFBA-5BC8-4E48-A40A-9B6F63433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5479" y="402858"/>
            <a:ext cx="3708400" cy="273845"/>
          </a:xfrm>
        </p:spPr>
        <p:txBody>
          <a:bodyPr/>
          <a:lstStyle/>
          <a:p>
            <a:r>
              <a:rPr lang="en-GB" dirty="0"/>
              <a:t>Lesson 8: Plastics fieldwork (school grounds)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29EC60-688F-43C7-8942-6ED9DAAE921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88153" y="992611"/>
            <a:ext cx="8397075" cy="1102949"/>
          </a:xfrm>
        </p:spPr>
        <p:txBody>
          <a:bodyPr/>
          <a:lstStyle/>
          <a:p>
            <a:r>
              <a:rPr lang="en-GB" sz="2400" dirty="0"/>
              <a:t>Using your ‘good’ things (clean, how much greenery, peacefulness, etc.) create a table with five categories that could be used to judge other areas: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ED6451C-6864-4C3F-B4A1-AEB6756EA6F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517" y="304595"/>
            <a:ext cx="1269363" cy="470373"/>
          </a:xfrm>
          <a:prstGeom prst="rect">
            <a:avLst/>
          </a:prstGeom>
        </p:spPr>
      </p:pic>
      <p:pic>
        <p:nvPicPr>
          <p:cNvPr id="9" name="Picture 8" descr="A screenshot of a cell phone&#10;&#10;Description automatically generated">
            <a:extLst>
              <a:ext uri="{FF2B5EF4-FFF2-40B4-BE49-F238E27FC236}">
                <a16:creationId xmlns:a16="http://schemas.microsoft.com/office/drawing/2014/main" id="{D2B2B3B1-6A90-A049-81AD-B2EAD779128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6068" y="2313203"/>
            <a:ext cx="7479864" cy="4034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6030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ABFBA-5BC8-4E48-A40A-9B6F63433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Lesson 8: Plastics fieldwork (school grounds)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29EC60-688F-43C7-8942-6ED9DAAE921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87539" y="1800686"/>
            <a:ext cx="8397075" cy="1102949"/>
          </a:xfrm>
        </p:spPr>
        <p:txBody>
          <a:bodyPr/>
          <a:lstStyle/>
          <a:p>
            <a:r>
              <a:rPr lang="en-US" sz="2400" dirty="0"/>
              <a:t>Teacher note: </a:t>
            </a:r>
            <a:r>
              <a:rPr lang="en-US" sz="2400" b="0" dirty="0"/>
              <a:t>Add two images of your school site to the </a:t>
            </a:r>
            <a:r>
              <a:rPr lang="en-US" sz="2400" b="0" dirty="0" err="1"/>
              <a:t>powerpoint</a:t>
            </a:r>
            <a:r>
              <a:rPr lang="en-US" sz="2400" b="0" dirty="0"/>
              <a:t> before using. They are needed for the tasks on the next two slides.</a:t>
            </a:r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ED6451C-6864-4C3F-B4A1-AEB6756EA6F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1467" y="316799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839027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2CE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ABFBA-5BC8-4E48-A40A-9B6F63433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Lesson 8: Plastics fieldwork (school grounds)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29EC60-688F-43C7-8942-6ED9DAAE921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06853" y="1333218"/>
            <a:ext cx="9147448" cy="916822"/>
          </a:xfrm>
        </p:spPr>
        <p:txBody>
          <a:bodyPr/>
          <a:lstStyle/>
          <a:p>
            <a:pPr fontAlgn="t"/>
            <a:r>
              <a:rPr lang="en-GB" sz="3200" dirty="0"/>
              <a:t>Now look at the two areas again and judge them formally using the table you have just created.  </a:t>
            </a:r>
            <a:endParaRPr lang="en-GB" sz="44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E0C329-F34D-4BD1-8692-6968F920651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888153" y="3081149"/>
            <a:ext cx="7851748" cy="650074"/>
          </a:xfrm>
        </p:spPr>
        <p:txBody>
          <a:bodyPr/>
          <a:lstStyle/>
          <a:p>
            <a:r>
              <a:rPr lang="en-GB" sz="3200" dirty="0"/>
              <a:t>The numbers are measures of the area’s environmental quality. To work out an overall score add all the numbers together and divide by five.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ED6451C-6864-4C3F-B4A1-AEB6756EA6F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538" y="316799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173303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ABFBA-5BC8-4E48-A40A-9B6F63433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Lesson 8: Plastics fieldwork (school grounds)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29EC60-688F-43C7-8942-6ED9DAAE921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84718" y="1511839"/>
            <a:ext cx="7061413" cy="1102949"/>
          </a:xfrm>
        </p:spPr>
        <p:txBody>
          <a:bodyPr/>
          <a:lstStyle/>
          <a:p>
            <a:r>
              <a:rPr lang="en-GB" dirty="0"/>
              <a:t>Fieldwork sample sites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EAF26C-85F2-475E-917A-0A635F04F9C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57329" y="2614788"/>
            <a:ext cx="9029152" cy="2281236"/>
          </a:xfrm>
        </p:spPr>
        <p:txBody>
          <a:bodyPr/>
          <a:lstStyle/>
          <a:p>
            <a:r>
              <a:rPr lang="en-US" b="1" dirty="0"/>
              <a:t>Teacher note: </a:t>
            </a:r>
            <a:r>
              <a:rPr lang="en-US" dirty="0"/>
              <a:t>insert a map of the local area with sample sites marked.</a:t>
            </a:r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ED6451C-6864-4C3F-B4A1-AEB6756EA6F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791" y="311234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258161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2CEC3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DCEFC50-CD8B-F1DF-2287-C3628CD301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D7CA78-0209-5680-2F78-A1C5949540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Lesson 8: Plastics fieldwork (school grounds)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67DB6FE-4182-3D9B-ED66-03AC1669D25F}"/>
              </a:ext>
            </a:extLst>
          </p:cNvPr>
          <p:cNvSpPr/>
          <p:nvPr/>
        </p:nvSpPr>
        <p:spPr>
          <a:xfrm>
            <a:off x="3760343" y="595901"/>
            <a:ext cx="7234996" cy="672601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marL="0" marR="0" lvl="0" indent="0" algn="ctr" defTabSz="2921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B7FD95-FBA1-3E34-361A-0A3FBF2CCB3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3982" y="1022503"/>
            <a:ext cx="4577363" cy="1102949"/>
          </a:xfrm>
        </p:spPr>
        <p:txBody>
          <a:bodyPr/>
          <a:lstStyle/>
          <a:p>
            <a:r>
              <a:rPr lang="en-GB" sz="3200" dirty="0"/>
              <a:t>Geographical fieldwork enquiry cycle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E1CE454-D68F-8666-D15C-D057CEAA7FB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663" y="218536"/>
            <a:ext cx="1269363" cy="470373"/>
          </a:xfrm>
          <a:prstGeom prst="rect">
            <a:avLst/>
          </a:prstGeom>
        </p:spPr>
      </p:pic>
      <p:pic>
        <p:nvPicPr>
          <p:cNvPr id="8" name="Picture 7" descr="Geographical enquiry diagram">
            <a:extLst>
              <a:ext uri="{FF2B5EF4-FFF2-40B4-BE49-F238E27FC236}">
                <a16:creationId xmlns:a16="http://schemas.microsoft.com/office/drawing/2014/main" id="{F43C1D66-9628-F95B-E6D5-D4CC2D9F305F}"/>
              </a:ext>
            </a:extLst>
          </p:cNvPr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0212" y="869746"/>
            <a:ext cx="6278666" cy="59882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28620037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2CE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ABFBA-5BC8-4E48-A40A-9B6F63433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Lesson 8: Plastics fieldwork (school grounds)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29EC60-688F-43C7-8942-6ED9DAAE921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05155" y="1424125"/>
            <a:ext cx="10181690" cy="1102949"/>
          </a:xfrm>
        </p:spPr>
        <p:txBody>
          <a:bodyPr/>
          <a:lstStyle/>
          <a:p>
            <a:r>
              <a:rPr lang="en-GB" sz="2400" dirty="0"/>
              <a:t>To find out the plastic pollution</a:t>
            </a:r>
            <a:r>
              <a:rPr lang="en-GB" sz="2400" dirty="0">
                <a:solidFill>
                  <a:srgbClr val="FF0000"/>
                </a:solidFill>
              </a:rPr>
              <a:t> </a:t>
            </a:r>
            <a:r>
              <a:rPr lang="en-GB" sz="2400" dirty="0"/>
              <a:t>status of different areas of the school campus grounds, what do you think you could do?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869190-E84A-4F0C-878D-841470AFA6F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367294" y="2745273"/>
            <a:ext cx="8299449" cy="2281236"/>
          </a:xfrm>
        </p:spPr>
        <p:txBody>
          <a:bodyPr/>
          <a:lstStyle/>
          <a:p>
            <a:pPr marL="342900" indent="-342900">
              <a:buFontTx/>
              <a:buChar char="-"/>
            </a:pPr>
            <a:r>
              <a:rPr lang="en-GB" dirty="0"/>
              <a:t>Working in pairs suggest how could gather field data to help to find out about the plastic pollution of different areas of the school campus grounds.</a:t>
            </a:r>
          </a:p>
          <a:p>
            <a:pPr marL="342900" indent="-342900">
              <a:buFontTx/>
              <a:buChar char="-"/>
            </a:pPr>
            <a:r>
              <a:rPr lang="en-GB" dirty="0"/>
              <a:t>After a short period of time you will pair share your ideas with another group, to agree your best suggestions.</a:t>
            </a:r>
          </a:p>
          <a:p>
            <a:pPr marL="342900" indent="-342900">
              <a:buFontTx/>
              <a:buChar char="-"/>
            </a:pPr>
            <a:r>
              <a:rPr lang="en-GB" dirty="0"/>
              <a:t>Be ready to share your best suggestions with the class and be ready to explain what you would do and why.</a:t>
            </a:r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ED6451C-6864-4C3F-B4A1-AEB6756EA6F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613" y="316799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91471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2CE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ABFBA-5BC8-4E48-A40A-9B6F63433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Lesson 8: Plastics fieldwork (school grounds)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29EC60-688F-43C7-8942-6ED9DAAE921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04576" y="1280287"/>
            <a:ext cx="6562740" cy="1102949"/>
          </a:xfrm>
        </p:spPr>
        <p:txBody>
          <a:bodyPr/>
          <a:lstStyle/>
          <a:p>
            <a:r>
              <a:rPr lang="en-GB" sz="3200" dirty="0"/>
              <a:t>Recording your fieldwork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869190-E84A-4F0C-878D-841470AFA6F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84718" y="2149372"/>
            <a:ext cx="11012064" cy="2281236"/>
          </a:xfrm>
        </p:spPr>
        <p:txBody>
          <a:bodyPr/>
          <a:lstStyle/>
          <a:p>
            <a:pPr marL="519113" lvl="1" indent="-342900">
              <a:buFontTx/>
              <a:buChar char="-"/>
            </a:pPr>
            <a:r>
              <a:rPr lang="en-US" sz="2400" b="0" dirty="0">
                <a:solidFill>
                  <a:schemeClr val="bg1"/>
                </a:solidFill>
              </a:rPr>
              <a:t>For this fieldwork you will be given a table on which to record: </a:t>
            </a:r>
          </a:p>
          <a:p>
            <a:pPr marL="1029653" lvl="2" indent="-342900">
              <a:buFontTx/>
              <a:buChar char="-"/>
            </a:pPr>
            <a:r>
              <a:rPr lang="en-US" sz="2400" b="0" dirty="0">
                <a:solidFill>
                  <a:schemeClr val="bg1"/>
                </a:solidFill>
              </a:rPr>
              <a:t>types of plastic pollution at each test site and </a:t>
            </a:r>
          </a:p>
          <a:p>
            <a:pPr marL="1029653" lvl="2" indent="-342900">
              <a:buFontTx/>
              <a:buChar char="-"/>
            </a:pPr>
            <a:r>
              <a:rPr lang="en-US" sz="2400" b="0" dirty="0">
                <a:solidFill>
                  <a:schemeClr val="bg1"/>
                </a:solidFill>
              </a:rPr>
              <a:t>an Environmental Quality mark out of 5 at each test site.</a:t>
            </a:r>
          </a:p>
          <a:p>
            <a:pPr marL="1029653" lvl="2" indent="-342900">
              <a:buFontTx/>
              <a:buChar char="-"/>
            </a:pPr>
            <a:endParaRPr lang="en-US" sz="2400" b="0" dirty="0">
              <a:solidFill>
                <a:schemeClr val="bg1"/>
              </a:solidFill>
            </a:endParaRPr>
          </a:p>
          <a:p>
            <a:pPr marL="519113" lvl="1" indent="-342900">
              <a:buFontTx/>
              <a:buChar char="-"/>
            </a:pPr>
            <a:r>
              <a:rPr lang="en-US" sz="2400" b="0" dirty="0">
                <a:solidFill>
                  <a:schemeClr val="bg1"/>
                </a:solidFill>
              </a:rPr>
              <a:t>You will also record the types of litter and plastic pollution and the proportion of plastic as a percentage  of the total litter at each site.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ED6451C-6864-4C3F-B4A1-AEB6756EA6F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785" y="375371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112719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2CE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ABFBA-5BC8-4E48-A40A-9B6F63433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Lesson 8: Plastics fieldwork (school grounds)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29EC60-688F-43C7-8942-6ED9DAAE921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53205" y="1511839"/>
            <a:ext cx="9197662" cy="1102949"/>
          </a:xfrm>
        </p:spPr>
        <p:txBody>
          <a:bodyPr/>
          <a:lstStyle/>
          <a:p>
            <a:r>
              <a:rPr lang="en-GB" sz="3200" dirty="0"/>
              <a:t> Beyond the planning stage – an overview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869190-E84A-4F0C-878D-841470AFA6F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82980" y="2423216"/>
            <a:ext cx="10555815" cy="3196789"/>
          </a:xfrm>
        </p:spPr>
        <p:txBody>
          <a:bodyPr/>
          <a:lstStyle/>
          <a:p>
            <a:pPr marL="519113" lvl="1" indent="-342900">
              <a:buFontTx/>
              <a:buChar char="-"/>
            </a:pPr>
            <a:r>
              <a:rPr lang="en-US" sz="2400" b="0" dirty="0">
                <a:solidFill>
                  <a:schemeClr val="bg1"/>
                </a:solidFill>
              </a:rPr>
              <a:t>Your tasks will be to complete the table while doing your fieldwork and to take photos if you wish.                                     </a:t>
            </a:r>
          </a:p>
          <a:p>
            <a:pPr marL="519113" lvl="1" indent="-342900">
              <a:buFontTx/>
              <a:buChar char="-"/>
            </a:pPr>
            <a:r>
              <a:rPr lang="en-US" sz="2400" b="0" dirty="0">
                <a:solidFill>
                  <a:schemeClr val="bg1"/>
                </a:solidFill>
              </a:rPr>
              <a:t>Then </a:t>
            </a:r>
            <a:r>
              <a:rPr lang="en-US" sz="2400" b="0" dirty="0" err="1">
                <a:solidFill>
                  <a:schemeClr val="bg1"/>
                </a:solidFill>
              </a:rPr>
              <a:t>organise</a:t>
            </a:r>
            <a:r>
              <a:rPr lang="en-US" sz="2400" b="0" dirty="0">
                <a:solidFill>
                  <a:schemeClr val="bg1"/>
                </a:solidFill>
              </a:rPr>
              <a:t> and present your data from the table using maps and graphs and photos.   </a:t>
            </a:r>
          </a:p>
          <a:p>
            <a:pPr marL="519113" lvl="1" indent="-342900">
              <a:buFontTx/>
              <a:buChar char="-"/>
            </a:pPr>
            <a:r>
              <a:rPr lang="en-US" sz="2400" b="0" dirty="0">
                <a:solidFill>
                  <a:schemeClr val="bg1"/>
                </a:solidFill>
              </a:rPr>
              <a:t>Then </a:t>
            </a:r>
            <a:r>
              <a:rPr lang="en-US" sz="2400" b="0" dirty="0" err="1">
                <a:solidFill>
                  <a:schemeClr val="bg1"/>
                </a:solidFill>
              </a:rPr>
              <a:t>analyse</a:t>
            </a:r>
            <a:r>
              <a:rPr lang="en-US" sz="2400" b="0" dirty="0">
                <a:solidFill>
                  <a:schemeClr val="bg1"/>
                </a:solidFill>
              </a:rPr>
              <a:t> your data and come to a conclusion or conclusions about the best and worst parts of the school grounds.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ED6451C-6864-4C3F-B4A1-AEB6756EA6F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2870" y="453722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395863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ABFBA-5BC8-4E48-A40A-9B6F63433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Lesson 8: Plastics fieldwork (school grounds)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29EC60-688F-43C7-8942-6ED9DAAE921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34256" y="992611"/>
            <a:ext cx="7916637" cy="1102949"/>
          </a:xfrm>
        </p:spPr>
        <p:txBody>
          <a:bodyPr/>
          <a:lstStyle/>
          <a:p>
            <a:r>
              <a:rPr lang="en-GB" sz="2400" dirty="0"/>
              <a:t>Complete a risk assessment for your fieldwork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869190-E84A-4F0C-878D-841470AFA6F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4400" y="1572799"/>
            <a:ext cx="9976207" cy="2281236"/>
          </a:xfrm>
        </p:spPr>
        <p:txBody>
          <a:bodyPr/>
          <a:lstStyle/>
          <a:p>
            <a:pPr marL="0" lvl="1" indent="0">
              <a:buNone/>
            </a:pPr>
            <a:r>
              <a:rPr lang="en-US" sz="2000" b="0" dirty="0">
                <a:solidFill>
                  <a:schemeClr val="bg1"/>
                </a:solidFill>
              </a:rPr>
              <a:t>Think of the risks you could face and solutions to them. Put there in a table with two columns.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ED6451C-6864-4C3F-B4A1-AEB6756EA6F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785" y="321004"/>
            <a:ext cx="1269363" cy="470373"/>
          </a:xfrm>
          <a:prstGeom prst="rect">
            <a:avLst/>
          </a:prstGeom>
        </p:spPr>
      </p:pic>
      <p:pic>
        <p:nvPicPr>
          <p:cNvPr id="1026" name="Picture 2" descr="File:Stranda skule, primary school in the Municipality of Sund, Hordaland, Norway, car park 2017-10-25 c.jpg">
            <a:extLst>
              <a:ext uri="{FF2B5EF4-FFF2-40B4-BE49-F238E27FC236}">
                <a16:creationId xmlns:a16="http://schemas.microsoft.com/office/drawing/2014/main" id="{262DA5D6-BFAA-4375-A6E2-29E8D4927C4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-15789" r="-201"/>
          <a:stretch/>
        </p:blipFill>
        <p:spPr bwMode="auto">
          <a:xfrm>
            <a:off x="2983706" y="2267157"/>
            <a:ext cx="6224588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590258C-A3C0-4C4C-9953-EBECE7832D0B}"/>
              </a:ext>
            </a:extLst>
          </p:cNvPr>
          <p:cNvSpPr txBox="1"/>
          <p:nvPr/>
        </p:nvSpPr>
        <p:spPr>
          <a:xfrm>
            <a:off x="1888153" y="5080451"/>
            <a:ext cx="2221880" cy="1477325"/>
          </a:xfrm>
          <a:prstGeom prst="rect">
            <a:avLst/>
          </a:prstGeom>
          <a:solidFill>
            <a:srgbClr val="38D4D6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/>
            <a:r>
              <a:rPr lang="en-GB" sz="1800" b="1" dirty="0">
                <a:solidFill>
                  <a:schemeClr val="tx1"/>
                </a:solidFill>
              </a:rPr>
              <a:t>Risk: moving cars</a:t>
            </a:r>
          </a:p>
          <a:p>
            <a:pPr defTabSz="457200"/>
            <a:endParaRPr lang="en-GB" sz="1800" b="1" dirty="0">
              <a:solidFill>
                <a:schemeClr val="tx1"/>
              </a:solidFill>
            </a:endParaRPr>
          </a:p>
          <a:p>
            <a:pPr defTabSz="457200"/>
            <a:r>
              <a:rPr lang="en-GB" sz="1800" b="1" dirty="0">
                <a:solidFill>
                  <a:schemeClr val="tx1"/>
                </a:solidFill>
              </a:rPr>
              <a:t>Action: Look, listen and think. Stay close to adults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304D886-5B13-41D9-915D-4347E57A6A07}"/>
              </a:ext>
            </a:extLst>
          </p:cNvPr>
          <p:cNvSpPr txBox="1"/>
          <p:nvPr/>
        </p:nvSpPr>
        <p:spPr>
          <a:xfrm>
            <a:off x="8112741" y="4469119"/>
            <a:ext cx="2191107" cy="1200327"/>
          </a:xfrm>
          <a:prstGeom prst="rect">
            <a:avLst/>
          </a:prstGeom>
          <a:solidFill>
            <a:srgbClr val="38D4D6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/>
            <a:r>
              <a:rPr lang="en-GB" sz="1800" b="1" dirty="0">
                <a:solidFill>
                  <a:schemeClr val="tx1"/>
                </a:solidFill>
              </a:rPr>
              <a:t>Risk: steep, slippery slope</a:t>
            </a:r>
          </a:p>
          <a:p>
            <a:pPr defTabSz="457200"/>
            <a:endParaRPr lang="en-GB" sz="1800" b="1" dirty="0">
              <a:solidFill>
                <a:schemeClr val="tx1"/>
              </a:solidFill>
            </a:endParaRPr>
          </a:p>
          <a:p>
            <a:pPr defTabSz="457200"/>
            <a:r>
              <a:rPr lang="en-GB" sz="1800" b="1" dirty="0">
                <a:solidFill>
                  <a:schemeClr val="tx1"/>
                </a:solidFill>
              </a:rPr>
              <a:t>Action: keep clear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8BC8201-0E3D-450B-B28D-54952CA3C3AB}"/>
              </a:ext>
            </a:extLst>
          </p:cNvPr>
          <p:cNvSpPr txBox="1"/>
          <p:nvPr/>
        </p:nvSpPr>
        <p:spPr>
          <a:xfrm>
            <a:off x="3942946" y="2551838"/>
            <a:ext cx="2221881" cy="1754324"/>
          </a:xfrm>
          <a:prstGeom prst="rect">
            <a:avLst/>
          </a:prstGeom>
          <a:solidFill>
            <a:srgbClr val="38D4D6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/>
            <a:r>
              <a:rPr lang="en-GB" sz="1800" b="1" dirty="0">
                <a:solidFill>
                  <a:schemeClr val="tx1"/>
                </a:solidFill>
              </a:rPr>
              <a:t>Risk: falling on bumpy ground</a:t>
            </a:r>
          </a:p>
          <a:p>
            <a:pPr defTabSz="457200"/>
            <a:endParaRPr lang="en-GB" sz="1800" b="1" dirty="0">
              <a:solidFill>
                <a:schemeClr val="tx1"/>
              </a:solidFill>
            </a:endParaRPr>
          </a:p>
          <a:p>
            <a:pPr defTabSz="457200"/>
            <a:r>
              <a:rPr lang="en-GB" sz="1800" b="1" dirty="0">
                <a:solidFill>
                  <a:schemeClr val="tx1"/>
                </a:solidFill>
              </a:rPr>
              <a:t>Action: walk rather than run. Look carefully</a:t>
            </a:r>
          </a:p>
        </p:txBody>
      </p:sp>
    </p:spTree>
    <p:extLst>
      <p:ext uri="{BB962C8B-B14F-4D97-AF65-F5344CB8AC3E}">
        <p14:creationId xmlns:p14="http://schemas.microsoft.com/office/powerpoint/2010/main" val="3461453005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2CE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5A842F-46A4-4D1B-BF55-0C411BA0E83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85537" y="2149372"/>
            <a:ext cx="11227002" cy="2281237"/>
          </a:xfrm>
        </p:spPr>
        <p:txBody>
          <a:bodyPr/>
          <a:lstStyle/>
          <a:p>
            <a:pPr lvl="0"/>
            <a:r>
              <a:rPr lang="en-GB" dirty="0"/>
              <a:t>Plan fieldwork including risk assessment</a:t>
            </a:r>
          </a:p>
          <a:p>
            <a:pPr lvl="0"/>
            <a:r>
              <a:rPr lang="en-GB" dirty="0"/>
              <a:t>Plan and carry out data collection </a:t>
            </a:r>
          </a:p>
          <a:p>
            <a:pPr lvl="0"/>
            <a:r>
              <a:rPr lang="en-GB" dirty="0"/>
              <a:t>Represent data using tables, charts and maps</a:t>
            </a:r>
          </a:p>
          <a:p>
            <a:pPr lvl="0"/>
            <a:r>
              <a:rPr lang="en-GB" dirty="0"/>
              <a:t>Analyse fieldwork data and draw conclusions </a:t>
            </a:r>
          </a:p>
          <a:p>
            <a:pPr lvl="0"/>
            <a:r>
              <a:rPr lang="en-GB" dirty="0"/>
              <a:t>Suggest ways of improving the area in terms of reducing plastic pollution</a:t>
            </a:r>
          </a:p>
          <a:p>
            <a:pPr lvl="0"/>
            <a:r>
              <a:rPr lang="en-GB" dirty="0"/>
              <a:t>Evaluate fieldwork methods and results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5B47040-1597-404F-881C-8590C0F9065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537" y="453722"/>
            <a:ext cx="1269363" cy="470373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B1E078C4-632C-DD46-8638-60403B99A9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50140" y="551985"/>
            <a:ext cx="3708400" cy="273845"/>
          </a:xfrm>
        </p:spPr>
        <p:txBody>
          <a:bodyPr/>
          <a:lstStyle/>
          <a:p>
            <a:r>
              <a:rPr lang="en-GB" dirty="0"/>
              <a:t>Lesson 8: Plastics fieldwork (school grounds)</a:t>
            </a:r>
          </a:p>
        </p:txBody>
      </p:sp>
    </p:spTree>
    <p:extLst>
      <p:ext uri="{BB962C8B-B14F-4D97-AF65-F5344CB8AC3E}">
        <p14:creationId xmlns:p14="http://schemas.microsoft.com/office/powerpoint/2010/main" val="2749296300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2CE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white rectangular object with black border&#10;&#10;Description automatically generated">
            <a:extLst>
              <a:ext uri="{FF2B5EF4-FFF2-40B4-BE49-F238E27FC236}">
                <a16:creationId xmlns:a16="http://schemas.microsoft.com/office/drawing/2014/main" id="{61844DA4-7DA7-8FF5-4AC2-7E07B72F62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25579">
            <a:off x="6300861" y="887366"/>
            <a:ext cx="5240951" cy="609956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27ABFBA-5BC8-4E48-A40A-9B6F63433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Lesson 8: Plastics fieldwork (school grounds)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29EC60-688F-43C7-8942-6ED9DAAE921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8049" y="1234955"/>
            <a:ext cx="5477211" cy="650074"/>
          </a:xfrm>
        </p:spPr>
        <p:txBody>
          <a:bodyPr/>
          <a:lstStyle/>
          <a:p>
            <a:pPr fontAlgn="t"/>
            <a:r>
              <a:rPr lang="en-GB" sz="3200" dirty="0"/>
              <a:t>Now carry out your fieldwork.</a:t>
            </a:r>
            <a:endParaRPr lang="en-GB" sz="44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E0C329-F34D-4BD1-8692-6968F920651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18885" y="2603532"/>
            <a:ext cx="5477210" cy="1799075"/>
          </a:xfrm>
        </p:spPr>
        <p:txBody>
          <a:bodyPr/>
          <a:lstStyle/>
          <a:p>
            <a:r>
              <a:rPr lang="en-GB" sz="2800" dirty="0"/>
              <a:t>Use the categories on your table to assess the plastic pollution environmental quality of your school grounds.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ED6451C-6864-4C3F-B4A1-AEB6756EA6F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790" y="316799"/>
            <a:ext cx="1269363" cy="470373"/>
          </a:xfrm>
          <a:prstGeom prst="rect">
            <a:avLst/>
          </a:prstGeom>
        </p:spPr>
      </p:pic>
      <p:sp>
        <p:nvSpPr>
          <p:cNvPr id="12" name="Text Placeholder 2">
            <a:hlinkClick r:id="rId4"/>
            <a:extLst>
              <a:ext uri="{FF2B5EF4-FFF2-40B4-BE49-F238E27FC236}">
                <a16:creationId xmlns:a16="http://schemas.microsoft.com/office/drawing/2014/main" id="{5C65EA12-3230-E2C0-4384-AD24D1DF59F6}"/>
              </a:ext>
            </a:extLst>
          </p:cNvPr>
          <p:cNvSpPr txBox="1">
            <a:spLocks/>
          </p:cNvSpPr>
          <p:nvPr/>
        </p:nvSpPr>
        <p:spPr>
          <a:xfrm rot="730602">
            <a:off x="6939849" y="4523266"/>
            <a:ext cx="3022916" cy="17833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/>
          <a:lstStyle>
            <a:lvl1pPr marL="0" marR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sz="34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fontAlgn="t"/>
            <a:r>
              <a:rPr lang="en-US" sz="1800" b="0" dirty="0">
                <a:solidFill>
                  <a:srgbClr val="204A6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Turn your litter audit into a litter pick and join hundreds of thousands of other students taking action on plastic waste. Find out more </a:t>
            </a:r>
            <a:r>
              <a:rPr lang="en-US" sz="1800" b="0" u="sng" dirty="0">
                <a:solidFill>
                  <a:srgbClr val="204A6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here</a:t>
            </a:r>
            <a:r>
              <a:rPr lang="en-US" sz="1800" b="0" dirty="0">
                <a:solidFill>
                  <a:srgbClr val="204A6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  <a:endParaRPr lang="en-GB" sz="2800" b="0" dirty="0">
              <a:solidFill>
                <a:srgbClr val="204A6B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BD0A724-19E7-3FEE-DC04-257A6D1BCF72}"/>
              </a:ext>
            </a:extLst>
          </p:cNvPr>
          <p:cNvSpPr txBox="1"/>
          <p:nvPr/>
        </p:nvSpPr>
        <p:spPr>
          <a:xfrm rot="734563">
            <a:off x="7258606" y="3456117"/>
            <a:ext cx="3181352" cy="1015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fontAlgn="t"/>
            <a:r>
              <a:rPr lang="en-US" sz="2000" b="1" dirty="0">
                <a:solidFill>
                  <a:srgbClr val="204A6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Could this be the start of your action to become Plastic Clever? </a:t>
            </a:r>
          </a:p>
        </p:txBody>
      </p:sp>
      <p:pic>
        <p:nvPicPr>
          <p:cNvPr id="21" name="Picture 20" descr="A blue and white text on a black background&#10;&#10;Description automatically generated">
            <a:extLst>
              <a:ext uri="{FF2B5EF4-FFF2-40B4-BE49-F238E27FC236}">
                <a16:creationId xmlns:a16="http://schemas.microsoft.com/office/drawing/2014/main" id="{B97AD229-7AED-AFE3-1935-FE94756E7F4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0480">
            <a:off x="8182619" y="1880788"/>
            <a:ext cx="1922858" cy="1574538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22D97952-8864-DFB5-AB3A-037EEC4DD630}"/>
              </a:ext>
            </a:extLst>
          </p:cNvPr>
          <p:cNvSpPr/>
          <p:nvPr/>
        </p:nvSpPr>
        <p:spPr>
          <a:xfrm rot="766679">
            <a:off x="8481064" y="1071736"/>
            <a:ext cx="2059723" cy="499730"/>
          </a:xfrm>
          <a:prstGeom prst="rect">
            <a:avLst/>
          </a:prstGeom>
          <a:solidFill>
            <a:schemeClr val="accent3">
              <a:lumMod val="20000"/>
              <a:lumOff val="80000"/>
              <a:alpha val="45000"/>
            </a:schemeClr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91680593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2CE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C617A7-7FF1-4EC1-B5A7-A7607EA035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Lesson 8: Plastics fieldwork (school grounds)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1E469B6-2B8E-4F5C-A5A4-5CFD1594AF06}"/>
              </a:ext>
            </a:extLst>
          </p:cNvPr>
          <p:cNvSpPr/>
          <p:nvPr/>
        </p:nvSpPr>
        <p:spPr>
          <a:xfrm>
            <a:off x="4666029" y="992611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4AD854-616B-4A5A-B6AF-37D4F5700D9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28277" y="1704993"/>
            <a:ext cx="3443759" cy="1102949"/>
          </a:xfrm>
        </p:spPr>
        <p:txBody>
          <a:bodyPr/>
          <a:lstStyle/>
          <a:p>
            <a:r>
              <a:rPr lang="en-GB" sz="3200" dirty="0"/>
              <a:t>Fieldwork done!</a:t>
            </a:r>
          </a:p>
          <a:p>
            <a:r>
              <a:rPr lang="en-GB" sz="3200" dirty="0"/>
              <a:t>Good job!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8F3BC66-FF36-48EC-A5AE-CC61B07D014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785" y="316799"/>
            <a:ext cx="1269363" cy="470373"/>
          </a:xfrm>
          <a:prstGeom prst="rect">
            <a:avLst/>
          </a:prstGeom>
        </p:spPr>
      </p:pic>
      <p:pic>
        <p:nvPicPr>
          <p:cNvPr id="8" name="Picture 7" descr="Geographical enquiry diagram">
            <a:extLst>
              <a:ext uri="{FF2B5EF4-FFF2-40B4-BE49-F238E27FC236}">
                <a16:creationId xmlns:a16="http://schemas.microsoft.com/office/drawing/2014/main" id="{A58DC009-84CF-4988-8381-B2F78793C213}"/>
              </a:ext>
            </a:extLst>
          </p:cNvPr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1345" y="1458000"/>
            <a:ext cx="5400000" cy="540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97121670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2CE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ABFBA-5BC8-4E48-A40A-9B6F63433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Lesson 8: Plastics fieldwork (school grounds)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29EC60-688F-43C7-8942-6ED9DAAE921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82992" y="1316198"/>
            <a:ext cx="11079125" cy="1102949"/>
          </a:xfrm>
        </p:spPr>
        <p:txBody>
          <a:bodyPr/>
          <a:lstStyle/>
          <a:p>
            <a:r>
              <a:rPr lang="en-GB" sz="2400" dirty="0"/>
              <a:t>Field work done! Good job!</a:t>
            </a:r>
          </a:p>
          <a:p>
            <a:r>
              <a:rPr lang="en-GB" sz="2400" dirty="0"/>
              <a:t>What did you find out about the best and worst site in the school grounds?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869190-E84A-4F0C-878D-841470AFA6F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13637" y="2792882"/>
            <a:ext cx="10164725" cy="2481465"/>
          </a:xfrm>
        </p:spPr>
        <p:txBody>
          <a:bodyPr/>
          <a:lstStyle/>
          <a:p>
            <a:pPr marL="633413" lvl="1" indent="-457200">
              <a:buFont typeface="+mj-lt"/>
              <a:buAutoNum type="arabicPeriod"/>
            </a:pPr>
            <a:r>
              <a:rPr lang="en-US" sz="2000" b="0" dirty="0">
                <a:solidFill>
                  <a:schemeClr val="bg1"/>
                </a:solidFill>
              </a:rPr>
              <a:t>Complete the compulsory data presentation tasks:</a:t>
            </a:r>
          </a:p>
          <a:p>
            <a:pPr marL="1352550" lvl="1" indent="-457200">
              <a:buAutoNum type="alphaLcPeriod"/>
            </a:pPr>
            <a:r>
              <a:rPr lang="en-US" sz="2000" b="0" dirty="0">
                <a:solidFill>
                  <a:schemeClr val="bg1"/>
                </a:solidFill>
              </a:rPr>
              <a:t>Create a table that ranks environmental quality .</a:t>
            </a:r>
          </a:p>
          <a:p>
            <a:pPr marL="1352550" lvl="1" indent="-457200">
              <a:buAutoNum type="alphaLcPeriod"/>
            </a:pPr>
            <a:r>
              <a:rPr lang="en-US" sz="2000" b="0" dirty="0">
                <a:solidFill>
                  <a:schemeClr val="bg1"/>
                </a:solidFill>
              </a:rPr>
              <a:t>Draw a clustered block chart that shows the number of plastic and non-plastic items of litter for each site.</a:t>
            </a:r>
          </a:p>
          <a:p>
            <a:pPr marL="1352550" lvl="2" indent="-457200">
              <a:buAutoNum type="alphaLcPeriod" startAt="3"/>
            </a:pPr>
            <a:r>
              <a:rPr lang="en-US" sz="2000" b="0" dirty="0">
                <a:solidFill>
                  <a:schemeClr val="bg1"/>
                </a:solidFill>
              </a:rPr>
              <a:t>Create a map of the local area, with each sample site marked, and use a key to show the level of litter for each site.</a:t>
            </a:r>
          </a:p>
          <a:p>
            <a:pPr marL="628650" lvl="2" indent="-452438">
              <a:buNone/>
            </a:pPr>
            <a:r>
              <a:rPr lang="en-US" sz="2000" b="0" dirty="0">
                <a:solidFill>
                  <a:schemeClr val="bg1"/>
                </a:solidFill>
              </a:rPr>
              <a:t>2. 	Complete any of the optional challenge activities.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ED6451C-6864-4C3F-B4A1-AEB6756EA6F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92" y="430862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528094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2CE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ABFBA-5BC8-4E48-A40A-9B6F63433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Lesson 8: Plastics fieldwork (school grounds)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29EC60-688F-43C7-8942-6ED9DAAE921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88153" y="992611"/>
            <a:ext cx="7916247" cy="1102949"/>
          </a:xfrm>
        </p:spPr>
        <p:txBody>
          <a:bodyPr/>
          <a:lstStyle/>
          <a:p>
            <a:r>
              <a:rPr lang="en-US" sz="2400" dirty="0"/>
              <a:t>Methods to show your environmental quality survey</a:t>
            </a:r>
          </a:p>
          <a:p>
            <a:r>
              <a:rPr lang="en-US" sz="2400" b="0" dirty="0"/>
              <a:t>Both can be done on computer or by hand.</a:t>
            </a:r>
          </a:p>
          <a:p>
            <a:endParaRPr lang="en-GB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ED6451C-6864-4C3F-B4A1-AEB6756EA6F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790" y="316799"/>
            <a:ext cx="1269363" cy="47037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8AAF3CF-CAB1-4DA0-A3B8-B1CE40C10D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3056" y="3010593"/>
            <a:ext cx="7541406" cy="343234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2BD4F49-658D-49EF-8C81-D6EF36B12F6F}"/>
              </a:ext>
            </a:extLst>
          </p:cNvPr>
          <p:cNvSpPr txBox="1"/>
          <p:nvPr/>
        </p:nvSpPr>
        <p:spPr>
          <a:xfrm>
            <a:off x="8799703" y="2154916"/>
            <a:ext cx="2316418" cy="1200327"/>
          </a:xfrm>
          <a:prstGeom prst="rect">
            <a:avLst/>
          </a:prstGeom>
          <a:solidFill>
            <a:srgbClr val="204A6B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/>
            <a:r>
              <a:rPr lang="en-GB" sz="1800" b="1" dirty="0">
                <a:solidFill>
                  <a:schemeClr val="tx1"/>
                </a:solidFill>
              </a:rPr>
              <a:t>Annotated map - if photos have been taken, these can be added.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7BB1219-E31A-4397-9A7B-B6C676EF6DF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222" y="2180407"/>
            <a:ext cx="3909190" cy="234967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3D6B4F7-709C-4333-93B9-F30DA7507285}"/>
              </a:ext>
            </a:extLst>
          </p:cNvPr>
          <p:cNvSpPr txBox="1"/>
          <p:nvPr/>
        </p:nvSpPr>
        <p:spPr>
          <a:xfrm>
            <a:off x="745066" y="4424910"/>
            <a:ext cx="1302639" cy="380034"/>
          </a:xfrm>
          <a:prstGeom prst="rect">
            <a:avLst/>
          </a:prstGeom>
          <a:solidFill>
            <a:srgbClr val="204A6B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/>
            <a:r>
              <a:rPr lang="en-GB" sz="1800" b="1" dirty="0">
                <a:solidFill>
                  <a:schemeClr val="tx1"/>
                </a:solidFill>
              </a:rPr>
              <a:t>Bar chart</a:t>
            </a:r>
          </a:p>
        </p:txBody>
      </p:sp>
    </p:spTree>
    <p:extLst>
      <p:ext uri="{BB962C8B-B14F-4D97-AF65-F5344CB8AC3E}">
        <p14:creationId xmlns:p14="http://schemas.microsoft.com/office/powerpoint/2010/main" val="1384504461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2CE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ABFBA-5BC8-4E48-A40A-9B6F63433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31332" y="415062"/>
            <a:ext cx="4944533" cy="273845"/>
          </a:xfrm>
        </p:spPr>
        <p:txBody>
          <a:bodyPr/>
          <a:lstStyle/>
          <a:p>
            <a:r>
              <a:rPr lang="en-GB" dirty="0"/>
              <a:t>Lesson 8: Plastics fieldwork (school grounds)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29EC60-688F-43C7-8942-6ED9DAAE921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88153" y="992611"/>
            <a:ext cx="7916247" cy="1102949"/>
          </a:xfrm>
        </p:spPr>
        <p:txBody>
          <a:bodyPr/>
          <a:lstStyle/>
          <a:p>
            <a:r>
              <a:rPr lang="en-US" sz="2400" dirty="0"/>
              <a:t>Methods to show your plastic pollution surveys</a:t>
            </a:r>
            <a:endParaRPr lang="en-US" sz="2400" b="0" dirty="0"/>
          </a:p>
          <a:p>
            <a:endParaRPr lang="en-GB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ED6451C-6864-4C3F-B4A1-AEB6756EA6F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135" y="316799"/>
            <a:ext cx="1269363" cy="4703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3D56BD6-5FC3-4DD2-BCC1-A5A1441A671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5498" y="1684150"/>
            <a:ext cx="3575019" cy="214881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1AE4BD6-C5FF-49C0-A988-19C1822A28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7906" y="1684150"/>
            <a:ext cx="4584589" cy="275563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725AFF0-76D1-4574-A20A-F5BBE0AC456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9880" y="4502355"/>
            <a:ext cx="3482615" cy="2096061"/>
          </a:xfrm>
          <a:prstGeom prst="rect">
            <a:avLst/>
          </a:prstGeom>
        </p:spPr>
      </p:pic>
      <p:pic>
        <p:nvPicPr>
          <p:cNvPr id="11" name="Picture 10" descr="A screenshot of a cell phone&#10;&#10;Description automatically generated">
            <a:extLst>
              <a:ext uri="{FF2B5EF4-FFF2-40B4-BE49-F238E27FC236}">
                <a16:creationId xmlns:a16="http://schemas.microsoft.com/office/drawing/2014/main" id="{A00409F8-4BCC-454F-8B4A-3786EA49A39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5498" y="4412664"/>
            <a:ext cx="3573381" cy="213916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F4A925B-28D9-4B16-B80F-2933A3FC7846}"/>
              </a:ext>
            </a:extLst>
          </p:cNvPr>
          <p:cNvSpPr txBox="1"/>
          <p:nvPr/>
        </p:nvSpPr>
        <p:spPr>
          <a:xfrm>
            <a:off x="5675917" y="1684149"/>
            <a:ext cx="2254369" cy="380034"/>
          </a:xfrm>
          <a:prstGeom prst="rect">
            <a:avLst/>
          </a:prstGeom>
          <a:solidFill>
            <a:srgbClr val="204A6B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/>
            <a:r>
              <a:rPr lang="en-GB" sz="1800" b="1" dirty="0">
                <a:solidFill>
                  <a:schemeClr val="tx1"/>
                </a:solidFill>
              </a:rPr>
              <a:t>Divided bar graph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B681EDB-95AC-4BEF-BB95-55D2584BB64C}"/>
              </a:ext>
            </a:extLst>
          </p:cNvPr>
          <p:cNvSpPr txBox="1"/>
          <p:nvPr/>
        </p:nvSpPr>
        <p:spPr>
          <a:xfrm>
            <a:off x="4156240" y="6171796"/>
            <a:ext cx="1302639" cy="380034"/>
          </a:xfrm>
          <a:prstGeom prst="rect">
            <a:avLst/>
          </a:prstGeom>
          <a:solidFill>
            <a:srgbClr val="204A6B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/>
            <a:r>
              <a:rPr lang="en-GB" sz="1800" b="1" dirty="0">
                <a:solidFill>
                  <a:schemeClr val="tx1"/>
                </a:solidFill>
              </a:rPr>
              <a:t>Pictograph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CE39EE6-C508-415D-9177-EDEA2095F9AF}"/>
              </a:ext>
            </a:extLst>
          </p:cNvPr>
          <p:cNvSpPr txBox="1"/>
          <p:nvPr/>
        </p:nvSpPr>
        <p:spPr>
          <a:xfrm>
            <a:off x="6759880" y="4458646"/>
            <a:ext cx="1302639" cy="380034"/>
          </a:xfrm>
          <a:prstGeom prst="rect">
            <a:avLst/>
          </a:prstGeom>
          <a:solidFill>
            <a:srgbClr val="204A6B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/>
            <a:r>
              <a:rPr lang="en-GB" sz="1800" b="1" dirty="0">
                <a:solidFill>
                  <a:schemeClr val="tx1"/>
                </a:solidFill>
              </a:rPr>
              <a:t>Bar chart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3D6B4F7-709C-4333-93B9-F30DA7507285}"/>
              </a:ext>
            </a:extLst>
          </p:cNvPr>
          <p:cNvSpPr txBox="1"/>
          <p:nvPr/>
        </p:nvSpPr>
        <p:spPr>
          <a:xfrm>
            <a:off x="1885498" y="3452930"/>
            <a:ext cx="1302639" cy="380034"/>
          </a:xfrm>
          <a:prstGeom prst="rect">
            <a:avLst/>
          </a:prstGeom>
          <a:solidFill>
            <a:srgbClr val="204A6B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/>
            <a:r>
              <a:rPr lang="en-GB" sz="1800" b="1" dirty="0">
                <a:solidFill>
                  <a:schemeClr val="tx1"/>
                </a:solidFill>
              </a:rPr>
              <a:t>Pie chart</a:t>
            </a:r>
          </a:p>
        </p:txBody>
      </p:sp>
    </p:spTree>
    <p:extLst>
      <p:ext uri="{BB962C8B-B14F-4D97-AF65-F5344CB8AC3E}">
        <p14:creationId xmlns:p14="http://schemas.microsoft.com/office/powerpoint/2010/main" val="328674619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2CEC3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25F376B-E6B1-EF3B-FFBE-9529FDB2BB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AF2BF0-5F79-2D7B-C0A7-16DED416AB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Lesson 8: Plastics fieldwork (school grounds)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00CE29F8-54CD-893B-F513-58AE600F1668}"/>
              </a:ext>
            </a:extLst>
          </p:cNvPr>
          <p:cNvSpPr/>
          <p:nvPr/>
        </p:nvSpPr>
        <p:spPr>
          <a:xfrm>
            <a:off x="3760343" y="595901"/>
            <a:ext cx="7234996" cy="672601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marL="0" marR="0" lvl="0" indent="0" algn="ctr" defTabSz="2921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57751F-B4B7-3363-E395-0DC7C6F1992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3982" y="1022503"/>
            <a:ext cx="4577363" cy="1102949"/>
          </a:xfrm>
        </p:spPr>
        <p:txBody>
          <a:bodyPr/>
          <a:lstStyle/>
          <a:p>
            <a:r>
              <a:rPr lang="en-GB" sz="3200" dirty="0"/>
              <a:t>Geographical fieldwork enquiry cycle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5EF242B-9A78-E768-5967-3C59B87D420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663" y="218536"/>
            <a:ext cx="1269363" cy="470373"/>
          </a:xfrm>
          <a:prstGeom prst="rect">
            <a:avLst/>
          </a:prstGeom>
        </p:spPr>
      </p:pic>
      <p:pic>
        <p:nvPicPr>
          <p:cNvPr id="8" name="Picture 7" descr="Geographical enquiry diagram">
            <a:extLst>
              <a:ext uri="{FF2B5EF4-FFF2-40B4-BE49-F238E27FC236}">
                <a16:creationId xmlns:a16="http://schemas.microsoft.com/office/drawing/2014/main" id="{905B8DDA-0007-D345-DD87-8F8E90AC8ACC}"/>
              </a:ext>
            </a:extLst>
          </p:cNvPr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0212" y="869746"/>
            <a:ext cx="6278666" cy="59882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87672923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2CE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ABFBA-5BC8-4E48-A40A-9B6F63433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Lesson 8: Plastics fieldwork (school grounds)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29EC60-688F-43C7-8942-6ED9DAAE921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6785" y="1372755"/>
            <a:ext cx="7061413" cy="650074"/>
          </a:xfrm>
        </p:spPr>
        <p:txBody>
          <a:bodyPr/>
          <a:lstStyle/>
          <a:p>
            <a:pPr fontAlgn="t"/>
            <a:r>
              <a:rPr lang="en-GB" sz="3200" dirty="0"/>
              <a:t>Analysis of your maps and graphs</a:t>
            </a:r>
            <a:endParaRPr lang="en-GB" sz="44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E0C329-F34D-4BD1-8692-6968F920651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888153" y="2317315"/>
            <a:ext cx="7327766" cy="1413908"/>
          </a:xfrm>
        </p:spPr>
        <p:txBody>
          <a:bodyPr/>
          <a:lstStyle/>
          <a:p>
            <a:r>
              <a:rPr lang="en-GB" sz="2800" dirty="0"/>
              <a:t>Is there a pattern as to where the best and worst sites are for plastic pollution?</a:t>
            </a:r>
            <a:br>
              <a:rPr lang="en-GB" sz="2800" dirty="0"/>
            </a:br>
            <a:br>
              <a:rPr lang="en-GB" sz="2800" dirty="0"/>
            </a:br>
            <a:r>
              <a:rPr lang="en-GB" sz="2800" dirty="0"/>
              <a:t>What is the pattern? How can the pattern be explained?</a:t>
            </a:r>
            <a:br>
              <a:rPr lang="en-GB" sz="2800" dirty="0"/>
            </a:br>
            <a:r>
              <a:rPr lang="en-GB" sz="2800" dirty="0"/>
              <a:t>            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ED6451C-6864-4C3F-B4A1-AEB6756EA6F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785" y="317981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426111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2CEC3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E327DE0-7CF1-CC69-90E3-1F31595FA1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F743F7-E641-3E7B-19EB-B481682A2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Lesson 8: Plastics fieldwork (school grounds)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D3A9C41-93F5-85CF-0BF7-063BA1F5CC5A}"/>
              </a:ext>
            </a:extLst>
          </p:cNvPr>
          <p:cNvSpPr/>
          <p:nvPr/>
        </p:nvSpPr>
        <p:spPr>
          <a:xfrm>
            <a:off x="3760343" y="595901"/>
            <a:ext cx="7234996" cy="672601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marL="0" marR="0" lvl="0" indent="0" algn="ctr" defTabSz="2921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E8ABE6-824E-43FA-3B54-4DF7D26F76E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3982" y="1022503"/>
            <a:ext cx="4577363" cy="1102949"/>
          </a:xfrm>
        </p:spPr>
        <p:txBody>
          <a:bodyPr/>
          <a:lstStyle/>
          <a:p>
            <a:r>
              <a:rPr lang="en-GB" sz="3200" dirty="0"/>
              <a:t>Geographical fieldwork enquiry cycle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B800002-E4A1-6A18-0762-4F83CBA31F5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663" y="218536"/>
            <a:ext cx="1269363" cy="470373"/>
          </a:xfrm>
          <a:prstGeom prst="rect">
            <a:avLst/>
          </a:prstGeom>
        </p:spPr>
      </p:pic>
      <p:pic>
        <p:nvPicPr>
          <p:cNvPr id="8" name="Picture 7" descr="Geographical enquiry diagram">
            <a:extLst>
              <a:ext uri="{FF2B5EF4-FFF2-40B4-BE49-F238E27FC236}">
                <a16:creationId xmlns:a16="http://schemas.microsoft.com/office/drawing/2014/main" id="{F142BDF1-C0F6-3D16-77C9-E30C225A4EDF}"/>
              </a:ext>
            </a:extLst>
          </p:cNvPr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0212" y="869746"/>
            <a:ext cx="6278666" cy="59882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4293881"/>
      </p:ext>
    </p:extLst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2CE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ABFBA-5BC8-4E48-A40A-9B6F63433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Lesson 8: Plastics fieldwork (school grounds)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29EC60-688F-43C7-8942-6ED9DAAE921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26793" y="1289185"/>
            <a:ext cx="7061413" cy="650074"/>
          </a:xfrm>
        </p:spPr>
        <p:txBody>
          <a:bodyPr/>
          <a:lstStyle/>
          <a:p>
            <a:pPr fontAlgn="t"/>
            <a:r>
              <a:rPr lang="en-GB" sz="3200" dirty="0"/>
              <a:t>How could the site(s) be improved?</a:t>
            </a:r>
            <a:endParaRPr lang="en-GB" sz="44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E0C329-F34D-4BD1-8692-6968F920651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888152" y="2367419"/>
            <a:ext cx="6454463" cy="1363804"/>
          </a:xfrm>
        </p:spPr>
        <p:txBody>
          <a:bodyPr/>
          <a:lstStyle/>
          <a:p>
            <a:pPr marL="265113" indent="-265113">
              <a:buFont typeface="Arial" pitchFamily="34" charset="0"/>
              <a:buChar char="•"/>
            </a:pPr>
            <a:r>
              <a:rPr lang="en-GB" sz="2800" dirty="0"/>
              <a:t>Choose the site</a:t>
            </a:r>
            <a:r>
              <a:rPr lang="en-GB" sz="2800" dirty="0">
                <a:solidFill>
                  <a:srgbClr val="FF0000"/>
                </a:solidFill>
              </a:rPr>
              <a:t> </a:t>
            </a:r>
            <a:r>
              <a:rPr lang="en-GB" sz="2800" dirty="0"/>
              <a:t>you thought was the worst for plastic pollution and come up with a plan to improve it.</a:t>
            </a:r>
          </a:p>
          <a:p>
            <a:pPr marL="265113" indent="-265113">
              <a:buFont typeface="Arial" pitchFamily="34" charset="0"/>
              <a:buChar char="•"/>
            </a:pPr>
            <a:r>
              <a:rPr lang="en-GB" sz="2800" dirty="0"/>
              <a:t>Fill in the sheet you will be given with your ideas.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ED6451C-6864-4C3F-B4A1-AEB6756EA6F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080" y="415064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381150"/>
      </p:ext>
    </p:extLst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2CE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29EC60-688F-43C7-8942-6ED9DAAE921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53471" y="2715683"/>
            <a:ext cx="3425898" cy="1102949"/>
          </a:xfrm>
        </p:spPr>
        <p:txBody>
          <a:bodyPr/>
          <a:lstStyle/>
          <a:p>
            <a:r>
              <a:rPr lang="en-GB" sz="2400" dirty="0"/>
              <a:t>How to improve your chosen place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ED6451C-6864-4C3F-B4A1-AEB6756EA6F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790" y="316799"/>
            <a:ext cx="1269363" cy="470373"/>
          </a:xfrm>
          <a:prstGeom prst="rect">
            <a:avLst/>
          </a:prstGeom>
        </p:spPr>
      </p:pic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04A6450C-A94E-F048-BCBE-7BC5DF86A05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0903" y="554804"/>
            <a:ext cx="4276659" cy="604940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20889575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2CE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43FF5E-2D0C-427D-BCD9-C753855833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85538" y="1403577"/>
            <a:ext cx="10035199" cy="650074"/>
          </a:xfrm>
        </p:spPr>
        <p:txBody>
          <a:bodyPr/>
          <a:lstStyle/>
          <a:p>
            <a:pPr lvl="0"/>
            <a:r>
              <a:rPr lang="en-GB" dirty="0"/>
              <a:t>How do we use the fieldwork enquiry cycle?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ACA038C-C87C-45F8-B7D3-55478789889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538" y="316799"/>
            <a:ext cx="1269363" cy="470373"/>
          </a:xfrm>
          <a:prstGeom prst="rect">
            <a:avLst/>
          </a:prstGeom>
        </p:spPr>
      </p:pic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BBBEB72A-853A-47CA-8CA9-62FF9A33CC6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20219" y="2491695"/>
            <a:ext cx="8745600" cy="1363319"/>
          </a:xfrm>
        </p:spPr>
        <p:txBody>
          <a:bodyPr/>
          <a:lstStyle/>
          <a:p>
            <a:pPr lvl="0"/>
            <a:r>
              <a:rPr lang="en-GB" sz="3600" dirty="0"/>
              <a:t>How do we gather and record environmental data?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42A8883-ABF9-C440-B646-968640B0DD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73429" y="415062"/>
            <a:ext cx="3708400" cy="273845"/>
          </a:xfrm>
        </p:spPr>
        <p:txBody>
          <a:bodyPr/>
          <a:lstStyle/>
          <a:p>
            <a:r>
              <a:rPr lang="en-GB" dirty="0"/>
              <a:t>Lesson 8: Plastics fieldwork (school grounds)</a:t>
            </a:r>
          </a:p>
        </p:txBody>
      </p:sp>
    </p:spTree>
    <p:extLst>
      <p:ext uri="{BB962C8B-B14F-4D97-AF65-F5344CB8AC3E}">
        <p14:creationId xmlns:p14="http://schemas.microsoft.com/office/powerpoint/2010/main" val="1321673010"/>
      </p:ext>
    </p:extLst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2CE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C617A7-7FF1-4EC1-B5A7-A7607EA035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Lesson 8: Plastics fieldwork (school grounds)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4AD854-616B-4A5A-B6AF-37D4F5700D9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31515" y="1208098"/>
            <a:ext cx="5020261" cy="1136357"/>
          </a:xfrm>
        </p:spPr>
        <p:txBody>
          <a:bodyPr/>
          <a:lstStyle/>
          <a:p>
            <a:r>
              <a:rPr lang="en-GB" sz="3200" dirty="0"/>
              <a:t>Finally, you must evaluate your fieldwork</a:t>
            </a:r>
            <a:endParaRPr lang="en-GB" dirty="0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7C06BC38-1426-4BCA-AB05-AE23D1B8A3E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1515" y="2592888"/>
            <a:ext cx="4234514" cy="1837720"/>
          </a:xfrm>
        </p:spPr>
        <p:txBody>
          <a:bodyPr/>
          <a:lstStyle/>
          <a:p>
            <a:r>
              <a:rPr lang="en-GB" b="1" dirty="0"/>
              <a:t>Was your original learning objective answered or not?</a:t>
            </a:r>
          </a:p>
          <a:p>
            <a:br>
              <a:rPr lang="en-GB" b="1" dirty="0"/>
            </a:br>
            <a:r>
              <a:rPr lang="en-GB" dirty="0"/>
              <a:t>LO: To assess the plastic pollution environmental quality of your school grounds.</a:t>
            </a:r>
          </a:p>
          <a:p>
            <a:r>
              <a:rPr lang="en-GB" b="1" dirty="0"/>
              <a:t>   </a:t>
            </a:r>
            <a:r>
              <a:rPr lang="en-GB" b="1" dirty="0">
                <a:solidFill>
                  <a:srgbClr val="FF0000"/>
                </a:solidFill>
              </a:rPr>
              <a:t>           </a:t>
            </a:r>
            <a:br>
              <a:rPr lang="en-GB" b="1" dirty="0"/>
            </a:br>
            <a:r>
              <a:rPr lang="en-GB" b="1" dirty="0"/>
              <a:t>You decide and give your reasons for your decision.</a:t>
            </a:r>
            <a:endParaRPr lang="en-GB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1E469B6-2B8E-4F5C-A5A4-5CFD1594AF06}"/>
              </a:ext>
            </a:extLst>
          </p:cNvPr>
          <p:cNvSpPr/>
          <p:nvPr/>
        </p:nvSpPr>
        <p:spPr>
          <a:xfrm>
            <a:off x="4666029" y="992611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8F3BC66-FF36-48EC-A5AE-CC61B07D014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436" y="415064"/>
            <a:ext cx="1269363" cy="470373"/>
          </a:xfrm>
          <a:prstGeom prst="rect">
            <a:avLst/>
          </a:prstGeom>
        </p:spPr>
      </p:pic>
      <p:pic>
        <p:nvPicPr>
          <p:cNvPr id="8" name="Picture 7" descr="Geographical enquiry diagram">
            <a:extLst>
              <a:ext uri="{FF2B5EF4-FFF2-40B4-BE49-F238E27FC236}">
                <a16:creationId xmlns:a16="http://schemas.microsoft.com/office/drawing/2014/main" id="{A58DC009-84CF-4988-8381-B2F78793C213}"/>
              </a:ext>
            </a:extLst>
          </p:cNvPr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1345" y="1458000"/>
            <a:ext cx="5400000" cy="540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26825662"/>
      </p:ext>
    </p:extLst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C088227-137F-49C6-BCB2-C104A8186BC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744" y="218536"/>
            <a:ext cx="1269363" cy="470373"/>
          </a:xfrm>
          <a:prstGeom prst="rect">
            <a:avLst/>
          </a:prstGeom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BFC6C44-D198-A34C-8710-8C6DD9033A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0310560"/>
              </p:ext>
            </p:extLst>
          </p:nvPr>
        </p:nvGraphicFramePr>
        <p:xfrm>
          <a:off x="1837510" y="2066608"/>
          <a:ext cx="8428117" cy="171494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3585">
                  <a:extLst>
                    <a:ext uri="{9D8B030D-6E8A-4147-A177-3AD203B41FA5}">
                      <a16:colId xmlns:a16="http://schemas.microsoft.com/office/drawing/2014/main" val="2797114442"/>
                    </a:ext>
                  </a:extLst>
                </a:gridCol>
                <a:gridCol w="2192941">
                  <a:extLst>
                    <a:ext uri="{9D8B030D-6E8A-4147-A177-3AD203B41FA5}">
                      <a16:colId xmlns:a16="http://schemas.microsoft.com/office/drawing/2014/main" val="2159196442"/>
                    </a:ext>
                  </a:extLst>
                </a:gridCol>
                <a:gridCol w="5221591">
                  <a:extLst>
                    <a:ext uri="{9D8B030D-6E8A-4147-A177-3AD203B41FA5}">
                      <a16:colId xmlns:a16="http://schemas.microsoft.com/office/drawing/2014/main" val="2857316932"/>
                    </a:ext>
                  </a:extLst>
                </a:gridCol>
              </a:tblGrid>
              <a:tr h="309252">
                <a:tc>
                  <a:txBody>
                    <a:bodyPr/>
                    <a:lstStyle/>
                    <a:p>
                      <a:pPr algn="l"/>
                      <a:r>
                        <a:rPr lang="en-US" sz="1400" b="1">
                          <a:solidFill>
                            <a:schemeClr val="bg1"/>
                          </a:solidFill>
                        </a:rPr>
                        <a:t>Slide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>
                          <a:solidFill>
                            <a:schemeClr val="bg1"/>
                          </a:solidFill>
                        </a:rPr>
                        <a:t>Title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>
                          <a:solidFill>
                            <a:schemeClr val="bg1"/>
                          </a:solidFill>
                        </a:rPr>
                        <a:t>Attribution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06762883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Litter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By Alan Stanton via Flickr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4807238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4 etc.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Diagram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By The Field Studies Council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55251933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6/7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Seagull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By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Maxpixel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33192136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Students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By The Geographical Association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70637694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School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By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Wolfmann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via Wikimedia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44611327"/>
                  </a:ext>
                </a:extLst>
              </a:tr>
            </a:tbl>
          </a:graphicData>
        </a:graphic>
      </p:graphicFrame>
      <p:sp>
        <p:nvSpPr>
          <p:cNvPr id="7" name="Title 1">
            <a:extLst>
              <a:ext uri="{FF2B5EF4-FFF2-40B4-BE49-F238E27FC236}">
                <a16:creationId xmlns:a16="http://schemas.microsoft.com/office/drawing/2014/main" id="{D7F9EEB9-D48D-B947-97EA-CABB720F36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3708400" cy="273845"/>
          </a:xfrm>
        </p:spPr>
        <p:txBody>
          <a:bodyPr/>
          <a:lstStyle/>
          <a:p>
            <a:r>
              <a:rPr lang="en-GB" dirty="0"/>
              <a:t>Lesson 8: Plastics fieldwork (school grounds)</a:t>
            </a:r>
          </a:p>
        </p:txBody>
      </p:sp>
    </p:spTree>
    <p:extLst>
      <p:ext uri="{BB962C8B-B14F-4D97-AF65-F5344CB8AC3E}">
        <p14:creationId xmlns:p14="http://schemas.microsoft.com/office/powerpoint/2010/main" val="2894534446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2CE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C617A7-7FF1-4EC1-B5A7-A7607EA035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Lesson 8: Plastics fieldwork (school grounds)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1E469B6-2B8E-4F5C-A5A4-5CFD1594AF06}"/>
              </a:ext>
            </a:extLst>
          </p:cNvPr>
          <p:cNvSpPr/>
          <p:nvPr/>
        </p:nvSpPr>
        <p:spPr>
          <a:xfrm>
            <a:off x="3760343" y="595901"/>
            <a:ext cx="7234996" cy="672601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4AD854-616B-4A5A-B6AF-37D4F5700D9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3982" y="1022503"/>
            <a:ext cx="4577363" cy="1102949"/>
          </a:xfrm>
        </p:spPr>
        <p:txBody>
          <a:bodyPr/>
          <a:lstStyle/>
          <a:p>
            <a:r>
              <a:rPr lang="en-GB" sz="3200" dirty="0"/>
              <a:t>Geographical fieldwork enquiry cycle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8F3BC66-FF36-48EC-A5AE-CC61B07D014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663" y="218536"/>
            <a:ext cx="1269363" cy="470373"/>
          </a:xfrm>
          <a:prstGeom prst="rect">
            <a:avLst/>
          </a:prstGeom>
        </p:spPr>
      </p:pic>
      <p:pic>
        <p:nvPicPr>
          <p:cNvPr id="8" name="Picture 7" descr="Geographical enquiry diagram">
            <a:extLst>
              <a:ext uri="{FF2B5EF4-FFF2-40B4-BE49-F238E27FC236}">
                <a16:creationId xmlns:a16="http://schemas.microsoft.com/office/drawing/2014/main" id="{A58DC009-84CF-4988-8381-B2F78793C213}"/>
              </a:ext>
            </a:extLst>
          </p:cNvPr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0212" y="869746"/>
            <a:ext cx="6278666" cy="59882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22989276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2CE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C617A7-7FF1-4EC1-B5A7-A7607EA035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71353" y="393318"/>
            <a:ext cx="4944533" cy="273845"/>
          </a:xfrm>
        </p:spPr>
        <p:txBody>
          <a:bodyPr/>
          <a:lstStyle/>
          <a:p>
            <a:r>
              <a:rPr lang="en-GB" dirty="0"/>
              <a:t>Lesson 8: Plastics fieldwork (school grounds)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39ACDF-48EA-4436-8104-13F7C3E2A22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78235" y="2736041"/>
            <a:ext cx="4318439" cy="2281236"/>
          </a:xfrm>
        </p:spPr>
        <p:txBody>
          <a:bodyPr/>
          <a:lstStyle/>
          <a:p>
            <a:r>
              <a:rPr lang="en-GB" dirty="0"/>
              <a:t>They include single use plastics such as:</a:t>
            </a:r>
          </a:p>
          <a:p>
            <a:pPr marL="342900" indent="-342900">
              <a:buFontTx/>
              <a:buChar char="-"/>
            </a:pPr>
            <a:r>
              <a:rPr lang="en-GB" dirty="0"/>
              <a:t>Straws</a:t>
            </a:r>
          </a:p>
          <a:p>
            <a:pPr marL="342900" indent="-342900">
              <a:buFontTx/>
              <a:buChar char="-"/>
            </a:pPr>
            <a:r>
              <a:rPr lang="en-GB" dirty="0"/>
              <a:t>Plastic carrier bags</a:t>
            </a:r>
          </a:p>
          <a:p>
            <a:pPr marL="342900" indent="-342900">
              <a:buFontTx/>
              <a:buChar char="-"/>
            </a:pPr>
            <a:r>
              <a:rPr lang="en-GB" dirty="0"/>
              <a:t>Plastic water bottles</a:t>
            </a:r>
          </a:p>
          <a:p>
            <a:pPr marL="342900" indent="-342900">
              <a:buFontTx/>
              <a:buChar char="-"/>
            </a:pPr>
            <a:r>
              <a:rPr lang="en-GB" dirty="0"/>
              <a:t>Plastic can rings</a:t>
            </a:r>
          </a:p>
          <a:p>
            <a:pPr marL="342900" indent="-342900">
              <a:buFontTx/>
              <a:buChar char="-"/>
            </a:pPr>
            <a:r>
              <a:rPr lang="en-GB" dirty="0"/>
              <a:t>Snack wrappers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1E469B6-2B8E-4F5C-A5A4-5CFD1594AF06}"/>
              </a:ext>
            </a:extLst>
          </p:cNvPr>
          <p:cNvSpPr/>
          <p:nvPr/>
        </p:nvSpPr>
        <p:spPr>
          <a:xfrm>
            <a:off x="5889260" y="799342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4AD854-616B-4A5A-B6AF-37D4F5700D9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5434" y="1094574"/>
            <a:ext cx="6245920" cy="1102949"/>
          </a:xfrm>
        </p:spPr>
        <p:txBody>
          <a:bodyPr/>
          <a:lstStyle/>
          <a:p>
            <a:r>
              <a:rPr lang="en-US" dirty="0"/>
              <a:t>Plastic items such as these are harming our land and our oceans.</a:t>
            </a:r>
          </a:p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BC4D48D-A1CF-4DDE-AE04-17854228E96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824" y="316799"/>
            <a:ext cx="1269363" cy="47037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FB01F23-32A0-364B-B199-FD108E8D4A9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60000">
            <a:off x="9339335" y="4039750"/>
            <a:ext cx="1955054" cy="19550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E9F9C88-5715-324F-84CA-13AA2175585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-300000">
            <a:off x="7766831" y="4442616"/>
            <a:ext cx="1905000" cy="1905000"/>
          </a:xfrm>
          <a:prstGeom prst="rect">
            <a:avLst/>
          </a:prstGeom>
        </p:spPr>
      </p:pic>
      <p:pic>
        <p:nvPicPr>
          <p:cNvPr id="15" name="Picture 14" descr="A picture containing toiletry, bottle&#10;&#10;Description automatically generated">
            <a:extLst>
              <a:ext uri="{FF2B5EF4-FFF2-40B4-BE49-F238E27FC236}">
                <a16:creationId xmlns:a16="http://schemas.microsoft.com/office/drawing/2014/main" id="{A153C133-6EDC-D74D-A8E8-DA14971C884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80000">
            <a:off x="7732547" y="1281110"/>
            <a:ext cx="2206273" cy="2206273"/>
          </a:xfrm>
          <a:prstGeom prst="rect">
            <a:avLst/>
          </a:prstGeom>
        </p:spPr>
      </p:pic>
      <p:pic>
        <p:nvPicPr>
          <p:cNvPr id="16" name="Picture 15" descr="A close up of a logo&#10;&#10;Description automatically generated">
            <a:extLst>
              <a:ext uri="{FF2B5EF4-FFF2-40B4-BE49-F238E27FC236}">
                <a16:creationId xmlns:a16="http://schemas.microsoft.com/office/drawing/2014/main" id="{DE1225E1-8CE8-3B42-8A32-5251F9A00D3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-600000">
            <a:off x="9318416" y="2088868"/>
            <a:ext cx="2206272" cy="220627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AE0EC0C-AC9E-CF41-9003-5FB168AED1A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-3600000">
            <a:off x="6024600" y="3358727"/>
            <a:ext cx="2603500" cy="2603500"/>
          </a:xfrm>
          <a:prstGeom prst="rect">
            <a:avLst/>
          </a:prstGeom>
        </p:spPr>
      </p:pic>
      <p:pic>
        <p:nvPicPr>
          <p:cNvPr id="18" name="Picture 17" descr="A close up of a logo&#10;&#10;Description automatically generated">
            <a:extLst>
              <a:ext uri="{FF2B5EF4-FFF2-40B4-BE49-F238E27FC236}">
                <a16:creationId xmlns:a16="http://schemas.microsoft.com/office/drawing/2014/main" id="{58095DBC-6039-C44D-987F-453BAEB5E20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543161">
            <a:off x="6933291" y="2768930"/>
            <a:ext cx="2024563" cy="2024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759679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2CE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C617A7-7FF1-4EC1-B5A7-A7607EA035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Lesson 8: Plastics fieldwork (school grounds)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39ACDF-48EA-4436-8104-13F7C3E2A22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47108" y="2191100"/>
            <a:ext cx="2856334" cy="2281236"/>
          </a:xfrm>
        </p:spPr>
        <p:txBody>
          <a:bodyPr/>
          <a:lstStyle/>
          <a:p>
            <a:r>
              <a:rPr lang="en-GB" sz="2400" dirty="0"/>
              <a:t>What questions do you want to ask about what you can see?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1E469B6-2B8E-4F5C-A5A4-5CFD1594AF06}"/>
              </a:ext>
            </a:extLst>
          </p:cNvPr>
          <p:cNvSpPr/>
          <p:nvPr/>
        </p:nvSpPr>
        <p:spPr>
          <a:xfrm>
            <a:off x="4666029" y="992611"/>
            <a:ext cx="6329309" cy="6329309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b="6000"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4AD854-616B-4A5A-B6AF-37D4F5700D9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6785" y="1129878"/>
            <a:ext cx="7351880" cy="1102949"/>
          </a:xfrm>
        </p:spPr>
        <p:txBody>
          <a:bodyPr/>
          <a:lstStyle/>
          <a:p>
            <a:r>
              <a:rPr lang="en-GB" sz="3200" dirty="0"/>
              <a:t>What can you see?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7CFA4A8-A9AD-4CDF-87C3-8AEC4162E5A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785" y="316799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234305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2CE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C617A7-7FF1-4EC1-B5A7-A7607EA035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Lesson 8: Plastics fieldwork (school grounds)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39ACDF-48EA-4436-8104-13F7C3E2A22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1560" y="2211018"/>
            <a:ext cx="3451393" cy="3063759"/>
          </a:xfrm>
        </p:spPr>
        <p:txBody>
          <a:bodyPr/>
          <a:lstStyle/>
          <a:p>
            <a:r>
              <a:rPr lang="en-GB" dirty="0"/>
              <a:t>Out task is to assess the level of plastic pollution, and how it affects the environmental </a:t>
            </a:r>
            <a:br>
              <a:rPr lang="en-GB" dirty="0"/>
            </a:br>
            <a:r>
              <a:rPr lang="en-GB" dirty="0"/>
              <a:t>quality of our </a:t>
            </a:r>
            <a:br>
              <a:rPr lang="en-GB" dirty="0"/>
            </a:br>
            <a:r>
              <a:rPr lang="en-GB" dirty="0"/>
              <a:t>school grounds.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1E469B6-2B8E-4F5C-A5A4-5CFD1594AF06}"/>
              </a:ext>
            </a:extLst>
          </p:cNvPr>
          <p:cNvSpPr/>
          <p:nvPr/>
        </p:nvSpPr>
        <p:spPr>
          <a:xfrm>
            <a:off x="4666029" y="992611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4AD854-616B-4A5A-B6AF-37D4F5700D9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81560" y="1539064"/>
            <a:ext cx="7351880" cy="1102949"/>
          </a:xfrm>
        </p:spPr>
        <p:txBody>
          <a:bodyPr/>
          <a:lstStyle/>
          <a:p>
            <a:r>
              <a:rPr lang="en-GB" sz="3200" dirty="0"/>
              <a:t>Our fieldwork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8F3BC66-FF36-48EC-A5AE-CC61B07D014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560" y="453722"/>
            <a:ext cx="1269363" cy="470373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A58A471D-A7CF-9B43-A260-08BCC16B72DC}"/>
              </a:ext>
            </a:extLst>
          </p:cNvPr>
          <p:cNvSpPr/>
          <p:nvPr/>
        </p:nvSpPr>
        <p:spPr>
          <a:xfrm>
            <a:off x="4666028" y="987987"/>
            <a:ext cx="6329309" cy="6329309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b="6000"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494216158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2CE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C617A7-7FF1-4EC1-B5A7-A7607EA035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Lesson 8: Plastics fieldwork (school grounds)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1E469B6-2B8E-4F5C-A5A4-5CFD1594AF06}"/>
              </a:ext>
            </a:extLst>
          </p:cNvPr>
          <p:cNvSpPr/>
          <p:nvPr/>
        </p:nvSpPr>
        <p:spPr>
          <a:xfrm>
            <a:off x="4666029" y="992611"/>
            <a:ext cx="6329309" cy="6329309"/>
          </a:xfrm>
          <a:prstGeom prst="ellips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 b="6488"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4AD854-616B-4A5A-B6AF-37D4F5700D9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93611" y="1609061"/>
            <a:ext cx="4399629" cy="1102949"/>
          </a:xfrm>
        </p:spPr>
        <p:txBody>
          <a:bodyPr/>
          <a:lstStyle/>
          <a:p>
            <a:r>
              <a:rPr lang="en-GB" sz="3200" dirty="0"/>
              <a:t>How</a:t>
            </a:r>
            <a:r>
              <a:rPr lang="en-GB" sz="3200" dirty="0">
                <a:solidFill>
                  <a:srgbClr val="FF0000"/>
                </a:solidFill>
              </a:rPr>
              <a:t> </a:t>
            </a:r>
            <a:r>
              <a:rPr lang="en-GB" sz="3200" dirty="0"/>
              <a:t>do geographers carry out their fieldwork?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8F3BC66-FF36-48EC-A5AE-CC61B07D014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175" y="453722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6559035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2CE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ABFBA-5BC8-4E48-A40A-9B6F63433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Lesson 8: Plastics fieldwork (school grounds)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29EC60-688F-43C7-8942-6ED9DAAE921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198" y="1372754"/>
            <a:ext cx="10035199" cy="1483461"/>
          </a:xfrm>
        </p:spPr>
        <p:txBody>
          <a:bodyPr/>
          <a:lstStyle/>
          <a:p>
            <a:r>
              <a:rPr lang="en-GB" sz="3200" dirty="0"/>
              <a:t>Which outdoor area in the school grounds do you think is the best to be in and which is the worst?</a:t>
            </a:r>
          </a:p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E0C329-F34D-4BD1-8692-6968F920651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888152" y="3081149"/>
            <a:ext cx="6485285" cy="650074"/>
          </a:xfrm>
        </p:spPr>
        <p:txBody>
          <a:bodyPr/>
          <a:lstStyle/>
          <a:p>
            <a:r>
              <a:rPr lang="en-GB" sz="3200" dirty="0"/>
              <a:t>What do you think is a ‘good’ environment and what  is a ‘bad’ environment?</a:t>
            </a:r>
          </a:p>
          <a:p>
            <a:endParaRPr lang="en-GB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ED6451C-6864-4C3F-B4A1-AEB6756EA6F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198" y="316799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789174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Encounter-Master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Encounter-Master" id="{AC3B1469-F7B5-42F8-8125-E37B7A09F19C}" vid="{A6E39EE5-3D87-493F-A484-DDDEAB1BD83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DF3CADEC272EC47A0E7F131D361E962" ma:contentTypeVersion="19" ma:contentTypeDescription="Create a new document." ma:contentTypeScope="" ma:versionID="ca89567eb3d7597ff4dafff1cc2834f2">
  <xsd:schema xmlns:xsd="http://www.w3.org/2001/XMLSchema" xmlns:xs="http://www.w3.org/2001/XMLSchema" xmlns:p="http://schemas.microsoft.com/office/2006/metadata/properties" xmlns:ns2="764ce334-4dea-4cda-96fd-5a46cc3154a2" xmlns:ns3="edf7c51f-8958-4cb5-b692-975806f17f35" targetNamespace="http://schemas.microsoft.com/office/2006/metadata/properties" ma:root="true" ma:fieldsID="6036ee9a4dfbea1b2f42013792becada" ns2:_="" ns3:_="">
    <xsd:import namespace="764ce334-4dea-4cda-96fd-5a46cc3154a2"/>
    <xsd:import namespace="edf7c51f-8958-4cb5-b692-975806f17f3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_Flow_SignoffStatu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4ce334-4dea-4cda-96fd-5a46cc3154a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99affbd4-4267-4163-968f-31649eba30c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f7c51f-8958-4cb5-b692-975806f17f3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12c46cc1-e504-45ce-b475-70eb2bc32c3b}" ma:internalName="TaxCatchAll" ma:showField="CatchAllData" ma:web="edf7c51f-8958-4cb5-b692-975806f17f3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df7c51f-8958-4cb5-b692-975806f17f35" xsi:nil="true"/>
    <lcf76f155ced4ddcb4097134ff3c332f xmlns="764ce334-4dea-4cda-96fd-5a46cc3154a2">
      <Terms xmlns="http://schemas.microsoft.com/office/infopath/2007/PartnerControls"/>
    </lcf76f155ced4ddcb4097134ff3c332f>
    <_Flow_SignoffStatus xmlns="764ce334-4dea-4cda-96fd-5a46cc3154a2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C91195C-E67C-4AAB-BEDD-F8EF645FB4E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64ce334-4dea-4cda-96fd-5a46cc3154a2"/>
    <ds:schemaRef ds:uri="edf7c51f-8958-4cb5-b692-975806f17f3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E17D3FD-47DD-4E07-B955-60AC680D98D9}">
  <ds:schemaRefs>
    <ds:schemaRef ds:uri="7dd0c2b8-7301-49b5-921e-ab84ec4c20a5"/>
    <ds:schemaRef ds:uri="http://purl.org/dc/elements/1.1/"/>
    <ds:schemaRef ds:uri="http://schemas.openxmlformats.org/package/2006/metadata/core-properties"/>
    <ds:schemaRef ds:uri="http://purl.org/dc/terms/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8dd429a2-b850-4aa5-85c2-8487e2b197cf"/>
    <ds:schemaRef ds:uri="http://www.w3.org/XML/1998/namespace"/>
    <ds:schemaRef ds:uri="edf7c51f-8958-4cb5-b692-975806f17f35"/>
    <ds:schemaRef ds:uri="764ce334-4dea-4cda-96fd-5a46cc3154a2"/>
  </ds:schemaRefs>
</ds:datastoreItem>
</file>

<file path=customXml/itemProps3.xml><?xml version="1.0" encoding="utf-8"?>
<ds:datastoreItem xmlns:ds="http://schemas.openxmlformats.org/officeDocument/2006/customXml" ds:itemID="{467D4B8E-9497-43BB-A266-67AC0807E7B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864</TotalTime>
  <Words>1304</Words>
  <Application>Microsoft Office PowerPoint</Application>
  <PresentationFormat>Widescreen</PresentationFormat>
  <Paragraphs>142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Arial</vt:lpstr>
      <vt:lpstr>Calibri</vt:lpstr>
      <vt:lpstr>Calibri Light</vt:lpstr>
      <vt:lpstr>Century Gothic</vt:lpstr>
      <vt:lpstr>Helvetica Neue Medium</vt:lpstr>
      <vt:lpstr>Encounter-Master</vt:lpstr>
      <vt:lpstr>PowerPoint Presentation</vt:lpstr>
      <vt:lpstr>Lesson 8: Plastics fieldwork (school grounds)</vt:lpstr>
      <vt:lpstr>Lesson 8: Plastics fieldwork (school grounds)</vt:lpstr>
      <vt:lpstr>Lesson 8: Plastics fieldwork (school grounds)</vt:lpstr>
      <vt:lpstr>Lesson 8: Plastics fieldwork (school grounds)</vt:lpstr>
      <vt:lpstr>Lesson 8: Plastics fieldwork (school grounds)</vt:lpstr>
      <vt:lpstr>Lesson 8: Plastics fieldwork (school grounds)</vt:lpstr>
      <vt:lpstr>Lesson 8: Plastics fieldwork (school grounds)</vt:lpstr>
      <vt:lpstr>Lesson 8: Plastics fieldwork (school grounds)</vt:lpstr>
      <vt:lpstr>Lesson 8: Plastics fieldwork (school grounds)</vt:lpstr>
      <vt:lpstr>Lesson 8: Plastics fieldwork (school grounds)</vt:lpstr>
      <vt:lpstr>Lesson 8: Plastics fieldwork (school grounds)</vt:lpstr>
      <vt:lpstr>Lesson 8: Plastics fieldwork (school grounds)</vt:lpstr>
      <vt:lpstr>Lesson 8: Plastics fieldwork (school grounds)</vt:lpstr>
      <vt:lpstr>Lesson 8: Plastics fieldwork (school grounds)</vt:lpstr>
      <vt:lpstr>Lesson 8: Plastics fieldwork (school grounds)</vt:lpstr>
      <vt:lpstr>Lesson 8: Plastics fieldwork (school grounds)</vt:lpstr>
      <vt:lpstr>Lesson 8: Plastics fieldwork (school grounds)</vt:lpstr>
      <vt:lpstr>Lesson 8: Plastics fieldwork (school grounds)</vt:lpstr>
      <vt:lpstr>Lesson 8: Plastics fieldwork (school grounds)</vt:lpstr>
      <vt:lpstr>Lesson 8: Plastics fieldwork (school grounds)</vt:lpstr>
      <vt:lpstr>Lesson 8: Plastics fieldwork (school grounds)</vt:lpstr>
      <vt:lpstr>Lesson 8: Plastics fieldwork (school grounds)</vt:lpstr>
      <vt:lpstr>Lesson 8: Plastics fieldwork (school grounds)</vt:lpstr>
      <vt:lpstr>Lesson 8: Plastics fieldwork (school grounds)</vt:lpstr>
      <vt:lpstr>Lesson 8: Plastics fieldwork (school grounds)</vt:lpstr>
      <vt:lpstr>Lesson 8: Plastics fieldwork (school grounds)</vt:lpstr>
      <vt:lpstr>Lesson 8: Plastics fieldwork (school grounds)</vt:lpstr>
      <vt:lpstr>PowerPoint Presentation</vt:lpstr>
      <vt:lpstr>Lesson 8: Plastics fieldwork (school grounds)</vt:lpstr>
      <vt:lpstr>Lesson 8: Plastics fieldwork (school grounds)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Will the Real Great Pacific Garbage Patch please stand up!</dc:title>
  <dc:creator>schwabs52@gmail.com</dc:creator>
  <cp:lastModifiedBy>Sarah Duffy</cp:lastModifiedBy>
  <cp:revision>2</cp:revision>
  <dcterms:created xsi:type="dcterms:W3CDTF">2019-02-26T16:40:40Z</dcterms:created>
  <dcterms:modified xsi:type="dcterms:W3CDTF">2024-03-01T11:19:34Z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0x0101008DF3CADEC272EC47A0E7F131D361E962</vt:lpwstr>
  </property>
  <property fmtid="{D5CDD505-2E9C-101B-9397-08002B2CF9AE}" pid="3" name="MediaServiceImageTags">
    <vt:lpwstr/>
  </property>
</Properties>
</file>