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4"/>
  </p:sldMasterIdLst>
  <p:notesMasterIdLst>
    <p:notesMasterId r:id="rId25"/>
  </p:notesMasterIdLst>
  <p:sldIdLst>
    <p:sldId id="467" r:id="rId5"/>
    <p:sldId id="454" r:id="rId6"/>
    <p:sldId id="267" r:id="rId7"/>
    <p:sldId id="455" r:id="rId8"/>
    <p:sldId id="447" r:id="rId9"/>
    <p:sldId id="456" r:id="rId10"/>
    <p:sldId id="457" r:id="rId11"/>
    <p:sldId id="312" r:id="rId12"/>
    <p:sldId id="458" r:id="rId13"/>
    <p:sldId id="446" r:id="rId14"/>
    <p:sldId id="459" r:id="rId15"/>
    <p:sldId id="441" r:id="rId16"/>
    <p:sldId id="460" r:id="rId17"/>
    <p:sldId id="461" r:id="rId18"/>
    <p:sldId id="462" r:id="rId19"/>
    <p:sldId id="463" r:id="rId20"/>
    <p:sldId id="464" r:id="rId21"/>
    <p:sldId id="465" r:id="rId22"/>
    <p:sldId id="451" r:id="rId23"/>
    <p:sldId id="466" r:id="rId24"/>
  </p:sldIdLst>
  <p:sldSz cx="12192000" cy="6858000"/>
  <p:notesSz cx="6858000" cy="9144000"/>
  <p:defaultTextStyle>
    <a:defPPr marL="0" marR="0" indent="0" algn="l" defTabSz="4572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228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457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685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9144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11430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13716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16002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1828800" algn="l" defTabSz="2286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00" b="0" i="0" u="none" strike="noStrike" cap="none" spc="0" normalizeH="0" baseline="0">
        <a:ln>
          <a:noFill/>
        </a:ln>
        <a:solidFill>
          <a:srgbClr val="464646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amie Buchanan-Dunlop" initials="JB" lastIdx="36" clrIdx="0">
    <p:extLst>
      <p:ext uri="{19B8F6BF-5375-455C-9EA6-DF929625EA0E}">
        <p15:presenceInfo xmlns:p15="http://schemas.microsoft.com/office/powerpoint/2012/main" userId="Jamie Buchanan-Dunlop" providerId="None"/>
      </p:ext>
    </p:extLst>
  </p:cmAuthor>
  <p:cmAuthor id="2" name="Maddy Street" initials="MS" lastIdx="6" clrIdx="1">
    <p:extLst>
      <p:ext uri="{19B8F6BF-5375-455C-9EA6-DF929625EA0E}">
        <p15:presenceInfo xmlns:p15="http://schemas.microsoft.com/office/powerpoint/2012/main" userId="Maddy Street" providerId="None"/>
      </p:ext>
    </p:extLst>
  </p:cmAuthor>
  <p:cmAuthor id="3" name="Sim Goodwin" initials="SG" lastIdx="3" clrIdx="2">
    <p:extLst>
      <p:ext uri="{19B8F6BF-5375-455C-9EA6-DF929625EA0E}">
        <p15:presenceInfo xmlns:p15="http://schemas.microsoft.com/office/powerpoint/2012/main" userId="S::sim@encounteredu.com::a3252ba9-8331-4298-b584-834c6b76bce2" providerId="AD"/>
      </p:ext>
    </p:extLst>
  </p:cmAuthor>
  <p:cmAuthor id="4" name="Carlton Brady" initials="CB" lastIdx="2" clrIdx="3">
    <p:extLst>
      <p:ext uri="{19B8F6BF-5375-455C-9EA6-DF929625EA0E}">
        <p15:presenceInfo xmlns:p15="http://schemas.microsoft.com/office/powerpoint/2012/main" userId="S::carlton@encounteredu.com::e7c1079f-9a51-40e6-82db-e44df0d966cb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2CEC3"/>
    <a:srgbClr val="AFDEF2"/>
    <a:srgbClr val="0094D2"/>
    <a:srgbClr val="0499D8"/>
    <a:srgbClr val="38D4D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702C393-ECFB-4972-8D3F-3B317F2A868D}" v="12" dt="2024-02-22T13:44:34.4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359"/>
    <p:restoredTop sz="85020" autoAdjust="0"/>
  </p:normalViewPr>
  <p:slideViewPr>
    <p:cSldViewPr snapToGrid="0" snapToObjects="1">
      <p:cViewPr varScale="1">
        <p:scale>
          <a:sx n="57" d="100"/>
          <a:sy n="57" d="100"/>
        </p:scale>
        <p:origin x="1272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Duffy" userId="ca92ddb4-4620-4127-97b1-8232d187080b" providerId="ADAL" clId="{C50A534A-072D-4CC2-9442-0449104F16EF}"/>
    <pc:docChg chg="modSld">
      <pc:chgData name="Sarah Duffy" userId="ca92ddb4-4620-4127-97b1-8232d187080b" providerId="ADAL" clId="{C50A534A-072D-4CC2-9442-0449104F16EF}" dt="2024-02-22T16:09:21.485" v="4" actId="1076"/>
      <pc:docMkLst>
        <pc:docMk/>
      </pc:docMkLst>
      <pc:sldChg chg="modSp mod">
        <pc:chgData name="Sarah Duffy" userId="ca92ddb4-4620-4127-97b1-8232d187080b" providerId="ADAL" clId="{C50A534A-072D-4CC2-9442-0449104F16EF}" dt="2024-02-22T16:09:21.485" v="4" actId="1076"/>
        <pc:sldMkLst>
          <pc:docMk/>
          <pc:sldMk cId="1082312012" sldId="467"/>
        </pc:sldMkLst>
        <pc:spChg chg="mod">
          <ac:chgData name="Sarah Duffy" userId="ca92ddb4-4620-4127-97b1-8232d187080b" providerId="ADAL" clId="{C50A534A-072D-4CC2-9442-0449104F16EF}" dt="2024-02-22T16:09:21.485" v="4" actId="1076"/>
          <ac:spMkLst>
            <pc:docMk/>
            <pc:sldMk cId="1082312012" sldId="467"/>
            <ac:spMk id="8" creationId="{A58A4987-E994-4E3B-9FCE-3BCCAA47645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8C6874-672F-471E-A973-A82F2C8A0A0B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79202C-EDF7-492C-9239-DDFD5B8C153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6643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46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5344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657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There is information available to help students complete this task on page 6 of our Plastic Clever Schools Workbook</a:t>
            </a:r>
            <a:br>
              <a:rPr lang="en-GB" dirty="0"/>
            </a:br>
            <a:r>
              <a:rPr lang="en-GB" dirty="0"/>
              <a:t>https://plasticcleverschools.co.uk/wp-content/uploads/2023/06/PCS_-_SECONDARY_Student_Workbook_Feb_2023_SCREEN_AW.pdf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972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579202C-EDF7-492C-9239-DDFD5B8C153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296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emf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18" Type="http://schemas.openxmlformats.org/officeDocument/2006/relationships/image" Target="../media/image22.jpeg"/><Relationship Id="rId3" Type="http://schemas.openxmlformats.org/officeDocument/2006/relationships/image" Target="../media/image3.pn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17" Type="http://schemas.openxmlformats.org/officeDocument/2006/relationships/image" Target="../media/image21.jpeg"/><Relationship Id="rId2" Type="http://schemas.openxmlformats.org/officeDocument/2006/relationships/image" Target="../media/image2.png"/><Relationship Id="rId16" Type="http://schemas.openxmlformats.org/officeDocument/2006/relationships/image" Target="../media/image20.jpeg"/><Relationship Id="rId20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19" Type="http://schemas.openxmlformats.org/officeDocument/2006/relationships/image" Target="../media/image23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7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1970147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sp>
        <p:nvSpPr>
          <p:cNvPr id="11" name="Vertical Text Placeholder 10">
            <a:extLst>
              <a:ext uri="{FF2B5EF4-FFF2-40B4-BE49-F238E27FC236}">
                <a16:creationId xmlns:a16="http://schemas.microsoft.com/office/drawing/2014/main" id="{BE8FA57C-B239-A84D-989D-EFBC6BD96206}"/>
              </a:ext>
            </a:extLst>
          </p:cNvPr>
          <p:cNvSpPr>
            <a:spLocks noGrp="1"/>
          </p:cNvSpPr>
          <p:nvPr>
            <p:ph type="body" orient="vert" sz="quarter" idx="15" hasCustomPrompt="1"/>
          </p:nvPr>
        </p:nvSpPr>
        <p:spPr>
          <a:xfrm>
            <a:off x="10076033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  <p:sp>
        <p:nvSpPr>
          <p:cNvPr id="49" name="Vertical Text Placeholder 10">
            <a:extLst>
              <a:ext uri="{FF2B5EF4-FFF2-40B4-BE49-F238E27FC236}">
                <a16:creationId xmlns:a16="http://schemas.microsoft.com/office/drawing/2014/main" id="{7990D58F-F47A-4849-8B6D-C576002841FB}"/>
              </a:ext>
            </a:extLst>
          </p:cNvPr>
          <p:cNvSpPr>
            <a:spLocks noGrp="1"/>
          </p:cNvSpPr>
          <p:nvPr>
            <p:ph type="body" orient="vert" sz="quarter" idx="16" hasCustomPrompt="1"/>
          </p:nvPr>
        </p:nvSpPr>
        <p:spPr>
          <a:xfrm>
            <a:off x="8282498" y="6237288"/>
            <a:ext cx="332703" cy="431800"/>
          </a:xfrm>
          <a:noFill/>
        </p:spPr>
        <p:txBody>
          <a:bodyPr vert="eaVert" anchor="ctr"/>
          <a:lstStyle>
            <a:lvl1pPr marL="0" indent="0" algn="ctr">
              <a:buNone/>
              <a:defRPr sz="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sz="800"/>
              <a:t>Space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12305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215693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397184"/>
            <a:ext cx="3390951" cy="2418501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87068759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ints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137">
            <a:extLst>
              <a:ext uri="{FF2B5EF4-FFF2-40B4-BE49-F238E27FC236}">
                <a16:creationId xmlns:a16="http://schemas.microsoft.com/office/drawing/2014/main" id="{347F327C-78A1-A84F-B49C-0F0F1270C7C1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92611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473101" y="2821894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62736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75AE5270-06D1-174F-B337-C9B5235B8D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047613" y="2821395"/>
            <a:ext cx="2463800" cy="719137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53192822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37">
            <a:extLst>
              <a:ext uri="{FF2B5EF4-FFF2-40B4-BE49-F238E27FC236}">
                <a16:creationId xmlns:a16="http://schemas.microsoft.com/office/drawing/2014/main" id="{C4AC650B-611A-9640-B5D3-C9DB132AEB7E}"/>
              </a:ext>
            </a:extLst>
          </p:cNvPr>
          <p:cNvSpPr>
            <a:spLocks noChangeAspect="1"/>
          </p:cNvSpPr>
          <p:nvPr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748FF5A-216F-E340-9D3C-3E0A94402F6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49966" y="3124819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010D0C0A-B8DB-0841-8F26-49EC7AF5F5F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55070" y="3124819"/>
            <a:ext cx="2881804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4CAFABE6-FE05-5043-9F6C-9F8A19FB33A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160069" y="3124819"/>
            <a:ext cx="2891620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</p:spTree>
    <p:extLst>
      <p:ext uri="{BB962C8B-B14F-4D97-AF65-F5344CB8AC3E}">
        <p14:creationId xmlns:p14="http://schemas.microsoft.com/office/powerpoint/2010/main" val="3293858008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ints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1" y="415064"/>
            <a:ext cx="4944532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992981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2" name="Shape 20">
            <a:extLst>
              <a:ext uri="{FF2B5EF4-FFF2-40B4-BE49-F238E27FC236}">
                <a16:creationId xmlns:a16="http://schemas.microsoft.com/office/drawing/2014/main" id="{3B8AACE1-775F-F043-BA57-E12A7120F57C}"/>
              </a:ext>
            </a:extLst>
          </p:cNvPr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BE35126-A702-2D46-8CE4-5ED93FA1971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CDCF97-D8F3-714B-B0F7-276D6BCC98E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89750A-EDDF-C247-A94E-74796EA9619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12584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DDD96253-0C63-1B42-AF15-28AC6CDC6C2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312585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14E2B5E3-B277-5449-A5D7-E125F7550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879417" y="2117501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6" name="Text Placeholder 15">
            <a:extLst>
              <a:ext uri="{FF2B5EF4-FFF2-40B4-BE49-F238E27FC236}">
                <a16:creationId xmlns:a16="http://schemas.microsoft.com/office/drawing/2014/main" id="{5B79B34E-19E2-FA49-82D1-F36CCA07F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879419" y="2482050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7" name="Text Placeholder 3">
            <a:extLst>
              <a:ext uri="{FF2B5EF4-FFF2-40B4-BE49-F238E27FC236}">
                <a16:creationId xmlns:a16="http://schemas.microsoft.com/office/drawing/2014/main" id="{875678E7-9868-AE41-8249-50500F74EA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23935" y="4446092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28" name="Text Placeholder 15">
            <a:extLst>
              <a:ext uri="{FF2B5EF4-FFF2-40B4-BE49-F238E27FC236}">
                <a16:creationId xmlns:a16="http://schemas.microsoft.com/office/drawing/2014/main" id="{3EBCC029-E0AB-3E49-BEC7-DF4F7F50C4B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323936" y="4810641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29" name="Text Placeholder 3">
            <a:extLst>
              <a:ext uri="{FF2B5EF4-FFF2-40B4-BE49-F238E27FC236}">
                <a16:creationId xmlns:a16="http://schemas.microsoft.com/office/drawing/2014/main" id="{91ABD544-2403-2F4D-8563-28C376AD79F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881535" y="4438784"/>
            <a:ext cx="2783416" cy="364548"/>
          </a:xfrm>
        </p:spPr>
        <p:txBody>
          <a:bodyPr anchor="ctr"/>
          <a:lstStyle>
            <a:lvl1pPr marL="0" indent="0">
              <a:buNone/>
              <a:defRPr sz="2000">
                <a:solidFill>
                  <a:srgbClr val="6BD1D5"/>
                </a:solidFill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30" name="Text Placeholder 15">
            <a:extLst>
              <a:ext uri="{FF2B5EF4-FFF2-40B4-BE49-F238E27FC236}">
                <a16:creationId xmlns:a16="http://schemas.microsoft.com/office/drawing/2014/main" id="{84CA3FB0-445D-C746-AD53-0B7CFD7C2DE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881536" y="4803333"/>
            <a:ext cx="2783416" cy="1467585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1800" b="0"/>
            </a:lvl1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382558943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25C63791-DD6A-6248-95BA-0F627C7959C0}"/>
              </a:ext>
            </a:extLst>
          </p:cNvPr>
          <p:cNvSpPr/>
          <p:nvPr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8F78AB-6A8F-2742-A3CC-34CABB5CC20F}"/>
              </a:ext>
            </a:extLst>
          </p:cNvPr>
          <p:cNvSpPr/>
          <p:nvPr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2CB7D00-42E3-BF41-B959-B1447C31D1D1}"/>
              </a:ext>
            </a:extLst>
          </p:cNvPr>
          <p:cNvSpPr/>
          <p:nvPr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D08C2C58-E630-F348-8353-B9EFC9A85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AEC5A1A-1635-0A42-AF2F-84C991D53EFD}"/>
              </a:ext>
            </a:extLst>
          </p:cNvPr>
          <p:cNvSpPr txBox="1">
            <a:spLocks/>
          </p:cNvSpPr>
          <p:nvPr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D9E005A7-A152-E94D-8146-9BC40E6B4DD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ECB6A0-DA0E-F64A-848E-28B88D566D32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752004071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D5BC70FD-E99F-414E-8BC7-7072A9329F03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37ED0E3F-CDD0-43BF-ABD6-E7F54CD9AF5F}"/>
              </a:ext>
            </a:extLst>
          </p:cNvPr>
          <p:cNvSpPr txBox="1">
            <a:spLocks/>
          </p:cNvSpPr>
          <p:nvPr userDrawn="1"/>
        </p:nvSpPr>
        <p:spPr>
          <a:xfrm>
            <a:off x="11468592" y="6484422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defPPr marL="0" marR="0" indent="0" algn="l" defTabSz="457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6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228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457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685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9144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11430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13716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16002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1828800" algn="l" defTabSz="2286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9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fld id="{E07CCE0E-559E-44AB-A1B3-25B5FB3D8463}" type="slidenum">
              <a:rPr lang="en-GB" sz="600" smtClean="0"/>
              <a:pPr/>
              <a:t>‹#›</a:t>
            </a:fld>
            <a:endParaRPr lang="en-GB" sz="60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36B0B004-9EF7-4666-A628-B76E68927B94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B222D9E9-D854-48F2-932B-3EB364E2B92E}"/>
              </a:ext>
            </a:extLst>
          </p:cNvPr>
          <p:cNvSpPr/>
          <p:nvPr userDrawn="1"/>
        </p:nvSpPr>
        <p:spPr>
          <a:xfrm>
            <a:off x="9187227" y="2792985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6AE142A-CB56-46DF-AD62-18CA85A36CCE}"/>
              </a:ext>
            </a:extLst>
          </p:cNvPr>
          <p:cNvSpPr txBox="1">
            <a:spLocks/>
          </p:cNvSpPr>
          <p:nvPr userDrawn="1"/>
        </p:nvSpPr>
        <p:spPr>
          <a:xfrm>
            <a:off x="8777391" y="3147960"/>
            <a:ext cx="2891620" cy="844010"/>
          </a:xfrm>
          <a:prstGeom prst="rect">
            <a:avLst/>
          </a:prstGeom>
        </p:spPr>
        <p:txBody>
          <a:bodyPr anchor="ctr"/>
          <a:lstStyle>
            <a:lvl1pPr marL="0" marR="0" indent="0" algn="ctr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1" i="0" u="none" strike="noStrike" cap="none" spc="0" baseline="0">
                <a:ln>
                  <a:noFill/>
                </a:ln>
                <a:solidFill>
                  <a:srgbClr val="25233F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1800" spc="300"/>
              <a:t>FALSE</a:t>
            </a:r>
          </a:p>
        </p:txBody>
      </p:sp>
      <p:sp>
        <p:nvSpPr>
          <p:cNvPr id="29" name="Text Placeholder 16">
            <a:extLst>
              <a:ext uri="{FF2B5EF4-FFF2-40B4-BE49-F238E27FC236}">
                <a16:creationId xmlns:a16="http://schemas.microsoft.com/office/drawing/2014/main" id="{4FE60D9B-8C11-4233-AE61-A69AF21D598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3BA8E3F-26C6-430E-B082-2C72C333B9C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143504086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Shape 20">
            <a:extLst>
              <a:ext uri="{FF2B5EF4-FFF2-40B4-BE49-F238E27FC236}">
                <a16:creationId xmlns:a16="http://schemas.microsoft.com/office/drawing/2014/main" id="{B483AB49-4C10-419C-A877-027BC6A0C71E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18" name="Shape 21">
            <a:extLst>
              <a:ext uri="{FF2B5EF4-FFF2-40B4-BE49-F238E27FC236}">
                <a16:creationId xmlns:a16="http://schemas.microsoft.com/office/drawing/2014/main" id="{18B8DA78-FD61-42C0-AE9C-33A5B5854A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5DB2FB70-F0A8-4866-B858-E08B33560418}"/>
              </a:ext>
            </a:extLst>
          </p:cNvPr>
          <p:cNvSpPr/>
          <p:nvPr userDrawn="1"/>
        </p:nvSpPr>
        <p:spPr>
          <a:xfrm>
            <a:off x="936728" y="2802173"/>
            <a:ext cx="2071947" cy="1553960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5FF18A7-1B1E-44DC-B037-73187037C16B}"/>
              </a:ext>
            </a:extLst>
          </p:cNvPr>
          <p:cNvSpPr/>
          <p:nvPr userDrawn="1"/>
        </p:nvSpPr>
        <p:spPr>
          <a:xfrm>
            <a:off x="3671740" y="1831313"/>
            <a:ext cx="4882779" cy="3662084"/>
          </a:xfrm>
          <a:prstGeom prst="ellipse">
            <a:avLst/>
          </a:prstGeom>
          <a:solidFill>
            <a:srgbClr val="6CD1D4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chemeClr val="accent2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8537427-E653-4AA0-AE3E-4C2CDE7A4AE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27559" y="3147960"/>
            <a:ext cx="2890287" cy="844010"/>
          </a:xfrm>
        </p:spPr>
        <p:txBody>
          <a:bodyPr anchor="ctr"/>
          <a:lstStyle>
            <a:lvl1pPr marL="0" indent="0" algn="ctr">
              <a:buNone/>
              <a:defRPr sz="18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 spc="300"/>
              <a:t>TRUE</a:t>
            </a:r>
          </a:p>
        </p:txBody>
      </p:sp>
      <p:sp>
        <p:nvSpPr>
          <p:cNvPr id="28" name="Text Placeholder 16">
            <a:extLst>
              <a:ext uri="{FF2B5EF4-FFF2-40B4-BE49-F238E27FC236}">
                <a16:creationId xmlns:a16="http://schemas.microsoft.com/office/drawing/2014/main" id="{B1AD6159-8B72-4348-832D-1C1613D6ACD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931596" y="2834880"/>
            <a:ext cx="4363067" cy="1654949"/>
          </a:xfrm>
        </p:spPr>
        <p:txBody>
          <a:bodyPr/>
          <a:lstStyle>
            <a:lvl1pPr marL="0" indent="0" algn="ctr">
              <a:buFontTx/>
              <a:buNone/>
              <a:defRPr sz="2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question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9B6BA1C-E699-485C-A763-515971D7FD56}"/>
              </a:ext>
            </a:extLst>
          </p:cNvPr>
          <p:cNvSpPr txBox="1"/>
          <p:nvPr userDrawn="1"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True or false</a:t>
            </a:r>
          </a:p>
        </p:txBody>
      </p:sp>
    </p:spTree>
    <p:extLst>
      <p:ext uri="{BB962C8B-B14F-4D97-AF65-F5344CB8AC3E}">
        <p14:creationId xmlns:p14="http://schemas.microsoft.com/office/powerpoint/2010/main" val="27904784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galler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gallery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D3882081-B8D8-2949-86BD-A3B0F37C3A2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678E4BAF-E705-4C47-B292-44C7A04D6551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74839DC-6902-8743-9455-C62D8BDA04F9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5B1DAE0-FDCE-864B-B997-C489EFF330A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7FA644F5-2EAF-6140-9C3B-CC70A41403A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606F9666-B683-D848-9733-FCFA1B3E5850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101234A7-A515-B743-B026-44AF89813BA9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FACDD884-47A8-394E-AEFF-A2EBE6ADCF03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B74D8BCF-D937-774F-A648-E5ADDCF4D0B3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GALLERY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265066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video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5863318A-3A14-A749-A782-3677CFD8B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3778" y="1092242"/>
            <a:ext cx="499089" cy="374317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video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0" y="1634593"/>
            <a:ext cx="9935817" cy="4191673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1D5EAFA-CE16-8F48-B836-34A7407763C5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56B59F56-2A52-9E4B-9F27-69B2D8416B0D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E263EAB8-01E5-B245-9F56-F705EF989EF2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AFD9B71C-9E17-B84A-8EC6-FCC2EA6B6956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25" name="Oval 24">
                  <a:extLst>
                    <a:ext uri="{FF2B5EF4-FFF2-40B4-BE49-F238E27FC236}">
                      <a16:creationId xmlns:a16="http://schemas.microsoft.com/office/drawing/2014/main" id="{B5EB7512-B44F-9C4F-ADFF-5F85E34EC3CE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EFDD4B94-A939-E84E-8F51-95CABDA74085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37EA116-D508-BC4D-A097-6197E1575DC2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VIDEO</a:t>
              </a: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491B02E9-2FCF-864E-9E95-8FF42D203985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7946326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utcom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137">
            <a:extLst>
              <a:ext uri="{FF2B5EF4-FFF2-40B4-BE49-F238E27FC236}">
                <a16:creationId xmlns:a16="http://schemas.microsoft.com/office/drawing/2014/main" id="{CC1D60DB-C367-6F4F-A854-03F9E3109783}"/>
              </a:ext>
            </a:extLst>
          </p:cNvPr>
          <p:cNvSpPr>
            <a:spLocks noChangeAspect="1"/>
          </p:cNvSpPr>
          <p:nvPr/>
        </p:nvSpPr>
        <p:spPr>
          <a:xfrm>
            <a:off x="-2357076" y="-1263731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5"/>
            <a:ext cx="7053995" cy="1595198"/>
          </a:xfr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  <a:br>
              <a:rPr lang="en-US"/>
            </a:br>
            <a:r>
              <a:rPr lang="en-US"/>
              <a:t>Insert - title </a:t>
            </a:r>
            <a:br>
              <a:rPr lang="en-US"/>
            </a:br>
            <a:r>
              <a:rPr lang="en-US"/>
              <a:t>Insert - title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E047AF0-A8F5-344A-B079-2D79F8A345B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6596" y="2850835"/>
            <a:ext cx="4723097" cy="354852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26" name="Group 162" descr="Gruppieren 2">
            <a:extLst>
              <a:ext uri="{FF2B5EF4-FFF2-40B4-BE49-F238E27FC236}">
                <a16:creationId xmlns:a16="http://schemas.microsoft.com/office/drawing/2014/main" id="{F695091D-C94E-BB4C-AADD-11B8D32AC5CF}"/>
              </a:ext>
            </a:extLst>
          </p:cNvPr>
          <p:cNvGrpSpPr/>
          <p:nvPr/>
        </p:nvGrpSpPr>
        <p:grpSpPr>
          <a:xfrm>
            <a:off x="369388" y="3573436"/>
            <a:ext cx="2001435" cy="1539185"/>
            <a:chOff x="939242" y="252757"/>
            <a:chExt cx="3002151" cy="3078367"/>
          </a:xfrm>
        </p:grpSpPr>
        <p:sp>
          <p:nvSpPr>
            <p:cNvPr id="27" name="Shape 159" descr="Bogen 22">
              <a:extLst>
                <a:ext uri="{FF2B5EF4-FFF2-40B4-BE49-F238E27FC236}">
                  <a16:creationId xmlns:a16="http://schemas.microsoft.com/office/drawing/2014/main" id="{04107593-A4B7-8742-A726-3D6F0BB61F30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29" name="Shape 161" descr="Textfeld 25">
              <a:extLst>
                <a:ext uri="{FF2B5EF4-FFF2-40B4-BE49-F238E27FC236}">
                  <a16:creationId xmlns:a16="http://schemas.microsoft.com/office/drawing/2014/main" id="{C4590EA0-2AE7-4646-ABEB-A0A9B795C7F2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grpSp>
        <p:nvGrpSpPr>
          <p:cNvPr id="30" name="Group 166" descr="Gruppieren 2">
            <a:extLst>
              <a:ext uri="{FF2B5EF4-FFF2-40B4-BE49-F238E27FC236}">
                <a16:creationId xmlns:a16="http://schemas.microsoft.com/office/drawing/2014/main" id="{9C5A99C5-AB29-224C-B896-72947DF121F1}"/>
              </a:ext>
            </a:extLst>
          </p:cNvPr>
          <p:cNvGrpSpPr/>
          <p:nvPr/>
        </p:nvGrpSpPr>
        <p:grpSpPr>
          <a:xfrm>
            <a:off x="4026171" y="3524349"/>
            <a:ext cx="2001435" cy="1539185"/>
            <a:chOff x="939242" y="252757"/>
            <a:chExt cx="3002151" cy="3078367"/>
          </a:xfrm>
        </p:grpSpPr>
        <p:sp>
          <p:nvSpPr>
            <p:cNvPr id="31" name="Shape 163" descr="Bogen 22">
              <a:extLst>
                <a:ext uri="{FF2B5EF4-FFF2-40B4-BE49-F238E27FC236}">
                  <a16:creationId xmlns:a16="http://schemas.microsoft.com/office/drawing/2014/main" id="{35F9703A-8393-BF43-95F9-31839D62A84A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3" name="Shape 165" descr="Textfeld 25">
              <a:extLst>
                <a:ext uri="{FF2B5EF4-FFF2-40B4-BE49-F238E27FC236}">
                  <a16:creationId xmlns:a16="http://schemas.microsoft.com/office/drawing/2014/main" id="{7BBDC170-74B7-5442-AC83-6E8039A82501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34" name="Group 170" descr="Gruppieren 2">
            <a:extLst>
              <a:ext uri="{FF2B5EF4-FFF2-40B4-BE49-F238E27FC236}">
                <a16:creationId xmlns:a16="http://schemas.microsoft.com/office/drawing/2014/main" id="{C910D854-E955-3F43-B13A-B6E0FB045150}"/>
              </a:ext>
            </a:extLst>
          </p:cNvPr>
          <p:cNvGrpSpPr/>
          <p:nvPr/>
        </p:nvGrpSpPr>
        <p:grpSpPr>
          <a:xfrm>
            <a:off x="7699087" y="3524349"/>
            <a:ext cx="2001435" cy="1539185"/>
            <a:chOff x="939242" y="252757"/>
            <a:chExt cx="3002151" cy="3078367"/>
          </a:xfrm>
        </p:grpSpPr>
        <p:sp>
          <p:nvSpPr>
            <p:cNvPr id="35" name="Shape 167" descr="Bogen 22">
              <a:extLst>
                <a:ext uri="{FF2B5EF4-FFF2-40B4-BE49-F238E27FC236}">
                  <a16:creationId xmlns:a16="http://schemas.microsoft.com/office/drawing/2014/main" id="{8A26A8DD-AB09-9E44-8016-F1B0E7CC1585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37" name="Shape 169" descr="Textfeld 25">
              <a:extLst>
                <a:ext uri="{FF2B5EF4-FFF2-40B4-BE49-F238E27FC236}">
                  <a16:creationId xmlns:a16="http://schemas.microsoft.com/office/drawing/2014/main" id="{82A4558E-836E-ED44-ACC4-0A253863F830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sp>
        <p:nvSpPr>
          <p:cNvPr id="54" name="Text Placeholder 6">
            <a:extLst>
              <a:ext uri="{FF2B5EF4-FFF2-40B4-BE49-F238E27FC236}">
                <a16:creationId xmlns:a16="http://schemas.microsoft.com/office/drawing/2014/main" id="{E9BF9D71-92B7-8F44-B087-A2B5E13725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90849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5" name="Text Placeholder 6">
            <a:extLst>
              <a:ext uri="{FF2B5EF4-FFF2-40B4-BE49-F238E27FC236}">
                <a16:creationId xmlns:a16="http://schemas.microsoft.com/office/drawing/2014/main" id="{31DDC06D-C17D-F740-88A3-DFC765EEAD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500107" y="3825466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9AB475DC-1DD7-7C46-8AB4-F3FDC42E0B3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8168993" y="3819178"/>
            <a:ext cx="3020483" cy="896938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learning outcomes</a:t>
            </a:r>
          </a:p>
        </p:txBody>
      </p:sp>
    </p:spTree>
    <p:extLst>
      <p:ext uri="{BB962C8B-B14F-4D97-AF65-F5344CB8AC3E}">
        <p14:creationId xmlns:p14="http://schemas.microsoft.com/office/powerpoint/2010/main" val="40448802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Encounter activity li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A526E88-591A-5A48-9608-6CF55CA8A2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3284" y="1095802"/>
            <a:ext cx="492544" cy="369408"/>
          </a:xfrm>
          <a:prstGeom prst="rect">
            <a:avLst/>
          </a:prstGeom>
        </p:spPr>
      </p:pic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activity title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56DBC01-C9EF-9648-B503-2BBEC17C47DB}"/>
              </a:ext>
            </a:extLst>
          </p:cNvPr>
          <p:cNvSpPr/>
          <p:nvPr/>
        </p:nvSpPr>
        <p:spPr>
          <a:xfrm>
            <a:off x="527051" y="1634593"/>
            <a:ext cx="8611240" cy="4305620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746165B-FD5E-D142-B209-0F421515942D}"/>
              </a:ext>
            </a:extLst>
          </p:cNvPr>
          <p:cNvGrpSpPr/>
          <p:nvPr/>
        </p:nvGrpSpPr>
        <p:grpSpPr>
          <a:xfrm>
            <a:off x="527051" y="6073324"/>
            <a:ext cx="2772871" cy="283221"/>
            <a:chOff x="395288" y="6073323"/>
            <a:chExt cx="2079653" cy="283221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1A07B9E0-7E2D-E542-8AA9-D66E50376C42}"/>
                </a:ext>
              </a:extLst>
            </p:cNvPr>
            <p:cNvGrpSpPr/>
            <p:nvPr/>
          </p:nvGrpSpPr>
          <p:grpSpPr>
            <a:xfrm>
              <a:off x="395288" y="6073323"/>
              <a:ext cx="2079653" cy="283221"/>
              <a:chOff x="395288" y="6073323"/>
              <a:chExt cx="2079653" cy="283221"/>
            </a:xfrm>
          </p:grpSpPr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3154BD2-E823-AE40-8A78-1FB9A1E8DC56}"/>
                  </a:ext>
                </a:extLst>
              </p:cNvPr>
              <p:cNvGrpSpPr/>
              <p:nvPr/>
            </p:nvGrpSpPr>
            <p:grpSpPr>
              <a:xfrm>
                <a:off x="395288" y="6073323"/>
                <a:ext cx="2079653" cy="283221"/>
                <a:chOff x="2506068" y="6091812"/>
                <a:chExt cx="2079653" cy="283221"/>
              </a:xfrm>
              <a:solidFill>
                <a:srgbClr val="4EB7A0"/>
              </a:solidFill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C2E7A077-99F2-3F45-BA4A-9E2BF4963469}"/>
                    </a:ext>
                  </a:extLst>
                </p:cNvPr>
                <p:cNvSpPr/>
                <p:nvPr/>
              </p:nvSpPr>
              <p:spPr>
                <a:xfrm>
                  <a:off x="2506068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AA1850DF-4484-9842-B4AA-47277E070CE2}"/>
                    </a:ext>
                  </a:extLst>
                </p:cNvPr>
                <p:cNvSpPr/>
                <p:nvPr/>
              </p:nvSpPr>
              <p:spPr>
                <a:xfrm>
                  <a:off x="4302500" y="6091812"/>
                  <a:ext cx="283221" cy="283221"/>
                </a:xfrm>
                <a:prstGeom prst="ellipse">
                  <a:avLst/>
                </a:prstGeom>
                <a:solidFill>
                  <a:schemeClr val="accent1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25400" tIns="25400" rIns="25400" bIns="25400" numCol="1" rtlCol="0" anchor="ctr">
                  <a:noAutofit/>
                </a:bodyPr>
                <a:lstStyle/>
                <a:p>
                  <a:pPr algn="ctr" defTabSz="292100"/>
                  <a:endParaRPr lang="en-US" sz="1100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endParaRPr>
                </a:p>
              </p:txBody>
            </p:sp>
          </p:grp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F0CAAFDE-C1C2-0F4E-A140-8DA2DBEDADF8}"/>
                  </a:ext>
                </a:extLst>
              </p:cNvPr>
              <p:cNvSpPr/>
              <p:nvPr/>
            </p:nvSpPr>
            <p:spPr>
              <a:xfrm>
                <a:off x="517891" y="6075641"/>
                <a:ext cx="1836891" cy="280903"/>
              </a:xfrm>
              <a:prstGeom prst="rect">
                <a:avLst/>
              </a:pr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/>
                <a:endParaRPr lang="en-US" sz="11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E89B730-CC01-F24D-AFF6-2AC3322A6300}"/>
                </a:ext>
              </a:extLst>
            </p:cNvPr>
            <p:cNvSpPr txBox="1"/>
            <p:nvPr/>
          </p:nvSpPr>
          <p:spPr>
            <a:xfrm>
              <a:off x="395288" y="6077229"/>
              <a:ext cx="2079653" cy="27699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0" marR="0" indent="0" algn="ctr" defTabSz="457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spc="300" normalizeH="0" baseline="0">
                  <a:ln>
                    <a:noFill/>
                  </a:ln>
                  <a:solidFill>
                    <a:schemeClr val="tx1"/>
                  </a:solidFill>
                  <a:effectLst/>
                  <a:uFillTx/>
                  <a:latin typeface="Century Gothic" panose="020B0502020202020204" pitchFamily="34" charset="0"/>
                  <a:ea typeface="+mj-ea"/>
                  <a:cs typeface="+mj-cs"/>
                  <a:sym typeface="Calibri"/>
                </a:rPr>
                <a:t>VIEW ACTIVITY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0E8D520-8FC3-1543-AD2D-9201B53F2EAE}"/>
              </a:ext>
            </a:extLst>
          </p:cNvPr>
          <p:cNvSpPr/>
          <p:nvPr/>
        </p:nvSpPr>
        <p:spPr>
          <a:xfrm>
            <a:off x="711526" y="6288671"/>
            <a:ext cx="2403921" cy="66714"/>
          </a:xfrm>
          <a:prstGeom prst="rect">
            <a:avLst/>
          </a:pr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0289459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  <p15:guide id="14" orient="horz" pos="686" userDrawn="1">
          <p15:clr>
            <a:srgbClr val="FFFFFF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udent/activity sheet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6090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000703"/>
            <a:ext cx="7061413" cy="94335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Student/activity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2CB7DDE-D470-2E4A-B1D5-7BDEF625B5A6}"/>
              </a:ext>
            </a:extLst>
          </p:cNvPr>
          <p:cNvSpPr>
            <a:spLocks noChangeAspect="1"/>
          </p:cNvSpPr>
          <p:nvPr/>
        </p:nvSpPr>
        <p:spPr>
          <a:xfrm>
            <a:off x="527052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0DCA50E-B617-0947-89AE-0A6F587BF583}"/>
              </a:ext>
            </a:extLst>
          </p:cNvPr>
          <p:cNvSpPr>
            <a:spLocks noChangeAspect="1"/>
          </p:cNvSpPr>
          <p:nvPr/>
        </p:nvSpPr>
        <p:spPr>
          <a:xfrm>
            <a:off x="5088577" y="1944062"/>
            <a:ext cx="4089160" cy="4337431"/>
          </a:xfrm>
          <a:prstGeom prst="rect">
            <a:avLst/>
          </a:prstGeom>
          <a:solidFill>
            <a:schemeClr val="tx1"/>
          </a:solidFill>
          <a:ln w="12700" cap="flat">
            <a:noFill/>
            <a:miter lim="400000"/>
          </a:ln>
          <a:effectLst>
            <a:outerShdw blurRad="254000" dir="8460000" sx="105000" sy="105000" algn="ctr" rotWithShape="0">
              <a:srgbClr val="000000">
                <a:alpha val="0"/>
              </a:srgbClr>
            </a:outerShdw>
          </a:effectLst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28173431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 210">
            <a:extLst>
              <a:ext uri="{FF2B5EF4-FFF2-40B4-BE49-F238E27FC236}">
                <a16:creationId xmlns:a16="http://schemas.microsoft.com/office/drawing/2014/main" id="{3DADD7AA-5163-B64F-8069-915E52548D8B}"/>
              </a:ext>
            </a:extLst>
          </p:cNvPr>
          <p:cNvSpPr/>
          <p:nvPr/>
        </p:nvSpPr>
        <p:spPr>
          <a:xfrm>
            <a:off x="-3283853" y="-2587279"/>
            <a:ext cx="11279905" cy="8459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21FECE8D-0AC1-F842-96D6-5247CA0175B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650074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title</a:t>
            </a:r>
          </a:p>
        </p:txBody>
      </p:sp>
      <p:sp>
        <p:nvSpPr>
          <p:cNvPr id="12" name="Text Placeholder 16">
            <a:extLst>
              <a:ext uri="{FF2B5EF4-FFF2-40B4-BE49-F238E27FC236}">
                <a16:creationId xmlns:a16="http://schemas.microsoft.com/office/drawing/2014/main" id="{27FCF3A7-5046-D948-882C-53D96DD40AE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8" y="2421934"/>
            <a:ext cx="7061413" cy="650074"/>
          </a:xfrm>
        </p:spPr>
        <p:txBody>
          <a:bodyPr/>
          <a:lstStyle>
            <a:lvl1pPr marL="0" indent="0">
              <a:buFontTx/>
              <a:buNone/>
              <a:defRPr sz="2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</a:t>
            </a:r>
          </a:p>
        </p:txBody>
      </p:sp>
    </p:spTree>
    <p:extLst>
      <p:ext uri="{BB962C8B-B14F-4D97-AF65-F5344CB8AC3E}">
        <p14:creationId xmlns:p14="http://schemas.microsoft.com/office/powerpoint/2010/main" val="17634591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redit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48000" y="-1473841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C0BE9DA-46D1-6F40-A5AF-8DDB397B75FC}"/>
              </a:ext>
            </a:extLst>
          </p:cNvPr>
          <p:cNvSpPr txBox="1"/>
          <p:nvPr/>
        </p:nvSpPr>
        <p:spPr>
          <a:xfrm>
            <a:off x="484718" y="1172037"/>
            <a:ext cx="681988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rgbClr val="25233F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Image credits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23B2E7-9F84-BD4D-BC02-8D01B255175F}"/>
              </a:ext>
            </a:extLst>
          </p:cNvPr>
          <p:cNvSpPr txBox="1"/>
          <p:nvPr/>
        </p:nvSpPr>
        <p:spPr>
          <a:xfrm>
            <a:off x="484718" y="6407480"/>
            <a:ext cx="10164829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All other images are courtesy of Encounter Edu</a:t>
            </a:r>
          </a:p>
        </p:txBody>
      </p:sp>
    </p:spTree>
    <p:extLst>
      <p:ext uri="{BB962C8B-B14F-4D97-AF65-F5344CB8AC3E}">
        <p14:creationId xmlns:p14="http://schemas.microsoft.com/office/powerpoint/2010/main" val="3205579535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699632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peech bub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8" name="Shape 210">
            <a:extLst>
              <a:ext uri="{FF2B5EF4-FFF2-40B4-BE49-F238E27FC236}">
                <a16:creationId xmlns:a16="http://schemas.microsoft.com/office/drawing/2014/main" id="{B7C66D5F-8250-4641-A405-C4E53849B313}"/>
              </a:ext>
            </a:extLst>
          </p:cNvPr>
          <p:cNvSpPr/>
          <p:nvPr/>
        </p:nvSpPr>
        <p:spPr>
          <a:xfrm>
            <a:off x="1232374" y="2139397"/>
            <a:ext cx="3394447" cy="25459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069CA30-9EB4-1F4C-B41C-2236F19BEAC1}"/>
              </a:ext>
            </a:extLst>
          </p:cNvPr>
          <p:cNvSpPr txBox="1"/>
          <p:nvPr/>
        </p:nvSpPr>
        <p:spPr>
          <a:xfrm>
            <a:off x="5380601" y="3089212"/>
            <a:ext cx="5983035" cy="64632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>
                <a:ln>
                  <a:noFill/>
                </a:ln>
                <a:solidFill>
                  <a:schemeClr val="accent4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Click through to master slide, to copy and paste element.</a:t>
            </a:r>
          </a:p>
        </p:txBody>
      </p:sp>
    </p:spTree>
    <p:extLst>
      <p:ext uri="{BB962C8B-B14F-4D97-AF65-F5344CB8AC3E}">
        <p14:creationId xmlns:p14="http://schemas.microsoft.com/office/powerpoint/2010/main" val="1382653992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Mas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E5E74D-9B54-F24F-BDC0-FE0E87D3637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8AADD9-4D5F-CB42-AB44-CD66A31D2C8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2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80D870-6A34-4242-9CD8-CD791B630DED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1083602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ACAD37-691F-CB45-AB51-5B3D69012C3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764F4E6-F3FF-054E-8E7C-FCDF6E8CF2C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4" y="1111725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49C0A1E-EA38-2A40-966B-AE1AB6EF8278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75DBBE6-B942-764A-BEE1-23645974183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20" y="252250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81265C50-A7C2-A545-A647-234D93229E03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193" y="252250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73B116A-80A6-DA44-8193-0CE064FA3FD4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326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17348F9-CD58-3D4E-9308-204CAF4A6311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75333" y="2522506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15AA43A-3285-C74D-9522-6A9109621A3C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3934053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22C63F5-0DB1-9B43-9AEA-AD937802B5B0}"/>
              </a:ext>
            </a:extLst>
          </p:cNvPr>
          <p:cNvPicPr>
            <a:picLocks noChangeAspect="1"/>
          </p:cNvPicPr>
          <p:nvPr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537" y="3933288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ECA83D2-F03C-C242-852B-DBB809C8980B}"/>
              </a:ext>
            </a:extLst>
          </p:cNvPr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6778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4DA371E9-FC67-7D43-B103-E8C29063A66E}"/>
              </a:ext>
            </a:extLst>
          </p:cNvPr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50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B723428-4AE7-EB4A-AFF9-7D26C91FD4A1}"/>
              </a:ext>
            </a:extLst>
          </p:cNvPr>
          <p:cNvPicPr>
            <a:picLocks noChangeAspect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6237" y="3933287"/>
            <a:ext cx="1826863" cy="102761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32CBA17A-6831-EB4C-B831-1DD5377D2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A62D2F5-7565-0C4C-B57F-625789053360}"/>
              </a:ext>
            </a:extLst>
          </p:cNvPr>
          <p:cNvSpPr txBox="1"/>
          <p:nvPr/>
        </p:nvSpPr>
        <p:spPr>
          <a:xfrm>
            <a:off x="52705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Title page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6650AE-AD64-1A4C-AC2E-408CD14D0762}"/>
              </a:ext>
            </a:extLst>
          </p:cNvPr>
          <p:cNvSpPr txBox="1"/>
          <p:nvPr/>
        </p:nvSpPr>
        <p:spPr>
          <a:xfrm>
            <a:off x="2639119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B6FD24C-EABA-7D46-99BB-7E6CDB65D7B1}"/>
              </a:ext>
            </a:extLst>
          </p:cNvPr>
          <p:cNvSpPr txBox="1"/>
          <p:nvPr/>
        </p:nvSpPr>
        <p:spPr>
          <a:xfrm>
            <a:off x="4714410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outcomes 2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F943E21-6E5A-C348-9741-0F34CA82B230}"/>
              </a:ext>
            </a:extLst>
          </p:cNvPr>
          <p:cNvSpPr txBox="1"/>
          <p:nvPr/>
        </p:nvSpPr>
        <p:spPr>
          <a:xfrm>
            <a:off x="6863262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Learning objectives 1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346E5B1-8802-3D40-AAEE-7A42C76785CC}"/>
              </a:ext>
            </a:extLst>
          </p:cNvPr>
          <p:cNvSpPr txBox="1"/>
          <p:nvPr/>
        </p:nvSpPr>
        <p:spPr>
          <a:xfrm>
            <a:off x="8975331" y="2153787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Lesson brief 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C6F4FA6-B703-884E-AF90-73A4BE34B7CE}"/>
              </a:ext>
            </a:extLst>
          </p:cNvPr>
          <p:cNvSpPr txBox="1"/>
          <p:nvPr/>
        </p:nvSpPr>
        <p:spPr>
          <a:xfrm>
            <a:off x="52705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1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BB842F8-1867-B648-BFE0-EB13EA2D1AED}"/>
              </a:ext>
            </a:extLst>
          </p:cNvPr>
          <p:cNvSpPr txBox="1"/>
          <p:nvPr/>
        </p:nvSpPr>
        <p:spPr>
          <a:xfrm>
            <a:off x="2639119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2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B35A11-5A80-D040-9634-C54E188568E8}"/>
              </a:ext>
            </a:extLst>
          </p:cNvPr>
          <p:cNvSpPr txBox="1"/>
          <p:nvPr/>
        </p:nvSpPr>
        <p:spPr>
          <a:xfrm>
            <a:off x="4714410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3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B83495A-FC64-5348-B2CD-8F51E32C4F4B}"/>
              </a:ext>
            </a:extLst>
          </p:cNvPr>
          <p:cNvSpPr txBox="1"/>
          <p:nvPr/>
        </p:nvSpPr>
        <p:spPr>
          <a:xfrm>
            <a:off x="6863262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Standard page 4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6F7B569-63F7-0C4E-9481-5E1BD2FF34D0}"/>
              </a:ext>
            </a:extLst>
          </p:cNvPr>
          <p:cNvSpPr txBox="1"/>
          <p:nvPr/>
        </p:nvSpPr>
        <p:spPr>
          <a:xfrm>
            <a:off x="8975331" y="3590641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1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F2EF091-5118-E948-BF51-2D2F702428D0}"/>
              </a:ext>
            </a:extLst>
          </p:cNvPr>
          <p:cNvSpPr txBox="1"/>
          <p:nvPr/>
        </p:nvSpPr>
        <p:spPr>
          <a:xfrm>
            <a:off x="47809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AFB0D7-A2DF-7D4C-BD3B-8F9BA9D477B3}"/>
              </a:ext>
            </a:extLst>
          </p:cNvPr>
          <p:cNvSpPr txBox="1"/>
          <p:nvPr/>
        </p:nvSpPr>
        <p:spPr>
          <a:xfrm>
            <a:off x="2590167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Points page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53E9F97-E47C-4447-B622-4AC61A8932C0}"/>
              </a:ext>
            </a:extLst>
          </p:cNvPr>
          <p:cNvSpPr txBox="1"/>
          <p:nvPr/>
        </p:nvSpPr>
        <p:spPr>
          <a:xfrm>
            <a:off x="4665458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gallery link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C17771C-3BF1-F643-A32E-7CEA64CF2E07}"/>
              </a:ext>
            </a:extLst>
          </p:cNvPr>
          <p:cNvSpPr txBox="1"/>
          <p:nvPr/>
        </p:nvSpPr>
        <p:spPr>
          <a:xfrm>
            <a:off x="6814310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video link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2320F3E-194F-634E-A657-97C390C6D57B}"/>
              </a:ext>
            </a:extLst>
          </p:cNvPr>
          <p:cNvSpPr txBox="1"/>
          <p:nvPr/>
        </p:nvSpPr>
        <p:spPr>
          <a:xfrm>
            <a:off x="8926379" y="5006452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Encounter activity link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4C762D49-AD12-3B4B-866C-9F7803A3DF4B}"/>
              </a:ext>
            </a:extLst>
          </p:cNvPr>
          <p:cNvPicPr>
            <a:picLocks noChangeAspect="1"/>
          </p:cNvPicPr>
          <p:nvPr/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9D9EFD7F-A1B5-6145-9F39-51DDA6EF7A01}"/>
              </a:ext>
            </a:extLst>
          </p:cNvPr>
          <p:cNvPicPr>
            <a:picLocks noChangeAspect="1"/>
          </p:cNvPicPr>
          <p:nvPr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9119" y="5369423"/>
            <a:ext cx="1835965" cy="1032731"/>
          </a:xfrm>
          <a:prstGeom prst="rect">
            <a:avLst/>
          </a:prstGeom>
          <a:effectLst>
            <a:outerShdw blurRad="127000" dist="50800" dir="5400000" sx="105000" sy="105000" algn="ctr" rotWithShape="0">
              <a:srgbClr val="000000">
                <a:alpha val="3000"/>
              </a:srgbClr>
            </a:outerShdw>
          </a:effectLst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77EF068D-9417-C74F-B245-D4B584BA9552}"/>
              </a:ext>
            </a:extLst>
          </p:cNvPr>
          <p:cNvSpPr txBox="1"/>
          <p:nvPr/>
        </p:nvSpPr>
        <p:spPr>
          <a:xfrm>
            <a:off x="527051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Student/activity sheets 1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9735FCD-8CFD-0E44-8694-C741894B70FC}"/>
              </a:ext>
            </a:extLst>
          </p:cNvPr>
          <p:cNvSpPr txBox="1"/>
          <p:nvPr/>
        </p:nvSpPr>
        <p:spPr>
          <a:xfrm>
            <a:off x="2639119" y="6453646"/>
            <a:ext cx="1826863" cy="2154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cap="none" spc="0" normalizeH="0" baseline="0">
                <a:ln>
                  <a:noFill/>
                </a:ln>
                <a:solidFill>
                  <a:srgbClr val="464646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Credit page 1</a:t>
            </a:r>
          </a:p>
        </p:txBody>
      </p:sp>
    </p:spTree>
    <p:extLst>
      <p:ext uri="{BB962C8B-B14F-4D97-AF65-F5344CB8AC3E}">
        <p14:creationId xmlns:p14="http://schemas.microsoft.com/office/powerpoint/2010/main" val="936103489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AA9C6DB-A566-044B-996E-EC130FF2CEB5}"/>
              </a:ext>
            </a:extLst>
          </p:cNvPr>
          <p:cNvSpPr/>
          <p:nvPr userDrawn="1"/>
        </p:nvSpPr>
        <p:spPr>
          <a:xfrm>
            <a:off x="3710976" y="1871983"/>
            <a:ext cx="10268208" cy="519348"/>
          </a:xfrm>
          <a:prstGeom prst="ellipse">
            <a:avLst/>
          </a:prstGeom>
          <a:solidFill>
            <a:schemeClr val="tx1"/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464646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1F52E7-1747-9E41-B97D-F50FADA4A4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48253" y="3551972"/>
            <a:ext cx="3164607" cy="334690"/>
          </a:xfrm>
        </p:spPr>
        <p:txBody>
          <a:bodyPr/>
          <a:lstStyle>
            <a:lvl1pPr marL="0" indent="0">
              <a:buFontTx/>
              <a:buNone/>
              <a:defRPr sz="1800" b="1">
                <a:solidFill>
                  <a:schemeClr val="tx1"/>
                </a:solidFill>
              </a:defRPr>
            </a:lvl1pPr>
            <a:lvl2pPr>
              <a:defRPr sz="1800" b="1"/>
            </a:lvl2pPr>
            <a:lvl3pPr>
              <a:defRPr sz="1800" b="1"/>
            </a:lvl3pPr>
            <a:lvl4pPr>
              <a:defRPr sz="1800" b="1"/>
            </a:lvl4pPr>
            <a:lvl5pPr>
              <a:defRPr sz="1800" b="1"/>
            </a:lvl5pPr>
          </a:lstStyle>
          <a:p>
            <a:pPr lvl="0"/>
            <a:r>
              <a:rPr lang="en-US"/>
              <a:t>Lesson number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C1BC7AA7-98CB-AF44-94A3-89F960D16C0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25226" y="3748389"/>
            <a:ext cx="4491567" cy="2112962"/>
          </a:xfrm>
        </p:spPr>
        <p:txBody>
          <a:bodyPr/>
          <a:lstStyle>
            <a:lvl1pPr marL="0" indent="0">
              <a:lnSpc>
                <a:spcPts val="3740"/>
              </a:lnSpc>
              <a:spcBef>
                <a:spcPts val="0"/>
              </a:spcBef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2pPr>
            <a:lvl3pPr marL="9144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3pPr>
            <a:lvl4pPr marL="13716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4pPr>
            <a:lvl5pPr marL="182880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Lesson Title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7D20BC59-E3FA-B641-90D4-F1FD83F9356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3919" y="298557"/>
            <a:ext cx="2232973" cy="292537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16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Common Seas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B52CF542-81A7-8849-B747-E439ED428F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34489" y="651020"/>
            <a:ext cx="1351960" cy="156984"/>
          </a:xfrm>
          <a:solidFill>
            <a:schemeClr val="accent1"/>
          </a:solidFill>
        </p:spPr>
        <p:txBody>
          <a:bodyPr lIns="90000" anchor="ctr"/>
          <a:lstStyle>
            <a:lvl1pPr marL="0" indent="0">
              <a:buNone/>
              <a:defRPr sz="85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>
              <a:defRPr sz="850">
                <a:solidFill>
                  <a:schemeClr val="bg1"/>
                </a:solidFill>
              </a:defRPr>
            </a:lvl2pPr>
            <a:lvl3pPr>
              <a:defRPr sz="850">
                <a:solidFill>
                  <a:schemeClr val="bg1"/>
                </a:solidFill>
              </a:defRPr>
            </a:lvl3pPr>
            <a:lvl4pPr>
              <a:defRPr sz="850">
                <a:solidFill>
                  <a:schemeClr val="bg1"/>
                </a:solidFill>
              </a:defRPr>
            </a:lvl4pPr>
            <a:lvl5pPr>
              <a:defRPr sz="85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Subject | Ages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83F4D11-DD96-0245-A59E-0D412DF8B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429" y="6225338"/>
            <a:ext cx="1783265" cy="460916"/>
          </a:xfrm>
          <a:prstGeom prst="rect">
            <a:avLst/>
          </a:prstGeom>
        </p:spPr>
      </p:pic>
      <p:sp>
        <p:nvSpPr>
          <p:cNvPr id="14" name="Shape 20">
            <a:extLst>
              <a:ext uri="{FF2B5EF4-FFF2-40B4-BE49-F238E27FC236}">
                <a16:creationId xmlns:a16="http://schemas.microsoft.com/office/drawing/2014/main" id="{B42E2006-8473-4941-B46B-BA51C16141EF}"/>
              </a:ext>
            </a:extLst>
          </p:cNvPr>
          <p:cNvSpPr/>
          <p:nvPr userDrawn="1"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2BCF57D8-A05C-7649-9E51-B321EB4636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B7BC225-F5C2-4E99-803D-04ACDCCE946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9020" y="6217905"/>
            <a:ext cx="1783265" cy="495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79967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4201" userDrawn="1">
          <p15:clr>
            <a:srgbClr val="FBAE40"/>
          </p15:clr>
        </p15:guide>
        <p15:guide id="2" orient="horz" pos="3929" userDrawn="1">
          <p15:clr>
            <a:srgbClr val="FBAE40"/>
          </p15:clr>
        </p15:guide>
        <p15:guide id="3" orient="horz" pos="550" userDrawn="1">
          <p15:clr>
            <a:srgbClr val="FBAE40"/>
          </p15:clr>
        </p15:guide>
        <p15:guide id="4" pos="332" userDrawn="1">
          <p15:clr>
            <a:srgbClr val="FBAE40"/>
          </p15:clr>
        </p15:guide>
        <p15:guide id="5" pos="7348" userDrawn="1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8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170635"/>
            <a:ext cx="7061413" cy="1224943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410407"/>
            <a:ext cx="8299449" cy="22812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35296256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844FA-7547-47E5-B379-6B9D32A15D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B7FD69-8129-43CC-BA0E-64845A42B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1BFA40-6BF4-44DE-B6ED-7E3394CA2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10287-EAC5-4C37-8137-551D3D229A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78324-31A9-4E31-BDD3-FB5B8DDB27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5375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arning Outcome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11B462A-E057-0C4F-8169-A69EB10E7AB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6595" y="1026913"/>
            <a:ext cx="3735916" cy="359903"/>
          </a:xfrm>
        </p:spPr>
        <p:txBody>
          <a:bodyPr/>
          <a:lstStyle>
            <a:lvl1pPr marL="0" indent="0">
              <a:buNone/>
              <a:defRPr sz="20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Main Enquiry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CE1321D-AFC7-6849-BEE7-BE17FEA621F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6595" y="1276846"/>
            <a:ext cx="5448037" cy="128527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– title</a:t>
            </a:r>
          </a:p>
        </p:txBody>
      </p:sp>
      <p:grpSp>
        <p:nvGrpSpPr>
          <p:cNvPr id="54" name="Group 166" descr="Gruppieren 2">
            <a:extLst>
              <a:ext uri="{FF2B5EF4-FFF2-40B4-BE49-F238E27FC236}">
                <a16:creationId xmlns:a16="http://schemas.microsoft.com/office/drawing/2014/main" id="{7927F03D-B990-A945-BF4E-1600F83F2273}"/>
              </a:ext>
            </a:extLst>
          </p:cNvPr>
          <p:cNvGrpSpPr/>
          <p:nvPr/>
        </p:nvGrpSpPr>
        <p:grpSpPr>
          <a:xfrm>
            <a:off x="4126932" y="2517708"/>
            <a:ext cx="2001435" cy="1539185"/>
            <a:chOff x="939242" y="252757"/>
            <a:chExt cx="3002151" cy="3078367"/>
          </a:xfrm>
        </p:grpSpPr>
        <p:sp>
          <p:nvSpPr>
            <p:cNvPr id="55" name="Shape 163" descr="Bogen 22">
              <a:extLst>
                <a:ext uri="{FF2B5EF4-FFF2-40B4-BE49-F238E27FC236}">
                  <a16:creationId xmlns:a16="http://schemas.microsoft.com/office/drawing/2014/main" id="{9CB09473-233C-9B46-B806-0C0C4139383B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57" name="Shape 165" descr="Textfeld 25">
              <a:extLst>
                <a:ext uri="{FF2B5EF4-FFF2-40B4-BE49-F238E27FC236}">
                  <a16:creationId xmlns:a16="http://schemas.microsoft.com/office/drawing/2014/main" id="{28C66F6B-1EC1-4143-8548-F21F45A19058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02</a:t>
              </a:r>
            </a:p>
          </p:txBody>
        </p:sp>
      </p:grpSp>
      <p:grpSp>
        <p:nvGrpSpPr>
          <p:cNvPr id="58" name="Group 170" descr="Gruppieren 2">
            <a:extLst>
              <a:ext uri="{FF2B5EF4-FFF2-40B4-BE49-F238E27FC236}">
                <a16:creationId xmlns:a16="http://schemas.microsoft.com/office/drawing/2014/main" id="{A3546537-95AC-3B4F-AAC9-14414225CEE7}"/>
              </a:ext>
            </a:extLst>
          </p:cNvPr>
          <p:cNvGrpSpPr/>
          <p:nvPr/>
        </p:nvGrpSpPr>
        <p:grpSpPr>
          <a:xfrm>
            <a:off x="7799848" y="2517708"/>
            <a:ext cx="2001435" cy="1539185"/>
            <a:chOff x="939242" y="252757"/>
            <a:chExt cx="3002151" cy="3078367"/>
          </a:xfrm>
        </p:grpSpPr>
        <p:sp>
          <p:nvSpPr>
            <p:cNvPr id="59" name="Shape 167" descr="Bogen 22">
              <a:extLst>
                <a:ext uri="{FF2B5EF4-FFF2-40B4-BE49-F238E27FC236}">
                  <a16:creationId xmlns:a16="http://schemas.microsoft.com/office/drawing/2014/main" id="{AC853973-87C9-344A-98BB-0BF93DB3F4D8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300"/>
              </a:pPr>
              <a:endParaRPr sz="650"/>
            </a:p>
          </p:txBody>
        </p:sp>
        <p:sp>
          <p:nvSpPr>
            <p:cNvPr id="61" name="Shape 169" descr="Textfeld 25">
              <a:extLst>
                <a:ext uri="{FF2B5EF4-FFF2-40B4-BE49-F238E27FC236}">
                  <a16:creationId xmlns:a16="http://schemas.microsoft.com/office/drawing/2014/main" id="{D3D3B237-935B-FB48-8DA3-A6F8B7293586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03</a:t>
              </a:r>
            </a:p>
          </p:txBody>
        </p:sp>
      </p:grpSp>
      <p:grpSp>
        <p:nvGrpSpPr>
          <p:cNvPr id="62" name="Group 174" descr="Gruppieren 2">
            <a:extLst>
              <a:ext uri="{FF2B5EF4-FFF2-40B4-BE49-F238E27FC236}">
                <a16:creationId xmlns:a16="http://schemas.microsoft.com/office/drawing/2014/main" id="{F856CCB6-EBEB-B04C-A44B-2D772A558AB0}"/>
              </a:ext>
            </a:extLst>
          </p:cNvPr>
          <p:cNvGrpSpPr/>
          <p:nvPr/>
        </p:nvGrpSpPr>
        <p:grpSpPr>
          <a:xfrm>
            <a:off x="563651" y="4562715"/>
            <a:ext cx="2001435" cy="1539185"/>
            <a:chOff x="939242" y="252757"/>
            <a:chExt cx="3002151" cy="3078367"/>
          </a:xfrm>
        </p:grpSpPr>
        <p:sp>
          <p:nvSpPr>
            <p:cNvPr id="63" name="Shape 171" descr="Bogen 22">
              <a:extLst>
                <a:ext uri="{FF2B5EF4-FFF2-40B4-BE49-F238E27FC236}">
                  <a16:creationId xmlns:a16="http://schemas.microsoft.com/office/drawing/2014/main" id="{FE329192-0C3C-C24B-A051-289BF2F221CF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65" name="Shape 173" descr="Textfeld 25">
              <a:extLst>
                <a:ext uri="{FF2B5EF4-FFF2-40B4-BE49-F238E27FC236}">
                  <a16:creationId xmlns:a16="http://schemas.microsoft.com/office/drawing/2014/main" id="{2D4D065E-01D0-BF46-B29B-DEF6FB33FD6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04</a:t>
              </a:r>
            </a:p>
          </p:txBody>
        </p:sp>
      </p:grpSp>
      <p:sp>
        <p:nvSpPr>
          <p:cNvPr id="78" name="Text Placeholder 77">
            <a:extLst>
              <a:ext uri="{FF2B5EF4-FFF2-40B4-BE49-F238E27FC236}">
                <a16:creationId xmlns:a16="http://schemas.microsoft.com/office/drawing/2014/main" id="{DE15FC4E-8282-9E49-8171-0166CA9DBED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994414" y="2820463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grpSp>
        <p:nvGrpSpPr>
          <p:cNvPr id="79" name="Group 162" descr="Gruppieren 2">
            <a:extLst>
              <a:ext uri="{FF2B5EF4-FFF2-40B4-BE49-F238E27FC236}">
                <a16:creationId xmlns:a16="http://schemas.microsoft.com/office/drawing/2014/main" id="{243A3D33-158A-D64C-8B81-2D187BB55288}"/>
              </a:ext>
            </a:extLst>
          </p:cNvPr>
          <p:cNvGrpSpPr/>
          <p:nvPr/>
        </p:nvGrpSpPr>
        <p:grpSpPr>
          <a:xfrm>
            <a:off x="469208" y="2566795"/>
            <a:ext cx="2001435" cy="1539185"/>
            <a:chOff x="939242" y="252757"/>
            <a:chExt cx="3002151" cy="3078367"/>
          </a:xfrm>
        </p:grpSpPr>
        <p:sp>
          <p:nvSpPr>
            <p:cNvPr id="80" name="Shape 159" descr="Bogen 22">
              <a:extLst>
                <a:ext uri="{FF2B5EF4-FFF2-40B4-BE49-F238E27FC236}">
                  <a16:creationId xmlns:a16="http://schemas.microsoft.com/office/drawing/2014/main" id="{21C03BAE-F420-E047-9432-AC79FA0D3F42}"/>
                </a:ext>
              </a:extLst>
            </p:cNvPr>
            <p:cNvSpPr/>
            <p:nvPr/>
          </p:nvSpPr>
          <p:spPr>
            <a:xfrm rot="19542695">
              <a:off x="1257539" y="510928"/>
              <a:ext cx="2683854" cy="28201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21" h="21239" extrusionOk="0">
                  <a:moveTo>
                    <a:pt x="10431" y="21239"/>
                  </a:moveTo>
                  <a:cubicBezTo>
                    <a:pt x="4280" y="20855"/>
                    <a:pt x="-379" y="15794"/>
                    <a:pt x="24" y="9936"/>
                  </a:cubicBezTo>
                  <a:cubicBezTo>
                    <a:pt x="428" y="4077"/>
                    <a:pt x="5741" y="-361"/>
                    <a:pt x="11892" y="23"/>
                  </a:cubicBezTo>
                  <a:cubicBezTo>
                    <a:pt x="15911" y="274"/>
                    <a:pt x="19476" y="2568"/>
                    <a:pt x="21221" y="6025"/>
                  </a:cubicBezTo>
                </a:path>
              </a:pathLst>
            </a:custGeom>
            <a:noFill/>
            <a:ln w="63500" cap="flat">
              <a:solidFill>
                <a:srgbClr val="38D4D6"/>
              </a:solidFill>
              <a:prstDash val="solid"/>
              <a:round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algn="ctr">
                <a:defRPr sz="100"/>
              </a:pPr>
              <a:endParaRPr sz="100"/>
            </a:p>
          </p:txBody>
        </p:sp>
        <p:sp>
          <p:nvSpPr>
            <p:cNvPr id="81" name="Shape 161" descr="Textfeld 25">
              <a:extLst>
                <a:ext uri="{FF2B5EF4-FFF2-40B4-BE49-F238E27FC236}">
                  <a16:creationId xmlns:a16="http://schemas.microsoft.com/office/drawing/2014/main" id="{85F1C650-2247-DE4B-B53B-524CF3CA673E}"/>
                </a:ext>
              </a:extLst>
            </p:cNvPr>
            <p:cNvSpPr/>
            <p:nvPr/>
          </p:nvSpPr>
          <p:spPr>
            <a:xfrm>
              <a:off x="939242" y="252757"/>
              <a:ext cx="711988" cy="5972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r">
                <a:defRPr sz="2600" b="1">
                  <a:solidFill>
                    <a:srgbClr val="25233F"/>
                  </a:solidFill>
                  <a:latin typeface="Century Gothic"/>
                  <a:ea typeface="Century Gothic"/>
                  <a:cs typeface="Century Gothic"/>
                  <a:sym typeface="Century Gothic"/>
                </a:defRPr>
              </a:lvl1pPr>
            </a:lstStyle>
            <a:p>
              <a:r>
                <a:rPr sz="1300">
                  <a:solidFill>
                    <a:schemeClr val="bg1"/>
                  </a:solidFill>
                </a:rPr>
                <a:t>01</a:t>
              </a:r>
            </a:p>
          </p:txBody>
        </p:sp>
      </p:grpSp>
      <p:sp>
        <p:nvSpPr>
          <p:cNvPr id="83" name="Text Placeholder 77">
            <a:extLst>
              <a:ext uri="{FF2B5EF4-FFF2-40B4-BE49-F238E27FC236}">
                <a16:creationId xmlns:a16="http://schemas.microsoft.com/office/drawing/2014/main" id="{6B97205C-BFD1-6242-9274-825F963EC10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23893" y="2816325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4" name="Text Placeholder 77">
            <a:extLst>
              <a:ext uri="{FF2B5EF4-FFF2-40B4-BE49-F238E27FC236}">
                <a16:creationId xmlns:a16="http://schemas.microsoft.com/office/drawing/2014/main" id="{621D2D71-8A09-5C48-B5CB-DEAE23D26E2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8154" y="486133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7" name="Text Placeholder 77">
            <a:extLst>
              <a:ext uri="{FF2B5EF4-FFF2-40B4-BE49-F238E27FC236}">
                <a16:creationId xmlns:a16="http://schemas.microsoft.com/office/drawing/2014/main" id="{295AD10F-D7CC-FF41-B381-AE628F8D15C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18319" y="2820462"/>
            <a:ext cx="3038204" cy="1053385"/>
          </a:xfrm>
        </p:spPr>
        <p:txBody>
          <a:bodyPr/>
          <a:lstStyle>
            <a:lvl1pPr marL="0" indent="0">
              <a:buNone/>
              <a:defRPr sz="17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2pPr>
            <a:lvl3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3pPr>
            <a:lvl4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4pPr>
            <a:lvl5pPr>
              <a:defRPr sz="1700" b="1" i="0">
                <a:solidFill>
                  <a:srgbClr val="25233F"/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US"/>
              <a:t>Insert - learning outcomes</a:t>
            </a:r>
          </a:p>
        </p:txBody>
      </p:sp>
      <p:sp>
        <p:nvSpPr>
          <p:cNvPr id="88" name="Text Placeholder 12">
            <a:extLst>
              <a:ext uri="{FF2B5EF4-FFF2-40B4-BE49-F238E27FC236}">
                <a16:creationId xmlns:a16="http://schemas.microsoft.com/office/drawing/2014/main" id="{29E6576E-E7CC-9041-93C6-476A8EDA5EB1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096001" y="1274916"/>
            <a:ext cx="5441057" cy="1287207"/>
          </a:xfrm>
        </p:spPr>
        <p:txBody>
          <a:bodyPr/>
          <a:lstStyle>
            <a:lvl1pPr marL="0" indent="0"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01365631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379965-518F-48F4-B8C4-F696014375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8741ABC-1C7D-4010-B3EE-B4EBDD1DE2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8229B-84EC-4E77-A09B-ECAB5F1EA4FE}" type="datetimeFigureOut">
              <a:rPr lang="en-GB" smtClean="0"/>
              <a:t>22/02/2024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12BB70-4B29-4B81-BDDC-F2F143422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85322E-B571-481E-8D9C-37DEB7B6B2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50692" y="6264017"/>
            <a:ext cx="186909" cy="184666"/>
          </a:xfrm>
        </p:spPr>
        <p:txBody>
          <a:bodyPr/>
          <a:lstStyle/>
          <a:p>
            <a:fld id="{2081F981-06AA-48B5-A2E5-ACC57089BB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76590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7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3AE447CC-AC9D-3D45-8A65-2B6BD6F16228}"/>
              </a:ext>
            </a:extLst>
          </p:cNvPr>
          <p:cNvSpPr>
            <a:spLocks noChangeAspect="1"/>
          </p:cNvSpPr>
          <p:nvPr userDrawn="1"/>
        </p:nvSpPr>
        <p:spPr>
          <a:xfrm>
            <a:off x="-2448000" y="-1522677"/>
            <a:ext cx="8650685" cy="6488014"/>
          </a:xfrm>
          <a:prstGeom prst="ellipse">
            <a:avLst/>
          </a:prstGeom>
          <a:solidFill>
            <a:srgbClr val="38D4D6">
              <a:alpha val="19773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1170635"/>
            <a:ext cx="4250199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5BBE8992-D4AB-BA49-99A8-E2BF8AA8163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3042309"/>
            <a:ext cx="3390951" cy="1128248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150460801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0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19527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4F8443ED-A581-4C93-8C02-99E5DBCFA11B}"/>
              </a:ext>
            </a:extLst>
          </p:cNvPr>
          <p:cNvSpPr/>
          <p:nvPr userDrawn="1"/>
        </p:nvSpPr>
        <p:spPr>
          <a:xfrm>
            <a:off x="72149" y="90019"/>
            <a:ext cx="8038147" cy="4899804"/>
          </a:xfrm>
          <a:prstGeom prst="wedgeRoundRectCallout">
            <a:avLst>
              <a:gd name="adj1" fmla="val 39627"/>
              <a:gd name="adj2" fmla="val 60613"/>
              <a:gd name="adj3" fmla="val 16667"/>
            </a:avLst>
          </a:prstGeom>
          <a:solidFill>
            <a:srgbClr val="ABE6E7">
              <a:alpha val="69804"/>
            </a:srgbClr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4F6133E-548C-4FD0-9F93-D7A9ADC33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00CC542B-618E-4EDB-BFA5-FA6003B9BD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1170635"/>
            <a:ext cx="7051337" cy="136928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Shape 20">
            <a:extLst>
              <a:ext uri="{FF2B5EF4-FFF2-40B4-BE49-F238E27FC236}">
                <a16:creationId xmlns:a16="http://schemas.microsoft.com/office/drawing/2014/main" id="{8B23867F-B907-4186-A9B2-E368FBF60039}"/>
              </a:ext>
            </a:extLst>
          </p:cNvPr>
          <p:cNvSpPr/>
          <p:nvPr userDrawn="1"/>
        </p:nvSpPr>
        <p:spPr>
          <a:xfrm>
            <a:off x="599018" y="876300"/>
            <a:ext cx="10993967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 b="1" i="0">
              <a:latin typeface="Century Gothic Bold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BCA5FDE-2918-4527-8620-72F84E4A062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35687" y="381234"/>
            <a:ext cx="462876" cy="34715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0E86F3-BC8F-485F-BACA-4D97E2F67F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99" y="380011"/>
            <a:ext cx="1312493" cy="33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961597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799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2087" userDrawn="1">
          <p15:clr>
            <a:srgbClr val="FFFFFF"/>
          </p15:clr>
        </p15:guide>
        <p15:guide id="13" pos="5593" userDrawn="1">
          <p15:clr>
            <a:srgbClr val="FFFFFF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arning objectives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06D3A9E-396E-8844-92FE-17440105DCD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5537" y="2149372"/>
            <a:ext cx="11049131" cy="2281237"/>
          </a:xfrm>
        </p:spPr>
        <p:txBody>
          <a:bodyPr/>
          <a:lstStyle>
            <a:lvl1pPr marL="342900" indent="-342900">
              <a:lnSpc>
                <a:spcPct val="120000"/>
              </a:lnSpc>
              <a:buFont typeface="+mj-lt"/>
              <a:buAutoNum type="arabicPeriod"/>
              <a:defRPr sz="2000" b="0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Todays learning, point number 1</a:t>
            </a:r>
          </a:p>
          <a:p>
            <a:pPr lvl="0"/>
            <a:r>
              <a:rPr lang="en-US"/>
              <a:t>Todays learning, point number 2</a:t>
            </a:r>
          </a:p>
          <a:p>
            <a:pPr lvl="0"/>
            <a:r>
              <a:rPr lang="en-US"/>
              <a:t>Todays learning, point number 3</a:t>
            </a:r>
          </a:p>
          <a:p>
            <a:pPr lvl="0"/>
            <a:r>
              <a:rPr lang="en-US"/>
              <a:t>Todays learning, point number 4</a:t>
            </a:r>
          </a:p>
          <a:p>
            <a:pPr lvl="0"/>
            <a:r>
              <a:rPr lang="en-US"/>
              <a:t>Todays learning, point number 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B6831A-8E28-9B47-8661-BD7402B4E20A}"/>
              </a:ext>
            </a:extLst>
          </p:cNvPr>
          <p:cNvSpPr txBox="1"/>
          <p:nvPr/>
        </p:nvSpPr>
        <p:spPr>
          <a:xfrm>
            <a:off x="439711" y="934434"/>
            <a:ext cx="7065364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400" b="1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rPr>
              <a:t>Learning objectives</a:t>
            </a:r>
          </a:p>
        </p:txBody>
      </p:sp>
    </p:spTree>
    <p:extLst>
      <p:ext uri="{BB962C8B-B14F-4D97-AF65-F5344CB8AC3E}">
        <p14:creationId xmlns:p14="http://schemas.microsoft.com/office/powerpoint/2010/main" val="253637209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sson brief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9C08E28-4FBA-A447-BB6A-0B434A31EC4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96001" y="1823659"/>
            <a:ext cx="5577417" cy="3613150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735A2E2-D566-E842-BAF4-702880C789B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93879" y="5156433"/>
            <a:ext cx="2851151" cy="303212"/>
          </a:xfrm>
        </p:spPr>
        <p:txBody>
          <a:bodyPr/>
          <a:lstStyle>
            <a:lvl1pPr marL="0" indent="0" algn="ctr">
              <a:buNone/>
              <a:defRPr sz="2000" b="1" i="0">
                <a:solidFill>
                  <a:schemeClr val="accent2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text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5395F891-9C10-974B-B620-09FB3ED1C352}"/>
              </a:ext>
            </a:extLst>
          </p:cNvPr>
          <p:cNvSpPr/>
          <p:nvPr/>
        </p:nvSpPr>
        <p:spPr>
          <a:xfrm>
            <a:off x="1169045" y="1823659"/>
            <a:ext cx="4313067" cy="3234800"/>
          </a:xfrm>
          <a:prstGeom prst="ellipse">
            <a:avLst/>
          </a:prstGeom>
          <a:solidFill>
            <a:schemeClr val="tx1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" name="Text Placeholder 16">
            <a:extLst>
              <a:ext uri="{FF2B5EF4-FFF2-40B4-BE49-F238E27FC236}">
                <a16:creationId xmlns:a16="http://schemas.microsoft.com/office/drawing/2014/main" id="{72E5193C-2054-1F4C-A085-EC574A6B1F2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7" y="984519"/>
            <a:ext cx="9902443" cy="708897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</p:spTree>
    <p:extLst>
      <p:ext uri="{BB962C8B-B14F-4D97-AF65-F5344CB8AC3E}">
        <p14:creationId xmlns:p14="http://schemas.microsoft.com/office/powerpoint/2010/main" val="37194214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BC5C841-1193-2343-9E34-25056BEE335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EEB0831D-7D6E-2048-9162-3026DB2527C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  <p:sp>
        <p:nvSpPr>
          <p:cNvPr id="11" name="Shape 137">
            <a:extLst>
              <a:ext uri="{FF2B5EF4-FFF2-40B4-BE49-F238E27FC236}">
                <a16:creationId xmlns:a16="http://schemas.microsoft.com/office/drawing/2014/main" id="{F3DDD400-6E17-124D-8DAE-D7731989B714}"/>
              </a:ext>
            </a:extLst>
          </p:cNvPr>
          <p:cNvSpPr>
            <a:spLocks noChangeAspect="1"/>
          </p:cNvSpPr>
          <p:nvPr userDrawn="1"/>
        </p:nvSpPr>
        <p:spPr>
          <a:xfrm>
            <a:off x="-2454517" y="-1528792"/>
            <a:ext cx="8650685" cy="6488014"/>
          </a:xfrm>
          <a:prstGeom prst="ellipse">
            <a:avLst/>
          </a:prstGeom>
          <a:solidFill>
            <a:schemeClr val="accent1">
              <a:alpha val="19773"/>
            </a:scheme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</p:spTree>
    <p:extLst>
      <p:ext uri="{BB962C8B-B14F-4D97-AF65-F5344CB8AC3E}">
        <p14:creationId xmlns:p14="http://schemas.microsoft.com/office/powerpoint/2010/main" val="1438407363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B09F33C7-154F-8743-88DD-6BDF2127E64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0D212C93-0601-3140-929D-DC384C3C257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4293383694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Standard pa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 flipV="1">
            <a:off x="527052" y="873125"/>
            <a:ext cx="11137899" cy="0"/>
          </a:xfrm>
          <a:prstGeom prst="line">
            <a:avLst/>
          </a:prstGeom>
          <a:ln w="12700">
            <a:solidFill>
              <a:srgbClr val="25233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21" name="Shape 21"/>
          <p:cNvSpPr>
            <a:spLocks noGrp="1"/>
          </p:cNvSpPr>
          <p:nvPr>
            <p:ph type="sldNum" sz="quarter" idx="2"/>
          </p:nvPr>
        </p:nvSpPr>
        <p:spPr>
          <a:xfrm>
            <a:off x="11468592" y="6484422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6E39DAE-67D8-7945-A118-FCB2C748C0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4944533" cy="273845"/>
          </a:xfrm>
        </p:spPr>
        <p:txBody>
          <a:bodyPr/>
          <a:lstStyle>
            <a:lvl1pPr algn="r">
              <a:defRPr sz="1000" b="1" i="0">
                <a:solidFill>
                  <a:srgbClr val="25233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8477B80-07B4-E044-9FB6-FD6587A4E2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079" y="361951"/>
            <a:ext cx="1473188" cy="3807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ED11FA-33F8-B64E-9798-ABB1D413C6C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9249" y="358903"/>
            <a:ext cx="511759" cy="383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807100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2" pos="332" userDrawn="1">
          <p15:clr>
            <a:srgbClr val="FFFFFF"/>
          </p15:clr>
        </p15:guide>
        <p15:guide id="3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10" orient="horz" pos="686" userDrawn="1">
          <p15:clr>
            <a:srgbClr val="FFFFFF"/>
          </p15:clr>
        </p15:guide>
        <p15:guide id="11" pos="3840" userDrawn="1">
          <p15:clr>
            <a:srgbClr val="FFFFFF"/>
          </p15:clr>
        </p15:guide>
        <p15:guide id="12" pos="5533" userDrawn="1">
          <p15:clr>
            <a:srgbClr val="FFFFFF"/>
          </p15:clr>
        </p15:guide>
        <p15:guide id="13" pos="2087" userDrawn="1">
          <p15:clr>
            <a:srgbClr val="FFFFFF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tandard pa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/>
        </p:nvSpPr>
        <p:spPr>
          <a:xfrm flipV="1">
            <a:off x="527052" y="873125"/>
            <a:ext cx="11146728" cy="0"/>
          </a:xfrm>
          <a:prstGeom prst="line">
            <a:avLst/>
          </a:prstGeom>
          <a:ln w="12700">
            <a:solidFill>
              <a:srgbClr val="FFFFFF"/>
            </a:solidFill>
            <a:miter/>
          </a:ln>
        </p:spPr>
        <p:txBody>
          <a:bodyPr lIns="22860" rIns="22860"/>
          <a:lstStyle/>
          <a:p>
            <a:endParaRPr sz="450"/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xfrm>
            <a:off x="11424633" y="6477334"/>
            <a:ext cx="186909" cy="184666"/>
          </a:xfrm>
          <a:prstGeom prst="rect">
            <a:avLst/>
          </a:prstGeom>
        </p:spPr>
        <p:txBody>
          <a:bodyPr/>
          <a:lstStyle/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74F560-9965-FD44-8392-56ACD2F813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675" y="360916"/>
            <a:ext cx="1477812" cy="3819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600020-B932-844C-830C-6D548E8C8C3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64492" y="360916"/>
            <a:ext cx="509288" cy="381966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F045F05D-9884-E742-8B6C-7E2A4C302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38820"/>
            <a:ext cx="4944533" cy="241880"/>
          </a:xfrm>
        </p:spPr>
        <p:txBody>
          <a:bodyPr/>
          <a:lstStyle>
            <a:lvl1pPr algn="r">
              <a:defRPr sz="1000" b="1" i="0">
                <a:solidFill>
                  <a:srgbClr val="FFFFFF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4B193DB1-D32E-7146-93A0-23A10803866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85538" y="992611"/>
            <a:ext cx="7061413" cy="1102949"/>
          </a:xfrm>
        </p:spPr>
        <p:txBody>
          <a:bodyPr/>
          <a:lstStyle>
            <a:lvl1pPr marL="0" indent="0">
              <a:buFontTx/>
              <a:buNone/>
              <a:defRPr sz="3400" b="1" i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US"/>
              <a:t>Insert - title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6A809499-F347-CD45-8A3A-6C8629BAD50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84718" y="2149372"/>
            <a:ext cx="8299449" cy="2281236"/>
          </a:xfrm>
        </p:spPr>
        <p:txBody>
          <a:bodyPr/>
          <a:lstStyle>
            <a:lvl1pPr marL="0" indent="0">
              <a:lnSpc>
                <a:spcPct val="120000"/>
              </a:lnSpc>
              <a:buNone/>
              <a:defRPr sz="2000" b="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Insert - body</a:t>
            </a:r>
          </a:p>
        </p:txBody>
      </p:sp>
    </p:spTree>
    <p:extLst>
      <p:ext uri="{BB962C8B-B14F-4D97-AF65-F5344CB8AC3E}">
        <p14:creationId xmlns:p14="http://schemas.microsoft.com/office/powerpoint/2010/main" val="2968425536"/>
      </p:ext>
    </p:extLst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3" pos="332" userDrawn="1">
          <p15:clr>
            <a:srgbClr val="FFFFFF"/>
          </p15:clr>
        </p15:guide>
        <p15:guide id="4" pos="7348" userDrawn="1">
          <p15:clr>
            <a:srgbClr val="FFFFFF"/>
          </p15:clr>
        </p15:guide>
        <p15:guide id="7" orient="horz" pos="4201" userDrawn="1">
          <p15:clr>
            <a:srgbClr val="FFFFFF"/>
          </p15:clr>
        </p15:guide>
        <p15:guide id="9" orient="horz" pos="686" userDrawn="1">
          <p15:clr>
            <a:srgbClr val="FFFFFF"/>
          </p15:clr>
        </p15:guide>
        <p15:guide id="10" pos="3840" userDrawn="1">
          <p15:clr>
            <a:srgbClr val="FFFFFF"/>
          </p15:clr>
        </p15:guide>
        <p15:guide id="11" pos="2087" userDrawn="1">
          <p15:clr>
            <a:srgbClr val="FFFFFF"/>
          </p15:clr>
        </p15:guide>
        <p15:guide id="12" pos="5593" userDrawn="1">
          <p15:clr>
            <a:srgbClr val="FFFFFF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09600" y="92075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8550692" y="6264017"/>
            <a:ext cx="186909" cy="184666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600"/>
            </a:lvl1pPr>
          </a:lstStyle>
          <a:p>
            <a:fld id="{E07CCE0E-559E-44AB-A1B3-25B5FB3D84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161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  <p:sldLayoutId id="2147483720" r:id="rId15"/>
    <p:sldLayoutId id="2147483721" r:id="rId16"/>
    <p:sldLayoutId id="2147483722" r:id="rId17"/>
    <p:sldLayoutId id="2147483723" r:id="rId18"/>
    <p:sldLayoutId id="2147483724" r:id="rId19"/>
    <p:sldLayoutId id="2147483725" r:id="rId20"/>
    <p:sldLayoutId id="2147483726" r:id="rId21"/>
    <p:sldLayoutId id="2147483727" r:id="rId22"/>
    <p:sldLayoutId id="2147483728" r:id="rId23"/>
    <p:sldLayoutId id="2147483729" r:id="rId24"/>
    <p:sldLayoutId id="2147483730" r:id="rId25"/>
    <p:sldLayoutId id="2147483731" r:id="rId26"/>
    <p:sldLayoutId id="2147483732" r:id="rId27"/>
    <p:sldLayoutId id="2147483733" r:id="rId28"/>
    <p:sldLayoutId id="2147483734" r:id="rId29"/>
    <p:sldLayoutId id="2147483735" r:id="rId30"/>
    <p:sldLayoutId id="2147483736" r:id="rId31"/>
    <p:sldLayoutId id="2147483737" r:id="rId32"/>
  </p:sldLayoutIdLst>
  <p:transition spd="med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1pPr>
      <a:lvl2pPr marL="723900" marR="0" indent="-2667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2pPr>
      <a:lvl3pPr marL="1234440" marR="0" indent="-32004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3pPr>
      <a:lvl4pPr marL="1727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4pPr>
      <a:lvl5pPr marL="21844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1" i="0" u="none" strike="noStrike" cap="none" spc="0" baseline="0">
          <a:ln>
            <a:noFill/>
          </a:ln>
          <a:solidFill>
            <a:srgbClr val="25233F"/>
          </a:solidFill>
          <a:uFillTx/>
          <a:latin typeface="Century Gothic" panose="020B0502020202020204" pitchFamily="34" charset="0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464646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228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457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685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9144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11430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13716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16002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1828800" algn="r" defTabSz="2286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6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4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3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364A9D-960C-2E43-B023-EC7F5CE6F6A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Lesson 1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4882A6-0CA0-D34A-9EBE-823516A55AE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48254" y="3886661"/>
            <a:ext cx="4743508" cy="2481482"/>
          </a:xfrm>
        </p:spPr>
        <p:txBody>
          <a:bodyPr>
            <a:normAutofit/>
          </a:bodyPr>
          <a:lstStyle/>
          <a:p>
            <a:r>
              <a:rPr lang="en-GB" dirty="0"/>
              <a:t>How are plastics made? 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7C244-65EB-B84D-83C2-EA0659FF035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1573" y="327808"/>
            <a:ext cx="1737280" cy="292537"/>
          </a:xfrm>
          <a:solidFill>
            <a:srgbClr val="A0D0DC"/>
          </a:solidFill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dirty="0"/>
              <a:t>Ocean Plastics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5221FF7-FAC9-274F-8A9D-930A8BEA03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31573" y="704183"/>
            <a:ext cx="1800000" cy="156984"/>
          </a:xfrm>
          <a:solidFill>
            <a:srgbClr val="A0D0DC"/>
          </a:solidFill>
        </p:spPr>
        <p:txBody>
          <a:bodyPr>
            <a:noAutofit/>
          </a:bodyPr>
          <a:lstStyle/>
          <a:p>
            <a:r>
              <a:rPr lang="en-US" dirty="0"/>
              <a:t>Design and Technology | 11-14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395A61F-67D9-EFE0-68E6-1F6120CC016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53" y="1040571"/>
            <a:ext cx="1811513" cy="671271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A58A4987-E994-4E3B-9FCE-3BCCAA47645F}"/>
              </a:ext>
            </a:extLst>
          </p:cNvPr>
          <p:cNvSpPr/>
          <p:nvPr/>
        </p:nvSpPr>
        <p:spPr>
          <a:xfrm>
            <a:off x="4245034" y="-2364059"/>
            <a:ext cx="8668216" cy="8408019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b"/>
          </a:blip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defTabSz="457200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8231201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E8BEBB6-A2F8-4D3C-B841-715A3E3F9A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0682" y="466738"/>
            <a:ext cx="4944533" cy="273845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Lesson 1: How are plastics made?</a:t>
            </a:r>
            <a:br>
              <a:rPr lang="en-GB" dirty="0"/>
            </a:b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DFC483B-A8C8-4A30-AE0C-7FA9ACD493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8152" y="1744543"/>
            <a:ext cx="8458718" cy="705090"/>
          </a:xfrm>
        </p:spPr>
        <p:txBody>
          <a:bodyPr/>
          <a:lstStyle/>
          <a:p>
            <a:r>
              <a:rPr lang="en-US" sz="2000" b="0">
                <a:solidFill>
                  <a:schemeClr val="bg1"/>
                </a:solidFill>
              </a:rPr>
              <a:t>Arrange the materials into two categories: thermoplastic and thermosetting plastics</a:t>
            </a:r>
            <a:endParaRPr lang="en-GB" sz="2000" b="0">
              <a:solidFill>
                <a:schemeClr val="bg1"/>
              </a:solidFill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6F0F72F-88A5-4CA4-976D-25E32A0E055F}"/>
              </a:ext>
            </a:extLst>
          </p:cNvPr>
          <p:cNvSpPr>
            <a:spLocks noChangeAspect="1"/>
          </p:cNvSpPr>
          <p:nvPr/>
        </p:nvSpPr>
        <p:spPr>
          <a:xfrm>
            <a:off x="6394002" y="2547089"/>
            <a:ext cx="3909848" cy="3910017"/>
          </a:xfrm>
          <a:prstGeom prst="ellipse">
            <a:avLst/>
          </a:prstGeom>
          <a:solidFill>
            <a:srgbClr val="32CEC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r>
              <a:rPr lang="en-US" sz="2000" b="1" dirty="0">
                <a:solidFill>
                  <a:schemeClr val="tx1"/>
                </a:solidFill>
                <a:latin typeface="+mn-lt"/>
                <a:ea typeface="Helvetica Neue Medium"/>
                <a:cs typeface="Helvetica Neue Medium"/>
                <a:sym typeface="Helvetica Neue Medium"/>
              </a:rPr>
              <a:t>Thermosetting plastics</a:t>
            </a:r>
          </a:p>
          <a:p>
            <a:pPr algn="ctr" defTabSz="292100"/>
            <a:endParaRPr lang="en-GB" sz="1100" b="1" dirty="0">
              <a:solidFill>
                <a:schemeClr val="tx1"/>
              </a:solidFill>
              <a:latin typeface="+mn-lt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45BB6341-AE1C-4AA5-800E-8616FF460960}"/>
              </a:ext>
            </a:extLst>
          </p:cNvPr>
          <p:cNvSpPr>
            <a:spLocks noChangeAspect="1"/>
          </p:cNvSpPr>
          <p:nvPr/>
        </p:nvSpPr>
        <p:spPr>
          <a:xfrm>
            <a:off x="1888152" y="2547089"/>
            <a:ext cx="3909848" cy="3910017"/>
          </a:xfrm>
          <a:prstGeom prst="ellipse">
            <a:avLst/>
          </a:prstGeom>
          <a:solidFill>
            <a:srgbClr val="32CEC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r>
              <a:rPr lang="en-US" sz="2000" b="1">
                <a:solidFill>
                  <a:srgbClr val="FFFFFF"/>
                </a:solidFill>
                <a:latin typeface="+mn-lt"/>
                <a:ea typeface="Helvetica Neue Medium"/>
                <a:cs typeface="Helvetica Neue Medium"/>
                <a:sym typeface="Helvetica Neue Medium"/>
              </a:rPr>
              <a:t>Thermoplastics</a:t>
            </a:r>
            <a:endParaRPr lang="en-GB" sz="2000" b="1">
              <a:solidFill>
                <a:srgbClr val="FFFFFF"/>
              </a:solidFill>
              <a:latin typeface="+mn-lt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77D8BF-A5DB-4422-8849-F9BF9AEF248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00365B08-2CFD-1545-B6C6-85061161F07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1932" y="1170635"/>
            <a:ext cx="10941977" cy="1224943"/>
          </a:xfrm>
        </p:spPr>
        <p:txBody>
          <a:bodyPr/>
          <a:lstStyle/>
          <a:p>
            <a:r>
              <a:rPr lang="en-US" sz="3200" dirty="0">
                <a:latin typeface="Century Gothic"/>
              </a:rPr>
              <a:t>Thermoplastic vs Thermosetting Plastics </a:t>
            </a:r>
            <a:endParaRPr lang="en-GB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939862035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AAF04E97-7B42-4661-A67F-9979048C6557}"/>
              </a:ext>
            </a:extLst>
          </p:cNvPr>
          <p:cNvSpPr txBox="1">
            <a:spLocks/>
          </p:cNvSpPr>
          <p:nvPr/>
        </p:nvSpPr>
        <p:spPr>
          <a:xfrm>
            <a:off x="636998" y="1923490"/>
            <a:ext cx="11116638" cy="679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2000" b="0" dirty="0">
                <a:solidFill>
                  <a:schemeClr val="bg1"/>
                </a:solidFill>
              </a:rPr>
              <a:t>Arrange the materials into two categories: thermoplastic and thermosetting plastics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8BEBB6-A2F8-4D3C-B841-715A3E3F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5CC109-9038-4FA6-8122-D1CC9A9D561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2" y="1170635"/>
            <a:ext cx="8195374" cy="679462"/>
          </a:xfrm>
        </p:spPr>
        <p:txBody>
          <a:bodyPr/>
          <a:lstStyle/>
          <a:p>
            <a:r>
              <a:rPr lang="en-US" sz="3200">
                <a:latin typeface="Century Gothic"/>
              </a:rPr>
              <a:t>Thermoplastic vs Thermosetting Plastics</a:t>
            </a:r>
            <a:r>
              <a:rPr lang="en-US" sz="3200"/>
              <a:t> </a:t>
            </a:r>
            <a:endParaRPr lang="en-GB" sz="32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990786E-B358-4195-A1B2-A833ECD21F6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92" y="316799"/>
            <a:ext cx="1269363" cy="47037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F0FF0BD-CE15-0246-A43B-DAC91E041E7D}"/>
              </a:ext>
            </a:extLst>
          </p:cNvPr>
          <p:cNvSpPr/>
          <p:nvPr/>
        </p:nvSpPr>
        <p:spPr>
          <a:xfrm>
            <a:off x="1579928" y="3084678"/>
            <a:ext cx="42078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1"/>
            <a:r>
              <a:rPr lang="en-GB" sz="2000" b="1" dirty="0">
                <a:solidFill>
                  <a:schemeClr val="bg1"/>
                </a:solidFill>
              </a:rPr>
              <a:t>Thermosetting</a:t>
            </a:r>
          </a:p>
          <a:p>
            <a:pPr hangingPunct="1"/>
            <a:r>
              <a:rPr lang="en-GB" sz="2000" dirty="0">
                <a:solidFill>
                  <a:schemeClr val="bg1"/>
                </a:solidFill>
              </a:rPr>
              <a:t>Epoxy resin (ER)</a:t>
            </a:r>
          </a:p>
          <a:p>
            <a:pPr hangingPunct="1"/>
            <a:r>
              <a:rPr lang="en-GB" sz="2000" dirty="0">
                <a:solidFill>
                  <a:schemeClr val="bg1"/>
                </a:solidFill>
              </a:rPr>
              <a:t>Melamine formaldehyde (MF)</a:t>
            </a:r>
          </a:p>
          <a:p>
            <a:pPr hangingPunct="1"/>
            <a:r>
              <a:rPr lang="en-GB" sz="2000" dirty="0">
                <a:solidFill>
                  <a:schemeClr val="bg1"/>
                </a:solidFill>
              </a:rPr>
              <a:t>Polyester resin (PR)</a:t>
            </a:r>
          </a:p>
          <a:p>
            <a:pPr hangingPunct="1"/>
            <a:r>
              <a:rPr lang="en-GB" sz="2000" dirty="0">
                <a:solidFill>
                  <a:schemeClr val="bg1"/>
                </a:solidFill>
              </a:rPr>
              <a:t>Urea formaldehyde (UF)</a:t>
            </a:r>
          </a:p>
          <a:p>
            <a:pPr hangingPunct="1"/>
            <a:r>
              <a:rPr lang="en-GB" sz="2000" dirty="0">
                <a:solidFill>
                  <a:schemeClr val="bg1"/>
                </a:solidFill>
              </a:rPr>
              <a:t>Phenol formaldehyde (PF)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E1ECD1F-BDD9-C14A-8E28-C497BE714A1D}"/>
              </a:ext>
            </a:extLst>
          </p:cNvPr>
          <p:cNvSpPr/>
          <p:nvPr/>
        </p:nvSpPr>
        <p:spPr>
          <a:xfrm>
            <a:off x="6926908" y="3112932"/>
            <a:ext cx="38084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</a:rPr>
              <a:t>Thermoplastics</a:t>
            </a:r>
          </a:p>
          <a:p>
            <a:r>
              <a:rPr lang="en-GB" sz="2000" dirty="0">
                <a:solidFill>
                  <a:schemeClr val="bg1"/>
                </a:solidFill>
              </a:rPr>
              <a:t>Polypropylene (PP)</a:t>
            </a:r>
          </a:p>
          <a:p>
            <a:r>
              <a:rPr lang="en-GB" sz="2000" dirty="0">
                <a:solidFill>
                  <a:schemeClr val="bg1"/>
                </a:solidFill>
              </a:rPr>
              <a:t>Polyethylene (PET)</a:t>
            </a:r>
          </a:p>
          <a:p>
            <a:r>
              <a:rPr lang="en-GB" sz="2000" dirty="0">
                <a:solidFill>
                  <a:schemeClr val="bg1"/>
                </a:solidFill>
              </a:rPr>
              <a:t>Polycarbonate (PC)</a:t>
            </a:r>
          </a:p>
          <a:p>
            <a:r>
              <a:rPr lang="en-GB" sz="2000" dirty="0">
                <a:solidFill>
                  <a:schemeClr val="bg1"/>
                </a:solidFill>
              </a:rPr>
              <a:t>Polyamide (Nylon)</a:t>
            </a:r>
          </a:p>
          <a:p>
            <a:r>
              <a:rPr lang="en-GB" sz="2000" dirty="0">
                <a:solidFill>
                  <a:schemeClr val="bg1"/>
                </a:solidFill>
              </a:rPr>
              <a:t>High impact polystyrene (HIP)</a:t>
            </a:r>
          </a:p>
        </p:txBody>
      </p:sp>
    </p:spTree>
    <p:extLst>
      <p:ext uri="{BB962C8B-B14F-4D97-AF65-F5344CB8AC3E}">
        <p14:creationId xmlns:p14="http://schemas.microsoft.com/office/powerpoint/2010/main" val="235273405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A8FC1ED-CB46-4026-A0D3-570CAB4CB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EA801C-6EEE-4520-BC8B-139C71CED862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189048" y="4170665"/>
            <a:ext cx="5544040" cy="1936750"/>
          </a:xfrm>
          <a:noFill/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GB" sz="2000" b="0" dirty="0">
                <a:solidFill>
                  <a:schemeClr val="bg2"/>
                </a:solidFill>
              </a:rPr>
              <a:t>How does it work?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GB" sz="2000" b="0" dirty="0">
                <a:solidFill>
                  <a:schemeClr val="bg2"/>
                </a:solidFill>
              </a:rPr>
              <a:t>PVA is a polymer. The borax goes in between the polymer strands and connects them. Therefore they act like longer chains. This gives slime a new texture.</a:t>
            </a:r>
          </a:p>
          <a:p>
            <a:pPr>
              <a:lnSpc>
                <a:spcPct val="100000"/>
              </a:lnSpc>
            </a:pP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121DB38E-A53D-459C-9130-11F0675D67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67559"/>
            <a:ext cx="1269363" cy="470373"/>
          </a:xfrm>
          <a:prstGeom prst="rect">
            <a:avLst/>
          </a:prstGeom>
        </p:spPr>
      </p:pic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83358517-5B8A-C546-91E1-68CD54783F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9048" y="1293137"/>
            <a:ext cx="4114800" cy="22733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151DDDB0-A877-2145-B74C-08AAD5C0F953}"/>
              </a:ext>
            </a:extLst>
          </p:cNvPr>
          <p:cNvSpPr/>
          <p:nvPr/>
        </p:nvSpPr>
        <p:spPr>
          <a:xfrm>
            <a:off x="6853909" y="2601021"/>
            <a:ext cx="70564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</a:rPr>
              <a:t>PVA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C7BAE58-0F7F-6A43-9F56-7C8C9916B411}"/>
              </a:ext>
            </a:extLst>
          </p:cNvPr>
          <p:cNvSpPr/>
          <p:nvPr/>
        </p:nvSpPr>
        <p:spPr>
          <a:xfrm>
            <a:off x="6853909" y="3109906"/>
            <a:ext cx="87556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chemeClr val="bg2"/>
                </a:solidFill>
              </a:rPr>
              <a:t>Borax</a:t>
            </a:r>
            <a:endParaRPr lang="en-US" sz="2000" dirty="0">
              <a:solidFill>
                <a:schemeClr val="bg2"/>
              </a:solidFill>
            </a:endParaRPr>
          </a:p>
        </p:txBody>
      </p:sp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D6309D6B-69F6-354E-85F2-CAD48C55A49C}"/>
              </a:ext>
            </a:extLst>
          </p:cNvPr>
          <p:cNvSpPr txBox="1">
            <a:spLocks/>
          </p:cNvSpPr>
          <p:nvPr/>
        </p:nvSpPr>
        <p:spPr>
          <a:xfrm>
            <a:off x="1086769" y="1772342"/>
            <a:ext cx="4029171" cy="4415275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2000" b="0" i="0" u="none" strike="noStrike" cap="none" spc="0" baseline="0">
                <a:ln>
                  <a:noFill/>
                </a:ln>
                <a:solidFill>
                  <a:schemeClr val="bg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>
              <a:lnSpc>
                <a:spcPct val="100000"/>
              </a:lnSpc>
            </a:pPr>
            <a:r>
              <a:rPr lang="en-US" b="1" dirty="0"/>
              <a:t>Method: 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Fill a cup with ½ inch of glue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Add 2 table spoons of water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Add food colouring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Add 2 table spoons of borax powder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Stir very well</a:t>
            </a: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r>
              <a:rPr lang="en-GB" dirty="0"/>
              <a:t>Leave to rest for 1 minute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DE5B50E1-19E6-CF43-875D-DB17FF4AB2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Making Slime</a:t>
            </a:r>
          </a:p>
        </p:txBody>
      </p:sp>
    </p:spTree>
    <p:extLst>
      <p:ext uri="{BB962C8B-B14F-4D97-AF65-F5344CB8AC3E}">
        <p14:creationId xmlns:p14="http://schemas.microsoft.com/office/powerpoint/2010/main" val="2198521138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349CF8-544D-4B69-B288-01720DBB62F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08817" y="1820030"/>
            <a:ext cx="5080832" cy="281887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800" b="1" dirty="0">
                <a:solidFill>
                  <a:schemeClr val="bg1"/>
                </a:solidFill>
              </a:rPr>
              <a:t>Write down: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bg1"/>
                </a:solidFill>
              </a:rPr>
              <a:t>1 thing you loved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b="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bg1"/>
                </a:solidFill>
              </a:rPr>
              <a:t>1 thing you would bin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sz="2800" b="0" dirty="0">
              <a:solidFill>
                <a:schemeClr val="bg1"/>
              </a:solidFill>
            </a:endParaRP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2800" b="0" dirty="0">
                <a:solidFill>
                  <a:schemeClr val="bg1"/>
                </a:solidFill>
              </a:rPr>
              <a:t>1 thing you will recycle </a:t>
            </a:r>
            <a:endParaRPr lang="en-GB" sz="2800" b="0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02FC6DC-7A46-4A86-B783-350433ED444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16799"/>
            <a:ext cx="1269363" cy="47037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0B114A7-97E5-8440-AAB7-838E083578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452" y="1089025"/>
            <a:ext cx="1917700" cy="1917700"/>
          </a:xfrm>
          <a:prstGeom prst="rect">
            <a:avLst/>
          </a:prstGeom>
        </p:spPr>
      </p:pic>
      <p:pic>
        <p:nvPicPr>
          <p:cNvPr id="21" name="Picture 20" descr="A picture containing container&#10;&#10;Description automatically generated">
            <a:extLst>
              <a:ext uri="{FF2B5EF4-FFF2-40B4-BE49-F238E27FC236}">
                <a16:creationId xmlns:a16="http://schemas.microsoft.com/office/drawing/2014/main" id="{BB4E7953-4491-A348-9A5E-B92A90E0C1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452" y="2912789"/>
            <a:ext cx="1917700" cy="19177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DC7BF03-9B6C-DE40-9F4C-7087CCADDE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452" y="4810125"/>
            <a:ext cx="1917700" cy="1917700"/>
          </a:xfrm>
          <a:prstGeom prst="rect">
            <a:avLst/>
          </a:prstGeom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6EB11130-28CA-764B-BDD0-D2137D26C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46380" y="415064"/>
            <a:ext cx="3708400" cy="273845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Lesson 1: How are plastics made?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B055B0-28FD-074A-9844-E6C80692FC5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Reflection</a:t>
            </a:r>
          </a:p>
        </p:txBody>
      </p:sp>
    </p:spTree>
    <p:extLst>
      <p:ext uri="{BB962C8B-B14F-4D97-AF65-F5344CB8AC3E}">
        <p14:creationId xmlns:p14="http://schemas.microsoft.com/office/powerpoint/2010/main" val="1712982778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F158D3-B38D-43F2-BB25-3D28BD6E34A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7538" y="2046513"/>
            <a:ext cx="8080666" cy="2281237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400" b="0" dirty="0">
                <a:solidFill>
                  <a:schemeClr val="bg1"/>
                </a:solidFill>
              </a:rPr>
              <a:t>Find 5 products at home made of plastic.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0" dirty="0">
                <a:solidFill>
                  <a:schemeClr val="bg1"/>
                </a:solidFill>
              </a:rPr>
              <a:t>Photograph the symbols printed or etched on to the plastic.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0" dirty="0">
                <a:solidFill>
                  <a:schemeClr val="bg1"/>
                </a:solidFill>
              </a:rPr>
              <a:t>Bring an A4 sized sheet of the photographs.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b="0" dirty="0">
                <a:solidFill>
                  <a:schemeClr val="bg1"/>
                </a:solidFill>
              </a:rPr>
              <a:t>Add a key stating what these symbols mean.  </a:t>
            </a:r>
            <a:endParaRPr lang="en-GB" sz="2400" b="0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D9CEAB4-7A6D-47FC-A0F0-F5F2C72855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5064"/>
            <a:ext cx="3708400" cy="273845"/>
          </a:xfrm>
        </p:spPr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700E7B-12F0-4E89-B12F-7FA6DCF2258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332" y="316799"/>
            <a:ext cx="1269363" cy="470373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1FC1DCB-A15D-3040-8DFE-6193D939B94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Home Learning</a:t>
            </a:r>
          </a:p>
        </p:txBody>
      </p:sp>
    </p:spTree>
    <p:extLst>
      <p:ext uri="{BB962C8B-B14F-4D97-AF65-F5344CB8AC3E}">
        <p14:creationId xmlns:p14="http://schemas.microsoft.com/office/powerpoint/2010/main" val="308151067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68331C9-527F-3B4F-B0A9-65AD25DF50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5C7812-8F64-FD4C-9E3A-2432EF3C0FF1}"/>
              </a:ext>
            </a:extLst>
          </p:cNvPr>
          <p:cNvSpPr txBox="1"/>
          <p:nvPr/>
        </p:nvSpPr>
        <p:spPr>
          <a:xfrm>
            <a:off x="1887539" y="1172037"/>
            <a:ext cx="5114911" cy="61555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3400" b="1">
                <a:solidFill>
                  <a:srgbClr val="25233F"/>
                </a:solidFill>
                <a:latin typeface="Century Gothic" panose="020B0502020202020204" pitchFamily="34" charset="0"/>
              </a:rPr>
              <a:t>Image credits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56EB6E4-D787-8743-9966-B84DA0516663}"/>
              </a:ext>
            </a:extLst>
          </p:cNvPr>
          <p:cNvSpPr txBox="1"/>
          <p:nvPr/>
        </p:nvSpPr>
        <p:spPr>
          <a:xfrm>
            <a:off x="1887538" y="6407480"/>
            <a:ext cx="7623622" cy="3077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400" b="1">
                <a:solidFill>
                  <a:schemeClr val="bg1"/>
                </a:solidFill>
              </a:rPr>
              <a:t>All other images are courtesy of Encounter Edu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74445D36-D05B-6349-8F97-81CC28483DC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0538819"/>
              </p:ext>
            </p:extLst>
          </p:nvPr>
        </p:nvGraphicFramePr>
        <p:xfrm>
          <a:off x="1837510" y="2066608"/>
          <a:ext cx="8428117" cy="42166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5576">
                  <a:extLst>
                    <a:ext uri="{9D8B030D-6E8A-4147-A177-3AD203B41FA5}">
                      <a16:colId xmlns:a16="http://schemas.microsoft.com/office/drawing/2014/main" val="2797114442"/>
                    </a:ext>
                  </a:extLst>
                </a:gridCol>
                <a:gridCol w="2345635">
                  <a:extLst>
                    <a:ext uri="{9D8B030D-6E8A-4147-A177-3AD203B41FA5}">
                      <a16:colId xmlns:a16="http://schemas.microsoft.com/office/drawing/2014/main" val="2159196442"/>
                    </a:ext>
                  </a:extLst>
                </a:gridCol>
                <a:gridCol w="5266906">
                  <a:extLst>
                    <a:ext uri="{9D8B030D-6E8A-4147-A177-3AD203B41FA5}">
                      <a16:colId xmlns:a16="http://schemas.microsoft.com/office/drawing/2014/main" val="2857316932"/>
                    </a:ext>
                  </a:extLst>
                </a:gridCol>
              </a:tblGrid>
              <a:tr h="309252"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Slide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Title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b="1">
                          <a:solidFill>
                            <a:schemeClr val="bg1"/>
                          </a:solidFill>
                        </a:rPr>
                        <a:t>Attribution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06762883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Plastic bottles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err="1">
                          <a:solidFill>
                            <a:schemeClr val="bg1"/>
                          </a:solidFill>
                        </a:rPr>
                        <a:t>Itsanan</a:t>
                      </a: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 via </a:t>
                      </a:r>
                      <a:r>
                        <a:rPr lang="en-US" sz="1200" err="1">
                          <a:solidFill>
                            <a:schemeClr val="bg1"/>
                          </a:solidFill>
                        </a:rPr>
                        <a:t>Bigstock</a:t>
                      </a: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33192136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4, 7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Crude oil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</a:t>
                      </a:r>
                      <a:r>
                        <a:rPr lang="en-US" sz="1200" err="1">
                          <a:solidFill>
                            <a:schemeClr val="bg1"/>
                          </a:solidFill>
                        </a:rPr>
                        <a:t>Glasbruch</a:t>
                      </a: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 2007 via Wikimedia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70637694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Plastic pellets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>
                          <a:solidFill>
                            <a:schemeClr val="bg1"/>
                          </a:solidFill>
                        </a:rPr>
                        <a:t>By Feiern1 via Pixabay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44611327"/>
                  </a:ext>
                </a:extLst>
              </a:tr>
              <a:tr h="281138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0504391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8919372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55022767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7716863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93170029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8249194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26884785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1200">
                          <a:solidFill>
                            <a:schemeClr val="tx1"/>
                          </a:solidFill>
                        </a:rPr>
                        <a:t>      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Tx/>
                        <a:buNone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01014610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64702423"/>
                  </a:ext>
                </a:extLst>
              </a:tr>
              <a:tr h="290707">
                <a:tc>
                  <a:txBody>
                    <a:bodyPr/>
                    <a:lstStyle/>
                    <a:p>
                      <a:pPr algn="l"/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2286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647701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0B26DFE4-2A1D-4074-88BD-41D72620B3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376139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137">
            <a:extLst>
              <a:ext uri="{FF2B5EF4-FFF2-40B4-BE49-F238E27FC236}">
                <a16:creationId xmlns:a16="http://schemas.microsoft.com/office/drawing/2014/main" id="{C160538F-007F-2F45-8A14-345945C561AD}"/>
              </a:ext>
            </a:extLst>
          </p:cNvPr>
          <p:cNvSpPr>
            <a:spLocks noChangeAspect="1"/>
          </p:cNvSpPr>
          <p:nvPr/>
        </p:nvSpPr>
        <p:spPr>
          <a:xfrm>
            <a:off x="3822817" y="1763660"/>
            <a:ext cx="8250122" cy="8250122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F2E57A9-F129-42E2-B733-6DD00555AA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EC8AC3-0906-4736-8E24-1EC14D2049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Oil rig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66B969-A820-489F-B676-CFFC72C763E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538" y="1783106"/>
            <a:ext cx="3785379" cy="360293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Oil rigs can be found on land and at sea. They drill down and remove crude oil from the ground. Crude oil is a mixture of many substances, but most important are the hydrocarbons (molecules made of hydrogen and carbon). </a:t>
            </a:r>
          </a:p>
          <a:p>
            <a:pPr>
              <a:lnSpc>
                <a:spcPct val="100000"/>
              </a:lnSpc>
            </a:pPr>
            <a:endParaRPr lang="en-US" sz="2000" b="0" dirty="0"/>
          </a:p>
          <a:p>
            <a:pPr>
              <a:lnSpc>
                <a:spcPct val="100000"/>
              </a:lnSpc>
            </a:pPr>
            <a:endParaRPr lang="en-GB" sz="2000" b="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D042717-A5AF-4EA9-A51E-53CC3B1EE14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8137" y="304594"/>
            <a:ext cx="1269363" cy="470373"/>
          </a:xfrm>
          <a:prstGeom prst="rect">
            <a:avLst/>
          </a:prstGeom>
        </p:spPr>
      </p:pic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CCB297D1-846D-5546-B914-110357CE0AE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00" y="2501900"/>
            <a:ext cx="651510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94001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F67EA23-6DDC-419E-AE82-AAA14714D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867C3D-7967-491B-8350-428C2D9D0A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5538" y="867734"/>
            <a:ext cx="7061413" cy="1224943"/>
          </a:xfrm>
        </p:spPr>
        <p:txBody>
          <a:bodyPr/>
          <a:lstStyle/>
          <a:p>
            <a:r>
              <a:rPr lang="en-US" dirty="0"/>
              <a:t>Oil refinery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0EDEBC-7938-489F-8755-9A961BC8750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5822" y="1877698"/>
            <a:ext cx="4631179" cy="290597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1. Fractional distillation</a:t>
            </a:r>
          </a:p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The parts of crude oil can be separated out through a process called fractional distillation. </a:t>
            </a:r>
          </a:p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The crude oil is heated until it vaporizes. It is put into a column where the different oils separate out.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C08431F-790A-44EC-AF58-F426327880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179877"/>
            <a:ext cx="1269363" cy="470373"/>
          </a:xfrm>
          <a:prstGeom prst="rect">
            <a:avLst/>
          </a:prstGeom>
        </p:spPr>
      </p:pic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90FFF743-DD5B-4F40-8142-DA25B599223B}"/>
              </a:ext>
            </a:extLst>
          </p:cNvPr>
          <p:cNvSpPr txBox="1">
            <a:spLocks/>
          </p:cNvSpPr>
          <p:nvPr/>
        </p:nvSpPr>
        <p:spPr>
          <a:xfrm>
            <a:off x="669073" y="4537281"/>
            <a:ext cx="5850260" cy="29059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>
            <a:lvl1pPr marL="0" marR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2. Cracking</a:t>
            </a:r>
          </a:p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During cracking, </a:t>
            </a:r>
            <a:r>
              <a:rPr lang="en-US" sz="2000" b="0" dirty="0" err="1">
                <a:solidFill>
                  <a:schemeClr val="bg1"/>
                </a:solidFill>
              </a:rPr>
              <a:t>Naptha</a:t>
            </a:r>
            <a:r>
              <a:rPr lang="en-US" sz="2000" b="0" dirty="0">
                <a:solidFill>
                  <a:schemeClr val="bg1"/>
                </a:solidFill>
              </a:rPr>
              <a:t> oil is broken down from a 10-carbon chain molecule to many 2-carbon chain molecules.</a:t>
            </a:r>
          </a:p>
          <a:p>
            <a:pPr>
              <a:lnSpc>
                <a:spcPct val="100000"/>
              </a:lnSpc>
            </a:pPr>
            <a:endParaRPr lang="en-US" sz="2000" b="0" dirty="0">
              <a:solidFill>
                <a:schemeClr val="bg1"/>
              </a:solidFill>
            </a:endParaRPr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A787C98C-7899-C749-ABF6-6DCA0278185C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5075" y="929292"/>
            <a:ext cx="5049580" cy="5049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316851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7">
            <a:extLst>
              <a:ext uri="{FF2B5EF4-FFF2-40B4-BE49-F238E27FC236}">
                <a16:creationId xmlns:a16="http://schemas.microsoft.com/office/drawing/2014/main" id="{77A70AF1-B148-9A41-A5B0-34E93DAA48B6}"/>
              </a:ext>
            </a:extLst>
          </p:cNvPr>
          <p:cNvSpPr>
            <a:spLocks noChangeAspect="1"/>
          </p:cNvSpPr>
          <p:nvPr/>
        </p:nvSpPr>
        <p:spPr>
          <a:xfrm>
            <a:off x="3822817" y="1763660"/>
            <a:ext cx="8250122" cy="8250122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CDA776C-67FD-4FCC-BDEA-5992936CF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FAEAD9-CA4B-4EB6-A03C-A3120F53CE5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Chemical factory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F5A39D-B156-4426-942E-F7213560EF6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85538" y="1883934"/>
            <a:ext cx="5292411" cy="4974067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AutoNum type="arabicPeriod"/>
            </a:pPr>
            <a:r>
              <a:rPr lang="en-US" sz="2000" b="0" dirty="0" err="1">
                <a:solidFill>
                  <a:schemeClr val="bg1"/>
                </a:solidFill>
              </a:rPr>
              <a:t>Polymerisation</a:t>
            </a:r>
            <a:endParaRPr lang="en-US" sz="2000" b="0" dirty="0">
              <a:solidFill>
                <a:schemeClr val="bg1"/>
              </a:solidFill>
            </a:endParaRPr>
          </a:p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The smaller 2 carbon chain molecules are monomers. Now these 2 chain molecules are rejoined to make very long chains called polymers. This is done using a catalyst.</a:t>
            </a:r>
          </a:p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2. Chemical additives</a:t>
            </a:r>
          </a:p>
          <a:p>
            <a:pPr>
              <a:lnSpc>
                <a:spcPct val="100000"/>
              </a:lnSpc>
            </a:pPr>
            <a:r>
              <a:rPr lang="en-US" sz="2000" b="0" dirty="0" err="1">
                <a:solidFill>
                  <a:schemeClr val="bg1"/>
                </a:solidFill>
              </a:rPr>
              <a:t>Plasticisers</a:t>
            </a:r>
            <a:r>
              <a:rPr lang="en-US" sz="2000" b="0" dirty="0">
                <a:solidFill>
                  <a:schemeClr val="bg1"/>
                </a:solidFill>
              </a:rPr>
              <a:t> and other chemicals are added to improve the quality of the plastic. These can change the material’s </a:t>
            </a:r>
            <a:r>
              <a:rPr lang="en-US" sz="2000" b="0" dirty="0" err="1">
                <a:solidFill>
                  <a:schemeClr val="bg1"/>
                </a:solidFill>
              </a:rPr>
              <a:t>colour</a:t>
            </a:r>
            <a:r>
              <a:rPr lang="en-US" sz="2000" b="0" dirty="0">
                <a:solidFill>
                  <a:schemeClr val="bg1"/>
                </a:solidFill>
              </a:rPr>
              <a:t>, flexibility, and stability to heat.</a:t>
            </a:r>
            <a:endParaRPr lang="en-GB" sz="2000" b="0" dirty="0">
              <a:solidFill>
                <a:schemeClr val="bg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92D9AB-FA65-4CAF-B1D9-17B865E7C6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927" y="415064"/>
            <a:ext cx="1269363" cy="470373"/>
          </a:xfrm>
          <a:prstGeom prst="rect">
            <a:avLst/>
          </a:prstGeom>
        </p:spPr>
      </p:pic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F1F7A287-A226-6441-B9E0-B1F4FB19A9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4461" y="2612476"/>
            <a:ext cx="6515100" cy="435610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97BA5C8B-01EE-9F4D-956C-FE28A120F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-2460000">
            <a:off x="5955853" y="1919456"/>
            <a:ext cx="3052312" cy="2138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905481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7">
            <a:extLst>
              <a:ext uri="{FF2B5EF4-FFF2-40B4-BE49-F238E27FC236}">
                <a16:creationId xmlns:a16="http://schemas.microsoft.com/office/drawing/2014/main" id="{9C2173F9-6490-EC47-AD95-FC049BE8575F}"/>
              </a:ext>
            </a:extLst>
          </p:cNvPr>
          <p:cNvSpPr>
            <a:spLocks noChangeAspect="1"/>
          </p:cNvSpPr>
          <p:nvPr/>
        </p:nvSpPr>
        <p:spPr>
          <a:xfrm>
            <a:off x="3822817" y="1763660"/>
            <a:ext cx="8250122" cy="8250122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DD0EC6B-64F1-405F-850F-56E91935C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5C3067-71BF-4771-8498-33A47DA7C6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Pellets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583258-28E6-4852-98E1-932A2B0E0A4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57922" y="1939353"/>
            <a:ext cx="3679902" cy="284452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The plastic pellets are made of hydrocarbon chains and chemical additives. </a:t>
            </a:r>
          </a:p>
          <a:p>
            <a:pPr>
              <a:lnSpc>
                <a:spcPct val="100000"/>
              </a:lnSpc>
            </a:pPr>
            <a:r>
              <a:rPr lang="en-US" sz="2000" b="0" dirty="0">
                <a:solidFill>
                  <a:schemeClr val="bg1"/>
                </a:solidFill>
              </a:rPr>
              <a:t>These pellets can be shipped to factories across the world to create lots of different products</a:t>
            </a:r>
            <a:endParaRPr lang="en-GB" sz="2000" b="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67EB02-123C-4B20-90C8-5D74864373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69035"/>
            <a:ext cx="1269363" cy="470373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5A6193CF-A12F-8344-9F4B-10D4A0A77A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3410" y="2543940"/>
            <a:ext cx="6515100" cy="435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391345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37">
            <a:extLst>
              <a:ext uri="{FF2B5EF4-FFF2-40B4-BE49-F238E27FC236}">
                <a16:creationId xmlns:a16="http://schemas.microsoft.com/office/drawing/2014/main" id="{2324EF5B-D4CE-0E4E-B4D7-B6DBC26A6FEE}"/>
              </a:ext>
            </a:extLst>
          </p:cNvPr>
          <p:cNvSpPr>
            <a:spLocks noChangeAspect="1"/>
          </p:cNvSpPr>
          <p:nvPr/>
        </p:nvSpPr>
        <p:spPr>
          <a:xfrm>
            <a:off x="3822817" y="1763660"/>
            <a:ext cx="8250122" cy="8250122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22860" rIns="22860" anchor="ctr"/>
          <a:lstStyle/>
          <a:p>
            <a:endParaRPr sz="4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9AF98F-7466-43BE-9044-0C9FA5777CA7}"/>
              </a:ext>
            </a:extLst>
          </p:cNvPr>
          <p:cNvSpPr/>
          <p:nvPr/>
        </p:nvSpPr>
        <p:spPr>
          <a:xfrm>
            <a:off x="5989240" y="3313584"/>
            <a:ext cx="21352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5913BCF-49A8-459D-9DF4-A4EBEFC76634}"/>
              </a:ext>
            </a:extLst>
          </p:cNvPr>
          <p:cNvSpPr/>
          <p:nvPr/>
        </p:nvSpPr>
        <p:spPr>
          <a:xfrm>
            <a:off x="5989240" y="3313584"/>
            <a:ext cx="21352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4C68C99-B6F4-4B03-A488-3E264F5C3429}"/>
              </a:ext>
            </a:extLst>
          </p:cNvPr>
          <p:cNvSpPr/>
          <p:nvPr/>
        </p:nvSpPr>
        <p:spPr>
          <a:xfrm>
            <a:off x="5987637" y="3313584"/>
            <a:ext cx="21672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/>
              <a:t> </a:t>
            </a:r>
          </a:p>
        </p:txBody>
      </p:sp>
      <p:sp>
        <p:nvSpPr>
          <p:cNvPr id="9" name="Shape 210">
            <a:extLst>
              <a:ext uri="{FF2B5EF4-FFF2-40B4-BE49-F238E27FC236}">
                <a16:creationId xmlns:a16="http://schemas.microsoft.com/office/drawing/2014/main" id="{043A677A-E6F3-436D-9406-7560583E1F5F}"/>
              </a:ext>
            </a:extLst>
          </p:cNvPr>
          <p:cNvSpPr/>
          <p:nvPr/>
        </p:nvSpPr>
        <p:spPr>
          <a:xfrm>
            <a:off x="1700824" y="1502012"/>
            <a:ext cx="4285211" cy="4284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80" h="21589" extrusionOk="0">
                <a:moveTo>
                  <a:pt x="9841" y="0"/>
                </a:moveTo>
                <a:cubicBezTo>
                  <a:pt x="7322" y="0"/>
                  <a:pt x="4803" y="1055"/>
                  <a:pt x="2882" y="3163"/>
                </a:cubicBezTo>
                <a:cubicBezTo>
                  <a:pt x="-961" y="7378"/>
                  <a:pt x="-961" y="14210"/>
                  <a:pt x="2882" y="18426"/>
                </a:cubicBezTo>
                <a:cubicBezTo>
                  <a:pt x="4817" y="20548"/>
                  <a:pt x="7357" y="21600"/>
                  <a:pt x="9893" y="21585"/>
                </a:cubicBezTo>
                <a:lnTo>
                  <a:pt x="9893" y="21589"/>
                </a:lnTo>
                <a:lnTo>
                  <a:pt x="19679" y="21589"/>
                </a:lnTo>
                <a:lnTo>
                  <a:pt x="16802" y="18419"/>
                </a:lnTo>
                <a:cubicBezTo>
                  <a:pt x="20639" y="14203"/>
                  <a:pt x="20637" y="7376"/>
                  <a:pt x="16796" y="3163"/>
                </a:cubicBezTo>
                <a:cubicBezTo>
                  <a:pt x="14875" y="1055"/>
                  <a:pt x="12359" y="0"/>
                  <a:pt x="9841" y="0"/>
                </a:cubicBezTo>
                <a:close/>
              </a:path>
            </a:pathLst>
          </a:custGeom>
          <a:solidFill>
            <a:srgbClr val="32CEC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anchor="ctr">
            <a:noAutofit/>
          </a:bodyPr>
          <a:lstStyle/>
          <a:p>
            <a:pPr algn="ctr" defTabSz="292100">
              <a:defRPr sz="22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110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0A803D-5A18-444F-A3D9-1CF2C69356D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14854" y="3002353"/>
            <a:ext cx="2622164" cy="1292557"/>
          </a:xfrm>
        </p:spPr>
        <p:txBody>
          <a:bodyPr lIns="45719" rIns="45719" anchor="t"/>
          <a:lstStyle/>
          <a:p>
            <a:r>
              <a:rPr lang="en-US" sz="2400">
                <a:solidFill>
                  <a:schemeClr val="bg1"/>
                </a:solidFill>
                <a:latin typeface="Century Gothic"/>
              </a:rPr>
              <a:t>List all the things we can do, and make, with oil...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B39F007-F19D-4FF9-A533-8B5D149D16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61" y="316799"/>
            <a:ext cx="1269363" cy="470373"/>
          </a:xfrm>
          <a:prstGeom prst="rect">
            <a:avLst/>
          </a:prstGeom>
        </p:spPr>
      </p:pic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E40763E6-AC3A-A84F-A4E7-64575D02F69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2900" y="2501900"/>
            <a:ext cx="6515100" cy="4356100"/>
          </a:xfrm>
          <a:prstGeom prst="rect">
            <a:avLst/>
          </a:prstGeom>
        </p:spPr>
      </p:pic>
      <p:sp>
        <p:nvSpPr>
          <p:cNvPr id="13" name="Title 2">
            <a:extLst>
              <a:ext uri="{FF2B5EF4-FFF2-40B4-BE49-F238E27FC236}">
                <a16:creationId xmlns:a16="http://schemas.microsoft.com/office/drawing/2014/main" id="{29E1023B-A6A1-3D4D-BB8E-3713E29AE6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7878" y="415458"/>
            <a:ext cx="3708400" cy="273845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Lesson 1: How are plastics made?</a:t>
            </a:r>
            <a:br>
              <a:rPr lang="en-GB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01997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61F097-5739-4EA8-9FA7-F579D4C0B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CB603E-23F4-409C-AA46-EBEE7B4FC15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err="1"/>
              <a:t>Moulding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B06470-B541-477F-AA79-621E26D8A15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888154" y="2166074"/>
            <a:ext cx="2970789" cy="2281237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b="0">
                <a:solidFill>
                  <a:schemeClr val="bg1"/>
                </a:solidFill>
              </a:rPr>
              <a:t>The pellets are heated. The plastic becomes a soft resin which can be injected into </a:t>
            </a:r>
            <a:r>
              <a:rPr lang="en-US" sz="2000" b="0" err="1">
                <a:solidFill>
                  <a:schemeClr val="bg1"/>
                </a:solidFill>
              </a:rPr>
              <a:t>moulds</a:t>
            </a:r>
            <a:r>
              <a:rPr lang="en-US" sz="2000" b="0">
                <a:solidFill>
                  <a:schemeClr val="bg1"/>
                </a:solidFill>
              </a:rPr>
              <a:t>. The resin cools and is released from the </a:t>
            </a:r>
            <a:r>
              <a:rPr lang="en-US" sz="2000" b="0" err="1">
                <a:solidFill>
                  <a:schemeClr val="bg1"/>
                </a:solidFill>
              </a:rPr>
              <a:t>mould</a:t>
            </a:r>
            <a:r>
              <a:rPr lang="en-US" sz="2000" b="0">
                <a:solidFill>
                  <a:schemeClr val="bg1"/>
                </a:solidFill>
              </a:rPr>
              <a:t>. The plastic now has the desired shape. </a:t>
            </a:r>
            <a:endParaRPr lang="en-GB" sz="2000" b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AA9803D-7513-4F4A-BA50-BB891C02CF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8" y="316799"/>
            <a:ext cx="1269363" cy="470373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A641D6F6-232C-8C46-91F9-ABD9D24BCE3A}"/>
              </a:ext>
            </a:extLst>
          </p:cNvPr>
          <p:cNvSpPr/>
          <p:nvPr/>
        </p:nvSpPr>
        <p:spPr>
          <a:xfrm>
            <a:off x="5503333" y="999460"/>
            <a:ext cx="4893733" cy="4893733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16651239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D8AEC526-B3F8-CE4E-BEC1-6480074DF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4D123211-40B2-8B4B-927F-3E56AF96CC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State that plastics are made from oil.</a:t>
            </a:r>
          </a:p>
          <a:p>
            <a:r>
              <a:rPr lang="en-US"/>
              <a:t>Describe the steps involved in making plastic.</a:t>
            </a:r>
          </a:p>
          <a:p>
            <a:r>
              <a:rPr lang="en-US"/>
              <a:t>State what a monomer and a polymer is.</a:t>
            </a:r>
          </a:p>
          <a:p>
            <a:r>
              <a:rPr lang="en-US"/>
              <a:t>Describe how changing a substance’s structure can change its properties</a:t>
            </a:r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8D8F87-2C26-4C5A-B12E-43A53A8BD0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37" y="218536"/>
            <a:ext cx="1269363" cy="470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296300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CED49A50-5499-8646-BEAF-0C91257EA2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1079" y="415064"/>
            <a:ext cx="4944533" cy="273845"/>
          </a:xfrm>
        </p:spPr>
        <p:txBody>
          <a:bodyPr/>
          <a:lstStyle/>
          <a:p>
            <a:br>
              <a:rPr lang="en-US" dirty="0"/>
            </a:br>
            <a:r>
              <a:rPr lang="en-US" dirty="0"/>
              <a:t>Lesson 1: How are plastics made?</a:t>
            </a:r>
            <a:br>
              <a:rPr lang="en-GB" dirty="0"/>
            </a:b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F12DDE-438A-4564-8DA5-7EFB68C7BC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93160" y="1526867"/>
            <a:ext cx="5003514" cy="3024585"/>
          </a:xfrm>
        </p:spPr>
        <p:txBody>
          <a:bodyPr/>
          <a:lstStyle/>
          <a:p>
            <a:r>
              <a:rPr lang="en-US" dirty="0">
                <a:latin typeface="Century Gothic"/>
              </a:rPr>
              <a:t>How might we turn oil into a hard plastic?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31574E7-D09F-4CCA-8345-0944F61CCE0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292" y="218536"/>
            <a:ext cx="1269363" cy="470373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931B59F5-36DD-954E-B541-09881AC17817}"/>
              </a:ext>
            </a:extLst>
          </p:cNvPr>
          <p:cNvSpPr/>
          <p:nvPr/>
        </p:nvSpPr>
        <p:spPr>
          <a:xfrm>
            <a:off x="5185661" y="-163165"/>
            <a:ext cx="7883066" cy="737562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1875971604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FD728A-C6F0-48D4-9471-736FC4098C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AD134B7-0DF3-4AC1-B837-1DA03FA17A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07207" y="1742624"/>
            <a:ext cx="4280664" cy="1102949"/>
          </a:xfrm>
        </p:spPr>
        <p:txBody>
          <a:bodyPr/>
          <a:lstStyle/>
          <a:p>
            <a:r>
              <a:rPr lang="en-US" dirty="0"/>
              <a:t>Move around the room and discover how are plastics made…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1067115-D5EC-4C64-8227-EB792582F92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647" y="291501"/>
            <a:ext cx="1269363" cy="470373"/>
          </a:xfrm>
          <a:prstGeom prst="rect">
            <a:avLst/>
          </a:prstGeom>
        </p:spPr>
      </p:pic>
      <p:sp>
        <p:nvSpPr>
          <p:cNvPr id="10" name="Oval 9">
            <a:extLst>
              <a:ext uri="{FF2B5EF4-FFF2-40B4-BE49-F238E27FC236}">
                <a16:creationId xmlns:a16="http://schemas.microsoft.com/office/drawing/2014/main" id="{3B28F643-EED7-7046-98E8-9BF9945D08E5}"/>
              </a:ext>
            </a:extLst>
          </p:cNvPr>
          <p:cNvSpPr/>
          <p:nvPr/>
        </p:nvSpPr>
        <p:spPr>
          <a:xfrm>
            <a:off x="4887711" y="-281318"/>
            <a:ext cx="7862518" cy="7420635"/>
          </a:xfrm>
          <a:prstGeom prst="ellipse">
            <a:avLst/>
          </a:prstGeom>
          <a:blipFill dpi="0" rotWithShape="1">
            <a:blip r:embed="rId3"/>
            <a:srcRect/>
            <a:tile tx="0" ty="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237883599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4C411D8-638A-4E6C-966C-49BBB7F1E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F1B22-9592-4EE6-8B19-7B09387DE61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/>
              <a:t>Recap steps</a:t>
            </a:r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0923E9E-FAE2-4806-AEC4-22AB9805AC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785" y="316799"/>
            <a:ext cx="1269363" cy="470373"/>
          </a:xfrm>
          <a:prstGeom prst="rect">
            <a:avLst/>
          </a:prstGeom>
        </p:spPr>
      </p:pic>
      <p:sp>
        <p:nvSpPr>
          <p:cNvPr id="26" name="Oval 25">
            <a:extLst>
              <a:ext uri="{FF2B5EF4-FFF2-40B4-BE49-F238E27FC236}">
                <a16:creationId xmlns:a16="http://schemas.microsoft.com/office/drawing/2014/main" id="{8D1E7CB0-73F8-B743-81EF-77AC79890F5C}"/>
              </a:ext>
            </a:extLst>
          </p:cNvPr>
          <p:cNvSpPr/>
          <p:nvPr/>
        </p:nvSpPr>
        <p:spPr>
          <a:xfrm>
            <a:off x="8309711" y="1980855"/>
            <a:ext cx="1846999" cy="1846999"/>
          </a:xfrm>
          <a:prstGeom prst="ellipse">
            <a:avLst/>
          </a:prstGeom>
          <a:noFill/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04473DA-7E9B-4B8F-906F-4C831D671C6D}"/>
              </a:ext>
            </a:extLst>
          </p:cNvPr>
          <p:cNvGrpSpPr/>
          <p:nvPr/>
        </p:nvGrpSpPr>
        <p:grpSpPr>
          <a:xfrm>
            <a:off x="7834739" y="1812604"/>
            <a:ext cx="2160000" cy="2160000"/>
            <a:chOff x="1086501" y="4513006"/>
            <a:chExt cx="2160000" cy="2160000"/>
          </a:xfrm>
        </p:grpSpPr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41CDC029-DE7A-4E50-9CA1-4FAC76889B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086501" y="4513006"/>
              <a:ext cx="2160000" cy="2160000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B1F41751-4E8D-A14A-AE0A-7D885AC0E765}"/>
                </a:ext>
              </a:extLst>
            </p:cNvPr>
            <p:cNvSpPr/>
            <p:nvPr/>
          </p:nvSpPr>
          <p:spPr>
            <a:xfrm>
              <a:off x="1232491" y="4672674"/>
              <a:ext cx="1846998" cy="1846998"/>
            </a:xfrm>
            <a:prstGeom prst="ellipse">
              <a:avLst/>
            </a:prstGeom>
            <a:blipFill dpi="0" rotWithShape="1">
              <a:blip r:embed="rId3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US" sz="1100" dirty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B1E691D-B179-4E6D-95D0-108FE58220D1}"/>
              </a:ext>
            </a:extLst>
          </p:cNvPr>
          <p:cNvGrpSpPr/>
          <p:nvPr/>
        </p:nvGrpSpPr>
        <p:grpSpPr>
          <a:xfrm>
            <a:off x="6508151" y="4208818"/>
            <a:ext cx="2160000" cy="2160000"/>
            <a:chOff x="296196" y="4875384"/>
            <a:chExt cx="2160000" cy="21600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46F83C3-CC22-4D58-98A0-6CA27F656E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96196" y="4875384"/>
              <a:ext cx="2160000" cy="2160000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1382D61-345F-3141-B0AD-D3DA82B1D03A}"/>
                </a:ext>
              </a:extLst>
            </p:cNvPr>
            <p:cNvSpPr/>
            <p:nvPr/>
          </p:nvSpPr>
          <p:spPr>
            <a:xfrm>
              <a:off x="537337" y="5031885"/>
              <a:ext cx="1846998" cy="1846998"/>
            </a:xfrm>
            <a:prstGeom prst="ellipse">
              <a:avLst/>
            </a:prstGeom>
            <a:blipFill dpi="0" rotWithShape="1">
              <a:blip r:embed="rId4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US" sz="1100" dirty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5681E8C-9B43-4B01-B899-45C99249C577}"/>
              </a:ext>
            </a:extLst>
          </p:cNvPr>
          <p:cNvGrpSpPr/>
          <p:nvPr/>
        </p:nvGrpSpPr>
        <p:grpSpPr>
          <a:xfrm>
            <a:off x="3595710" y="4208818"/>
            <a:ext cx="2160000" cy="2160000"/>
            <a:chOff x="3648501" y="5570956"/>
            <a:chExt cx="2160000" cy="2160000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CD6CA67-B22B-48A2-82B8-31BE938F2C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648501" y="5570956"/>
              <a:ext cx="2160000" cy="2160000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69E0E8B-5E4C-B247-BDE1-E180AE2F302B}"/>
                </a:ext>
              </a:extLst>
            </p:cNvPr>
            <p:cNvSpPr/>
            <p:nvPr/>
          </p:nvSpPr>
          <p:spPr>
            <a:xfrm>
              <a:off x="3805002" y="5727457"/>
              <a:ext cx="1846998" cy="1846998"/>
            </a:xfrm>
            <a:prstGeom prst="ellipse">
              <a:avLst/>
            </a:prstGeom>
            <a:blipFill dpi="0" rotWithShape="1">
              <a:blip r:embed="rId5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US" sz="1100" dirty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C96D94F-CC76-478B-AE65-2032C49D0535}"/>
              </a:ext>
            </a:extLst>
          </p:cNvPr>
          <p:cNvGrpSpPr/>
          <p:nvPr/>
        </p:nvGrpSpPr>
        <p:grpSpPr>
          <a:xfrm>
            <a:off x="2197261" y="1824353"/>
            <a:ext cx="2160000" cy="2160000"/>
            <a:chOff x="1235753" y="4131143"/>
            <a:chExt cx="2160000" cy="2160000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03815E6-DC50-42F3-BCF3-061D3B6919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235753" y="4131143"/>
              <a:ext cx="2160000" cy="2160000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97FF33C5-16B3-3540-8D11-BC95A2F6CCE8}"/>
                </a:ext>
              </a:extLst>
            </p:cNvPr>
            <p:cNvSpPr/>
            <p:nvPr/>
          </p:nvSpPr>
          <p:spPr>
            <a:xfrm>
              <a:off x="1392254" y="4310593"/>
              <a:ext cx="1846998" cy="1846998"/>
            </a:xfrm>
            <a:prstGeom prst="ellipse">
              <a:avLst/>
            </a:prstGeom>
            <a:blipFill dpi="0" rotWithShape="1">
              <a:blip r:embed="rId6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US" sz="1100" dirty="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31A29F1-B479-4591-9FED-FE366EC58596}"/>
              </a:ext>
            </a:extLst>
          </p:cNvPr>
          <p:cNvGrpSpPr/>
          <p:nvPr/>
        </p:nvGrpSpPr>
        <p:grpSpPr>
          <a:xfrm>
            <a:off x="5016000" y="1822242"/>
            <a:ext cx="2160000" cy="2160000"/>
            <a:chOff x="5303004" y="5756326"/>
            <a:chExt cx="2160000" cy="21600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4CDD0AC-99EF-4C67-B9CF-D7C8572F425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03004" y="5756326"/>
              <a:ext cx="2160000" cy="2160000"/>
            </a:xfrm>
            <a:prstGeom prst="ellipse">
              <a:avLst/>
            </a:prstGeom>
            <a:solidFill>
              <a:schemeClr val="tx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5D256CA-0C30-1546-A8D9-7F8D2F9D9E16}"/>
                </a:ext>
              </a:extLst>
            </p:cNvPr>
            <p:cNvSpPr/>
            <p:nvPr/>
          </p:nvSpPr>
          <p:spPr>
            <a:xfrm>
              <a:off x="5459505" y="5917198"/>
              <a:ext cx="1846998" cy="1846998"/>
            </a:xfrm>
            <a:prstGeom prst="ellipse">
              <a:avLst/>
            </a:prstGeom>
            <a:blipFill dpi="0" rotWithShape="1">
              <a:blip r:embed="rId7"/>
              <a:srcRect/>
              <a:stretch>
                <a:fillRect/>
              </a:stretch>
            </a:blip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US" sz="1100">
                <a:solidFill>
                  <a:schemeClr val="accent2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200576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32CE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D959D-9FFC-5B4C-ABC5-A583AFFE54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EF12DDE-438A-4564-8DA5-7EFB68C7BCA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85538" y="1547415"/>
            <a:ext cx="4250199" cy="1369287"/>
          </a:xfrm>
        </p:spPr>
        <p:txBody>
          <a:bodyPr/>
          <a:lstStyle/>
          <a:p>
            <a:r>
              <a:rPr lang="en-US" dirty="0">
                <a:latin typeface="Century Gothic"/>
              </a:rPr>
              <a:t>What have we changed to make oil become plastic?</a:t>
            </a:r>
          </a:p>
          <a:p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6B852E-ED3A-4011-A137-4303BA8F060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597" y="316799"/>
            <a:ext cx="1269363" cy="470373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4EBC4EE-ADE4-7449-BAA2-C3889C4C28C7}"/>
              </a:ext>
            </a:extLst>
          </p:cNvPr>
          <p:cNvSpPr/>
          <p:nvPr/>
        </p:nvSpPr>
        <p:spPr>
          <a:xfrm>
            <a:off x="4743873" y="-71918"/>
            <a:ext cx="7985808" cy="7294776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0" ty="0" sx="100000" sy="100000" flip="none" algn="ctr"/>
          </a:blip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US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305765897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93ADCD4-CA27-435C-B92D-39674FDF4B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2CE265-CA1F-47D4-9E8D-8A441702814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53833" y="1864372"/>
            <a:ext cx="10684334" cy="2281237"/>
          </a:xfrm>
        </p:spPr>
        <p:txBody>
          <a:bodyPr/>
          <a:lstStyle/>
          <a:p>
            <a:r>
              <a:rPr lang="en-US" sz="2000" b="0" dirty="0">
                <a:solidFill>
                  <a:schemeClr val="bg1"/>
                </a:solidFill>
              </a:rPr>
              <a:t>Mono = one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Poly = many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A </a:t>
            </a:r>
            <a:r>
              <a:rPr lang="en-US" sz="2000" b="0" u="sng" dirty="0">
                <a:solidFill>
                  <a:schemeClr val="bg1"/>
                </a:solidFill>
              </a:rPr>
              <a:t>monomer</a:t>
            </a:r>
            <a:r>
              <a:rPr lang="en-US" sz="2000" b="0" dirty="0">
                <a:solidFill>
                  <a:schemeClr val="bg1"/>
                </a:solidFill>
              </a:rPr>
              <a:t> is an individual unit. A </a:t>
            </a:r>
            <a:r>
              <a:rPr lang="en-US" sz="2000" b="0" u="sng" dirty="0">
                <a:solidFill>
                  <a:schemeClr val="bg1"/>
                </a:solidFill>
              </a:rPr>
              <a:t>polymer</a:t>
            </a:r>
            <a:r>
              <a:rPr lang="en-US" sz="2000" b="0" dirty="0">
                <a:solidFill>
                  <a:schemeClr val="bg1"/>
                </a:solidFill>
              </a:rPr>
              <a:t> is a chain of the same monomers chemically bonded. When many monomers chemically join to form a polymer, we call this </a:t>
            </a:r>
            <a:r>
              <a:rPr lang="en-US" sz="2000" b="0" u="sng" dirty="0" err="1">
                <a:solidFill>
                  <a:schemeClr val="bg1"/>
                </a:solidFill>
              </a:rPr>
              <a:t>polymerisation</a:t>
            </a:r>
            <a:r>
              <a:rPr lang="en-US" sz="2000" b="0" dirty="0">
                <a:solidFill>
                  <a:schemeClr val="bg1"/>
                </a:solidFill>
              </a:rPr>
              <a:t>. </a:t>
            </a:r>
            <a:endParaRPr lang="en-GB" sz="2000" b="0" dirty="0">
              <a:solidFill>
                <a:schemeClr val="bg1"/>
              </a:solidFill>
            </a:endParaRPr>
          </a:p>
        </p:txBody>
      </p:sp>
      <p:pic>
        <p:nvPicPr>
          <p:cNvPr id="67" name="Picture 66">
            <a:extLst>
              <a:ext uri="{FF2B5EF4-FFF2-40B4-BE49-F238E27FC236}">
                <a16:creationId xmlns:a16="http://schemas.microsoft.com/office/drawing/2014/main" id="{DCFAB75A-A058-46DD-B887-92684004ADD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979" y="449173"/>
            <a:ext cx="1269363" cy="470373"/>
          </a:xfrm>
          <a:prstGeom prst="rect">
            <a:avLst/>
          </a:prstGeom>
        </p:spPr>
      </p:pic>
      <p:grpSp>
        <p:nvGrpSpPr>
          <p:cNvPr id="69" name="Group 68">
            <a:extLst>
              <a:ext uri="{FF2B5EF4-FFF2-40B4-BE49-F238E27FC236}">
                <a16:creationId xmlns:a16="http://schemas.microsoft.com/office/drawing/2014/main" id="{70CD8358-7E7D-4A6C-BB22-3B5D59F30FDB}"/>
              </a:ext>
            </a:extLst>
          </p:cNvPr>
          <p:cNvGrpSpPr/>
          <p:nvPr/>
        </p:nvGrpSpPr>
        <p:grpSpPr>
          <a:xfrm>
            <a:off x="1904353" y="4762529"/>
            <a:ext cx="1292600" cy="869443"/>
            <a:chOff x="785543" y="4184438"/>
            <a:chExt cx="1936836" cy="1513679"/>
          </a:xfrm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F4F3624B-3C46-45BE-8907-8EEE99ABD080}"/>
                </a:ext>
              </a:extLst>
            </p:cNvPr>
            <p:cNvSpPr/>
            <p:nvPr/>
          </p:nvSpPr>
          <p:spPr>
            <a:xfrm>
              <a:off x="2078143" y="4184438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4BEECFEB-0E26-4C5C-8E7E-F97B6A473D04}"/>
                </a:ext>
              </a:extLst>
            </p:cNvPr>
            <p:cNvSpPr/>
            <p:nvPr/>
          </p:nvSpPr>
          <p:spPr>
            <a:xfrm>
              <a:off x="2071956" y="5053881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11C7E6C9-A64F-4AF0-B476-1DC1E27C8E63}"/>
                </a:ext>
              </a:extLst>
            </p:cNvPr>
            <p:cNvSpPr/>
            <p:nvPr/>
          </p:nvSpPr>
          <p:spPr>
            <a:xfrm>
              <a:off x="785543" y="4233107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8E8EE7FE-F9B9-4EF3-B9DD-97371A336B54}"/>
                </a:ext>
              </a:extLst>
            </p:cNvPr>
            <p:cNvSpPr/>
            <p:nvPr/>
          </p:nvSpPr>
          <p:spPr>
            <a:xfrm>
              <a:off x="831311" y="5053881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5455F07E-26C1-4DA9-AA69-1A59DDCB45A2}"/>
                </a:ext>
              </a:extLst>
            </p:cNvPr>
            <p:cNvGrpSpPr/>
            <p:nvPr/>
          </p:nvGrpSpPr>
          <p:grpSpPr>
            <a:xfrm>
              <a:off x="1132609" y="4655127"/>
              <a:ext cx="1236517" cy="644236"/>
              <a:chOff x="1132609" y="4655127"/>
              <a:chExt cx="1236517" cy="644236"/>
            </a:xfrm>
          </p:grpSpPr>
          <p:sp>
            <p:nvSpPr>
              <p:cNvPr id="75" name="Oval 74">
                <a:extLst>
                  <a:ext uri="{FF2B5EF4-FFF2-40B4-BE49-F238E27FC236}">
                    <a16:creationId xmlns:a16="http://schemas.microsoft.com/office/drawing/2014/main" id="{AB295F00-AEF5-4D6C-A746-2BF460B14DFF}"/>
                  </a:ext>
                </a:extLst>
              </p:cNvPr>
              <p:cNvSpPr/>
              <p:nvPr/>
            </p:nvSpPr>
            <p:spPr>
              <a:xfrm>
                <a:off x="1132609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16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16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76" name="Oval 75">
                <a:extLst>
                  <a:ext uri="{FF2B5EF4-FFF2-40B4-BE49-F238E27FC236}">
                    <a16:creationId xmlns:a16="http://schemas.microsoft.com/office/drawing/2014/main" id="{3B19B986-ABEB-4A0E-BC05-80D2ADF76F01}"/>
                  </a:ext>
                </a:extLst>
              </p:cNvPr>
              <p:cNvSpPr/>
              <p:nvPr/>
            </p:nvSpPr>
            <p:spPr>
              <a:xfrm>
                <a:off x="1724890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16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16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D6C06C68-1D10-40D1-9A28-D0DA16FE8A4B}"/>
              </a:ext>
            </a:extLst>
          </p:cNvPr>
          <p:cNvGrpSpPr/>
          <p:nvPr/>
        </p:nvGrpSpPr>
        <p:grpSpPr>
          <a:xfrm>
            <a:off x="5873940" y="4338497"/>
            <a:ext cx="4538911" cy="1702158"/>
            <a:chOff x="3526288" y="4875794"/>
            <a:chExt cx="4538911" cy="1702158"/>
          </a:xfrm>
        </p:grpSpPr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0FB5CF0A-048F-49AD-8BDA-D5B71CF6200F}"/>
                </a:ext>
              </a:extLst>
            </p:cNvPr>
            <p:cNvSpPr/>
            <p:nvPr/>
          </p:nvSpPr>
          <p:spPr>
            <a:xfrm>
              <a:off x="7420963" y="5375064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E462D20D-BAE3-4D99-A7EF-6C3A250EEBD1}"/>
                </a:ext>
              </a:extLst>
            </p:cNvPr>
            <p:cNvSpPr/>
            <p:nvPr/>
          </p:nvSpPr>
          <p:spPr>
            <a:xfrm>
              <a:off x="6893338" y="4875794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B95BA42-B849-4B17-827E-8714492D5ED2}"/>
                </a:ext>
              </a:extLst>
            </p:cNvPr>
            <p:cNvSpPr/>
            <p:nvPr/>
          </p:nvSpPr>
          <p:spPr>
            <a:xfrm>
              <a:off x="6279761" y="4875794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D6EC837C-9E68-4E0C-B58E-51586472F714}"/>
                </a:ext>
              </a:extLst>
            </p:cNvPr>
            <p:cNvSpPr/>
            <p:nvPr/>
          </p:nvSpPr>
          <p:spPr>
            <a:xfrm>
              <a:off x="5775917" y="4882774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3C304250-5A8E-419A-A63F-AAA0F5513900}"/>
                </a:ext>
              </a:extLst>
            </p:cNvPr>
            <p:cNvSpPr/>
            <p:nvPr/>
          </p:nvSpPr>
          <p:spPr>
            <a:xfrm>
              <a:off x="5162340" y="4882774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6AC1735F-CFFC-4629-8B75-D254D841C834}"/>
                </a:ext>
              </a:extLst>
            </p:cNvPr>
            <p:cNvSpPr/>
            <p:nvPr/>
          </p:nvSpPr>
          <p:spPr>
            <a:xfrm>
              <a:off x="6975952" y="5933716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E4235645-2199-4124-833A-2A7ACAEBDD00}"/>
                </a:ext>
              </a:extLst>
            </p:cNvPr>
            <p:cNvSpPr/>
            <p:nvPr/>
          </p:nvSpPr>
          <p:spPr>
            <a:xfrm>
              <a:off x="6362375" y="5933716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BF4735A2-8F8E-4C84-875D-9A61940B1C3A}"/>
                </a:ext>
              </a:extLst>
            </p:cNvPr>
            <p:cNvSpPr/>
            <p:nvPr/>
          </p:nvSpPr>
          <p:spPr>
            <a:xfrm>
              <a:off x="5841860" y="5933716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55B61E65-6903-4F7A-A040-17E260EEEB71}"/>
                </a:ext>
              </a:extLst>
            </p:cNvPr>
            <p:cNvSpPr/>
            <p:nvPr/>
          </p:nvSpPr>
          <p:spPr>
            <a:xfrm>
              <a:off x="5228283" y="5933716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5A5D7CEB-DC1B-4468-BF1A-E28F6185E7B9}"/>
                </a:ext>
              </a:extLst>
            </p:cNvPr>
            <p:cNvSpPr/>
            <p:nvPr/>
          </p:nvSpPr>
          <p:spPr>
            <a:xfrm>
              <a:off x="4657982" y="5933716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134BC5D2-E152-429A-AA33-359067740970}"/>
                </a:ext>
              </a:extLst>
            </p:cNvPr>
            <p:cNvSpPr/>
            <p:nvPr/>
          </p:nvSpPr>
          <p:spPr>
            <a:xfrm>
              <a:off x="3526288" y="5459812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84FF936B-6A60-42F9-97E5-3CE88373D6C2}"/>
                </a:ext>
              </a:extLst>
            </p:cNvPr>
            <p:cNvSpPr/>
            <p:nvPr/>
          </p:nvSpPr>
          <p:spPr>
            <a:xfrm>
              <a:off x="4684074" y="4877343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CC875E59-1B9D-4BCB-96ED-7CCA552E0AE0}"/>
                </a:ext>
              </a:extLst>
            </p:cNvPr>
            <p:cNvSpPr/>
            <p:nvPr/>
          </p:nvSpPr>
          <p:spPr>
            <a:xfrm>
              <a:off x="4039838" y="4877343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E5045115-500A-471B-90CC-6F91D5440C0E}"/>
                </a:ext>
              </a:extLst>
            </p:cNvPr>
            <p:cNvSpPr/>
            <p:nvPr/>
          </p:nvSpPr>
          <p:spPr>
            <a:xfrm>
              <a:off x="4044405" y="5933716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20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20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126BC78-D3B7-420B-8B8E-419122145FB4}"/>
                </a:ext>
              </a:extLst>
            </p:cNvPr>
            <p:cNvGrpSpPr/>
            <p:nvPr/>
          </p:nvGrpSpPr>
          <p:grpSpPr>
            <a:xfrm>
              <a:off x="4039838" y="5410960"/>
              <a:ext cx="1236517" cy="644236"/>
              <a:chOff x="1132609" y="4655127"/>
              <a:chExt cx="1236517" cy="644236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467A29C3-1A11-40E9-B618-00C1FFC5C3C3}"/>
                  </a:ext>
                </a:extLst>
              </p:cNvPr>
              <p:cNvSpPr/>
              <p:nvPr/>
            </p:nvSpPr>
            <p:spPr>
              <a:xfrm>
                <a:off x="1132609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24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24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75180DE9-76FA-4B20-AC22-46FEB46EB4FE}"/>
                  </a:ext>
                </a:extLst>
              </p:cNvPr>
              <p:cNvSpPr/>
              <p:nvPr/>
            </p:nvSpPr>
            <p:spPr>
              <a:xfrm>
                <a:off x="1724890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24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24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927B556E-5428-4A1E-A27B-16BA69B4A842}"/>
                </a:ext>
              </a:extLst>
            </p:cNvPr>
            <p:cNvGrpSpPr/>
            <p:nvPr/>
          </p:nvGrpSpPr>
          <p:grpSpPr>
            <a:xfrm>
              <a:off x="5197624" y="5405530"/>
              <a:ext cx="1236517" cy="644236"/>
              <a:chOff x="1132609" y="4655127"/>
              <a:chExt cx="1236517" cy="644236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C67BB87E-B3E5-4F0C-8F67-7475066BF887}"/>
                  </a:ext>
                </a:extLst>
              </p:cNvPr>
              <p:cNvSpPr/>
              <p:nvPr/>
            </p:nvSpPr>
            <p:spPr>
              <a:xfrm>
                <a:off x="1132609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24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24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4203D610-DF1E-4574-85D1-200F42585ED4}"/>
                  </a:ext>
                </a:extLst>
              </p:cNvPr>
              <p:cNvSpPr/>
              <p:nvPr/>
            </p:nvSpPr>
            <p:spPr>
              <a:xfrm>
                <a:off x="1724890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24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24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3EAD48E7-BF1D-4618-ADA1-3482CD355072}"/>
                </a:ext>
              </a:extLst>
            </p:cNvPr>
            <p:cNvGrpSpPr/>
            <p:nvPr/>
          </p:nvGrpSpPr>
          <p:grpSpPr>
            <a:xfrm>
              <a:off x="6301057" y="5410960"/>
              <a:ext cx="1236517" cy="644236"/>
              <a:chOff x="1132609" y="4655127"/>
              <a:chExt cx="1236517" cy="644236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BA11DA69-C867-4A1C-988E-145F0C2D8C8C}"/>
                  </a:ext>
                </a:extLst>
              </p:cNvPr>
              <p:cNvSpPr/>
              <p:nvPr/>
            </p:nvSpPr>
            <p:spPr>
              <a:xfrm>
                <a:off x="1132609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24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24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E75F9FF7-BF08-4FF7-B263-6DD58855B25D}"/>
                  </a:ext>
                </a:extLst>
              </p:cNvPr>
              <p:cNvSpPr/>
              <p:nvPr/>
            </p:nvSpPr>
            <p:spPr>
              <a:xfrm>
                <a:off x="1724890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24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24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31832DF-2BD5-4A11-8129-2019221EFB77}"/>
              </a:ext>
            </a:extLst>
          </p:cNvPr>
          <p:cNvGrpSpPr/>
          <p:nvPr/>
        </p:nvGrpSpPr>
        <p:grpSpPr>
          <a:xfrm>
            <a:off x="3321650" y="3998791"/>
            <a:ext cx="1292600" cy="869443"/>
            <a:chOff x="785543" y="4184438"/>
            <a:chExt cx="1936836" cy="1513679"/>
          </a:xfrm>
        </p:grpSpPr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87789A94-B9EB-48EF-AF4F-B8AAEBE3C23A}"/>
                </a:ext>
              </a:extLst>
            </p:cNvPr>
            <p:cNvSpPr/>
            <p:nvPr/>
          </p:nvSpPr>
          <p:spPr>
            <a:xfrm>
              <a:off x="2078143" y="4184438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D6771971-A8DD-4B48-86DB-8D4630E46D40}"/>
                </a:ext>
              </a:extLst>
            </p:cNvPr>
            <p:cNvSpPr/>
            <p:nvPr/>
          </p:nvSpPr>
          <p:spPr>
            <a:xfrm>
              <a:off x="2071956" y="5053881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6CDE2772-E966-49FE-8CC7-5B0FA7E36744}"/>
                </a:ext>
              </a:extLst>
            </p:cNvPr>
            <p:cNvSpPr/>
            <p:nvPr/>
          </p:nvSpPr>
          <p:spPr>
            <a:xfrm>
              <a:off x="785543" y="4233107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5D0715C7-FEC1-45C6-A9F2-1BC0F72CA786}"/>
                </a:ext>
              </a:extLst>
            </p:cNvPr>
            <p:cNvSpPr/>
            <p:nvPr/>
          </p:nvSpPr>
          <p:spPr>
            <a:xfrm>
              <a:off x="831311" y="5053881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106" name="Group 105">
              <a:extLst>
                <a:ext uri="{FF2B5EF4-FFF2-40B4-BE49-F238E27FC236}">
                  <a16:creationId xmlns:a16="http://schemas.microsoft.com/office/drawing/2014/main" id="{07DA000A-A26D-418D-A61A-34ED1E9F7D6E}"/>
                </a:ext>
              </a:extLst>
            </p:cNvPr>
            <p:cNvGrpSpPr/>
            <p:nvPr/>
          </p:nvGrpSpPr>
          <p:grpSpPr>
            <a:xfrm>
              <a:off x="1132609" y="4655127"/>
              <a:ext cx="1236517" cy="644236"/>
              <a:chOff x="1132609" y="4655127"/>
              <a:chExt cx="1236517" cy="644236"/>
            </a:xfrm>
          </p:grpSpPr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C751ECCB-AB5D-46D7-AFE9-2013350B7E61}"/>
                  </a:ext>
                </a:extLst>
              </p:cNvPr>
              <p:cNvSpPr/>
              <p:nvPr/>
            </p:nvSpPr>
            <p:spPr>
              <a:xfrm>
                <a:off x="1132609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16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16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08" name="Oval 107">
                <a:extLst>
                  <a:ext uri="{FF2B5EF4-FFF2-40B4-BE49-F238E27FC236}">
                    <a16:creationId xmlns:a16="http://schemas.microsoft.com/office/drawing/2014/main" id="{8432B411-6564-4D88-A793-FA9B95F1A2BE}"/>
                  </a:ext>
                </a:extLst>
              </p:cNvPr>
              <p:cNvSpPr/>
              <p:nvPr/>
            </p:nvSpPr>
            <p:spPr>
              <a:xfrm>
                <a:off x="1724890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16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16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B7717723-3CB2-4419-B1C7-1ACD45EC9AA0}"/>
              </a:ext>
            </a:extLst>
          </p:cNvPr>
          <p:cNvGrpSpPr/>
          <p:nvPr/>
        </p:nvGrpSpPr>
        <p:grpSpPr>
          <a:xfrm>
            <a:off x="3068063" y="5718538"/>
            <a:ext cx="1292600" cy="869443"/>
            <a:chOff x="785543" y="4184438"/>
            <a:chExt cx="1936836" cy="1513679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CF33CF5D-9C0F-420D-9D64-5D8AA0EE2B1F}"/>
                </a:ext>
              </a:extLst>
            </p:cNvPr>
            <p:cNvSpPr/>
            <p:nvPr/>
          </p:nvSpPr>
          <p:spPr>
            <a:xfrm>
              <a:off x="2078143" y="4184438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5CD9DC1A-46BB-4F92-89AB-338B73C4FB7B}"/>
                </a:ext>
              </a:extLst>
            </p:cNvPr>
            <p:cNvSpPr/>
            <p:nvPr/>
          </p:nvSpPr>
          <p:spPr>
            <a:xfrm>
              <a:off x="2071956" y="5053881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C13EFFF0-9CD5-4816-A7A1-7A0E07870C93}"/>
                </a:ext>
              </a:extLst>
            </p:cNvPr>
            <p:cNvSpPr/>
            <p:nvPr/>
          </p:nvSpPr>
          <p:spPr>
            <a:xfrm>
              <a:off x="785543" y="4233107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63CACA63-4BE3-4B59-A6CF-775F71AA8A52}"/>
                </a:ext>
              </a:extLst>
            </p:cNvPr>
            <p:cNvSpPr/>
            <p:nvPr/>
          </p:nvSpPr>
          <p:spPr>
            <a:xfrm>
              <a:off x="831311" y="5053881"/>
              <a:ext cx="644236" cy="644236"/>
            </a:xfrm>
            <a:prstGeom prst="ellipse">
              <a:avLst/>
            </a:prstGeom>
            <a:gradFill flip="none" rotWithShape="1">
              <a:gsLst>
                <a:gs pos="0">
                  <a:srgbClr val="FFFFFF"/>
                </a:gs>
                <a:gs pos="50000">
                  <a:srgbClr val="FFFFFF">
                    <a:lumMod val="85000"/>
                  </a:srgbClr>
                </a:gs>
                <a:gs pos="100000">
                  <a:srgbClr val="FFFFFF">
                    <a:lumMod val="85000"/>
                    <a:shade val="100000"/>
                    <a:satMod val="11500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12700" cap="flat">
              <a:solidFill>
                <a:srgbClr val="FFFFFF">
                  <a:lumMod val="50000"/>
                </a:srgbClr>
              </a:solidFill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 hangingPunct="1">
                <a:defRPr/>
              </a:pPr>
              <a:r>
                <a:rPr lang="en-US" sz="1400" b="1">
                  <a:solidFill>
                    <a:srgbClr val="25233C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rPr>
                <a:t>H</a:t>
              </a:r>
              <a:endParaRPr lang="en-GB" sz="1400" b="1">
                <a:solidFill>
                  <a:srgbClr val="25233C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grpSp>
          <p:nvGrpSpPr>
            <p:cNvPr id="114" name="Group 113">
              <a:extLst>
                <a:ext uri="{FF2B5EF4-FFF2-40B4-BE49-F238E27FC236}">
                  <a16:creationId xmlns:a16="http://schemas.microsoft.com/office/drawing/2014/main" id="{CCBA444B-55F4-48CC-B6A4-2742668C81EF}"/>
                </a:ext>
              </a:extLst>
            </p:cNvPr>
            <p:cNvGrpSpPr/>
            <p:nvPr/>
          </p:nvGrpSpPr>
          <p:grpSpPr>
            <a:xfrm>
              <a:off x="1132609" y="4655127"/>
              <a:ext cx="1236517" cy="644236"/>
              <a:chOff x="1132609" y="4655127"/>
              <a:chExt cx="1236517" cy="644236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5266D8E1-B7E8-47A2-B8C1-D90024A9FC3F}"/>
                  </a:ext>
                </a:extLst>
              </p:cNvPr>
              <p:cNvSpPr/>
              <p:nvPr/>
            </p:nvSpPr>
            <p:spPr>
              <a:xfrm>
                <a:off x="1132609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16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16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  <p:sp>
            <p:nvSpPr>
              <p:cNvPr id="116" name="Oval 115">
                <a:extLst>
                  <a:ext uri="{FF2B5EF4-FFF2-40B4-BE49-F238E27FC236}">
                    <a16:creationId xmlns:a16="http://schemas.microsoft.com/office/drawing/2014/main" id="{032BFF05-8077-42E0-AD2A-91B693A2A7E8}"/>
                  </a:ext>
                </a:extLst>
              </p:cNvPr>
              <p:cNvSpPr/>
              <p:nvPr/>
            </p:nvSpPr>
            <p:spPr>
              <a:xfrm>
                <a:off x="1724890" y="4655127"/>
                <a:ext cx="644236" cy="644236"/>
              </a:xfrm>
              <a:prstGeom prst="ellipse">
                <a:avLst/>
              </a:prstGeom>
              <a:solidFill>
                <a:srgbClr val="ECEAE6">
                  <a:lumMod val="25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25400" tIns="25400" rIns="25400" bIns="25400" numCol="1" rtlCol="0" anchor="ctr">
                <a:noAutofit/>
              </a:bodyPr>
              <a:lstStyle/>
              <a:p>
                <a:pPr algn="ctr" defTabSz="292100" hangingPunct="1">
                  <a:defRPr/>
                </a:pPr>
                <a:r>
                  <a:rPr lang="en-US" sz="1600" b="1">
                    <a:solidFill>
                      <a:srgbClr val="FFFFFF"/>
                    </a:solidFill>
                    <a:latin typeface="Helvetica Neue Medium"/>
                    <a:ea typeface="Helvetica Neue Medium"/>
                    <a:cs typeface="Helvetica Neue Medium"/>
                    <a:sym typeface="Helvetica Neue Medium"/>
                  </a:rPr>
                  <a:t>C</a:t>
                </a:r>
                <a:endParaRPr lang="en-GB" sz="1600" b="1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endParaRPr>
              </a:p>
            </p:txBody>
          </p:sp>
        </p:grpSp>
      </p:grpSp>
      <p:sp>
        <p:nvSpPr>
          <p:cNvPr id="117" name="Arrow: Right 116">
            <a:extLst>
              <a:ext uri="{FF2B5EF4-FFF2-40B4-BE49-F238E27FC236}">
                <a16:creationId xmlns:a16="http://schemas.microsoft.com/office/drawing/2014/main" id="{F1E9929F-D411-4B78-9F94-7360BFBDCF19}"/>
              </a:ext>
            </a:extLst>
          </p:cNvPr>
          <p:cNvSpPr/>
          <p:nvPr/>
        </p:nvSpPr>
        <p:spPr>
          <a:xfrm>
            <a:off x="4546240" y="4808480"/>
            <a:ext cx="830881" cy="704092"/>
          </a:xfrm>
          <a:prstGeom prst="rightArrow">
            <a:avLst/>
          </a:prstGeom>
          <a:solidFill>
            <a:srgbClr val="32CEC3"/>
          </a:solidFill>
          <a:ln w="12700" cap="flat">
            <a:noFill/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11C488BD-68AD-4E8E-B12A-45B0E6C9FED2}"/>
              </a:ext>
            </a:extLst>
          </p:cNvPr>
          <p:cNvSpPr txBox="1"/>
          <p:nvPr/>
        </p:nvSpPr>
        <p:spPr>
          <a:xfrm>
            <a:off x="3158152" y="5025825"/>
            <a:ext cx="1272141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1">
              <a:defRPr/>
            </a:pPr>
            <a:r>
              <a:rPr lang="en-US" sz="1800" b="1" u="sng">
                <a:solidFill>
                  <a:sysClr val="windowText" lastClr="000000"/>
                </a:solidFill>
              </a:rPr>
              <a:t>Mono</a:t>
            </a:r>
            <a:r>
              <a:rPr lang="en-US" sz="1800" b="1">
                <a:solidFill>
                  <a:sysClr val="windowText" lastClr="000000"/>
                </a:solidFill>
              </a:rPr>
              <a:t>mers</a:t>
            </a:r>
            <a:endParaRPr lang="en-GB" sz="1800" b="1">
              <a:solidFill>
                <a:sysClr val="windowText" lastClr="000000"/>
              </a:solidFill>
            </a:endParaRP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572A25E0-77FF-492E-AF58-0BE4D6D94CAB}"/>
              </a:ext>
            </a:extLst>
          </p:cNvPr>
          <p:cNvSpPr txBox="1"/>
          <p:nvPr/>
        </p:nvSpPr>
        <p:spPr>
          <a:xfrm>
            <a:off x="7539364" y="6093225"/>
            <a:ext cx="998028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 hangingPunct="1">
              <a:defRPr/>
            </a:pPr>
            <a:r>
              <a:rPr lang="en-US" sz="1800" b="1" u="sng">
                <a:solidFill>
                  <a:sysClr val="windowText" lastClr="000000"/>
                </a:solidFill>
              </a:rPr>
              <a:t>Poly</a:t>
            </a:r>
            <a:r>
              <a:rPr lang="en-US" sz="1800" b="1">
                <a:solidFill>
                  <a:sysClr val="windowText" lastClr="000000"/>
                </a:solidFill>
              </a:rPr>
              <a:t>mer</a:t>
            </a:r>
            <a:endParaRPr lang="en-GB" sz="1800" b="1">
              <a:solidFill>
                <a:sysClr val="windowText" lastClr="00000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BD1EE45-BE22-3441-B6DF-352215FCA7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833" y="1161599"/>
            <a:ext cx="8415694" cy="1224943"/>
          </a:xfrm>
        </p:spPr>
        <p:txBody>
          <a:bodyPr/>
          <a:lstStyle/>
          <a:p>
            <a:r>
              <a:rPr lang="en-US" sz="3200" u="sng" dirty="0">
                <a:latin typeface="Century Gothic"/>
              </a:rPr>
              <a:t>Mono</a:t>
            </a:r>
            <a:r>
              <a:rPr lang="en-US" sz="3200" dirty="0">
                <a:latin typeface="Century Gothic"/>
              </a:rPr>
              <a:t>mers &amp; </a:t>
            </a:r>
            <a:r>
              <a:rPr lang="en-US" sz="3200" u="sng" dirty="0">
                <a:latin typeface="Century Gothic"/>
              </a:rPr>
              <a:t>Poly</a:t>
            </a:r>
            <a:r>
              <a:rPr lang="en-US" sz="3200" dirty="0">
                <a:latin typeface="Century Gothic"/>
              </a:rPr>
              <a:t>mers </a:t>
            </a:r>
            <a:endParaRPr lang="en-GB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6775848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39883D0F-490B-409A-91C0-1DF4E4067211}"/>
              </a:ext>
            </a:extLst>
          </p:cNvPr>
          <p:cNvCxnSpPr>
            <a:cxnSpLocks/>
          </p:cNvCxnSpPr>
          <p:nvPr/>
        </p:nvCxnSpPr>
        <p:spPr>
          <a:xfrm flipH="1" flipV="1">
            <a:off x="8633063" y="5166557"/>
            <a:ext cx="228959" cy="342946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9AC120CD-F195-4EEA-AA6D-966626FE78C4}"/>
              </a:ext>
            </a:extLst>
          </p:cNvPr>
          <p:cNvCxnSpPr>
            <a:cxnSpLocks/>
            <a:stCxn id="100" idx="1"/>
          </p:cNvCxnSpPr>
          <p:nvPr/>
        </p:nvCxnSpPr>
        <p:spPr>
          <a:xfrm flipH="1" flipV="1">
            <a:off x="3829595" y="4951637"/>
            <a:ext cx="180383" cy="217198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7F8D70E7-85C2-4040-9E23-8328FFF8420D}"/>
              </a:ext>
            </a:extLst>
          </p:cNvPr>
          <p:cNvCxnSpPr>
            <a:cxnSpLocks/>
          </p:cNvCxnSpPr>
          <p:nvPr/>
        </p:nvCxnSpPr>
        <p:spPr>
          <a:xfrm flipH="1">
            <a:off x="7527066" y="5677293"/>
            <a:ext cx="264446" cy="177665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7C9A2EEA-C517-4C85-BF43-AADCBE0472D0}"/>
              </a:ext>
            </a:extLst>
          </p:cNvPr>
          <p:cNvCxnSpPr>
            <a:cxnSpLocks/>
          </p:cNvCxnSpPr>
          <p:nvPr/>
        </p:nvCxnSpPr>
        <p:spPr>
          <a:xfrm flipV="1">
            <a:off x="7510456" y="5854959"/>
            <a:ext cx="16611" cy="347277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E0D070A2-1901-45BD-A388-099467D82E4B}"/>
              </a:ext>
            </a:extLst>
          </p:cNvPr>
          <p:cNvCxnSpPr>
            <a:cxnSpLocks/>
          </p:cNvCxnSpPr>
          <p:nvPr/>
        </p:nvCxnSpPr>
        <p:spPr>
          <a:xfrm flipH="1">
            <a:off x="9076581" y="5677293"/>
            <a:ext cx="264446" cy="177665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9" name="Straight Connector 128">
            <a:extLst>
              <a:ext uri="{FF2B5EF4-FFF2-40B4-BE49-F238E27FC236}">
                <a16:creationId xmlns:a16="http://schemas.microsoft.com/office/drawing/2014/main" id="{152EBF77-E890-40ED-A7B0-5F61F9898D8A}"/>
              </a:ext>
            </a:extLst>
          </p:cNvPr>
          <p:cNvCxnSpPr>
            <a:cxnSpLocks/>
          </p:cNvCxnSpPr>
          <p:nvPr/>
        </p:nvCxnSpPr>
        <p:spPr>
          <a:xfrm flipH="1" flipV="1">
            <a:off x="9076581" y="5854958"/>
            <a:ext cx="157588" cy="261343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2" name="Straight Connector 111">
            <a:extLst>
              <a:ext uri="{FF2B5EF4-FFF2-40B4-BE49-F238E27FC236}">
                <a16:creationId xmlns:a16="http://schemas.microsoft.com/office/drawing/2014/main" id="{5F8E5439-D506-4F06-AB22-1A5621F5E1E3}"/>
              </a:ext>
            </a:extLst>
          </p:cNvPr>
          <p:cNvCxnSpPr>
            <a:cxnSpLocks/>
            <a:stCxn id="42" idx="3"/>
          </p:cNvCxnSpPr>
          <p:nvPr/>
        </p:nvCxnSpPr>
        <p:spPr>
          <a:xfrm flipH="1">
            <a:off x="2523395" y="5829633"/>
            <a:ext cx="264446" cy="177665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86599995-593B-4AB6-8F7F-F87D32DB092C}"/>
              </a:ext>
            </a:extLst>
          </p:cNvPr>
          <p:cNvCxnSpPr>
            <a:cxnSpLocks/>
            <a:stCxn id="55" idx="0"/>
          </p:cNvCxnSpPr>
          <p:nvPr/>
        </p:nvCxnSpPr>
        <p:spPr>
          <a:xfrm flipH="1" flipV="1">
            <a:off x="2523395" y="6007298"/>
            <a:ext cx="157588" cy="261343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EE27639C-15C1-4624-8E95-8D873364D59D}"/>
              </a:ext>
            </a:extLst>
          </p:cNvPr>
          <p:cNvCxnSpPr>
            <a:cxnSpLocks/>
          </p:cNvCxnSpPr>
          <p:nvPr/>
        </p:nvCxnSpPr>
        <p:spPr>
          <a:xfrm flipH="1">
            <a:off x="3965363" y="5271028"/>
            <a:ext cx="152698" cy="326433"/>
          </a:xfrm>
          <a:prstGeom prst="line">
            <a:avLst/>
          </a:prstGeom>
          <a:noFill/>
          <a:ln w="57150" cap="flat">
            <a:solidFill>
              <a:srgbClr val="FFC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AE8BEBB6-A2F8-4D3C-B841-715A3E3F9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/>
            </a:br>
            <a:r>
              <a:rPr lang="en-US"/>
              <a:t>Lesson 1: How are plastics made?</a:t>
            </a:r>
            <a:br>
              <a:rPr lang="en-GB"/>
            </a:b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49C6185-950D-4FFF-AC21-8EBC466228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1933" y="1720462"/>
            <a:ext cx="5072685" cy="2209800"/>
          </a:xfrm>
          <a:noFill/>
        </p:spPr>
        <p:txBody>
          <a:bodyPr/>
          <a:lstStyle/>
          <a:p>
            <a:r>
              <a:rPr lang="en-US" sz="2000" dirty="0">
                <a:solidFill>
                  <a:schemeClr val="bg1"/>
                </a:solidFill>
              </a:rPr>
              <a:t>Thermoplastic: 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Consists of long polymer chains with few cross-links. </a:t>
            </a:r>
          </a:p>
          <a:p>
            <a:r>
              <a:rPr lang="en-US" sz="2000" b="0" dirty="0">
                <a:solidFill>
                  <a:schemeClr val="bg1"/>
                </a:solidFill>
              </a:rPr>
              <a:t>This means when heated it becomes soft and can be reshaped. When cooled it returns solid again. </a:t>
            </a:r>
            <a:endParaRPr lang="en-GB" sz="2000" b="0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 Placeholder 4">
            <a:extLst>
              <a:ext uri="{FF2B5EF4-FFF2-40B4-BE49-F238E27FC236}">
                <a16:creationId xmlns:a16="http://schemas.microsoft.com/office/drawing/2014/main" id="{D8ABDE1C-59C9-45E8-98CF-06AE73B6AAAB}"/>
              </a:ext>
            </a:extLst>
          </p:cNvPr>
          <p:cNvSpPr txBox="1">
            <a:spLocks/>
          </p:cNvSpPr>
          <p:nvPr/>
        </p:nvSpPr>
        <p:spPr>
          <a:xfrm>
            <a:off x="6307928" y="1748095"/>
            <a:ext cx="5209401" cy="2209800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/>
          <a:lstStyle>
            <a:lvl1pPr marL="0" marR="0" indent="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None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2pPr>
            <a:lvl3pPr marL="1234440" marR="0" indent="-32004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1800" b="1" i="0" u="none" strike="noStrike" cap="none" spc="0" baseline="0">
                <a:ln>
                  <a:noFill/>
                </a:ln>
                <a:solidFill>
                  <a:schemeClr val="tx1"/>
                </a:solidFill>
                <a:uFillTx/>
                <a:latin typeface="Century Gothic" panose="020B0502020202020204" pitchFamily="34" charset="0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ln>
                  <a:noFill/>
                </a:ln>
                <a:solidFill>
                  <a:srgbClr val="464646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hangingPunct="1"/>
            <a:r>
              <a:rPr lang="en-US" sz="2000" dirty="0">
                <a:solidFill>
                  <a:schemeClr val="bg1"/>
                </a:solidFill>
              </a:rPr>
              <a:t>Thermosetting plastic:</a:t>
            </a:r>
          </a:p>
          <a:p>
            <a:pPr hangingPunct="1"/>
            <a:r>
              <a:rPr lang="en-US" sz="2000" b="0" dirty="0">
                <a:solidFill>
                  <a:schemeClr val="bg1"/>
                </a:solidFill>
              </a:rPr>
              <a:t>Consists of long, heavy chains with many cross-link chains. </a:t>
            </a:r>
          </a:p>
          <a:p>
            <a:pPr hangingPunct="1"/>
            <a:r>
              <a:rPr lang="en-US" sz="2000" b="0" dirty="0">
                <a:solidFill>
                  <a:schemeClr val="bg1"/>
                </a:solidFill>
              </a:rPr>
              <a:t>Soft when first made. But once set they are very stiff and can not be heated and reshaped.  </a:t>
            </a:r>
          </a:p>
          <a:p>
            <a:pPr hangingPunct="1"/>
            <a:endParaRPr lang="en-GB" dirty="0">
              <a:solidFill>
                <a:schemeClr val="bg1"/>
              </a:solidFill>
            </a:endParaRPr>
          </a:p>
          <a:p>
            <a:pPr hangingPunct="1"/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8324696D-0FA2-4818-BD18-C902F895DB66}"/>
              </a:ext>
            </a:extLst>
          </p:cNvPr>
          <p:cNvGrpSpPr/>
          <p:nvPr/>
        </p:nvGrpSpPr>
        <p:grpSpPr>
          <a:xfrm>
            <a:off x="2038275" y="4629150"/>
            <a:ext cx="3099030" cy="442913"/>
            <a:chOff x="250917" y="4629149"/>
            <a:chExt cx="3099030" cy="442913"/>
          </a:xfrm>
          <a:solidFill>
            <a:srgbClr val="0094D2"/>
          </a:solidFill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C7F6F3D9-437C-434D-9BDA-E038483E32DA}"/>
                </a:ext>
              </a:extLst>
            </p:cNvPr>
            <p:cNvCxnSpPr>
              <a:cxnSpLocks/>
              <a:stCxn id="18" idx="6"/>
            </p:cNvCxnSpPr>
            <p:nvPr/>
          </p:nvCxnSpPr>
          <p:spPr>
            <a:xfrm>
              <a:off x="2819676" y="4857750"/>
              <a:ext cx="306433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7252FEA6-202F-48F7-AAFA-D335F807CF0A}"/>
                </a:ext>
              </a:extLst>
            </p:cNvPr>
            <p:cNvSpPr/>
            <p:nvPr/>
          </p:nvSpPr>
          <p:spPr>
            <a:xfrm>
              <a:off x="250917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19CABD16-D28A-4415-AF62-DA75B3B3AD25}"/>
                </a:ext>
              </a:extLst>
            </p:cNvPr>
            <p:cNvSpPr/>
            <p:nvPr/>
          </p:nvSpPr>
          <p:spPr>
            <a:xfrm>
              <a:off x="781188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 dirty="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8CC07A46-AAB6-4CBF-AE6D-4F3D8CAA5446}"/>
                </a:ext>
              </a:extLst>
            </p:cNvPr>
            <p:cNvSpPr/>
            <p:nvPr/>
          </p:nvSpPr>
          <p:spPr>
            <a:xfrm>
              <a:off x="1311459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18A922A7-6F63-45A2-A668-A0D25546E039}"/>
                </a:ext>
              </a:extLst>
            </p:cNvPr>
            <p:cNvSpPr/>
            <p:nvPr/>
          </p:nvSpPr>
          <p:spPr>
            <a:xfrm>
              <a:off x="1841730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265F6CA-592E-412A-A2E3-8A7619F48D7A}"/>
                </a:ext>
              </a:extLst>
            </p:cNvPr>
            <p:cNvSpPr/>
            <p:nvPr/>
          </p:nvSpPr>
          <p:spPr>
            <a:xfrm>
              <a:off x="2372001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DDD30FA-191E-497E-832C-C62444DCFBE5}"/>
                </a:ext>
              </a:extLst>
            </p:cNvPr>
            <p:cNvSpPr/>
            <p:nvPr/>
          </p:nvSpPr>
          <p:spPr>
            <a:xfrm>
              <a:off x="2902272" y="4629149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6C9F2B3C-44E9-4A66-A456-6CF50377CCE4}"/>
                </a:ext>
              </a:extLst>
            </p:cNvPr>
            <p:cNvCxnSpPr>
              <a:cxnSpLocks/>
              <a:stCxn id="9" idx="6"/>
              <a:endCxn id="15" idx="2"/>
            </p:cNvCxnSpPr>
            <p:nvPr/>
          </p:nvCxnSpPr>
          <p:spPr>
            <a:xfrm>
              <a:off x="698592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709FE632-D363-4491-ABCC-5B711106B263}"/>
                </a:ext>
              </a:extLst>
            </p:cNvPr>
            <p:cNvCxnSpPr>
              <a:cxnSpLocks/>
              <a:stCxn id="15" idx="6"/>
              <a:endCxn id="16" idx="2"/>
            </p:cNvCxnSpPr>
            <p:nvPr/>
          </p:nvCxnSpPr>
          <p:spPr>
            <a:xfrm>
              <a:off x="1228863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B3FE608-3E70-47AB-8EBC-35D90613E7E6}"/>
                </a:ext>
              </a:extLst>
            </p:cNvPr>
            <p:cNvCxnSpPr>
              <a:cxnSpLocks/>
              <a:stCxn id="16" idx="6"/>
              <a:endCxn id="17" idx="2"/>
            </p:cNvCxnSpPr>
            <p:nvPr/>
          </p:nvCxnSpPr>
          <p:spPr>
            <a:xfrm>
              <a:off x="1759134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348DE53-5117-4CF4-8234-43A890F244F7}"/>
                </a:ext>
              </a:extLst>
            </p:cNvPr>
            <p:cNvCxnSpPr>
              <a:cxnSpLocks/>
              <a:stCxn id="17" idx="6"/>
              <a:endCxn id="18" idx="2"/>
            </p:cNvCxnSpPr>
            <p:nvPr/>
          </p:nvCxnSpPr>
          <p:spPr>
            <a:xfrm>
              <a:off x="2289405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0F6B27D4-003D-457F-A86C-5828A03B385A}"/>
              </a:ext>
            </a:extLst>
          </p:cNvPr>
          <p:cNvGrpSpPr/>
          <p:nvPr/>
        </p:nvGrpSpPr>
        <p:grpSpPr>
          <a:xfrm>
            <a:off x="2722281" y="5449491"/>
            <a:ext cx="3099030" cy="442913"/>
            <a:chOff x="250917" y="4629149"/>
            <a:chExt cx="3099030" cy="442913"/>
          </a:xfrm>
          <a:solidFill>
            <a:srgbClr val="0094D2"/>
          </a:solidFill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C927ED93-67C1-4AA4-8AC0-121A8162F462}"/>
                </a:ext>
              </a:extLst>
            </p:cNvPr>
            <p:cNvCxnSpPr>
              <a:cxnSpLocks/>
              <a:stCxn id="46" idx="6"/>
            </p:cNvCxnSpPr>
            <p:nvPr/>
          </p:nvCxnSpPr>
          <p:spPr>
            <a:xfrm>
              <a:off x="2819676" y="4857750"/>
              <a:ext cx="306433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B08AD19-954F-4FB1-AE9A-7EBD46241533}"/>
                </a:ext>
              </a:extLst>
            </p:cNvPr>
            <p:cNvSpPr/>
            <p:nvPr/>
          </p:nvSpPr>
          <p:spPr>
            <a:xfrm>
              <a:off x="250917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D9E5C70E-5E98-47AD-A69D-E2DF79A45EEB}"/>
                </a:ext>
              </a:extLst>
            </p:cNvPr>
            <p:cNvSpPr/>
            <p:nvPr/>
          </p:nvSpPr>
          <p:spPr>
            <a:xfrm>
              <a:off x="781188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48846882-3875-406F-AE31-833A4594E6E8}"/>
                </a:ext>
              </a:extLst>
            </p:cNvPr>
            <p:cNvSpPr/>
            <p:nvPr/>
          </p:nvSpPr>
          <p:spPr>
            <a:xfrm>
              <a:off x="1311459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5" name="Oval 44">
              <a:extLst>
                <a:ext uri="{FF2B5EF4-FFF2-40B4-BE49-F238E27FC236}">
                  <a16:creationId xmlns:a16="http://schemas.microsoft.com/office/drawing/2014/main" id="{DF9A6C1F-31CB-4C8E-A66B-485673697673}"/>
                </a:ext>
              </a:extLst>
            </p:cNvPr>
            <p:cNvSpPr/>
            <p:nvPr/>
          </p:nvSpPr>
          <p:spPr>
            <a:xfrm>
              <a:off x="1841730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3CDD31FA-B00F-4816-98F9-9A11AB28FE90}"/>
                </a:ext>
              </a:extLst>
            </p:cNvPr>
            <p:cNvSpPr/>
            <p:nvPr/>
          </p:nvSpPr>
          <p:spPr>
            <a:xfrm>
              <a:off x="2372001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EDD095E8-E75F-423E-BD64-36B6E93B146F}"/>
                </a:ext>
              </a:extLst>
            </p:cNvPr>
            <p:cNvSpPr/>
            <p:nvPr/>
          </p:nvSpPr>
          <p:spPr>
            <a:xfrm>
              <a:off x="2902272" y="4629149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81D626FF-D9D8-4E26-96AB-8B1664C55001}"/>
                </a:ext>
              </a:extLst>
            </p:cNvPr>
            <p:cNvCxnSpPr>
              <a:cxnSpLocks/>
              <a:stCxn id="42" idx="6"/>
              <a:endCxn id="43" idx="2"/>
            </p:cNvCxnSpPr>
            <p:nvPr/>
          </p:nvCxnSpPr>
          <p:spPr>
            <a:xfrm>
              <a:off x="698592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7F8F66D-0DC4-4C83-AA5F-FF9E3A04F392}"/>
                </a:ext>
              </a:extLst>
            </p:cNvPr>
            <p:cNvCxnSpPr>
              <a:cxnSpLocks/>
              <a:stCxn id="43" idx="6"/>
              <a:endCxn id="44" idx="2"/>
            </p:cNvCxnSpPr>
            <p:nvPr/>
          </p:nvCxnSpPr>
          <p:spPr>
            <a:xfrm>
              <a:off x="1228863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9650BEFF-B5AA-4910-A952-F491A74B553F}"/>
                </a:ext>
              </a:extLst>
            </p:cNvPr>
            <p:cNvCxnSpPr>
              <a:cxnSpLocks/>
              <a:stCxn id="44" idx="6"/>
              <a:endCxn id="45" idx="2"/>
            </p:cNvCxnSpPr>
            <p:nvPr/>
          </p:nvCxnSpPr>
          <p:spPr>
            <a:xfrm>
              <a:off x="1759134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988717BE-1A7B-4C63-AEFF-A938AF09B485}"/>
                </a:ext>
              </a:extLst>
            </p:cNvPr>
            <p:cNvCxnSpPr>
              <a:cxnSpLocks/>
              <a:stCxn id="45" idx="6"/>
              <a:endCxn id="46" idx="2"/>
            </p:cNvCxnSpPr>
            <p:nvPr/>
          </p:nvCxnSpPr>
          <p:spPr>
            <a:xfrm>
              <a:off x="2289405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86CB520-5E20-47C4-AACE-8D5DB762F399}"/>
              </a:ext>
            </a:extLst>
          </p:cNvPr>
          <p:cNvGrpSpPr/>
          <p:nvPr/>
        </p:nvGrpSpPr>
        <p:grpSpPr>
          <a:xfrm>
            <a:off x="1926874" y="6254353"/>
            <a:ext cx="3099030" cy="442913"/>
            <a:chOff x="250917" y="4629149"/>
            <a:chExt cx="3099030" cy="442913"/>
          </a:xfrm>
          <a:solidFill>
            <a:srgbClr val="0094D2"/>
          </a:solidFill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3123C0-3B6C-46AD-BDE4-20E994F04C28}"/>
                </a:ext>
              </a:extLst>
            </p:cNvPr>
            <p:cNvCxnSpPr>
              <a:cxnSpLocks/>
              <a:stCxn id="58" idx="6"/>
            </p:cNvCxnSpPr>
            <p:nvPr/>
          </p:nvCxnSpPr>
          <p:spPr>
            <a:xfrm>
              <a:off x="2819676" y="4857750"/>
              <a:ext cx="306433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731ECC73-1059-4078-9C1E-13B7EF265B68}"/>
                </a:ext>
              </a:extLst>
            </p:cNvPr>
            <p:cNvSpPr/>
            <p:nvPr/>
          </p:nvSpPr>
          <p:spPr>
            <a:xfrm>
              <a:off x="250917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A789DFA7-5C39-435D-9C4B-1EA4377C19C1}"/>
                </a:ext>
              </a:extLst>
            </p:cNvPr>
            <p:cNvSpPr/>
            <p:nvPr/>
          </p:nvSpPr>
          <p:spPr>
            <a:xfrm>
              <a:off x="781188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6CB21844-8FA4-47B0-AD4B-0A10314997C4}"/>
                </a:ext>
              </a:extLst>
            </p:cNvPr>
            <p:cNvSpPr/>
            <p:nvPr/>
          </p:nvSpPr>
          <p:spPr>
            <a:xfrm>
              <a:off x="1311459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F1F52426-252F-4D87-A658-F949EF23A3FB}"/>
                </a:ext>
              </a:extLst>
            </p:cNvPr>
            <p:cNvSpPr/>
            <p:nvPr/>
          </p:nvSpPr>
          <p:spPr>
            <a:xfrm>
              <a:off x="1841730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00A03A0C-4F28-42A7-8CF8-19B59B6A544B}"/>
                </a:ext>
              </a:extLst>
            </p:cNvPr>
            <p:cNvSpPr/>
            <p:nvPr/>
          </p:nvSpPr>
          <p:spPr>
            <a:xfrm>
              <a:off x="2372001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96BCEE3C-3B1B-4AE8-B973-57FE49FE285C}"/>
                </a:ext>
              </a:extLst>
            </p:cNvPr>
            <p:cNvSpPr/>
            <p:nvPr/>
          </p:nvSpPr>
          <p:spPr>
            <a:xfrm>
              <a:off x="2902272" y="4629149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EA3D4FA3-F0C9-4FF0-AC8B-9770B00E5096}"/>
                </a:ext>
              </a:extLst>
            </p:cNvPr>
            <p:cNvCxnSpPr>
              <a:cxnSpLocks/>
              <a:stCxn id="54" idx="6"/>
              <a:endCxn id="55" idx="2"/>
            </p:cNvCxnSpPr>
            <p:nvPr/>
          </p:nvCxnSpPr>
          <p:spPr>
            <a:xfrm>
              <a:off x="698592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9FC5B042-A9D7-4B6D-87EC-7EFB3C3079D3}"/>
                </a:ext>
              </a:extLst>
            </p:cNvPr>
            <p:cNvCxnSpPr>
              <a:cxnSpLocks/>
              <a:stCxn id="55" idx="6"/>
              <a:endCxn id="56" idx="2"/>
            </p:cNvCxnSpPr>
            <p:nvPr/>
          </p:nvCxnSpPr>
          <p:spPr>
            <a:xfrm>
              <a:off x="1228863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EF84F6FC-F1BB-4F64-A4CD-117A25F3F600}"/>
                </a:ext>
              </a:extLst>
            </p:cNvPr>
            <p:cNvCxnSpPr>
              <a:cxnSpLocks/>
              <a:stCxn id="56" idx="6"/>
              <a:endCxn id="57" idx="2"/>
            </p:cNvCxnSpPr>
            <p:nvPr/>
          </p:nvCxnSpPr>
          <p:spPr>
            <a:xfrm>
              <a:off x="1759134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2751FE01-4407-4D87-80F3-803134731216}"/>
                </a:ext>
              </a:extLst>
            </p:cNvPr>
            <p:cNvCxnSpPr>
              <a:cxnSpLocks/>
              <a:stCxn id="57" idx="6"/>
              <a:endCxn id="58" idx="2"/>
            </p:cNvCxnSpPr>
            <p:nvPr/>
          </p:nvCxnSpPr>
          <p:spPr>
            <a:xfrm>
              <a:off x="2289405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4749324-C1B5-4F3E-9B52-0089C61D6A6F}"/>
              </a:ext>
            </a:extLst>
          </p:cNvPr>
          <p:cNvGrpSpPr/>
          <p:nvPr/>
        </p:nvGrpSpPr>
        <p:grpSpPr>
          <a:xfrm>
            <a:off x="7103682" y="5311560"/>
            <a:ext cx="3099030" cy="442913"/>
            <a:chOff x="250917" y="4629149"/>
            <a:chExt cx="3099030" cy="442913"/>
          </a:xfrm>
          <a:solidFill>
            <a:srgbClr val="AFDEF2"/>
          </a:solidFill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2C4DABEC-A74E-442C-8721-61752087CEEF}"/>
                </a:ext>
              </a:extLst>
            </p:cNvPr>
            <p:cNvCxnSpPr>
              <a:cxnSpLocks/>
              <a:stCxn id="82" idx="6"/>
            </p:cNvCxnSpPr>
            <p:nvPr/>
          </p:nvCxnSpPr>
          <p:spPr>
            <a:xfrm>
              <a:off x="2819676" y="4857750"/>
              <a:ext cx="306433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7EC4A82A-7446-4869-A39E-37E7AF3EF671}"/>
                </a:ext>
              </a:extLst>
            </p:cNvPr>
            <p:cNvSpPr/>
            <p:nvPr/>
          </p:nvSpPr>
          <p:spPr>
            <a:xfrm>
              <a:off x="250917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60FEFDC8-CB99-42DD-9AF4-EBE769BAE434}"/>
                </a:ext>
              </a:extLst>
            </p:cNvPr>
            <p:cNvSpPr/>
            <p:nvPr/>
          </p:nvSpPr>
          <p:spPr>
            <a:xfrm>
              <a:off x="781188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0" name="Oval 79">
              <a:extLst>
                <a:ext uri="{FF2B5EF4-FFF2-40B4-BE49-F238E27FC236}">
                  <a16:creationId xmlns:a16="http://schemas.microsoft.com/office/drawing/2014/main" id="{04A9C32B-8989-4A09-8918-15374AA4BD76}"/>
                </a:ext>
              </a:extLst>
            </p:cNvPr>
            <p:cNvSpPr/>
            <p:nvPr/>
          </p:nvSpPr>
          <p:spPr>
            <a:xfrm>
              <a:off x="1311459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34B6AC64-E11D-4487-9E53-6230AC3CB96B}"/>
                </a:ext>
              </a:extLst>
            </p:cNvPr>
            <p:cNvSpPr/>
            <p:nvPr/>
          </p:nvSpPr>
          <p:spPr>
            <a:xfrm>
              <a:off x="1841730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A1BBF8C3-2665-4F26-AA44-281A09781F98}"/>
                </a:ext>
              </a:extLst>
            </p:cNvPr>
            <p:cNvSpPr/>
            <p:nvPr/>
          </p:nvSpPr>
          <p:spPr>
            <a:xfrm>
              <a:off x="2372001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59366ACA-8C65-470B-806F-6CE9004752BC}"/>
                </a:ext>
              </a:extLst>
            </p:cNvPr>
            <p:cNvSpPr/>
            <p:nvPr/>
          </p:nvSpPr>
          <p:spPr>
            <a:xfrm>
              <a:off x="2902272" y="4629149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6A21B1CF-A818-44FB-A254-42F78700B851}"/>
                </a:ext>
              </a:extLst>
            </p:cNvPr>
            <p:cNvCxnSpPr>
              <a:cxnSpLocks/>
              <a:stCxn id="78" idx="6"/>
              <a:endCxn id="79" idx="2"/>
            </p:cNvCxnSpPr>
            <p:nvPr/>
          </p:nvCxnSpPr>
          <p:spPr>
            <a:xfrm>
              <a:off x="698592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831E31D5-B17F-495A-835D-4263428A01DB}"/>
                </a:ext>
              </a:extLst>
            </p:cNvPr>
            <p:cNvCxnSpPr>
              <a:cxnSpLocks/>
              <a:stCxn id="79" idx="6"/>
              <a:endCxn id="80" idx="2"/>
            </p:cNvCxnSpPr>
            <p:nvPr/>
          </p:nvCxnSpPr>
          <p:spPr>
            <a:xfrm>
              <a:off x="1228863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49AF5732-2916-4C3E-A05D-A0561F576062}"/>
                </a:ext>
              </a:extLst>
            </p:cNvPr>
            <p:cNvCxnSpPr>
              <a:cxnSpLocks/>
              <a:stCxn id="80" idx="6"/>
              <a:endCxn id="81" idx="2"/>
            </p:cNvCxnSpPr>
            <p:nvPr/>
          </p:nvCxnSpPr>
          <p:spPr>
            <a:xfrm>
              <a:off x="1759134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D47CEA49-B096-4183-A620-BB2E918383C8}"/>
                </a:ext>
              </a:extLst>
            </p:cNvPr>
            <p:cNvCxnSpPr>
              <a:cxnSpLocks/>
              <a:stCxn id="81" idx="6"/>
              <a:endCxn id="82" idx="2"/>
            </p:cNvCxnSpPr>
            <p:nvPr/>
          </p:nvCxnSpPr>
          <p:spPr>
            <a:xfrm>
              <a:off x="2289405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FB32552-6C9E-4D42-85F0-3F16F7BD9C13}"/>
              </a:ext>
            </a:extLst>
          </p:cNvPr>
          <p:cNvGrpSpPr/>
          <p:nvPr/>
        </p:nvGrpSpPr>
        <p:grpSpPr>
          <a:xfrm>
            <a:off x="6236321" y="6058766"/>
            <a:ext cx="3099030" cy="442913"/>
            <a:chOff x="250917" y="4629149"/>
            <a:chExt cx="3099030" cy="442913"/>
          </a:xfrm>
          <a:solidFill>
            <a:srgbClr val="AFDEF2"/>
          </a:solidFill>
        </p:grpSpPr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AA244DD-B2C9-49AA-B924-AE4629BF3C71}"/>
                </a:ext>
              </a:extLst>
            </p:cNvPr>
            <p:cNvCxnSpPr>
              <a:cxnSpLocks/>
              <a:stCxn id="94" idx="6"/>
            </p:cNvCxnSpPr>
            <p:nvPr/>
          </p:nvCxnSpPr>
          <p:spPr>
            <a:xfrm>
              <a:off x="2819676" y="4857750"/>
              <a:ext cx="306433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B85D7A90-8F58-4C47-882D-BD5D98BB9831}"/>
                </a:ext>
              </a:extLst>
            </p:cNvPr>
            <p:cNvCxnSpPr>
              <a:cxnSpLocks/>
              <a:stCxn id="90" idx="6"/>
              <a:endCxn id="91" idx="2"/>
            </p:cNvCxnSpPr>
            <p:nvPr/>
          </p:nvCxnSpPr>
          <p:spPr>
            <a:xfrm>
              <a:off x="698592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D9590748-FFCC-45BA-BA77-0DD8E983FB55}"/>
                </a:ext>
              </a:extLst>
            </p:cNvPr>
            <p:cNvCxnSpPr>
              <a:cxnSpLocks/>
              <a:stCxn id="91" idx="6"/>
              <a:endCxn id="92" idx="2"/>
            </p:cNvCxnSpPr>
            <p:nvPr/>
          </p:nvCxnSpPr>
          <p:spPr>
            <a:xfrm>
              <a:off x="1228863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37DB1CC7-D607-450E-8A31-9B0A49F9D3C3}"/>
                </a:ext>
              </a:extLst>
            </p:cNvPr>
            <p:cNvCxnSpPr>
              <a:cxnSpLocks/>
              <a:stCxn id="92" idx="6"/>
              <a:endCxn id="93" idx="2"/>
            </p:cNvCxnSpPr>
            <p:nvPr/>
          </p:nvCxnSpPr>
          <p:spPr>
            <a:xfrm>
              <a:off x="1759134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B2B6D0EB-7A33-4437-A681-B71E04D2438E}"/>
                </a:ext>
              </a:extLst>
            </p:cNvPr>
            <p:cNvCxnSpPr>
              <a:cxnSpLocks/>
              <a:stCxn id="93" idx="6"/>
              <a:endCxn id="94" idx="2"/>
            </p:cNvCxnSpPr>
            <p:nvPr/>
          </p:nvCxnSpPr>
          <p:spPr>
            <a:xfrm>
              <a:off x="2289405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FA5A6C35-8522-48B0-BD1A-FBBD93DEEE09}"/>
                </a:ext>
              </a:extLst>
            </p:cNvPr>
            <p:cNvSpPr/>
            <p:nvPr/>
          </p:nvSpPr>
          <p:spPr>
            <a:xfrm>
              <a:off x="250917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DE27558-5C55-4B81-890D-E50CE4A69C14}"/>
                </a:ext>
              </a:extLst>
            </p:cNvPr>
            <p:cNvSpPr/>
            <p:nvPr/>
          </p:nvSpPr>
          <p:spPr>
            <a:xfrm>
              <a:off x="781188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C13CC80E-CC46-4F6A-B4B3-E37B047E084B}"/>
                </a:ext>
              </a:extLst>
            </p:cNvPr>
            <p:cNvSpPr/>
            <p:nvPr/>
          </p:nvSpPr>
          <p:spPr>
            <a:xfrm>
              <a:off x="1311459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348E27EA-D5E3-4019-892A-6621EFB3B648}"/>
                </a:ext>
              </a:extLst>
            </p:cNvPr>
            <p:cNvSpPr/>
            <p:nvPr/>
          </p:nvSpPr>
          <p:spPr>
            <a:xfrm>
              <a:off x="1841730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B821392B-0DAD-46AB-8CD7-A674FFB459B4}"/>
                </a:ext>
              </a:extLst>
            </p:cNvPr>
            <p:cNvSpPr/>
            <p:nvPr/>
          </p:nvSpPr>
          <p:spPr>
            <a:xfrm>
              <a:off x="2372001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ECD44E9A-36DD-4FEE-9B7F-ABC0BE920983}"/>
                </a:ext>
              </a:extLst>
            </p:cNvPr>
            <p:cNvSpPr/>
            <p:nvPr/>
          </p:nvSpPr>
          <p:spPr>
            <a:xfrm>
              <a:off x="2902272" y="4629149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44DE623F-D7B0-4541-A563-D68F829EE9CB}"/>
              </a:ext>
            </a:extLst>
          </p:cNvPr>
          <p:cNvSpPr/>
          <p:nvPr/>
        </p:nvSpPr>
        <p:spPr>
          <a:xfrm>
            <a:off x="3968686" y="5130998"/>
            <a:ext cx="281954" cy="258364"/>
          </a:xfrm>
          <a:prstGeom prst="ellipse">
            <a:avLst/>
          </a:prstGeom>
          <a:solidFill>
            <a:schemeClr val="accent3"/>
          </a:solidFill>
          <a:ln w="12700" cap="flat">
            <a:solidFill>
              <a:schemeClr val="accent3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B4232F1E-A23F-4D0E-A7A1-A737C299120E}"/>
              </a:ext>
            </a:extLst>
          </p:cNvPr>
          <p:cNvSpPr/>
          <p:nvPr/>
        </p:nvSpPr>
        <p:spPr>
          <a:xfrm>
            <a:off x="2382418" y="5878115"/>
            <a:ext cx="281954" cy="258364"/>
          </a:xfrm>
          <a:prstGeom prst="ellipse">
            <a:avLst/>
          </a:prstGeom>
          <a:solidFill>
            <a:schemeClr val="accent3"/>
          </a:solidFill>
          <a:ln w="12700" cap="flat">
            <a:solidFill>
              <a:schemeClr val="accent3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E2C9D55D-DD39-42F7-87D7-EFA68B956982}"/>
              </a:ext>
            </a:extLst>
          </p:cNvPr>
          <p:cNvCxnSpPr>
            <a:cxnSpLocks/>
            <a:stCxn id="68" idx="3"/>
          </p:cNvCxnSpPr>
          <p:nvPr/>
        </p:nvCxnSpPr>
        <p:spPr>
          <a:xfrm flipH="1">
            <a:off x="6962706" y="4951637"/>
            <a:ext cx="94618" cy="228952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B99F040B-ECDC-4BC5-8912-35E473D2BD4A}"/>
              </a:ext>
            </a:extLst>
          </p:cNvPr>
          <p:cNvCxnSpPr>
            <a:cxnSpLocks/>
            <a:stCxn id="78" idx="1"/>
          </p:cNvCxnSpPr>
          <p:nvPr/>
        </p:nvCxnSpPr>
        <p:spPr>
          <a:xfrm flipH="1" flipV="1">
            <a:off x="6962706" y="5180590"/>
            <a:ext cx="206536" cy="208028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1" name="Oval 120">
            <a:extLst>
              <a:ext uri="{FF2B5EF4-FFF2-40B4-BE49-F238E27FC236}">
                <a16:creationId xmlns:a16="http://schemas.microsoft.com/office/drawing/2014/main" id="{5F0B9EAE-FFB5-4C5F-8AB9-48EA6E113D6B}"/>
              </a:ext>
            </a:extLst>
          </p:cNvPr>
          <p:cNvSpPr/>
          <p:nvPr/>
        </p:nvSpPr>
        <p:spPr>
          <a:xfrm>
            <a:off x="6821728" y="5051407"/>
            <a:ext cx="281954" cy="258364"/>
          </a:xfrm>
          <a:prstGeom prst="ellipse">
            <a:avLst/>
          </a:prstGeom>
          <a:solidFill>
            <a:schemeClr val="accent3"/>
          </a:solidFill>
          <a:ln w="12700" cap="flat">
            <a:solidFill>
              <a:schemeClr val="accent3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24" name="Oval 123">
            <a:extLst>
              <a:ext uri="{FF2B5EF4-FFF2-40B4-BE49-F238E27FC236}">
                <a16:creationId xmlns:a16="http://schemas.microsoft.com/office/drawing/2014/main" id="{A6F4435E-D96F-4B15-AABB-2691BC1AD03B}"/>
              </a:ext>
            </a:extLst>
          </p:cNvPr>
          <p:cNvSpPr/>
          <p:nvPr/>
        </p:nvSpPr>
        <p:spPr>
          <a:xfrm>
            <a:off x="7386089" y="5725775"/>
            <a:ext cx="281954" cy="258364"/>
          </a:xfrm>
          <a:prstGeom prst="ellipse">
            <a:avLst/>
          </a:prstGeom>
          <a:solidFill>
            <a:schemeClr val="accent3"/>
          </a:solidFill>
          <a:ln w="12700" cap="flat">
            <a:solidFill>
              <a:schemeClr val="accent3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E0570BB-B88D-4B1F-BAD5-34ECD9C7419C}"/>
              </a:ext>
            </a:extLst>
          </p:cNvPr>
          <p:cNvCxnSpPr>
            <a:cxnSpLocks/>
          </p:cNvCxnSpPr>
          <p:nvPr/>
        </p:nvCxnSpPr>
        <p:spPr>
          <a:xfrm flipH="1">
            <a:off x="8664103" y="4857751"/>
            <a:ext cx="129220" cy="243617"/>
          </a:xfrm>
          <a:prstGeom prst="line">
            <a:avLst/>
          </a:prstGeom>
          <a:noFill/>
          <a:ln w="57150" cap="flat">
            <a:solidFill>
              <a:schemeClr val="accent3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127" name="Oval 126">
            <a:extLst>
              <a:ext uri="{FF2B5EF4-FFF2-40B4-BE49-F238E27FC236}">
                <a16:creationId xmlns:a16="http://schemas.microsoft.com/office/drawing/2014/main" id="{45079475-475C-4719-90E9-CAE8FB095415}"/>
              </a:ext>
            </a:extLst>
          </p:cNvPr>
          <p:cNvSpPr/>
          <p:nvPr/>
        </p:nvSpPr>
        <p:spPr>
          <a:xfrm>
            <a:off x="8506151" y="5037375"/>
            <a:ext cx="281954" cy="258364"/>
          </a:xfrm>
          <a:prstGeom prst="ellipse">
            <a:avLst/>
          </a:prstGeom>
          <a:solidFill>
            <a:schemeClr val="accent3"/>
          </a:solidFill>
          <a:ln w="12700" cap="flat">
            <a:solidFill>
              <a:schemeClr val="accent3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8A271A6C-57DA-4114-9A81-F731A6B59FD8}"/>
              </a:ext>
            </a:extLst>
          </p:cNvPr>
          <p:cNvSpPr/>
          <p:nvPr/>
        </p:nvSpPr>
        <p:spPr>
          <a:xfrm>
            <a:off x="8935604" y="5725775"/>
            <a:ext cx="281954" cy="258364"/>
          </a:xfrm>
          <a:prstGeom prst="ellipse">
            <a:avLst/>
          </a:prstGeom>
          <a:solidFill>
            <a:schemeClr val="accent3"/>
          </a:solidFill>
          <a:ln w="12700" cap="flat">
            <a:solidFill>
              <a:schemeClr val="accent3"/>
            </a:solidFill>
            <a:miter lim="400000"/>
          </a:ln>
          <a:effectLst/>
        </p:spPr>
        <p:txBody>
          <a:bodyPr wrap="square" lIns="25400" tIns="25400" rIns="25400" bIns="25400" numCol="1" rtlCol="0" anchor="ctr">
            <a:noAutofit/>
          </a:bodyPr>
          <a:lstStyle/>
          <a:p>
            <a:pPr algn="ctr" defTabSz="292100"/>
            <a:endParaRPr lang="en-GB" sz="1100">
              <a:solidFill>
                <a:srgbClr val="FFFFFF"/>
              </a:solidFill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E7A19007-03F3-4F83-846E-5CE9C6B73502}"/>
              </a:ext>
            </a:extLst>
          </p:cNvPr>
          <p:cNvSpPr txBox="1"/>
          <p:nvPr/>
        </p:nvSpPr>
        <p:spPr>
          <a:xfrm>
            <a:off x="1971494" y="4394330"/>
            <a:ext cx="1549461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100"/>
              <a:t>Plastic polymer chain</a:t>
            </a:r>
            <a:endParaRPr lang="en-GB" sz="1100"/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6336CF3-2BB9-42FA-8DE2-76A478E6A626}"/>
              </a:ext>
            </a:extLst>
          </p:cNvPr>
          <p:cNvSpPr txBox="1"/>
          <p:nvPr/>
        </p:nvSpPr>
        <p:spPr>
          <a:xfrm>
            <a:off x="4363409" y="5118327"/>
            <a:ext cx="712694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100"/>
              <a:t>Cross-link</a:t>
            </a:r>
            <a:endParaRPr lang="en-GB" sz="1100"/>
          </a:p>
        </p:txBody>
      </p:sp>
      <p:pic>
        <p:nvPicPr>
          <p:cNvPr id="103" name="Picture 102">
            <a:extLst>
              <a:ext uri="{FF2B5EF4-FFF2-40B4-BE49-F238E27FC236}">
                <a16:creationId xmlns:a16="http://schemas.microsoft.com/office/drawing/2014/main" id="{BCCC7463-C9A6-4149-994A-8BFC448878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003" y="453722"/>
            <a:ext cx="1269363" cy="470373"/>
          </a:xfrm>
          <a:prstGeom prst="rect">
            <a:avLst/>
          </a:prstGeom>
        </p:spPr>
      </p:pic>
      <p:sp>
        <p:nvSpPr>
          <p:cNvPr id="104" name="TextBox 103">
            <a:extLst>
              <a:ext uri="{FF2B5EF4-FFF2-40B4-BE49-F238E27FC236}">
                <a16:creationId xmlns:a16="http://schemas.microsoft.com/office/drawing/2014/main" id="{09A38F8A-827A-41AD-B88A-BF9B764703CB}"/>
              </a:ext>
            </a:extLst>
          </p:cNvPr>
          <p:cNvSpPr txBox="1"/>
          <p:nvPr/>
        </p:nvSpPr>
        <p:spPr>
          <a:xfrm>
            <a:off x="5700471" y="4287487"/>
            <a:ext cx="1549461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100"/>
              <a:t>Plastic polymer chain</a:t>
            </a:r>
            <a:endParaRPr lang="en-GB" sz="110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B9F58C5D-3E89-4DC3-8F11-8F52BB95653F}"/>
              </a:ext>
            </a:extLst>
          </p:cNvPr>
          <p:cNvSpPr txBox="1"/>
          <p:nvPr/>
        </p:nvSpPr>
        <p:spPr>
          <a:xfrm>
            <a:off x="8867238" y="4980732"/>
            <a:ext cx="712694" cy="2616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defTabSz="457200"/>
            <a:r>
              <a:rPr lang="en-US" sz="1100"/>
              <a:t>Cross-link</a:t>
            </a:r>
            <a:endParaRPr lang="en-GB" sz="1100"/>
          </a:p>
        </p:txBody>
      </p:sp>
      <p:sp>
        <p:nvSpPr>
          <p:cNvPr id="106" name="Text Placeholder 5">
            <a:extLst>
              <a:ext uri="{FF2B5EF4-FFF2-40B4-BE49-F238E27FC236}">
                <a16:creationId xmlns:a16="http://schemas.microsoft.com/office/drawing/2014/main" id="{57E3FC25-0B4C-A347-A2C8-502BBBCA613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888153" y="1170635"/>
            <a:ext cx="8415694" cy="531196"/>
          </a:xfrm>
        </p:spPr>
        <p:txBody>
          <a:bodyPr/>
          <a:lstStyle/>
          <a:p>
            <a:r>
              <a:rPr lang="en-US" sz="3200">
                <a:latin typeface="Century Gothic"/>
              </a:rPr>
              <a:t>Thermoplastic vs Thermosetting Plastics</a:t>
            </a:r>
            <a:endParaRPr lang="en-GB" sz="320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D78E0C0-142A-4147-993C-8105595213E5}"/>
              </a:ext>
            </a:extLst>
          </p:cNvPr>
          <p:cNvGrpSpPr/>
          <p:nvPr/>
        </p:nvGrpSpPr>
        <p:grpSpPr>
          <a:xfrm>
            <a:off x="5931222" y="4571496"/>
            <a:ext cx="3099030" cy="442913"/>
            <a:chOff x="250917" y="4629149"/>
            <a:chExt cx="3099030" cy="442913"/>
          </a:xfrm>
          <a:solidFill>
            <a:srgbClr val="AFDEF2"/>
          </a:solidFill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9A5CFC40-7F70-4439-A2D8-6C9EBF4E8C97}"/>
                </a:ext>
              </a:extLst>
            </p:cNvPr>
            <p:cNvCxnSpPr>
              <a:cxnSpLocks/>
              <a:stCxn id="70" idx="6"/>
            </p:cNvCxnSpPr>
            <p:nvPr/>
          </p:nvCxnSpPr>
          <p:spPr>
            <a:xfrm>
              <a:off x="2819676" y="4857750"/>
              <a:ext cx="306433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780C432A-2EE0-4E66-B8B1-A5A2E9443EFE}"/>
                </a:ext>
              </a:extLst>
            </p:cNvPr>
            <p:cNvSpPr/>
            <p:nvPr/>
          </p:nvSpPr>
          <p:spPr>
            <a:xfrm>
              <a:off x="250917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AA5E2735-335C-4B1D-9EF2-9E41C10D7280}"/>
                </a:ext>
              </a:extLst>
            </p:cNvPr>
            <p:cNvSpPr/>
            <p:nvPr/>
          </p:nvSpPr>
          <p:spPr>
            <a:xfrm>
              <a:off x="781188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3510D755-06AF-4C3B-95A3-389C0940612D}"/>
                </a:ext>
              </a:extLst>
            </p:cNvPr>
            <p:cNvSpPr/>
            <p:nvPr/>
          </p:nvSpPr>
          <p:spPr>
            <a:xfrm>
              <a:off x="1311459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69" name="Oval 68">
              <a:extLst>
                <a:ext uri="{FF2B5EF4-FFF2-40B4-BE49-F238E27FC236}">
                  <a16:creationId xmlns:a16="http://schemas.microsoft.com/office/drawing/2014/main" id="{4F7D0D4E-6D66-4B76-8C79-EA7F09C06E92}"/>
                </a:ext>
              </a:extLst>
            </p:cNvPr>
            <p:cNvSpPr/>
            <p:nvPr/>
          </p:nvSpPr>
          <p:spPr>
            <a:xfrm>
              <a:off x="1841730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784C4B8-4052-49B9-8A99-045CA479A128}"/>
                </a:ext>
              </a:extLst>
            </p:cNvPr>
            <p:cNvSpPr/>
            <p:nvPr/>
          </p:nvSpPr>
          <p:spPr>
            <a:xfrm>
              <a:off x="2372001" y="4643437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B1A845E0-920D-4FAB-BFC8-7D02B5BA8A71}"/>
                </a:ext>
              </a:extLst>
            </p:cNvPr>
            <p:cNvSpPr/>
            <p:nvPr/>
          </p:nvSpPr>
          <p:spPr>
            <a:xfrm>
              <a:off x="2902272" y="4629149"/>
              <a:ext cx="447675" cy="428625"/>
            </a:xfrm>
            <a:prstGeom prst="ellipse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25400" tIns="25400" rIns="25400" bIns="25400" numCol="1" rtlCol="0" anchor="ctr">
              <a:noAutofit/>
            </a:bodyPr>
            <a:lstStyle/>
            <a:p>
              <a:pPr algn="ctr" defTabSz="292100"/>
              <a:endParaRPr lang="en-GB" sz="1100"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endParaRP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561262B2-D0D7-49F5-81AF-2AEF5F7B0858}"/>
                </a:ext>
              </a:extLst>
            </p:cNvPr>
            <p:cNvCxnSpPr>
              <a:cxnSpLocks/>
              <a:stCxn id="66" idx="6"/>
              <a:endCxn id="67" idx="2"/>
            </p:cNvCxnSpPr>
            <p:nvPr/>
          </p:nvCxnSpPr>
          <p:spPr>
            <a:xfrm>
              <a:off x="698592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AFFD2B7-1EAA-4423-8BF4-35A1F87630A7}"/>
                </a:ext>
              </a:extLst>
            </p:cNvPr>
            <p:cNvCxnSpPr>
              <a:cxnSpLocks/>
              <a:stCxn id="67" idx="6"/>
              <a:endCxn id="68" idx="2"/>
            </p:cNvCxnSpPr>
            <p:nvPr/>
          </p:nvCxnSpPr>
          <p:spPr>
            <a:xfrm>
              <a:off x="1228863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CD223398-0AAC-4028-835C-04C73C8F9DE7}"/>
                </a:ext>
              </a:extLst>
            </p:cNvPr>
            <p:cNvCxnSpPr>
              <a:cxnSpLocks/>
              <a:stCxn id="68" idx="6"/>
              <a:endCxn id="69" idx="2"/>
            </p:cNvCxnSpPr>
            <p:nvPr/>
          </p:nvCxnSpPr>
          <p:spPr>
            <a:xfrm>
              <a:off x="1759134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4AE4E8F0-DD39-43CF-BB01-4D4A60EDC7C0}"/>
                </a:ext>
              </a:extLst>
            </p:cNvPr>
            <p:cNvCxnSpPr>
              <a:cxnSpLocks/>
              <a:stCxn id="69" idx="6"/>
              <a:endCxn id="70" idx="2"/>
            </p:cNvCxnSpPr>
            <p:nvPr/>
          </p:nvCxnSpPr>
          <p:spPr>
            <a:xfrm>
              <a:off x="2289405" y="4857750"/>
              <a:ext cx="82596" cy="0"/>
            </a:xfrm>
            <a:prstGeom prst="line">
              <a:avLst/>
            </a:prstGeom>
            <a:grpFill/>
            <a:ln w="57150" cap="flat">
              <a:solidFill>
                <a:schemeClr val="bg2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</p:grpSp>
    </p:spTree>
    <p:extLst>
      <p:ext uri="{BB962C8B-B14F-4D97-AF65-F5344CB8AC3E}">
        <p14:creationId xmlns:p14="http://schemas.microsoft.com/office/powerpoint/2010/main" val="131023908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Encounter-Master">
  <a:themeElements>
    <a:clrScheme name="Encounter Edu 1">
      <a:dk1>
        <a:srgbClr val="FFFFFF"/>
      </a:dk1>
      <a:lt1>
        <a:srgbClr val="091932"/>
      </a:lt1>
      <a:dk2>
        <a:srgbClr val="EFF0EF"/>
      </a:dk2>
      <a:lt2>
        <a:srgbClr val="091932"/>
      </a:lt2>
      <a:accent1>
        <a:srgbClr val="6EBEAF"/>
      </a:accent1>
      <a:accent2>
        <a:srgbClr val="6BD0D4"/>
      </a:accent2>
      <a:accent3>
        <a:srgbClr val="F2D049"/>
      </a:accent3>
      <a:accent4>
        <a:srgbClr val="F05349"/>
      </a:accent4>
      <a:accent5>
        <a:srgbClr val="007CAF"/>
      </a:accent5>
      <a:accent6>
        <a:srgbClr val="03462A"/>
      </a:accent6>
      <a:hlink>
        <a:srgbClr val="005F89"/>
      </a:hlink>
      <a:folHlink>
        <a:srgbClr val="00FFFF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CD1D4"/>
        </a:solidFill>
        <a:ln w="12700" cap="flat">
          <a:noFill/>
          <a:miter lim="400000"/>
        </a:ln>
        <a:effectLst/>
      </a:spPr>
      <a:bodyPr wrap="square" lIns="25400" tIns="25400" rIns="25400" bIns="25400" numCol="1" anchor="ctr">
        <a:noAutofit/>
      </a:bodyPr>
      <a:lstStyle>
        <a:defPPr algn="ctr" defTabSz="292100">
          <a:defRPr sz="1100">
            <a:solidFill>
              <a:srgbClr val="FFFFFF"/>
            </a:solidFill>
            <a:latin typeface="Helvetica Neue Medium"/>
            <a:ea typeface="Helvetica Neue Medium"/>
            <a:cs typeface="Helvetica Neue Medium"/>
            <a:sym typeface="Helvetica Neue Medium"/>
          </a:defRPr>
        </a:defPPr>
      </a:lst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464646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Encounter-Master" id="{AC3B1469-F7B5-42F8-8125-E37B7A09F19C}" vid="{A6E39EE5-3D87-493F-A484-DDDEAB1BD83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df7c51f-8958-4cb5-b692-975806f17f35" xsi:nil="true"/>
    <lcf76f155ced4ddcb4097134ff3c332f xmlns="764ce334-4dea-4cda-96fd-5a46cc3154a2">
      <Terms xmlns="http://schemas.microsoft.com/office/infopath/2007/PartnerControls"/>
    </lcf76f155ced4ddcb4097134ff3c332f>
    <_Flow_SignoffStatus xmlns="764ce334-4dea-4cda-96fd-5a46cc3154a2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F3CADEC272EC47A0E7F131D361E962" ma:contentTypeVersion="19" ma:contentTypeDescription="Create a new document." ma:contentTypeScope="" ma:versionID="ca89567eb3d7597ff4dafff1cc2834f2">
  <xsd:schema xmlns:xsd="http://www.w3.org/2001/XMLSchema" xmlns:xs="http://www.w3.org/2001/XMLSchema" xmlns:p="http://schemas.microsoft.com/office/2006/metadata/properties" xmlns:ns2="764ce334-4dea-4cda-96fd-5a46cc3154a2" xmlns:ns3="edf7c51f-8958-4cb5-b692-975806f17f35" targetNamespace="http://schemas.microsoft.com/office/2006/metadata/properties" ma:root="true" ma:fieldsID="6036ee9a4dfbea1b2f42013792becada" ns2:_="" ns3:_="">
    <xsd:import namespace="764ce334-4dea-4cda-96fd-5a46cc3154a2"/>
    <xsd:import namespace="edf7c51f-8958-4cb5-b692-975806f17f3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_Flow_SignoffStatu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4ce334-4dea-4cda-96fd-5a46cc3154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_Flow_SignoffStatus" ma:index="20" nillable="true" ma:displayName="Sign-off status" ma:internalName="Sign_x002d_off_x0020_status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9affbd4-4267-4163-968f-31649eba30c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5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6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df7c51f-8958-4cb5-b692-975806f17f35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2c46cc1-e504-45ce-b475-70eb2bc32c3b}" ma:internalName="TaxCatchAll" ma:showField="CatchAllData" ma:web="edf7c51f-8958-4cb5-b692-975806f17f3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17D3FD-47DD-4E07-B955-60AC680D98D9}">
  <ds:schemaRefs>
    <ds:schemaRef ds:uri="http://schemas.microsoft.com/office/2006/metadata/properties"/>
    <ds:schemaRef ds:uri="http://purl.org/dc/terms/"/>
    <ds:schemaRef ds:uri="http://purl.org/dc/dcmitype/"/>
    <ds:schemaRef ds:uri="8dd429a2-b850-4aa5-85c2-8487e2b197cf"/>
    <ds:schemaRef ds:uri="http://schemas.microsoft.com/office/2006/documentManagement/types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7dd0c2b8-7301-49b5-921e-ab84ec4c20a5"/>
    <ds:schemaRef ds:uri="edf7c51f-8958-4cb5-b692-975806f17f35"/>
    <ds:schemaRef ds:uri="764ce334-4dea-4cda-96fd-5a46cc3154a2"/>
  </ds:schemaRefs>
</ds:datastoreItem>
</file>

<file path=customXml/itemProps2.xml><?xml version="1.0" encoding="utf-8"?>
<ds:datastoreItem xmlns:ds="http://schemas.openxmlformats.org/officeDocument/2006/customXml" ds:itemID="{A9930821-6CB1-4381-A73F-4BFD054867C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64ce334-4dea-4cda-96fd-5a46cc3154a2"/>
    <ds:schemaRef ds:uri="edf7c51f-8958-4cb5-b692-975806f17f3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67D4B8E-9497-43BB-A266-67AC0807E7B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</TotalTime>
  <Words>999</Words>
  <Application>Microsoft Office PowerPoint</Application>
  <PresentationFormat>Widescreen</PresentationFormat>
  <Paragraphs>168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Arial</vt:lpstr>
      <vt:lpstr>Calibri</vt:lpstr>
      <vt:lpstr>Calibri Light</vt:lpstr>
      <vt:lpstr>Century Gothic</vt:lpstr>
      <vt:lpstr>Century Gothic Bold</vt:lpstr>
      <vt:lpstr>Helvetica Neue Medium</vt:lpstr>
      <vt:lpstr>Times New Roman</vt:lpstr>
      <vt:lpstr>Encounter-Master</vt:lpstr>
      <vt:lpstr>PowerPoint Presentation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  <vt:lpstr> Lesson 1: How are plastics made?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Will the Real Great Pacific Garbage Patch please stand up!</dc:title>
  <dc:creator>schwabs52@gmail.com</dc:creator>
  <cp:lastModifiedBy>Sarah Duffy</cp:lastModifiedBy>
  <cp:revision>2</cp:revision>
  <dcterms:created xsi:type="dcterms:W3CDTF">2019-02-26T16:40:40Z</dcterms:created>
  <dcterms:modified xsi:type="dcterms:W3CDTF">2024-02-22T16:09:25Z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0x0101008DF3CADEC272EC47A0E7F131D361E962</vt:lpwstr>
  </property>
  <property fmtid="{D5CDD505-2E9C-101B-9397-08002B2CF9AE}" pid="3" name="MediaServiceImageTags">
    <vt:lpwstr/>
  </property>
</Properties>
</file>