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38.jpg" ContentType="image/jpeg"/>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 id="2147483737" r:id="rId5"/>
  </p:sldMasterIdLst>
  <p:notesMasterIdLst>
    <p:notesMasterId r:id="rId24"/>
  </p:notesMasterIdLst>
  <p:sldIdLst>
    <p:sldId id="294" r:id="rId6"/>
    <p:sldId id="454" r:id="rId7"/>
    <p:sldId id="267" r:id="rId8"/>
    <p:sldId id="455" r:id="rId9"/>
    <p:sldId id="456" r:id="rId10"/>
    <p:sldId id="457" r:id="rId11"/>
    <p:sldId id="459" r:id="rId12"/>
    <p:sldId id="472" r:id="rId13"/>
    <p:sldId id="464" r:id="rId14"/>
    <p:sldId id="465" r:id="rId15"/>
    <p:sldId id="461" r:id="rId16"/>
    <p:sldId id="466" r:id="rId17"/>
    <p:sldId id="467" r:id="rId18"/>
    <p:sldId id="471" r:id="rId19"/>
    <p:sldId id="462" r:id="rId20"/>
    <p:sldId id="468" r:id="rId21"/>
    <p:sldId id="469" r:id="rId22"/>
    <p:sldId id="470" r:id="rId23"/>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ie Buchanan-Dunlop" initials="JB" lastIdx="32" clrIdx="0">
    <p:extLst>
      <p:ext uri="{19B8F6BF-5375-455C-9EA6-DF929625EA0E}">
        <p15:presenceInfo xmlns:p15="http://schemas.microsoft.com/office/powerpoint/2012/main" userId="Jamie Buchanan-Dunlop" providerId="None"/>
      </p:ext>
    </p:extLst>
  </p:cmAuthor>
  <p:cmAuthor id="2" name="Maddy Street" initials="MS" lastIdx="6" clrIdx="1">
    <p:extLst>
      <p:ext uri="{19B8F6BF-5375-455C-9EA6-DF929625EA0E}">
        <p15:presenceInfo xmlns:p15="http://schemas.microsoft.com/office/powerpoint/2012/main" userId="Maddy Street" providerId="None"/>
      </p:ext>
    </p:extLst>
  </p:cmAuthor>
  <p:cmAuthor id="3" name="Sim Goodwin" initials="SG" lastIdx="3" clrIdx="2">
    <p:extLst>
      <p:ext uri="{19B8F6BF-5375-455C-9EA6-DF929625EA0E}">
        <p15:presenceInfo xmlns:p15="http://schemas.microsoft.com/office/powerpoint/2012/main" userId="S::sim@encounteredu.com::a3252ba9-8331-4298-b584-834c6b76bce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CEC3"/>
    <a:srgbClr val="686972"/>
    <a:srgbClr val="38D4D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7F4119-11FF-480E-B3BA-4F26CBCC4C4F}" v="1" dt="2024-04-18T08:17:20.7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03"/>
    <p:restoredTop sz="94694"/>
  </p:normalViewPr>
  <p:slideViewPr>
    <p:cSldViewPr snapToGrid="0">
      <p:cViewPr varScale="1">
        <p:scale>
          <a:sx n="108" d="100"/>
          <a:sy n="108" d="100"/>
        </p:scale>
        <p:origin x="105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297F4119-11FF-480E-B3BA-4F26CBCC4C4F}"/>
    <pc:docChg chg="delSld">
      <pc:chgData name="Sarah Duffy" userId="ca92ddb4-4620-4127-97b1-8232d187080b" providerId="ADAL" clId="{297F4119-11FF-480E-B3BA-4F26CBCC4C4F}" dt="2024-04-18T08:17:23.296" v="0" actId="2696"/>
      <pc:docMkLst>
        <pc:docMk/>
      </pc:docMkLst>
      <pc:sldChg chg="del">
        <pc:chgData name="Sarah Duffy" userId="ca92ddb4-4620-4127-97b1-8232d187080b" providerId="ADAL" clId="{297F4119-11FF-480E-B3BA-4F26CBCC4C4F}" dt="2024-04-18T08:17:23.296" v="0" actId="2696"/>
        <pc:sldMkLst>
          <pc:docMk/>
          <pc:sldMk cId="0" sldId="259"/>
        </pc:sldMkLst>
      </pc:sldChg>
    </pc:docChg>
  </pc:docChgLst>
  <pc:docChgLst>
    <pc:chgData name="Sarah Duffy" userId="ca92ddb4-4620-4127-97b1-8232d187080b" providerId="ADAL" clId="{32DCF830-7698-4EFD-8E61-E009763AEEC7}"/>
    <pc:docChg chg="custSel modSld">
      <pc:chgData name="Sarah Duffy" userId="ca92ddb4-4620-4127-97b1-8232d187080b" providerId="ADAL" clId="{32DCF830-7698-4EFD-8E61-E009763AEEC7}" dt="2024-02-22T16:31:17.490" v="46" actId="1076"/>
      <pc:docMkLst>
        <pc:docMk/>
      </pc:docMkLst>
      <pc:sldChg chg="modSp mod">
        <pc:chgData name="Sarah Duffy" userId="ca92ddb4-4620-4127-97b1-8232d187080b" providerId="ADAL" clId="{32DCF830-7698-4EFD-8E61-E009763AEEC7}" dt="2024-02-22T16:23:35.818" v="32" actId="20577"/>
        <pc:sldMkLst>
          <pc:docMk/>
          <pc:sldMk cId="1065455288" sldId="464"/>
        </pc:sldMkLst>
        <pc:spChg chg="mod">
          <ac:chgData name="Sarah Duffy" userId="ca92ddb4-4620-4127-97b1-8232d187080b" providerId="ADAL" clId="{32DCF830-7698-4EFD-8E61-E009763AEEC7}" dt="2024-02-22T16:23:35.818" v="32" actId="20577"/>
          <ac:spMkLst>
            <pc:docMk/>
            <pc:sldMk cId="1065455288" sldId="464"/>
            <ac:spMk id="4" creationId="{20447A9C-ED69-46E0-B816-73832C03F709}"/>
          </ac:spMkLst>
        </pc:spChg>
      </pc:sldChg>
      <pc:sldChg chg="addSp delSp modSp mod setBg">
        <pc:chgData name="Sarah Duffy" userId="ca92ddb4-4620-4127-97b1-8232d187080b" providerId="ADAL" clId="{32DCF830-7698-4EFD-8E61-E009763AEEC7}" dt="2024-02-22T16:31:09.096" v="45" actId="478"/>
        <pc:sldMkLst>
          <pc:docMk/>
          <pc:sldMk cId="112203157" sldId="469"/>
        </pc:sldMkLst>
        <pc:spChg chg="mod">
          <ac:chgData name="Sarah Duffy" userId="ca92ddb4-4620-4127-97b1-8232d187080b" providerId="ADAL" clId="{32DCF830-7698-4EFD-8E61-E009763AEEC7}" dt="2024-02-22T16:30:59.687" v="42" actId="14100"/>
          <ac:spMkLst>
            <pc:docMk/>
            <pc:sldMk cId="112203157" sldId="469"/>
            <ac:spMk id="5" creationId="{AEF158D3-B38D-43F2-BB25-3D28BD6E34AB}"/>
          </ac:spMkLst>
        </pc:spChg>
        <pc:spChg chg="del">
          <ac:chgData name="Sarah Duffy" userId="ca92ddb4-4620-4127-97b1-8232d187080b" providerId="ADAL" clId="{32DCF830-7698-4EFD-8E61-E009763AEEC7}" dt="2024-02-22T16:31:04.158" v="43" actId="478"/>
          <ac:spMkLst>
            <pc:docMk/>
            <pc:sldMk cId="112203157" sldId="469"/>
            <ac:spMk id="8" creationId="{990BEFB5-3DD4-0A44-9032-25BA27519823}"/>
          </ac:spMkLst>
        </pc:spChg>
        <pc:spChg chg="add del mod">
          <ac:chgData name="Sarah Duffy" userId="ca92ddb4-4620-4127-97b1-8232d187080b" providerId="ADAL" clId="{32DCF830-7698-4EFD-8E61-E009763AEEC7}" dt="2024-02-22T16:31:09.096" v="45" actId="478"/>
          <ac:spMkLst>
            <pc:docMk/>
            <pc:sldMk cId="112203157" sldId="469"/>
            <ac:spMk id="9" creationId="{E4F703ED-891C-4063-DD61-64C12C94FD48}"/>
          </ac:spMkLst>
        </pc:spChg>
        <pc:picChg chg="add mod">
          <ac:chgData name="Sarah Duffy" userId="ca92ddb4-4620-4127-97b1-8232d187080b" providerId="ADAL" clId="{32DCF830-7698-4EFD-8E61-E009763AEEC7}" dt="2024-02-22T16:30:51.436" v="39" actId="1076"/>
          <ac:picMkLst>
            <pc:docMk/>
            <pc:sldMk cId="112203157" sldId="469"/>
            <ac:picMk id="3" creationId="{46298666-F974-B98D-ECE8-F3AF4E68F25F}"/>
          </ac:picMkLst>
        </pc:picChg>
        <pc:picChg chg="mod">
          <ac:chgData name="Sarah Duffy" userId="ca92ddb4-4620-4127-97b1-8232d187080b" providerId="ADAL" clId="{32DCF830-7698-4EFD-8E61-E009763AEEC7}" dt="2024-02-22T16:31:06.706" v="44" actId="1076"/>
          <ac:picMkLst>
            <pc:docMk/>
            <pc:sldMk cId="112203157" sldId="469"/>
            <ac:picMk id="7" creationId="{F4109CE9-A5FC-4313-B4A6-A923B8F5774D}"/>
          </ac:picMkLst>
        </pc:picChg>
      </pc:sldChg>
      <pc:sldChg chg="modSp mod">
        <pc:chgData name="Sarah Duffy" userId="ca92ddb4-4620-4127-97b1-8232d187080b" providerId="ADAL" clId="{32DCF830-7698-4EFD-8E61-E009763AEEC7}" dt="2024-02-22T16:31:17.490" v="46" actId="1076"/>
        <pc:sldMkLst>
          <pc:docMk/>
          <pc:sldMk cId="3160376139" sldId="470"/>
        </pc:sldMkLst>
        <pc:picChg chg="mod">
          <ac:chgData name="Sarah Duffy" userId="ca92ddb4-4620-4127-97b1-8232d187080b" providerId="ADAL" clId="{32DCF830-7698-4EFD-8E61-E009763AEEC7}" dt="2024-02-22T16:31:17.490" v="46" actId="1076"/>
          <ac:picMkLst>
            <pc:docMk/>
            <pc:sldMk cId="3160376139" sldId="470"/>
            <ac:picMk id="8" creationId="{10C05F90-3BD6-4FA7-B5AD-2B0B17B0284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8C6874-672F-471E-A973-A82F2C8A0A0B}" type="datetimeFigureOut">
              <a:rPr lang="en-GB" smtClean="0"/>
              <a:t>18/04/2024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79202C-EDF7-492C-9239-DDFD5B8C1537}" type="slidenum">
              <a:rPr lang="en-GB" smtClean="0"/>
              <a:t>‹#›</a:t>
            </a:fld>
            <a:endParaRPr lang="en-GB"/>
          </a:p>
        </p:txBody>
      </p:sp>
    </p:spTree>
    <p:extLst>
      <p:ext uri="{BB962C8B-B14F-4D97-AF65-F5344CB8AC3E}">
        <p14:creationId xmlns:p14="http://schemas.microsoft.com/office/powerpoint/2010/main" val="1056643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www.fauna-flora.org/explained/how-does-plastic-pollution-affect-marine-life/#:~:text=Threats%3A%20Large%20items%20of%20plastic,coral%20reefs%2C%20preventing%20healthy%20growth." TargetMode="External"/><Relationship Id="rId3" Type="http://schemas.openxmlformats.org/officeDocument/2006/relationships/hyperlink" Target="https://www.sciencedirect.com/science/article/pii/S0048969721054693" TargetMode="External"/><Relationship Id="rId7" Type="http://schemas.openxmlformats.org/officeDocument/2006/relationships/hyperlink" Target="https://www.genevaenvironmentnetwork.org/resources/updates/plastics-and-climate/"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barrierreef.org/news/explainers/what-is-blue-carbon" TargetMode="External"/><Relationship Id="rId5" Type="http://schemas.openxmlformats.org/officeDocument/2006/relationships/hyperlink" Target="https://www.un.org/en/climatechange/science/climate-issues/ocean" TargetMode="External"/><Relationship Id="rId4" Type="http://schemas.openxmlformats.org/officeDocument/2006/relationships/hyperlink" Target="https://www.sciencedirect.com/science/article/pii/S1674927822000673"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79202C-EDF7-492C-9239-DDFD5B8C1537}" type="slidenum">
              <a:rPr lang="en-GB" smtClean="0"/>
              <a:t>1</a:t>
            </a:fld>
            <a:endParaRPr lang="en-GB"/>
          </a:p>
        </p:txBody>
      </p:sp>
    </p:spTree>
    <p:extLst>
      <p:ext uri="{BB962C8B-B14F-4D97-AF65-F5344CB8AC3E}">
        <p14:creationId xmlns:p14="http://schemas.microsoft.com/office/powerpoint/2010/main" val="2179089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42566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579202C-EDF7-492C-9239-DDFD5B8C1537}" type="slidenum">
              <a:rPr lang="en-GB" smtClean="0"/>
              <a:t>3</a:t>
            </a:fld>
            <a:endParaRPr lang="en-GB"/>
          </a:p>
        </p:txBody>
      </p:sp>
    </p:spTree>
    <p:extLst>
      <p:ext uri="{BB962C8B-B14F-4D97-AF65-F5344CB8AC3E}">
        <p14:creationId xmlns:p14="http://schemas.microsoft.com/office/powerpoint/2010/main" val="4195369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https://www.oecd.org/environment/plastic-pollution-is-growing-relentlessly-as-waste-management-and-recycling-fall-short.htm</a:t>
            </a:r>
          </a:p>
        </p:txBody>
      </p:sp>
      <p:sp>
        <p:nvSpPr>
          <p:cNvPr id="4" name="Slide Number Placeholder 3"/>
          <p:cNvSpPr>
            <a:spLocks noGrp="1"/>
          </p:cNvSpPr>
          <p:nvPr>
            <p:ph type="sldNum" sz="quarter" idx="5"/>
          </p:nvPr>
        </p:nvSpPr>
        <p:spPr/>
        <p:txBody>
          <a:bodyPr/>
          <a:lstStyle/>
          <a:p>
            <a:fld id="{6579202C-EDF7-492C-9239-DDFD5B8C1537}" type="slidenum">
              <a:rPr lang="en-GB" smtClean="0"/>
              <a:t>4</a:t>
            </a:fld>
            <a:endParaRPr lang="en-GB"/>
          </a:p>
        </p:txBody>
      </p:sp>
    </p:spTree>
    <p:extLst>
      <p:ext uri="{BB962C8B-B14F-4D97-AF65-F5344CB8AC3E}">
        <p14:creationId xmlns:p14="http://schemas.microsoft.com/office/powerpoint/2010/main" val="1326677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579202C-EDF7-492C-9239-DDFD5B8C1537}" type="slidenum">
              <a:rPr lang="en-GB" smtClean="0"/>
              <a:t>5</a:t>
            </a:fld>
            <a:endParaRPr lang="en-GB"/>
          </a:p>
        </p:txBody>
      </p:sp>
    </p:spTree>
    <p:extLst>
      <p:ext uri="{BB962C8B-B14F-4D97-AF65-F5344CB8AC3E}">
        <p14:creationId xmlns:p14="http://schemas.microsoft.com/office/powerpoint/2010/main" val="919667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When plastics degrade, they break down into smaller and smaller pieces called microplastics. </a:t>
            </a:r>
          </a:p>
        </p:txBody>
      </p:sp>
      <p:sp>
        <p:nvSpPr>
          <p:cNvPr id="4" name="Slide Number Placeholder 3"/>
          <p:cNvSpPr>
            <a:spLocks noGrp="1"/>
          </p:cNvSpPr>
          <p:nvPr>
            <p:ph type="sldNum" sz="quarter" idx="5"/>
          </p:nvPr>
        </p:nvSpPr>
        <p:spPr/>
        <p:txBody>
          <a:bodyPr/>
          <a:lstStyle/>
          <a:p>
            <a:fld id="{6579202C-EDF7-492C-9239-DDFD5B8C1537}" type="slidenum">
              <a:rPr lang="en-GB" smtClean="0"/>
              <a:t>7</a:t>
            </a:fld>
            <a:endParaRPr lang="en-GB"/>
          </a:p>
        </p:txBody>
      </p:sp>
    </p:spTree>
    <p:extLst>
      <p:ext uri="{BB962C8B-B14F-4D97-AF65-F5344CB8AC3E}">
        <p14:creationId xmlns:p14="http://schemas.microsoft.com/office/powerpoint/2010/main" val="2514982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Ecosystem service: Plastic impacts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Plastic is entering our ocean at the rate of 1 garbage truck of plastic waste per minute. This plastic is picked up by ocean currents and transported around the world, breaking down into smaller and smaller pieces of plastic, called microplastics. Marine plastic pollution is incredibly harmful to marine life and to the ecosystem services we rely on - making marine plastic pollution and climate change fundamentally linked.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 lot more research needs to be done on this, but some recent studies are indicating that (refer to slide info)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GLOSSARY</a:t>
            </a:r>
          </a:p>
          <a:p>
            <a:pPr>
              <a:spcAft>
                <a:spcPts val="1200"/>
              </a:spcAft>
            </a:pPr>
            <a:r>
              <a:rPr lang="en-GB" sz="1800" b="1" spc="-25">
                <a:solidFill>
                  <a:srgbClr val="32373E"/>
                </a:solidFill>
                <a:effectLst/>
                <a:highlight>
                  <a:srgbClr val="FFFFFF"/>
                </a:highlight>
                <a:latin typeface="Arial" panose="020B0604020202020204" pitchFamily="34" charset="0"/>
                <a:ea typeface="Aptos" panose="020B0004020202020204" pitchFamily="34" charset="0"/>
                <a:cs typeface="Aptos" panose="020B0004020202020204" pitchFamily="34" charset="0"/>
              </a:rPr>
              <a:t>Albedo</a:t>
            </a:r>
            <a:r>
              <a:rPr lang="en-GB" sz="1800" b="1" spc="0" dirty="0">
                <a:solidFill>
                  <a:schemeClr val="tx1"/>
                </a:solidFill>
                <a:effectLst/>
                <a:highlight>
                  <a:srgbClr val="FFFFFF"/>
                </a:highlight>
                <a:latin typeface="Aptos" panose="020B0004020202020204" pitchFamily="34" charset="0"/>
                <a:ea typeface="Aptos" panose="020B0004020202020204" pitchFamily="34" charset="0"/>
                <a:cs typeface="Aptos" panose="020B0004020202020204" pitchFamily="34" charset="0"/>
              </a:rPr>
              <a:t> </a:t>
            </a:r>
            <a:r>
              <a:rPr lang="en-GB" sz="1800" spc="-25">
                <a:solidFill>
                  <a:srgbClr val="32373E"/>
                </a:solidFill>
                <a:effectLst/>
                <a:latin typeface="Arial" panose="020B0604020202020204" pitchFamily="34" charset="0"/>
                <a:ea typeface="Aptos" panose="020B0004020202020204" pitchFamily="34" charset="0"/>
              </a:rPr>
              <a:t>The </a:t>
            </a:r>
            <a:r>
              <a:rPr lang="en-GB" sz="1800" spc="-25" dirty="0">
                <a:solidFill>
                  <a:srgbClr val="32373E"/>
                </a:solidFill>
                <a:effectLst/>
                <a:latin typeface="Arial" panose="020B0604020202020204" pitchFamily="34" charset="0"/>
                <a:ea typeface="Aptos" panose="020B0004020202020204" pitchFamily="34" charset="0"/>
              </a:rPr>
              <a:t>fraction of the Sun’s energy reflected by a surface or object, often expressed as a percentage. Snow-covered surfaces have a high albedo, and vegetation-covered surfaces and oceans have a low albedo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NOAA/Science Direct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https://www.sciencedirect.com/science/article/pii/S0048969721054693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https://www.sciencedirect.com/science/article/pii/S1674927822000673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United Nations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https://www.un.org/en/climatechange/science/climate-issues/ocean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Great Barrier Reef Organisation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https://www.barrierreef.org/news/explainers/what-is-blue-carbon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Geneva Environment Network</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7"/>
              </a:rPr>
              <a:t>https://www.genevaenvironmentnetwork.org/resources/updates/plastics-and-climate/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8"/>
              </a:rPr>
              <a:t>Fauna&amp;Flora</a:t>
            </a:r>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8</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771795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Tree>
    <p:extLst>
      <p:ext uri="{BB962C8B-B14F-4D97-AF65-F5344CB8AC3E}">
        <p14:creationId xmlns:p14="http://schemas.microsoft.com/office/powerpoint/2010/main" val="3069123057"/>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Tree>
    <p:extLst>
      <p:ext uri="{BB962C8B-B14F-4D97-AF65-F5344CB8AC3E}">
        <p14:creationId xmlns:p14="http://schemas.microsoft.com/office/powerpoint/2010/main" val="352156939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357076" y="-1512738"/>
            <a:ext cx="8650685"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87068759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5319282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29385800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a:t>Insert - body</a:t>
            </a:r>
          </a:p>
        </p:txBody>
      </p:sp>
    </p:spTree>
    <p:extLst>
      <p:ext uri="{BB962C8B-B14F-4D97-AF65-F5344CB8AC3E}">
        <p14:creationId xmlns:p14="http://schemas.microsoft.com/office/powerpoint/2010/main" val="382558943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TRUE</a:t>
            </a: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75200407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D5BC70FD-E99F-414E-8BC7-7072A9329F03}"/>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37ED0E3F-CDD0-43BF-ABD6-E7F54CD9AF5F}"/>
              </a:ext>
            </a:extLst>
          </p:cNvPr>
          <p:cNvSpPr txBox="1">
            <a:spLocks/>
          </p:cNvSpPr>
          <p:nvPr userDrawn="1"/>
        </p:nvSpPr>
        <p:spPr>
          <a:xfrm>
            <a:off x="11468592" y="6484422"/>
            <a:ext cx="186909" cy="184666"/>
          </a:xfrm>
          <a:prstGeom prst="rect">
            <a:avLst/>
          </a:prstGeom>
          <a:ln w="12700">
            <a:miter lim="400000"/>
          </a:ln>
        </p:spPr>
        <p:txBody>
          <a:bodyPr wrap="none" lIns="45719" rIns="45719"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r" defTabSz="228600" rtl="0" fontAlgn="auto" latinLnBrk="0" hangingPunct="0">
              <a:lnSpc>
                <a:spcPct val="100000"/>
              </a:lnSpc>
              <a:spcBef>
                <a:spcPts val="0"/>
              </a:spcBef>
              <a:spcAft>
                <a:spcPts val="0"/>
              </a:spcAft>
              <a:buClrTx/>
              <a:buSzTx/>
              <a:buFontTx/>
              <a:buNone/>
              <a:tabLst/>
              <a:defRPr kumimoji="0" sz="6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a:lstStyle>
          <a:p>
            <a:fld id="{E07CCE0E-559E-44AB-A1B3-25B5FB3D8463}" type="slidenum">
              <a:rPr lang="en-GB" sz="600" smtClean="0"/>
              <a:pPr/>
              <a:t>‹#›</a:t>
            </a:fld>
            <a:endParaRPr lang="en-GB" sz="600"/>
          </a:p>
        </p:txBody>
      </p:sp>
      <p:sp>
        <p:nvSpPr>
          <p:cNvPr id="24" name="Oval 23">
            <a:extLst>
              <a:ext uri="{FF2B5EF4-FFF2-40B4-BE49-F238E27FC236}">
                <a16:creationId xmlns:a16="http://schemas.microsoft.com/office/drawing/2014/main" id="{36B0B004-9EF7-4666-A628-B76E68927B94}"/>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222D9E9-D854-48F2-932B-3EB364E2B92E}"/>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8" name="Text Placeholder 9">
            <a:extLst>
              <a:ext uri="{FF2B5EF4-FFF2-40B4-BE49-F238E27FC236}">
                <a16:creationId xmlns:a16="http://schemas.microsoft.com/office/drawing/2014/main" id="{56AE142A-CB56-46DF-AD62-18CA85A36CCE}"/>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29" name="Text Placeholder 16">
            <a:extLst>
              <a:ext uri="{FF2B5EF4-FFF2-40B4-BE49-F238E27FC236}">
                <a16:creationId xmlns:a16="http://schemas.microsoft.com/office/drawing/2014/main" id="{4FE60D9B-8C11-4233-AE61-A69AF21D598A}"/>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30" name="TextBox 29">
            <a:extLst>
              <a:ext uri="{FF2B5EF4-FFF2-40B4-BE49-F238E27FC236}">
                <a16:creationId xmlns:a16="http://schemas.microsoft.com/office/drawing/2014/main" id="{63BA8E3F-26C6-430E-B082-2C72C333B9C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4350408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B483AB49-4C10-419C-A877-027BC6A0C71E}"/>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18B8DA78-FD61-42C0-AE9C-33A5B5854ADB}"/>
              </a:ext>
            </a:extLst>
          </p:cNvPr>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3" name="Oval 22">
            <a:extLst>
              <a:ext uri="{FF2B5EF4-FFF2-40B4-BE49-F238E27FC236}">
                <a16:creationId xmlns:a16="http://schemas.microsoft.com/office/drawing/2014/main" id="{5DB2FB70-F0A8-4866-B858-E08B33560418}"/>
              </a:ext>
            </a:extLst>
          </p:cNvPr>
          <p:cNvSpPr/>
          <p:nvPr userDrawn="1"/>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4" name="Oval 23">
            <a:extLst>
              <a:ext uri="{FF2B5EF4-FFF2-40B4-BE49-F238E27FC236}">
                <a16:creationId xmlns:a16="http://schemas.microsoft.com/office/drawing/2014/main" id="{D5FF18A7-1B1E-44DC-B037-73187037C16B}"/>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6" name="Text Placeholder 9">
            <a:extLst>
              <a:ext uri="{FF2B5EF4-FFF2-40B4-BE49-F238E27FC236}">
                <a16:creationId xmlns:a16="http://schemas.microsoft.com/office/drawing/2014/main" id="{78537427-E653-4AA0-AE3E-4C2CDE7A4AE6}"/>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TRUE</a:t>
            </a:r>
          </a:p>
        </p:txBody>
      </p:sp>
      <p:sp>
        <p:nvSpPr>
          <p:cNvPr id="28" name="Text Placeholder 16">
            <a:extLst>
              <a:ext uri="{FF2B5EF4-FFF2-40B4-BE49-F238E27FC236}">
                <a16:creationId xmlns:a16="http://schemas.microsoft.com/office/drawing/2014/main" id="{B1AD6159-8B72-4348-832D-1C1613D6ACDE}"/>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9" name="TextBox 28">
            <a:extLst>
              <a:ext uri="{FF2B5EF4-FFF2-40B4-BE49-F238E27FC236}">
                <a16:creationId xmlns:a16="http://schemas.microsoft.com/office/drawing/2014/main" id="{C9B6BA1C-E699-485C-A763-515971D7FD5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27904784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31265066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video title</a:t>
            </a:r>
          </a:p>
        </p:txBody>
      </p:sp>
    </p:spTree>
    <p:extLst>
      <p:ext uri="{BB962C8B-B14F-4D97-AF65-F5344CB8AC3E}">
        <p14:creationId xmlns:p14="http://schemas.microsoft.com/office/powerpoint/2010/main" val="27946326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40448802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0289459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2817343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77340"/>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a:t>Insert</a:t>
            </a:r>
          </a:p>
        </p:txBody>
      </p:sp>
    </p:spTree>
    <p:extLst>
      <p:ext uri="{BB962C8B-B14F-4D97-AF65-F5344CB8AC3E}">
        <p14:creationId xmlns:p14="http://schemas.microsoft.com/office/powerpoint/2010/main" val="17634591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32055795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111699632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138265399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93610348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3345799670"/>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8_Whit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7061413" cy="1224943"/>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4718" y="2410407"/>
            <a:ext cx="8299449" cy="2281237"/>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35296256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844FA-7547-47E5-B379-6B9D32A15DC7}"/>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BEB7FD69-8129-43CC-BA0E-64845A42BA1D}"/>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1BFA40-6BF4-44DE-B6ED-7E3394CA2C88}"/>
              </a:ext>
            </a:extLst>
          </p:cNvPr>
          <p:cNvSpPr>
            <a:spLocks noGrp="1"/>
          </p:cNvSpPr>
          <p:nvPr>
            <p:ph type="dt" sz="half" idx="10"/>
          </p:nvPr>
        </p:nvSpPr>
        <p:spPr/>
        <p:txBody>
          <a:bodyPr/>
          <a:lstStyle/>
          <a:p>
            <a:fld id="{D948229B-84EC-4E77-A09B-ECAB5F1EA4FE}" type="datetimeFigureOut">
              <a:rPr lang="en-GB" smtClean="0"/>
              <a:t>18/04/2024</a:t>
            </a:fld>
            <a:endParaRPr lang="en-GB"/>
          </a:p>
        </p:txBody>
      </p:sp>
      <p:sp>
        <p:nvSpPr>
          <p:cNvPr id="5" name="Footer Placeholder 4">
            <a:extLst>
              <a:ext uri="{FF2B5EF4-FFF2-40B4-BE49-F238E27FC236}">
                <a16:creationId xmlns:a16="http://schemas.microsoft.com/office/drawing/2014/main" id="{98D10287-EAC5-4C37-8137-551D3D229A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D78324-31A9-4E31-BDD3-FB5B8DDB27EA}"/>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755375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04</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01365631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9965-518F-48F4-B8C4-F696014375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8741ABC-1C7D-4010-B3EE-B4EBDD1DE231}"/>
              </a:ext>
            </a:extLst>
          </p:cNvPr>
          <p:cNvSpPr>
            <a:spLocks noGrp="1"/>
          </p:cNvSpPr>
          <p:nvPr>
            <p:ph type="dt" sz="half" idx="10"/>
          </p:nvPr>
        </p:nvSpPr>
        <p:spPr/>
        <p:txBody>
          <a:bodyPr/>
          <a:lstStyle/>
          <a:p>
            <a:fld id="{D948229B-84EC-4E77-A09B-ECAB5F1EA4FE}" type="datetimeFigureOut">
              <a:rPr lang="en-GB" smtClean="0"/>
              <a:t>18/04/2024</a:t>
            </a:fld>
            <a:endParaRPr lang="en-GB"/>
          </a:p>
        </p:txBody>
      </p:sp>
      <p:sp>
        <p:nvSpPr>
          <p:cNvPr id="4" name="Footer Placeholder 3">
            <a:extLst>
              <a:ext uri="{FF2B5EF4-FFF2-40B4-BE49-F238E27FC236}">
                <a16:creationId xmlns:a16="http://schemas.microsoft.com/office/drawing/2014/main" id="{9812BB70-4B29-4B81-BDDC-F2F143422B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A85322E-B571-481E-8D9C-37DEB7B6B212}"/>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14776590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7_White">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4250199" cy="1369287"/>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3042309"/>
            <a:ext cx="3390951" cy="1128248"/>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50460801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559833"/>
          </a:xfrm>
          <a:prstGeom prst="rect">
            <a:avLst/>
          </a:prstGeom>
        </p:spPr>
        <p:txBody>
          <a:bodyPr wrap="square" lIns="0" tIns="0" rIns="0" bIns="0">
            <a:spAutoFit/>
          </a:bodyPr>
          <a:lstStyle>
            <a:lvl1pPr>
              <a:defRPr sz="3638" b="1" i="0">
                <a:solidFill>
                  <a:srgbClr val="004158"/>
                </a:solidFill>
                <a:latin typeface="Gilroy Bold"/>
                <a:cs typeface="Gilroy Bold"/>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7491040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9832275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8177672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6081837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293947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Todays learning, point number 1</a:t>
            </a:r>
          </a:p>
          <a:p>
            <a:pPr lvl="0"/>
            <a:r>
              <a:rPr lang="en-US"/>
              <a:t>Todays learning, point number 2</a:t>
            </a:r>
          </a:p>
          <a:p>
            <a:pPr lvl="0"/>
            <a:r>
              <a:rPr lang="en-US"/>
              <a:t>Todays learning, point number 3</a:t>
            </a:r>
          </a:p>
          <a:p>
            <a:pPr lvl="0"/>
            <a:r>
              <a:rPr lang="en-US"/>
              <a:t>Todays learning, point number 4</a:t>
            </a:r>
          </a:p>
          <a:p>
            <a:pPr lvl="0"/>
            <a:r>
              <a:rPr lang="en-US"/>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25363720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719421494"/>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43840736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429338369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63180710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968425536"/>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2.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84816108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 id="2147483731" r:id="rId26"/>
    <p:sldLayoutId id="2147483732" r:id="rId27"/>
    <p:sldLayoutId id="2147483733" r:id="rId28"/>
    <p:sldLayoutId id="2147483734" r:id="rId29"/>
    <p:sldLayoutId id="2147483735" r:id="rId30"/>
    <p:sldLayoutId id="2147483736" r:id="rId31"/>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6256000" h="9144000">
                <a:moveTo>
                  <a:pt x="16256000" y="0"/>
                </a:moveTo>
                <a:lnTo>
                  <a:pt x="0" y="0"/>
                </a:lnTo>
                <a:lnTo>
                  <a:pt x="0" y="9144000"/>
                </a:lnTo>
                <a:lnTo>
                  <a:pt x="16256000" y="9144000"/>
                </a:lnTo>
                <a:lnTo>
                  <a:pt x="16256000" y="0"/>
                </a:lnTo>
                <a:close/>
              </a:path>
            </a:pathLst>
          </a:custGeom>
          <a:solidFill>
            <a:srgbClr val="004A6C"/>
          </a:solidFill>
        </p:spPr>
        <p:txBody>
          <a:bodyPr wrap="square" lIns="0" tIns="0" rIns="0" bIns="0" rtlCol="0"/>
          <a:lstStyle/>
          <a:p>
            <a:endParaRPr sz="675"/>
          </a:p>
        </p:txBody>
      </p:sp>
      <p:sp>
        <p:nvSpPr>
          <p:cNvPr id="2" name="Holder 2"/>
          <p:cNvSpPr>
            <a:spLocks noGrp="1"/>
          </p:cNvSpPr>
          <p:nvPr>
            <p:ph type="title"/>
          </p:nvPr>
        </p:nvSpPr>
        <p:spPr>
          <a:xfrm>
            <a:off x="985798" y="791875"/>
            <a:ext cx="2845118" cy="746358"/>
          </a:xfrm>
          <a:prstGeom prst="rect">
            <a:avLst/>
          </a:prstGeom>
        </p:spPr>
        <p:txBody>
          <a:bodyPr wrap="square" lIns="0" tIns="0" rIns="0" bIns="0">
            <a:spAutoFit/>
          </a:bodyPr>
          <a:lstStyle>
            <a:lvl1pPr>
              <a:defRPr sz="4850" b="1" i="0">
                <a:solidFill>
                  <a:srgbClr val="004158"/>
                </a:solidFill>
                <a:latin typeface="Gilroy Bold"/>
                <a:cs typeface="Gilroy Bold"/>
              </a:defRPr>
            </a:lvl1pPr>
          </a:lstStyle>
          <a:p>
            <a:endParaRPr/>
          </a:p>
        </p:txBody>
      </p:sp>
      <p:sp>
        <p:nvSpPr>
          <p:cNvPr id="3" name="Holder 3"/>
          <p:cNvSpPr>
            <a:spLocks noGrp="1"/>
          </p:cNvSpPr>
          <p:nvPr>
            <p:ph type="body" idx="1"/>
          </p:nvPr>
        </p:nvSpPr>
        <p:spPr>
          <a:xfrm>
            <a:off x="710623" y="1069719"/>
            <a:ext cx="565785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1384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1384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6" name="Holder 6"/>
          <p:cNvSpPr>
            <a:spLocks noGrp="1"/>
          </p:cNvSpPr>
          <p:nvPr>
            <p:ph type="sldNum" sz="quarter" idx="7"/>
          </p:nvPr>
        </p:nvSpPr>
        <p:spPr>
          <a:xfrm>
            <a:off x="8778240" y="6377940"/>
            <a:ext cx="2804160" cy="1384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53430564"/>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xml"/><Relationship Id="rId1" Type="http://schemas.openxmlformats.org/officeDocument/2006/relationships/slideLayout" Target="../slideLayouts/slideLayout27.xml"/><Relationship Id="rId4" Type="http://schemas.openxmlformats.org/officeDocument/2006/relationships/image" Target="../media/image32.png"/></Relationships>
</file>

<file path=ppt/slides/_rels/slide1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32.png"/><Relationship Id="rId1" Type="http://schemas.openxmlformats.org/officeDocument/2006/relationships/slideLayout" Target="../slideLayouts/slideLayout28.xml"/><Relationship Id="rId4" Type="http://schemas.openxmlformats.org/officeDocument/2006/relationships/image" Target="../media/image47.emf"/></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s://www.youtube.com/watch?time_continue=5&amp;v=I0brW_KEe6Y" TargetMode="External"/><Relationship Id="rId1" Type="http://schemas.openxmlformats.org/officeDocument/2006/relationships/slideLayout" Target="../slideLayouts/slideLayout19.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28.xml"/><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8.xml"/><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jpg"/><Relationship Id="rId7"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33.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364A9D-960C-2E43-B023-EC7F5CE6F6AD}"/>
              </a:ext>
            </a:extLst>
          </p:cNvPr>
          <p:cNvSpPr>
            <a:spLocks noGrp="1"/>
          </p:cNvSpPr>
          <p:nvPr>
            <p:ph type="body" sz="quarter" idx="10"/>
          </p:nvPr>
        </p:nvSpPr>
        <p:spPr>
          <a:xfrm>
            <a:off x="439206" y="3459701"/>
            <a:ext cx="3164607" cy="334690"/>
          </a:xfrm>
        </p:spPr>
        <p:txBody>
          <a:bodyPr lIns="45719" rIns="45719" anchor="t"/>
          <a:lstStyle/>
          <a:p>
            <a:r>
              <a:rPr lang="en-US" dirty="0">
                <a:latin typeface="Century Gothic"/>
              </a:rPr>
              <a:t>Lesson 3</a:t>
            </a:r>
            <a:endParaRPr lang="en-US" dirty="0"/>
          </a:p>
        </p:txBody>
      </p:sp>
      <p:sp>
        <p:nvSpPr>
          <p:cNvPr id="3" name="Text Placeholder 2">
            <a:extLst>
              <a:ext uri="{FF2B5EF4-FFF2-40B4-BE49-F238E27FC236}">
                <a16:creationId xmlns:a16="http://schemas.microsoft.com/office/drawing/2014/main" id="{184882A6-0CA0-D34A-9EBE-823516A55AE8}"/>
              </a:ext>
            </a:extLst>
          </p:cNvPr>
          <p:cNvSpPr>
            <a:spLocks noGrp="1"/>
          </p:cNvSpPr>
          <p:nvPr>
            <p:ph type="body" sz="quarter" idx="11"/>
          </p:nvPr>
        </p:nvSpPr>
        <p:spPr>
          <a:xfrm>
            <a:off x="361507" y="3853401"/>
            <a:ext cx="4486719" cy="2557559"/>
          </a:xfrm>
        </p:spPr>
        <p:txBody>
          <a:bodyPr lIns="45719" rIns="45719" anchor="t"/>
          <a:lstStyle/>
          <a:p>
            <a:r>
              <a:rPr lang="en-US" dirty="0">
                <a:latin typeface="Century Gothic"/>
              </a:rPr>
              <a:t>What happens to plastic when you throw it</a:t>
            </a:r>
            <a:r>
              <a:rPr lang="en-US" dirty="0">
                <a:solidFill>
                  <a:schemeClr val="bg1"/>
                </a:solidFill>
                <a:latin typeface="Century Gothic"/>
              </a:rPr>
              <a:t> </a:t>
            </a:r>
            <a:r>
              <a:rPr lang="en-US" dirty="0">
                <a:latin typeface="Century Gothic"/>
              </a:rPr>
              <a:t>away?</a:t>
            </a:r>
            <a:endParaRPr lang="en-US" dirty="0"/>
          </a:p>
          <a:p>
            <a:endParaRPr lang="en-US" dirty="0">
              <a:solidFill>
                <a:schemeClr val="bg1"/>
              </a:solidFill>
            </a:endParaRPr>
          </a:p>
          <a:p>
            <a:endParaRPr lang="en-US" dirty="0">
              <a:solidFill>
                <a:schemeClr val="bg1"/>
              </a:solidFill>
              <a:latin typeface="Century Gothic"/>
            </a:endParaRPr>
          </a:p>
        </p:txBody>
      </p:sp>
      <p:sp>
        <p:nvSpPr>
          <p:cNvPr id="4" name="Text Placeholder 3">
            <a:extLst>
              <a:ext uri="{FF2B5EF4-FFF2-40B4-BE49-F238E27FC236}">
                <a16:creationId xmlns:a16="http://schemas.microsoft.com/office/drawing/2014/main" id="{4B97C244-65EB-B84D-83C2-EA0659FF035F}"/>
              </a:ext>
            </a:extLst>
          </p:cNvPr>
          <p:cNvSpPr>
            <a:spLocks noGrp="1"/>
          </p:cNvSpPr>
          <p:nvPr>
            <p:ph type="body" sz="quarter" idx="12"/>
          </p:nvPr>
        </p:nvSpPr>
        <p:spPr>
          <a:xfrm>
            <a:off x="439206" y="299473"/>
            <a:ext cx="1679374" cy="292537"/>
          </a:xfrm>
          <a:solidFill>
            <a:srgbClr val="A0D0DC"/>
          </a:solidFill>
        </p:spPr>
        <p:txBody>
          <a:bodyPr/>
          <a:lstStyle/>
          <a:p>
            <a:r>
              <a:rPr lang="en-US" dirty="0"/>
              <a:t>Ocean Plastics</a:t>
            </a:r>
          </a:p>
        </p:txBody>
      </p:sp>
      <p:sp>
        <p:nvSpPr>
          <p:cNvPr id="5" name="Text Placeholder 4">
            <a:extLst>
              <a:ext uri="{FF2B5EF4-FFF2-40B4-BE49-F238E27FC236}">
                <a16:creationId xmlns:a16="http://schemas.microsoft.com/office/drawing/2014/main" id="{A5221FF7-FAC9-274F-8A9D-930A8BEA0337}"/>
              </a:ext>
            </a:extLst>
          </p:cNvPr>
          <p:cNvSpPr>
            <a:spLocks noGrp="1"/>
          </p:cNvSpPr>
          <p:nvPr>
            <p:ph type="body" sz="quarter" idx="13"/>
          </p:nvPr>
        </p:nvSpPr>
        <p:spPr>
          <a:xfrm>
            <a:off x="439206" y="651020"/>
            <a:ext cx="1331896" cy="166430"/>
          </a:xfrm>
          <a:solidFill>
            <a:srgbClr val="A0D0DC"/>
          </a:solidFill>
        </p:spPr>
        <p:txBody>
          <a:bodyPr/>
          <a:lstStyle/>
          <a:p>
            <a:r>
              <a:rPr lang="en-US" dirty="0">
                <a:latin typeface="Century Gothic"/>
              </a:rPr>
              <a:t>Science | Ages 11-14</a:t>
            </a:r>
            <a:endParaRPr lang="en-US" dirty="0"/>
          </a:p>
        </p:txBody>
      </p:sp>
      <p:sp>
        <p:nvSpPr>
          <p:cNvPr id="6" name="Oval 5">
            <a:extLst>
              <a:ext uri="{FF2B5EF4-FFF2-40B4-BE49-F238E27FC236}">
                <a16:creationId xmlns:a16="http://schemas.microsoft.com/office/drawing/2014/main" id="{A58A4987-E994-4E3B-9FCE-3BCCAA47645F}"/>
              </a:ext>
            </a:extLst>
          </p:cNvPr>
          <p:cNvSpPr/>
          <p:nvPr/>
        </p:nvSpPr>
        <p:spPr>
          <a:xfrm>
            <a:off x="4641600" y="-350875"/>
            <a:ext cx="7875084" cy="7559749"/>
          </a:xfrm>
          <a:prstGeom prst="ellipse">
            <a:avLst/>
          </a:prstGeom>
          <a:blipFill dpi="0" rotWithShape="1">
            <a:blip r:embed="rId3"/>
            <a:srcRect/>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defTabSz="457200"/>
            <a:endParaRPr lang="en-US" sz="1800"/>
          </a:p>
        </p:txBody>
      </p:sp>
      <p:pic>
        <p:nvPicPr>
          <p:cNvPr id="7" name="Picture 6">
            <a:extLst>
              <a:ext uri="{FF2B5EF4-FFF2-40B4-BE49-F238E27FC236}">
                <a16:creationId xmlns:a16="http://schemas.microsoft.com/office/drawing/2014/main" id="{E9C46EAE-DD6D-5CB0-F0D1-081D0E27FC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8253" y="1040571"/>
            <a:ext cx="1811513" cy="671271"/>
          </a:xfrm>
          <a:prstGeom prst="rect">
            <a:avLst/>
          </a:prstGeom>
        </p:spPr>
      </p:pic>
    </p:spTree>
    <p:extLst>
      <p:ext uri="{BB962C8B-B14F-4D97-AF65-F5344CB8AC3E}">
        <p14:creationId xmlns:p14="http://schemas.microsoft.com/office/powerpoint/2010/main" val="271299409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03C8747-C269-491D-B31F-ADC8D133B287}"/>
              </a:ext>
            </a:extLst>
          </p:cNvPr>
          <p:cNvSpPr>
            <a:spLocks noGrp="1"/>
          </p:cNvSpPr>
          <p:nvPr>
            <p:ph type="body" sz="quarter" idx="10"/>
          </p:nvPr>
        </p:nvSpPr>
        <p:spPr>
          <a:xfrm>
            <a:off x="1119883" y="1042589"/>
            <a:ext cx="10551559" cy="1224943"/>
          </a:xfrm>
        </p:spPr>
        <p:txBody>
          <a:bodyPr/>
          <a:lstStyle/>
          <a:p>
            <a:r>
              <a:rPr lang="en-US" dirty="0"/>
              <a:t>What are the alternatives? Academic paper.</a:t>
            </a:r>
            <a:endParaRPr lang="en-GB" dirty="0"/>
          </a:p>
        </p:txBody>
      </p:sp>
      <p:sp>
        <p:nvSpPr>
          <p:cNvPr id="5" name="Text Placeholder 4">
            <a:extLst>
              <a:ext uri="{FF2B5EF4-FFF2-40B4-BE49-F238E27FC236}">
                <a16:creationId xmlns:a16="http://schemas.microsoft.com/office/drawing/2014/main" id="{5CD1EE62-76F0-4A41-B0C9-0DE0C25D51CB}"/>
              </a:ext>
            </a:extLst>
          </p:cNvPr>
          <p:cNvSpPr>
            <a:spLocks noGrp="1"/>
          </p:cNvSpPr>
          <p:nvPr>
            <p:ph type="body" sz="quarter" idx="11"/>
          </p:nvPr>
        </p:nvSpPr>
        <p:spPr>
          <a:xfrm>
            <a:off x="1119883" y="2267532"/>
            <a:ext cx="9265543" cy="1161469"/>
          </a:xfrm>
        </p:spPr>
        <p:txBody>
          <a:bodyPr/>
          <a:lstStyle/>
          <a:p>
            <a:r>
              <a:rPr lang="en-US" sz="2400" b="0" dirty="0">
                <a:solidFill>
                  <a:schemeClr val="bg1"/>
                </a:solidFill>
              </a:rPr>
              <a:t>Read through the academic paper and answer comprehension questions</a:t>
            </a:r>
          </a:p>
          <a:p>
            <a:pPr fontAlgn="base"/>
            <a:r>
              <a:rPr lang="en-GB" sz="2400" b="0" dirty="0">
                <a:solidFill>
                  <a:schemeClr val="bg1"/>
                </a:solidFill>
              </a:rPr>
              <a:t> </a:t>
            </a:r>
          </a:p>
          <a:p>
            <a:pPr marL="342900" indent="-342900" fontAlgn="base">
              <a:buFont typeface="+mj-lt"/>
              <a:buAutoNum type="arabicPeriod"/>
            </a:pPr>
            <a:r>
              <a:rPr lang="en-GB" sz="2000" b="0" dirty="0">
                <a:solidFill>
                  <a:schemeClr val="bg1"/>
                </a:solidFill>
              </a:rPr>
              <a:t>What is meant by synthetic plastics?  </a:t>
            </a:r>
          </a:p>
          <a:p>
            <a:pPr marL="342900" indent="-342900" fontAlgn="base">
              <a:buFont typeface="+mj-lt"/>
              <a:buAutoNum type="arabicPeriod"/>
            </a:pPr>
            <a:endParaRPr lang="en-GB" sz="2000" b="0" dirty="0">
              <a:solidFill>
                <a:schemeClr val="bg1"/>
              </a:solidFill>
            </a:endParaRPr>
          </a:p>
          <a:p>
            <a:pPr marL="342900" indent="-342900" fontAlgn="base">
              <a:buFont typeface="+mj-lt"/>
              <a:buAutoNum type="arabicPeriod"/>
            </a:pPr>
            <a:r>
              <a:rPr lang="en-GB" sz="2000" b="0" dirty="0">
                <a:solidFill>
                  <a:schemeClr val="bg1"/>
                </a:solidFill>
              </a:rPr>
              <a:t>Name the natural polymer they are using in their bioplastic. </a:t>
            </a:r>
          </a:p>
          <a:p>
            <a:pPr marL="342900" indent="-342900" fontAlgn="base">
              <a:buFont typeface="+mj-lt"/>
              <a:buAutoNum type="arabicPeriod"/>
            </a:pPr>
            <a:endParaRPr lang="en-GB" sz="2000" b="0" dirty="0">
              <a:solidFill>
                <a:schemeClr val="bg1"/>
              </a:solidFill>
            </a:endParaRPr>
          </a:p>
          <a:p>
            <a:pPr marL="342900" indent="-342900" fontAlgn="base">
              <a:buFont typeface="+mj-lt"/>
              <a:buAutoNum type="arabicPeriod"/>
            </a:pPr>
            <a:r>
              <a:rPr lang="en-GB" sz="2000" b="0" dirty="0">
                <a:solidFill>
                  <a:schemeClr val="bg1"/>
                </a:solidFill>
              </a:rPr>
              <a:t>What two foods do they obtain the starch from? </a:t>
            </a:r>
          </a:p>
          <a:p>
            <a:pPr marL="342900" indent="-342900" fontAlgn="base">
              <a:buFont typeface="+mj-lt"/>
              <a:buAutoNum type="arabicPeriod"/>
            </a:pPr>
            <a:endParaRPr lang="en-GB" sz="2000" b="0" dirty="0">
              <a:solidFill>
                <a:schemeClr val="bg1"/>
              </a:solidFill>
            </a:endParaRPr>
          </a:p>
          <a:p>
            <a:pPr marL="342900" indent="-342900" fontAlgn="base">
              <a:buFont typeface="+mj-lt"/>
              <a:buAutoNum type="arabicPeriod"/>
            </a:pPr>
            <a:r>
              <a:rPr lang="en-GB" sz="2000" b="0" dirty="0">
                <a:solidFill>
                  <a:schemeClr val="bg1"/>
                </a:solidFill>
              </a:rPr>
              <a:t>Overall, does the text suggest that bioplastics are useful? Explain why. </a:t>
            </a:r>
            <a:r>
              <a:rPr lang="en-GB" sz="2000" b="0" dirty="0"/>
              <a:t> </a:t>
            </a:r>
          </a:p>
          <a:p>
            <a:endParaRPr lang="en-GB" dirty="0"/>
          </a:p>
        </p:txBody>
      </p:sp>
      <p:pic>
        <p:nvPicPr>
          <p:cNvPr id="6" name="Picture 5">
            <a:extLst>
              <a:ext uri="{FF2B5EF4-FFF2-40B4-BE49-F238E27FC236}">
                <a16:creationId xmlns:a16="http://schemas.microsoft.com/office/drawing/2014/main" id="{CCA050AA-43A6-474B-9B16-5A6B9E1D798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1791" y="382759"/>
            <a:ext cx="1269363" cy="470373"/>
          </a:xfrm>
          <a:prstGeom prst="rect">
            <a:avLst/>
          </a:prstGeom>
        </p:spPr>
      </p:pic>
      <p:sp>
        <p:nvSpPr>
          <p:cNvPr id="9" name="Title 2">
            <a:extLst>
              <a:ext uri="{FF2B5EF4-FFF2-40B4-BE49-F238E27FC236}">
                <a16:creationId xmlns:a16="http://schemas.microsoft.com/office/drawing/2014/main" id="{6F46C4CC-76E3-7F48-BBAD-EA37395B49DC}"/>
              </a:ext>
            </a:extLst>
          </p:cNvPr>
          <p:cNvSpPr>
            <a:spLocks noGrp="1"/>
          </p:cNvSpPr>
          <p:nvPr>
            <p:ph type="title"/>
          </p:nvPr>
        </p:nvSpPr>
        <p:spPr>
          <a:xfrm>
            <a:off x="7096009" y="455119"/>
            <a:ext cx="4394200" cy="328709"/>
          </a:xfrm>
        </p:spPr>
        <p:txBody>
          <a:bodyPr/>
          <a:lstStyle/>
          <a:p>
            <a:r>
              <a:rPr lang="en-US" dirty="0">
                <a:latin typeface="Century Gothic"/>
              </a:rPr>
              <a:t>Lesson 3: What happens to plastic when you throw it away?</a:t>
            </a:r>
            <a:br>
              <a:rPr lang="en-GB" dirty="0"/>
            </a:br>
            <a:endParaRPr lang="en-GB" dirty="0"/>
          </a:p>
        </p:txBody>
      </p:sp>
    </p:spTree>
    <p:extLst>
      <p:ext uri="{BB962C8B-B14F-4D97-AF65-F5344CB8AC3E}">
        <p14:creationId xmlns:p14="http://schemas.microsoft.com/office/powerpoint/2010/main" val="423739788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CD1EE62-76F0-4A41-B0C9-0DE0C25D51CB}"/>
              </a:ext>
            </a:extLst>
          </p:cNvPr>
          <p:cNvSpPr>
            <a:spLocks noGrp="1"/>
          </p:cNvSpPr>
          <p:nvPr>
            <p:ph type="body" sz="quarter" idx="11"/>
          </p:nvPr>
        </p:nvSpPr>
        <p:spPr>
          <a:xfrm>
            <a:off x="636999" y="1761437"/>
            <a:ext cx="10531010" cy="4485251"/>
          </a:xfrm>
        </p:spPr>
        <p:txBody>
          <a:bodyPr/>
          <a:lstStyle/>
          <a:p>
            <a:pPr marL="342900" indent="-342900" fontAlgn="base">
              <a:buFont typeface="+mj-lt"/>
              <a:buAutoNum type="arabicPeriod"/>
            </a:pPr>
            <a:endParaRPr lang="en-GB" b="0" dirty="0">
              <a:solidFill>
                <a:schemeClr val="bg1"/>
              </a:solidFill>
            </a:endParaRPr>
          </a:p>
          <a:p>
            <a:pPr marL="342900" indent="-342900" fontAlgn="base">
              <a:buFont typeface="+mj-lt"/>
              <a:buAutoNum type="arabicPeriod"/>
            </a:pPr>
            <a:r>
              <a:rPr lang="en-GB" sz="2000" b="0" dirty="0">
                <a:solidFill>
                  <a:schemeClr val="bg1"/>
                </a:solidFill>
              </a:rPr>
              <a:t>What is meant by synthetic plastics? </a:t>
            </a:r>
            <a:r>
              <a:rPr lang="en-GB" sz="2000" b="0" dirty="0"/>
              <a:t> </a:t>
            </a:r>
          </a:p>
          <a:p>
            <a:pPr fontAlgn="base"/>
            <a:r>
              <a:rPr lang="en-GB" sz="2000" dirty="0">
                <a:solidFill>
                  <a:schemeClr val="accent1"/>
                </a:solidFill>
              </a:rPr>
              <a:t>Synthetic means man-made. Refers to plastics made from hydrocarbons derived from oil. </a:t>
            </a:r>
          </a:p>
          <a:p>
            <a:pPr fontAlgn="base"/>
            <a:r>
              <a:rPr lang="en-GB" sz="2000" b="0" dirty="0">
                <a:solidFill>
                  <a:schemeClr val="bg1"/>
                </a:solidFill>
              </a:rPr>
              <a:t>2. Name the natural polymer they are using in their bioplastic </a:t>
            </a:r>
          </a:p>
          <a:p>
            <a:pPr fontAlgn="base"/>
            <a:r>
              <a:rPr lang="en-GB" sz="2000" dirty="0">
                <a:solidFill>
                  <a:schemeClr val="accent1"/>
                </a:solidFill>
              </a:rPr>
              <a:t>The polymer is Starch. Made of glucose monomers. </a:t>
            </a:r>
          </a:p>
          <a:p>
            <a:pPr fontAlgn="base"/>
            <a:r>
              <a:rPr lang="en-GB" sz="2000" b="0" dirty="0">
                <a:solidFill>
                  <a:schemeClr val="bg1"/>
                </a:solidFill>
              </a:rPr>
              <a:t>3. What two foods do they obtain the starch from? </a:t>
            </a:r>
          </a:p>
          <a:p>
            <a:pPr fontAlgn="base"/>
            <a:r>
              <a:rPr lang="en-GB" sz="2000" dirty="0">
                <a:solidFill>
                  <a:schemeClr val="accent1"/>
                </a:solidFill>
              </a:rPr>
              <a:t>Rice and corn.</a:t>
            </a:r>
          </a:p>
          <a:p>
            <a:pPr fontAlgn="base"/>
            <a:r>
              <a:rPr lang="en-GB" sz="2000" b="0" dirty="0">
                <a:solidFill>
                  <a:schemeClr val="bg1"/>
                </a:solidFill>
              </a:rPr>
              <a:t>4. Overall, does the text suggest that bioplastics are useful? Explain why. </a:t>
            </a:r>
            <a:r>
              <a:rPr lang="en-GB" sz="2000" b="0" dirty="0"/>
              <a:t> </a:t>
            </a:r>
          </a:p>
          <a:p>
            <a:r>
              <a:rPr lang="en-GB" sz="2000" dirty="0">
                <a:solidFill>
                  <a:schemeClr val="accent1"/>
                </a:solidFill>
              </a:rPr>
              <a:t>Yes. They have tested different properties such as (tensile) strength, how it reacts to water, and temperature. The author suggests the bioplastics have performed well in these tests. </a:t>
            </a:r>
          </a:p>
        </p:txBody>
      </p:sp>
      <p:pic>
        <p:nvPicPr>
          <p:cNvPr id="6" name="Picture 5">
            <a:extLst>
              <a:ext uri="{FF2B5EF4-FFF2-40B4-BE49-F238E27FC236}">
                <a16:creationId xmlns:a16="http://schemas.microsoft.com/office/drawing/2014/main" id="{A1602AFD-132A-40EC-87AF-FDC8A606835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3292" y="311928"/>
            <a:ext cx="1269363" cy="470373"/>
          </a:xfrm>
          <a:prstGeom prst="rect">
            <a:avLst/>
          </a:prstGeom>
        </p:spPr>
      </p:pic>
      <p:sp>
        <p:nvSpPr>
          <p:cNvPr id="9" name="Title 2">
            <a:extLst>
              <a:ext uri="{FF2B5EF4-FFF2-40B4-BE49-F238E27FC236}">
                <a16:creationId xmlns:a16="http://schemas.microsoft.com/office/drawing/2014/main" id="{E9A6E4DF-8248-C743-8D34-55F4BF3EA83F}"/>
              </a:ext>
            </a:extLst>
          </p:cNvPr>
          <p:cNvSpPr>
            <a:spLocks noGrp="1"/>
          </p:cNvSpPr>
          <p:nvPr>
            <p:ph type="title"/>
          </p:nvPr>
        </p:nvSpPr>
        <p:spPr>
          <a:xfrm>
            <a:off x="5410200" y="453592"/>
            <a:ext cx="4394200" cy="328709"/>
          </a:xfrm>
        </p:spPr>
        <p:txBody>
          <a:bodyPr/>
          <a:lstStyle/>
          <a:p>
            <a:r>
              <a:rPr lang="en-US">
                <a:latin typeface="Century Gothic"/>
              </a:rPr>
              <a:t>Lesson 3: What happens to plastic when you throw it away?</a:t>
            </a:r>
            <a:br>
              <a:rPr lang="en-GB"/>
            </a:br>
            <a:endParaRPr lang="en-GB"/>
          </a:p>
        </p:txBody>
      </p:sp>
      <p:sp>
        <p:nvSpPr>
          <p:cNvPr id="10" name="Text Placeholder 3">
            <a:extLst>
              <a:ext uri="{FF2B5EF4-FFF2-40B4-BE49-F238E27FC236}">
                <a16:creationId xmlns:a16="http://schemas.microsoft.com/office/drawing/2014/main" id="{D2F7D571-DB76-7744-89D0-F2D4439523FF}"/>
              </a:ext>
            </a:extLst>
          </p:cNvPr>
          <p:cNvSpPr>
            <a:spLocks noGrp="1"/>
          </p:cNvSpPr>
          <p:nvPr>
            <p:ph type="body" sz="quarter" idx="10"/>
          </p:nvPr>
        </p:nvSpPr>
        <p:spPr>
          <a:xfrm>
            <a:off x="1410560" y="1063138"/>
            <a:ext cx="9757449" cy="1224943"/>
          </a:xfrm>
        </p:spPr>
        <p:txBody>
          <a:bodyPr/>
          <a:lstStyle/>
          <a:p>
            <a:r>
              <a:rPr lang="en-US" dirty="0"/>
              <a:t>What are the alternatives? Academic paper</a:t>
            </a:r>
            <a:endParaRPr lang="en-GB" dirty="0"/>
          </a:p>
        </p:txBody>
      </p:sp>
    </p:spTree>
    <p:extLst>
      <p:ext uri="{BB962C8B-B14F-4D97-AF65-F5344CB8AC3E}">
        <p14:creationId xmlns:p14="http://schemas.microsoft.com/office/powerpoint/2010/main" val="421006196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85184A0-D64B-4C85-9A88-7137FE5E2540}"/>
              </a:ext>
            </a:extLst>
          </p:cNvPr>
          <p:cNvSpPr>
            <a:spLocks noGrp="1"/>
          </p:cNvSpPr>
          <p:nvPr>
            <p:ph type="body" sz="quarter" idx="10"/>
          </p:nvPr>
        </p:nvSpPr>
        <p:spPr>
          <a:xfrm>
            <a:off x="1888153" y="1170635"/>
            <a:ext cx="7246322" cy="648641"/>
          </a:xfrm>
        </p:spPr>
        <p:txBody>
          <a:bodyPr/>
          <a:lstStyle/>
          <a:p>
            <a:r>
              <a:rPr lang="en-US"/>
              <a:t>Degrade vs Decay (biodegrade) </a:t>
            </a:r>
            <a:endParaRPr lang="en-GB"/>
          </a:p>
        </p:txBody>
      </p:sp>
      <p:sp>
        <p:nvSpPr>
          <p:cNvPr id="5" name="Text Placeholder 4">
            <a:extLst>
              <a:ext uri="{FF2B5EF4-FFF2-40B4-BE49-F238E27FC236}">
                <a16:creationId xmlns:a16="http://schemas.microsoft.com/office/drawing/2014/main" id="{44F858DA-6E09-45A7-8D3F-941C89EA0F64}"/>
              </a:ext>
            </a:extLst>
          </p:cNvPr>
          <p:cNvSpPr>
            <a:spLocks noGrp="1"/>
          </p:cNvSpPr>
          <p:nvPr>
            <p:ph type="body" sz="quarter" idx="11"/>
          </p:nvPr>
        </p:nvSpPr>
        <p:spPr>
          <a:xfrm>
            <a:off x="965772" y="1933575"/>
            <a:ext cx="4688796" cy="1165424"/>
          </a:xfrm>
        </p:spPr>
        <p:txBody>
          <a:bodyPr/>
          <a:lstStyle/>
          <a:p>
            <a:r>
              <a:rPr lang="en-US" sz="2000" b="0" dirty="0">
                <a:solidFill>
                  <a:schemeClr val="bg1"/>
                </a:solidFill>
              </a:rPr>
              <a:t>Regular plastic, made of synthetic polymers, degrade.</a:t>
            </a:r>
          </a:p>
          <a:p>
            <a:pPr marL="457200" indent="-457200">
              <a:buFont typeface="+mj-lt"/>
              <a:buAutoNum type="arabicPeriod"/>
            </a:pPr>
            <a:r>
              <a:rPr lang="en-US" sz="2000" b="0" dirty="0">
                <a:solidFill>
                  <a:schemeClr val="bg1"/>
                </a:solidFill>
              </a:rPr>
              <a:t>This takes a long time.</a:t>
            </a:r>
          </a:p>
          <a:p>
            <a:pPr marL="457200" indent="-457200">
              <a:buFont typeface="+mj-lt"/>
              <a:buAutoNum type="arabicPeriod"/>
            </a:pPr>
            <a:r>
              <a:rPr lang="en-US" sz="2000" b="0" dirty="0">
                <a:solidFill>
                  <a:schemeClr val="bg1"/>
                </a:solidFill>
              </a:rPr>
              <a:t>They break into microplastics that continue to spread.</a:t>
            </a:r>
          </a:p>
          <a:p>
            <a:endParaRPr lang="en-GB" dirty="0"/>
          </a:p>
        </p:txBody>
      </p:sp>
      <p:sp>
        <p:nvSpPr>
          <p:cNvPr id="7" name="Text Placeholder 4">
            <a:extLst>
              <a:ext uri="{FF2B5EF4-FFF2-40B4-BE49-F238E27FC236}">
                <a16:creationId xmlns:a16="http://schemas.microsoft.com/office/drawing/2014/main" id="{49ED6311-DB2B-493C-9C01-708C195D875A}"/>
              </a:ext>
            </a:extLst>
          </p:cNvPr>
          <p:cNvSpPr txBox="1">
            <a:spLocks/>
          </p:cNvSpPr>
          <p:nvPr/>
        </p:nvSpPr>
        <p:spPr>
          <a:xfrm>
            <a:off x="6358766" y="1819275"/>
            <a:ext cx="5548981" cy="2335283"/>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lvl1pPr marL="0" marR="0" indent="0" algn="l"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2000" b="0" dirty="0">
                <a:solidFill>
                  <a:schemeClr val="bg1"/>
                </a:solidFill>
              </a:rPr>
              <a:t>Bioplastics, made of natural polymers, decay (or biodegrade).</a:t>
            </a:r>
          </a:p>
          <a:p>
            <a:pPr marL="457200" indent="-457200" hangingPunct="1">
              <a:buFont typeface="+mj-lt"/>
              <a:buAutoNum type="arabicPeriod"/>
            </a:pPr>
            <a:r>
              <a:rPr lang="en-US" sz="2000" b="0" dirty="0">
                <a:solidFill>
                  <a:schemeClr val="bg1"/>
                </a:solidFill>
              </a:rPr>
              <a:t>This takes less time.</a:t>
            </a:r>
          </a:p>
          <a:p>
            <a:pPr marL="457200" indent="-457200" hangingPunct="1">
              <a:buFont typeface="+mj-lt"/>
              <a:buAutoNum type="arabicPeriod"/>
            </a:pPr>
            <a:r>
              <a:rPr lang="en-US" sz="2000" b="0" dirty="0">
                <a:solidFill>
                  <a:schemeClr val="bg1"/>
                </a:solidFill>
              </a:rPr>
              <a:t>They are broken down into new substances by composers, such as bacteria and fungi. </a:t>
            </a:r>
          </a:p>
          <a:p>
            <a:pPr hangingPunct="1"/>
            <a:endParaRPr lang="en-GB" dirty="0"/>
          </a:p>
        </p:txBody>
      </p:sp>
      <p:pic>
        <p:nvPicPr>
          <p:cNvPr id="20" name="Picture 19">
            <a:extLst>
              <a:ext uri="{FF2B5EF4-FFF2-40B4-BE49-F238E27FC236}">
                <a16:creationId xmlns:a16="http://schemas.microsoft.com/office/drawing/2014/main" id="{FA9F23FA-B483-4852-AE8F-B244A46326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6033" y="311928"/>
            <a:ext cx="1269363" cy="470373"/>
          </a:xfrm>
          <a:prstGeom prst="rect">
            <a:avLst/>
          </a:prstGeom>
        </p:spPr>
      </p:pic>
      <p:sp>
        <p:nvSpPr>
          <p:cNvPr id="22" name="Title 2">
            <a:extLst>
              <a:ext uri="{FF2B5EF4-FFF2-40B4-BE49-F238E27FC236}">
                <a16:creationId xmlns:a16="http://schemas.microsoft.com/office/drawing/2014/main" id="{BAE96AB4-8410-7647-A448-D9EADC43FB52}"/>
              </a:ext>
            </a:extLst>
          </p:cNvPr>
          <p:cNvSpPr>
            <a:spLocks noGrp="1"/>
          </p:cNvSpPr>
          <p:nvPr>
            <p:ph type="title"/>
          </p:nvPr>
        </p:nvSpPr>
        <p:spPr>
          <a:xfrm>
            <a:off x="5410200" y="453592"/>
            <a:ext cx="4394200" cy="328709"/>
          </a:xfrm>
        </p:spPr>
        <p:txBody>
          <a:bodyPr/>
          <a:lstStyle/>
          <a:p>
            <a:r>
              <a:rPr lang="en-US">
                <a:latin typeface="Century Gothic"/>
              </a:rPr>
              <a:t>Lesson 3: What happens to plastic when you throw it away?</a:t>
            </a:r>
            <a:br>
              <a:rPr lang="en-GB"/>
            </a:br>
            <a:endParaRPr lang="en-GB"/>
          </a:p>
        </p:txBody>
      </p:sp>
      <p:sp>
        <p:nvSpPr>
          <p:cNvPr id="9" name="Oval 8">
            <a:extLst>
              <a:ext uri="{FF2B5EF4-FFF2-40B4-BE49-F238E27FC236}">
                <a16:creationId xmlns:a16="http://schemas.microsoft.com/office/drawing/2014/main" id="{839E577A-F74D-3C4C-8723-5CB1366E7A8F}"/>
              </a:ext>
            </a:extLst>
          </p:cNvPr>
          <p:cNvSpPr/>
          <p:nvPr/>
        </p:nvSpPr>
        <p:spPr>
          <a:xfrm>
            <a:off x="7222367" y="4438337"/>
            <a:ext cx="2184400" cy="2184400"/>
          </a:xfrm>
          <a:prstGeom prst="ellipse">
            <a:avLst/>
          </a:prstGeom>
          <a:blipFill dpi="0" rotWithShape="1">
            <a:blip r:embed="rId3"/>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10" name="Picture 9">
            <a:extLst>
              <a:ext uri="{FF2B5EF4-FFF2-40B4-BE49-F238E27FC236}">
                <a16:creationId xmlns:a16="http://schemas.microsoft.com/office/drawing/2014/main" id="{FD335A1E-331A-5043-9B0C-D7F6B14C1A17}"/>
              </a:ext>
            </a:extLst>
          </p:cNvPr>
          <p:cNvPicPr>
            <a:picLocks noChangeAspect="1"/>
          </p:cNvPicPr>
          <p:nvPr/>
        </p:nvPicPr>
        <p:blipFill>
          <a:blip r:embed="rId4"/>
          <a:stretch>
            <a:fillRect/>
          </a:stretch>
        </p:blipFill>
        <p:spPr>
          <a:xfrm flipH="1">
            <a:off x="1855974" y="4369007"/>
            <a:ext cx="3915086" cy="2184400"/>
          </a:xfrm>
          <a:prstGeom prst="rect">
            <a:avLst/>
          </a:prstGeom>
        </p:spPr>
      </p:pic>
    </p:spTree>
    <p:extLst>
      <p:ext uri="{BB962C8B-B14F-4D97-AF65-F5344CB8AC3E}">
        <p14:creationId xmlns:p14="http://schemas.microsoft.com/office/powerpoint/2010/main" val="291154084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AFA9C9B-EF29-45CA-BECF-050A860FF01C}"/>
              </a:ext>
            </a:extLst>
          </p:cNvPr>
          <p:cNvSpPr>
            <a:spLocks noGrp="1"/>
          </p:cNvSpPr>
          <p:nvPr>
            <p:ph type="body" sz="quarter" idx="10"/>
          </p:nvPr>
        </p:nvSpPr>
        <p:spPr/>
        <p:txBody>
          <a:bodyPr/>
          <a:lstStyle/>
          <a:p>
            <a:r>
              <a:rPr lang="en-US"/>
              <a:t>Dr Imogen Napper</a:t>
            </a:r>
            <a:endParaRPr lang="en-GB"/>
          </a:p>
        </p:txBody>
      </p:sp>
      <p:pic>
        <p:nvPicPr>
          <p:cNvPr id="10" name="Picture 9">
            <a:extLst>
              <a:ext uri="{FF2B5EF4-FFF2-40B4-BE49-F238E27FC236}">
                <a16:creationId xmlns:a16="http://schemas.microsoft.com/office/drawing/2014/main" id="{4A5582B8-52F9-433F-8DC2-BD8AAF48246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8" y="218405"/>
            <a:ext cx="1269363" cy="470373"/>
          </a:xfrm>
          <a:prstGeom prst="rect">
            <a:avLst/>
          </a:prstGeom>
        </p:spPr>
      </p:pic>
      <p:sp>
        <p:nvSpPr>
          <p:cNvPr id="2" name="Rectangle 1">
            <a:extLst>
              <a:ext uri="{FF2B5EF4-FFF2-40B4-BE49-F238E27FC236}">
                <a16:creationId xmlns:a16="http://schemas.microsoft.com/office/drawing/2014/main" id="{B6EE200F-0200-6C4F-B40D-720F405D66FB}"/>
              </a:ext>
            </a:extLst>
          </p:cNvPr>
          <p:cNvSpPr/>
          <p:nvPr/>
        </p:nvSpPr>
        <p:spPr>
          <a:xfrm>
            <a:off x="485538" y="1537575"/>
            <a:ext cx="4258334" cy="4093428"/>
          </a:xfrm>
          <a:prstGeom prst="rect">
            <a:avLst/>
          </a:prstGeom>
        </p:spPr>
        <p:txBody>
          <a:bodyPr wrap="square">
            <a:spAutoFit/>
          </a:bodyPr>
          <a:lstStyle/>
          <a:p>
            <a:pPr defTabSz="457200"/>
            <a:r>
              <a:rPr lang="en-US" sz="2000" dirty="0">
                <a:solidFill>
                  <a:schemeClr val="bg1"/>
                </a:solidFill>
              </a:rPr>
              <a:t>Dr Imogen Napper studies ocean plastics at The University of Plymouth. </a:t>
            </a:r>
          </a:p>
          <a:p>
            <a:pPr defTabSz="457200"/>
            <a:endParaRPr lang="en-US" sz="2000" dirty="0">
              <a:solidFill>
                <a:schemeClr val="bg1"/>
              </a:solidFill>
            </a:endParaRPr>
          </a:p>
          <a:p>
            <a:pPr defTabSz="457200"/>
            <a:r>
              <a:rPr lang="en-US" sz="2000" dirty="0">
                <a:solidFill>
                  <a:schemeClr val="bg1"/>
                </a:solidFill>
              </a:rPr>
              <a:t>Imogen has compared lots of different types of plastic to see in what conditions do they break down best. </a:t>
            </a:r>
          </a:p>
          <a:p>
            <a:pPr defTabSz="457200"/>
            <a:endParaRPr lang="en-US" sz="2000" dirty="0">
              <a:solidFill>
                <a:schemeClr val="bg1"/>
              </a:solidFill>
            </a:endParaRPr>
          </a:p>
          <a:p>
            <a:pPr defTabSz="457200"/>
            <a:r>
              <a:rPr lang="en-US" sz="2000" dirty="0">
                <a:solidFill>
                  <a:schemeClr val="bg1"/>
                </a:solidFill>
              </a:rPr>
              <a:t>Her findings will help us reduce the time plastics persist in the environment. </a:t>
            </a:r>
            <a:endParaRPr lang="en-US" sz="2000" dirty="0"/>
          </a:p>
          <a:p>
            <a:pPr defTabSz="457200"/>
            <a:endParaRPr lang="en-GB" sz="2000" dirty="0"/>
          </a:p>
        </p:txBody>
      </p:sp>
      <p:sp>
        <p:nvSpPr>
          <p:cNvPr id="12" name="Title 2">
            <a:extLst>
              <a:ext uri="{FF2B5EF4-FFF2-40B4-BE49-F238E27FC236}">
                <a16:creationId xmlns:a16="http://schemas.microsoft.com/office/drawing/2014/main" id="{E1557889-0807-C74A-896B-99D31CE13713}"/>
              </a:ext>
            </a:extLst>
          </p:cNvPr>
          <p:cNvSpPr>
            <a:spLocks noGrp="1"/>
          </p:cNvSpPr>
          <p:nvPr>
            <p:ph type="title"/>
          </p:nvPr>
        </p:nvSpPr>
        <p:spPr>
          <a:xfrm>
            <a:off x="5410200" y="453592"/>
            <a:ext cx="4394200" cy="328709"/>
          </a:xfrm>
        </p:spPr>
        <p:txBody>
          <a:bodyPr/>
          <a:lstStyle/>
          <a:p>
            <a:r>
              <a:rPr lang="en-US">
                <a:latin typeface="Century Gothic"/>
              </a:rPr>
              <a:t>Lesson 3: What happens to plastic when you throw it away?</a:t>
            </a:r>
            <a:br>
              <a:rPr lang="en-GB"/>
            </a:br>
            <a:endParaRPr lang="en-GB"/>
          </a:p>
        </p:txBody>
      </p:sp>
      <p:sp>
        <p:nvSpPr>
          <p:cNvPr id="11" name="Oval 10">
            <a:extLst>
              <a:ext uri="{FF2B5EF4-FFF2-40B4-BE49-F238E27FC236}">
                <a16:creationId xmlns:a16="http://schemas.microsoft.com/office/drawing/2014/main" id="{D3D72B6E-4EB0-944D-84D0-27D54B1F01E7}"/>
              </a:ext>
            </a:extLst>
          </p:cNvPr>
          <p:cNvSpPr/>
          <p:nvPr/>
        </p:nvSpPr>
        <p:spPr>
          <a:xfrm>
            <a:off x="4743873" y="926939"/>
            <a:ext cx="6329309" cy="6329309"/>
          </a:xfrm>
          <a:prstGeom prst="ellipse">
            <a:avLst/>
          </a:prstGeom>
          <a:blipFill dpi="0" rotWithShape="1">
            <a:blip r:embed="rId3"/>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91583552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A45F32DD-DC0A-4B48-B026-427CCFE7F3D5}"/>
              </a:ext>
            </a:extLst>
          </p:cNvPr>
          <p:cNvSpPr>
            <a:spLocks noGrp="1"/>
          </p:cNvSpPr>
          <p:nvPr>
            <p:ph type="body" sz="quarter" idx="10"/>
          </p:nvPr>
        </p:nvSpPr>
        <p:spPr>
          <a:xfrm>
            <a:off x="1888153" y="992611"/>
            <a:ext cx="5296060" cy="1102949"/>
          </a:xfrm>
        </p:spPr>
        <p:txBody>
          <a:bodyPr/>
          <a:lstStyle/>
          <a:p>
            <a:r>
              <a:rPr lang="en-US"/>
              <a:t>Dr Imogen Napper</a:t>
            </a:r>
            <a:endParaRPr lang="en-GB"/>
          </a:p>
        </p:txBody>
      </p:sp>
      <p:sp>
        <p:nvSpPr>
          <p:cNvPr id="13" name="Rectangle 12">
            <a:hlinkClick r:id="rId2"/>
            <a:extLst>
              <a:ext uri="{FF2B5EF4-FFF2-40B4-BE49-F238E27FC236}">
                <a16:creationId xmlns:a16="http://schemas.microsoft.com/office/drawing/2014/main" id="{D028D60D-B5EC-9746-8B17-3E63B54B8DEE}"/>
              </a:ext>
            </a:extLst>
          </p:cNvPr>
          <p:cNvSpPr/>
          <p:nvPr/>
        </p:nvSpPr>
        <p:spPr>
          <a:xfrm>
            <a:off x="1919288" y="1634593"/>
            <a:ext cx="7451863" cy="4191673"/>
          </a:xfrm>
          <a:prstGeom prst="rect">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15" name="Group 14">
            <a:extLst>
              <a:ext uri="{FF2B5EF4-FFF2-40B4-BE49-F238E27FC236}">
                <a16:creationId xmlns:a16="http://schemas.microsoft.com/office/drawing/2014/main" id="{80EDE6C7-C883-C246-91A3-2799F659E865}"/>
              </a:ext>
            </a:extLst>
          </p:cNvPr>
          <p:cNvGrpSpPr/>
          <p:nvPr/>
        </p:nvGrpSpPr>
        <p:grpSpPr>
          <a:xfrm>
            <a:off x="1919289" y="6073324"/>
            <a:ext cx="2079653" cy="283221"/>
            <a:chOff x="395288" y="6073323"/>
            <a:chExt cx="2079653" cy="283221"/>
          </a:xfrm>
        </p:grpSpPr>
        <p:grpSp>
          <p:nvGrpSpPr>
            <p:cNvPr id="16" name="Group 15">
              <a:extLst>
                <a:ext uri="{FF2B5EF4-FFF2-40B4-BE49-F238E27FC236}">
                  <a16:creationId xmlns:a16="http://schemas.microsoft.com/office/drawing/2014/main" id="{38397AE2-22FE-E140-972F-BC47D69AACBA}"/>
                </a:ext>
              </a:extLst>
            </p:cNvPr>
            <p:cNvGrpSpPr/>
            <p:nvPr/>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4B903A77-A4E3-FA41-B708-224F64167E20}"/>
                  </a:ext>
                </a:extLst>
              </p:cNvPr>
              <p:cNvGrpSpPr/>
              <p:nvPr/>
            </p:nvGrpSpPr>
            <p:grpSpPr>
              <a:xfrm>
                <a:off x="395288" y="6073323"/>
                <a:ext cx="2079653" cy="283221"/>
                <a:chOff x="2506068" y="6091812"/>
                <a:chExt cx="2079653" cy="283221"/>
              </a:xfrm>
              <a:solidFill>
                <a:srgbClr val="4EB7A0"/>
              </a:solidFill>
            </p:grpSpPr>
            <p:sp>
              <p:nvSpPr>
                <p:cNvPr id="20" name="Oval 19">
                  <a:extLst>
                    <a:ext uri="{FF2B5EF4-FFF2-40B4-BE49-F238E27FC236}">
                      <a16:creationId xmlns:a16="http://schemas.microsoft.com/office/drawing/2014/main" id="{D3A0939B-8B49-5F4B-B220-81845C558AB5}"/>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1" name="Oval 20">
                  <a:extLst>
                    <a:ext uri="{FF2B5EF4-FFF2-40B4-BE49-F238E27FC236}">
                      <a16:creationId xmlns:a16="http://schemas.microsoft.com/office/drawing/2014/main" id="{6E39A441-EA33-CA4A-955E-575BF9FA6FF5}"/>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19" name="Rectangle 18">
                <a:extLst>
                  <a:ext uri="{FF2B5EF4-FFF2-40B4-BE49-F238E27FC236}">
                    <a16:creationId xmlns:a16="http://schemas.microsoft.com/office/drawing/2014/main" id="{04C580C3-2D96-2641-A045-380A46423A87}"/>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17" name="TextBox 16">
              <a:hlinkClick r:id="rId2"/>
              <a:extLst>
                <a:ext uri="{FF2B5EF4-FFF2-40B4-BE49-F238E27FC236}">
                  <a16:creationId xmlns:a16="http://schemas.microsoft.com/office/drawing/2014/main" id="{5EB1025D-8AF9-6B4D-9F7A-D3E2ACA80C59}"/>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200" b="1" spc="300">
                  <a:solidFill>
                    <a:schemeClr val="tx1"/>
                  </a:solidFill>
                  <a:latin typeface="Century Gothic" panose="020B0502020202020204" pitchFamily="34" charset="0"/>
                  <a:hlinkClick r:id="rId2"/>
                </a:rPr>
                <a:t>VIEW VIDEO</a:t>
              </a:r>
              <a:endParaRPr lang="en-US" sz="1200" b="1" spc="300">
                <a:solidFill>
                  <a:schemeClr val="tx1"/>
                </a:solidFill>
                <a:latin typeface="Century Gothic" panose="020B0502020202020204" pitchFamily="34" charset="0"/>
              </a:endParaRPr>
            </a:p>
          </p:txBody>
        </p:sp>
      </p:grpSp>
      <p:sp>
        <p:nvSpPr>
          <p:cNvPr id="22" name="Rectangle 21">
            <a:extLst>
              <a:ext uri="{FF2B5EF4-FFF2-40B4-BE49-F238E27FC236}">
                <a16:creationId xmlns:a16="http://schemas.microsoft.com/office/drawing/2014/main" id="{A754F32E-BF7F-0A42-BFF4-D08ACC4C5FCD}"/>
              </a:ext>
            </a:extLst>
          </p:cNvPr>
          <p:cNvSpPr/>
          <p:nvPr/>
        </p:nvSpPr>
        <p:spPr>
          <a:xfrm>
            <a:off x="2057645" y="6288671"/>
            <a:ext cx="180294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3" name="Title 2">
            <a:extLst>
              <a:ext uri="{FF2B5EF4-FFF2-40B4-BE49-F238E27FC236}">
                <a16:creationId xmlns:a16="http://schemas.microsoft.com/office/drawing/2014/main" id="{F4197749-6FEC-D74C-B72C-D0D9780DBDB5}"/>
              </a:ext>
            </a:extLst>
          </p:cNvPr>
          <p:cNvSpPr>
            <a:spLocks noGrp="1"/>
          </p:cNvSpPr>
          <p:nvPr>
            <p:ph type="title"/>
          </p:nvPr>
        </p:nvSpPr>
        <p:spPr>
          <a:xfrm>
            <a:off x="5410200" y="453592"/>
            <a:ext cx="4394200" cy="328709"/>
          </a:xfrm>
        </p:spPr>
        <p:txBody>
          <a:bodyPr/>
          <a:lstStyle/>
          <a:p>
            <a:r>
              <a:rPr lang="en-US">
                <a:latin typeface="Century Gothic"/>
              </a:rPr>
              <a:t>Lesson 3: What happens to plastic when you throw it away?</a:t>
            </a:r>
            <a:br>
              <a:rPr lang="en-GB"/>
            </a:br>
            <a:endParaRPr lang="en-GB"/>
          </a:p>
        </p:txBody>
      </p:sp>
      <p:pic>
        <p:nvPicPr>
          <p:cNvPr id="24" name="Picture 23">
            <a:extLst>
              <a:ext uri="{FF2B5EF4-FFF2-40B4-BE49-F238E27FC236}">
                <a16:creationId xmlns:a16="http://schemas.microsoft.com/office/drawing/2014/main" id="{81D00C7A-CE7B-8043-81E4-B2593BC64A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8790" y="311928"/>
            <a:ext cx="1269363" cy="470373"/>
          </a:xfrm>
          <a:prstGeom prst="rect">
            <a:avLst/>
          </a:prstGeom>
        </p:spPr>
      </p:pic>
    </p:spTree>
    <p:extLst>
      <p:ext uri="{BB962C8B-B14F-4D97-AF65-F5344CB8AC3E}">
        <p14:creationId xmlns:p14="http://schemas.microsoft.com/office/powerpoint/2010/main" val="304740991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77AB625-BF7D-4115-BAE2-2662BB4CE11F}"/>
              </a:ext>
            </a:extLst>
          </p:cNvPr>
          <p:cNvSpPr>
            <a:spLocks noGrp="1"/>
          </p:cNvSpPr>
          <p:nvPr>
            <p:ph type="body" sz="quarter" idx="10"/>
          </p:nvPr>
        </p:nvSpPr>
        <p:spPr>
          <a:xfrm>
            <a:off x="616449" y="926554"/>
            <a:ext cx="11332396" cy="667691"/>
          </a:xfrm>
        </p:spPr>
        <p:txBody>
          <a:bodyPr/>
          <a:lstStyle/>
          <a:p>
            <a:r>
              <a:rPr lang="en-US" dirty="0"/>
              <a:t>Biodegrade Test – how to make the most disgusting potato? </a:t>
            </a:r>
            <a:endParaRPr lang="en-GB" dirty="0"/>
          </a:p>
        </p:txBody>
      </p:sp>
      <p:sp>
        <p:nvSpPr>
          <p:cNvPr id="5" name="Text Placeholder 4">
            <a:extLst>
              <a:ext uri="{FF2B5EF4-FFF2-40B4-BE49-F238E27FC236}">
                <a16:creationId xmlns:a16="http://schemas.microsoft.com/office/drawing/2014/main" id="{D7714101-6F39-4D1D-9FBB-4E38247B48CF}"/>
              </a:ext>
            </a:extLst>
          </p:cNvPr>
          <p:cNvSpPr>
            <a:spLocks noGrp="1"/>
          </p:cNvSpPr>
          <p:nvPr>
            <p:ph type="body" sz="quarter" idx="11"/>
          </p:nvPr>
        </p:nvSpPr>
        <p:spPr>
          <a:xfrm>
            <a:off x="616448" y="2024864"/>
            <a:ext cx="10849511" cy="1432235"/>
          </a:xfrm>
        </p:spPr>
        <p:txBody>
          <a:bodyPr/>
          <a:lstStyle/>
          <a:p>
            <a:r>
              <a:rPr lang="en-US" sz="2000" b="0" dirty="0">
                <a:solidFill>
                  <a:schemeClr val="bg1"/>
                </a:solidFill>
              </a:rPr>
              <a:t>You will be investigating how plastics degrade compared to bioplastics.</a:t>
            </a:r>
          </a:p>
          <a:p>
            <a:r>
              <a:rPr lang="en-US" sz="2000" b="0" dirty="0">
                <a:solidFill>
                  <a:schemeClr val="bg1"/>
                </a:solidFill>
              </a:rPr>
              <a:t>Bioplastics are made with starch. Therefore, instead of using bioplastics we will use a potato.  </a:t>
            </a:r>
          </a:p>
          <a:p>
            <a:endParaRPr lang="en-GB" dirty="0"/>
          </a:p>
        </p:txBody>
      </p:sp>
      <p:pic>
        <p:nvPicPr>
          <p:cNvPr id="15" name="Picture 14">
            <a:extLst>
              <a:ext uri="{FF2B5EF4-FFF2-40B4-BE49-F238E27FC236}">
                <a16:creationId xmlns:a16="http://schemas.microsoft.com/office/drawing/2014/main" id="{B8E8DA81-DF42-45D5-8E8C-898556D4BF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4388" y="218405"/>
            <a:ext cx="1269363" cy="470373"/>
          </a:xfrm>
          <a:prstGeom prst="rect">
            <a:avLst/>
          </a:prstGeom>
        </p:spPr>
      </p:pic>
      <p:sp>
        <p:nvSpPr>
          <p:cNvPr id="20" name="Title 2">
            <a:extLst>
              <a:ext uri="{FF2B5EF4-FFF2-40B4-BE49-F238E27FC236}">
                <a16:creationId xmlns:a16="http://schemas.microsoft.com/office/drawing/2014/main" id="{48E0271D-88E5-7649-95AB-7350165D7584}"/>
              </a:ext>
            </a:extLst>
          </p:cNvPr>
          <p:cNvSpPr>
            <a:spLocks noGrp="1"/>
          </p:cNvSpPr>
          <p:nvPr>
            <p:ph type="title"/>
          </p:nvPr>
        </p:nvSpPr>
        <p:spPr>
          <a:xfrm>
            <a:off x="5410200" y="453592"/>
            <a:ext cx="4394200" cy="328709"/>
          </a:xfrm>
        </p:spPr>
        <p:txBody>
          <a:bodyPr/>
          <a:lstStyle/>
          <a:p>
            <a:r>
              <a:rPr lang="en-US">
                <a:latin typeface="Century Gothic"/>
              </a:rPr>
              <a:t>Lesson 3: What happens to plastic when you throw it away?</a:t>
            </a:r>
            <a:br>
              <a:rPr lang="en-GB"/>
            </a:br>
            <a:endParaRPr lang="en-GB"/>
          </a:p>
        </p:txBody>
      </p:sp>
      <p:pic>
        <p:nvPicPr>
          <p:cNvPr id="3" name="Picture 2" descr="A screenshot of a cell phone&#10;&#10;Description automatically generated">
            <a:extLst>
              <a:ext uri="{FF2B5EF4-FFF2-40B4-BE49-F238E27FC236}">
                <a16:creationId xmlns:a16="http://schemas.microsoft.com/office/drawing/2014/main" id="{E1270194-7185-6640-ABAC-826393ADD2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4773" y="3111610"/>
            <a:ext cx="7361290" cy="3573442"/>
          </a:xfrm>
          <a:prstGeom prst="rect">
            <a:avLst/>
          </a:prstGeom>
        </p:spPr>
      </p:pic>
    </p:spTree>
    <p:extLst>
      <p:ext uri="{BB962C8B-B14F-4D97-AF65-F5344CB8AC3E}">
        <p14:creationId xmlns:p14="http://schemas.microsoft.com/office/powerpoint/2010/main" val="2448592329"/>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Shape 210">
            <a:extLst>
              <a:ext uri="{FF2B5EF4-FFF2-40B4-BE49-F238E27FC236}">
                <a16:creationId xmlns:a16="http://schemas.microsoft.com/office/drawing/2014/main" id="{34E666B0-F4B8-944D-85FA-C98B6F6677E4}"/>
              </a:ext>
            </a:extLst>
          </p:cNvPr>
          <p:cNvSpPr/>
          <p:nvPr/>
        </p:nvSpPr>
        <p:spPr>
          <a:xfrm flipH="1">
            <a:off x="5654566" y="1835708"/>
            <a:ext cx="4950649" cy="4950649"/>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rgbClr val="32CEC3"/>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4" name="Text Placeholder 3">
            <a:extLst>
              <a:ext uri="{FF2B5EF4-FFF2-40B4-BE49-F238E27FC236}">
                <a16:creationId xmlns:a16="http://schemas.microsoft.com/office/drawing/2014/main" id="{88ABAD91-6F3A-48FB-B869-C183578F5441}"/>
              </a:ext>
            </a:extLst>
          </p:cNvPr>
          <p:cNvSpPr>
            <a:spLocks noGrp="1"/>
          </p:cNvSpPr>
          <p:nvPr>
            <p:ph type="body" sz="quarter" idx="10"/>
          </p:nvPr>
        </p:nvSpPr>
        <p:spPr>
          <a:xfrm>
            <a:off x="678094" y="992611"/>
            <a:ext cx="6506119" cy="1102949"/>
          </a:xfrm>
        </p:spPr>
        <p:txBody>
          <a:bodyPr/>
          <a:lstStyle/>
          <a:p>
            <a:r>
              <a:rPr lang="en-US" dirty="0"/>
              <a:t>Unintending consequences…</a:t>
            </a:r>
            <a:endParaRPr lang="en-GB" sz="1400" dirty="0"/>
          </a:p>
        </p:txBody>
      </p:sp>
      <p:sp>
        <p:nvSpPr>
          <p:cNvPr id="3" name="Text Placeholder 2">
            <a:extLst>
              <a:ext uri="{FF2B5EF4-FFF2-40B4-BE49-F238E27FC236}">
                <a16:creationId xmlns:a16="http://schemas.microsoft.com/office/drawing/2014/main" id="{FF653638-CAFC-FE40-A010-DEC44FADDB98}"/>
              </a:ext>
            </a:extLst>
          </p:cNvPr>
          <p:cNvSpPr>
            <a:spLocks noGrp="1"/>
          </p:cNvSpPr>
          <p:nvPr>
            <p:ph type="body" sz="quarter" idx="11"/>
          </p:nvPr>
        </p:nvSpPr>
        <p:spPr>
          <a:xfrm>
            <a:off x="678094" y="2149372"/>
            <a:ext cx="4675719" cy="2307014"/>
          </a:xfrm>
        </p:spPr>
        <p:txBody>
          <a:bodyPr/>
          <a:lstStyle/>
          <a:p>
            <a:r>
              <a:rPr lang="en-US" dirty="0"/>
              <a:t>Bioplastics degrade faster than conventional plastics. Many will agree we should use them on more products. </a:t>
            </a:r>
          </a:p>
          <a:p>
            <a:r>
              <a:rPr lang="en-US" dirty="0"/>
              <a:t>Read the statement below. Do you still believe we should use bioplastics?</a:t>
            </a:r>
          </a:p>
          <a:p>
            <a:endParaRPr lang="en-US" dirty="0"/>
          </a:p>
        </p:txBody>
      </p:sp>
      <p:sp>
        <p:nvSpPr>
          <p:cNvPr id="7" name="TextBox 6">
            <a:extLst>
              <a:ext uri="{FF2B5EF4-FFF2-40B4-BE49-F238E27FC236}">
                <a16:creationId xmlns:a16="http://schemas.microsoft.com/office/drawing/2014/main" id="{B0E6560B-B626-4A9A-B77A-D4979DE3605C}"/>
              </a:ext>
            </a:extLst>
          </p:cNvPr>
          <p:cNvSpPr txBox="1"/>
          <p:nvPr/>
        </p:nvSpPr>
        <p:spPr>
          <a:xfrm>
            <a:off x="6250857" y="3242359"/>
            <a:ext cx="4053604" cy="22467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2000" b="1">
                <a:solidFill>
                  <a:schemeClr val="bg1"/>
                </a:solidFill>
              </a:rPr>
              <a:t>“Bioplastics need lots of starch from plants. This takes up way too much land, which may result in forests being cleared for farming. Also, it’s unethical because many people go without food.” </a:t>
            </a:r>
          </a:p>
        </p:txBody>
      </p:sp>
      <p:pic>
        <p:nvPicPr>
          <p:cNvPr id="8" name="Picture 7">
            <a:extLst>
              <a:ext uri="{FF2B5EF4-FFF2-40B4-BE49-F238E27FC236}">
                <a16:creationId xmlns:a16="http://schemas.microsoft.com/office/drawing/2014/main" id="{1F42C89A-61DC-4E65-8724-CDBE54349F9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307" y="218405"/>
            <a:ext cx="1269363" cy="470373"/>
          </a:xfrm>
          <a:prstGeom prst="rect">
            <a:avLst/>
          </a:prstGeom>
        </p:spPr>
      </p:pic>
      <p:sp>
        <p:nvSpPr>
          <p:cNvPr id="13" name="Title 2">
            <a:extLst>
              <a:ext uri="{FF2B5EF4-FFF2-40B4-BE49-F238E27FC236}">
                <a16:creationId xmlns:a16="http://schemas.microsoft.com/office/drawing/2014/main" id="{510F3F53-0D06-424C-BE4E-825A50E4E47C}"/>
              </a:ext>
            </a:extLst>
          </p:cNvPr>
          <p:cNvSpPr>
            <a:spLocks noGrp="1"/>
          </p:cNvSpPr>
          <p:nvPr>
            <p:ph type="title"/>
          </p:nvPr>
        </p:nvSpPr>
        <p:spPr>
          <a:xfrm>
            <a:off x="5410200" y="453592"/>
            <a:ext cx="4394200" cy="328709"/>
          </a:xfrm>
        </p:spPr>
        <p:txBody>
          <a:bodyPr/>
          <a:lstStyle/>
          <a:p>
            <a:r>
              <a:rPr lang="en-US">
                <a:latin typeface="Century Gothic"/>
              </a:rPr>
              <a:t>Lesson 3: What happens to plastic when you throw it away?</a:t>
            </a:r>
            <a:br>
              <a:rPr lang="en-GB"/>
            </a:br>
            <a:endParaRPr lang="en-GB"/>
          </a:p>
        </p:txBody>
      </p:sp>
    </p:spTree>
    <p:extLst>
      <p:ext uri="{BB962C8B-B14F-4D97-AF65-F5344CB8AC3E}">
        <p14:creationId xmlns:p14="http://schemas.microsoft.com/office/powerpoint/2010/main" val="187618920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2E27BF3-2691-479B-AA7A-E8E223AA8AC8}"/>
              </a:ext>
            </a:extLst>
          </p:cNvPr>
          <p:cNvSpPr>
            <a:spLocks noGrp="1"/>
          </p:cNvSpPr>
          <p:nvPr>
            <p:ph type="body" sz="quarter" idx="10"/>
          </p:nvPr>
        </p:nvSpPr>
        <p:spPr/>
        <p:txBody>
          <a:bodyPr/>
          <a:lstStyle/>
          <a:p>
            <a:r>
              <a:rPr lang="en-US"/>
              <a:t>Home learning</a:t>
            </a:r>
            <a:endParaRPr lang="en-GB"/>
          </a:p>
        </p:txBody>
      </p:sp>
      <p:sp>
        <p:nvSpPr>
          <p:cNvPr id="5" name="Text Placeholder 4">
            <a:extLst>
              <a:ext uri="{FF2B5EF4-FFF2-40B4-BE49-F238E27FC236}">
                <a16:creationId xmlns:a16="http://schemas.microsoft.com/office/drawing/2014/main" id="{AEF158D3-B38D-43F2-BB25-3D28BD6E34AB}"/>
              </a:ext>
            </a:extLst>
          </p:cNvPr>
          <p:cNvSpPr>
            <a:spLocks noGrp="1"/>
          </p:cNvSpPr>
          <p:nvPr>
            <p:ph type="body" sz="quarter" idx="11"/>
          </p:nvPr>
        </p:nvSpPr>
        <p:spPr>
          <a:xfrm>
            <a:off x="583551" y="2288381"/>
            <a:ext cx="5416557" cy="2281237"/>
          </a:xfrm>
        </p:spPr>
        <p:txBody>
          <a:bodyPr lIns="45719" rIns="45719" anchor="t"/>
          <a:lstStyle/>
          <a:p>
            <a:r>
              <a:rPr lang="en-US" sz="2800" b="0" dirty="0">
                <a:solidFill>
                  <a:schemeClr val="bg1"/>
                </a:solidFill>
                <a:latin typeface="Century Gothic"/>
              </a:rPr>
              <a:t>Complete the homework sheet on Dr Imogen Napper’s study</a:t>
            </a:r>
            <a:r>
              <a:rPr lang="en-US" sz="2000" b="0" dirty="0">
                <a:solidFill>
                  <a:schemeClr val="bg1"/>
                </a:solidFill>
                <a:latin typeface="Century Gothic"/>
              </a:rPr>
              <a:t>.</a:t>
            </a:r>
          </a:p>
        </p:txBody>
      </p:sp>
      <p:pic>
        <p:nvPicPr>
          <p:cNvPr id="7" name="Picture 6">
            <a:extLst>
              <a:ext uri="{FF2B5EF4-FFF2-40B4-BE49-F238E27FC236}">
                <a16:creationId xmlns:a16="http://schemas.microsoft.com/office/drawing/2014/main" id="{F4109CE9-A5FC-4313-B4A6-A923B8F577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2065" y="415064"/>
            <a:ext cx="1269363" cy="470373"/>
          </a:xfrm>
          <a:prstGeom prst="rect">
            <a:avLst/>
          </a:prstGeom>
        </p:spPr>
      </p:pic>
      <p:pic>
        <p:nvPicPr>
          <p:cNvPr id="3" name="Picture 2">
            <a:extLst>
              <a:ext uri="{FF2B5EF4-FFF2-40B4-BE49-F238E27FC236}">
                <a16:creationId xmlns:a16="http://schemas.microsoft.com/office/drawing/2014/main" id="{46298666-F974-B98D-ECE8-F3AF4E68F25F}"/>
              </a:ext>
            </a:extLst>
          </p:cNvPr>
          <p:cNvPicPr>
            <a:picLocks noChangeAspect="1"/>
          </p:cNvPicPr>
          <p:nvPr/>
        </p:nvPicPr>
        <p:blipFill>
          <a:blip r:embed="rId3"/>
          <a:stretch>
            <a:fillRect/>
          </a:stretch>
        </p:blipFill>
        <p:spPr>
          <a:xfrm>
            <a:off x="6628706" y="617946"/>
            <a:ext cx="4280768" cy="6075699"/>
          </a:xfrm>
          <a:prstGeom prst="rect">
            <a:avLst/>
          </a:prstGeom>
        </p:spPr>
      </p:pic>
    </p:spTree>
    <p:extLst>
      <p:ext uri="{BB962C8B-B14F-4D97-AF65-F5344CB8AC3E}">
        <p14:creationId xmlns:p14="http://schemas.microsoft.com/office/powerpoint/2010/main" val="11220315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55C7812-8F64-FD4C-9E3A-2432EF3C0FF1}"/>
              </a:ext>
            </a:extLst>
          </p:cNvPr>
          <p:cNvSpPr txBox="1"/>
          <p:nvPr/>
        </p:nvSpPr>
        <p:spPr>
          <a:xfrm>
            <a:off x="1887539" y="1172037"/>
            <a:ext cx="511491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3400" b="1">
                <a:solidFill>
                  <a:srgbClr val="25233F"/>
                </a:solidFill>
                <a:latin typeface="Century Gothic" panose="020B0502020202020204" pitchFamily="34" charset="0"/>
              </a:rPr>
              <a:t>Image credits</a:t>
            </a:r>
          </a:p>
        </p:txBody>
      </p:sp>
      <p:sp>
        <p:nvSpPr>
          <p:cNvPr id="9" name="TextBox 8">
            <a:extLst>
              <a:ext uri="{FF2B5EF4-FFF2-40B4-BE49-F238E27FC236}">
                <a16:creationId xmlns:a16="http://schemas.microsoft.com/office/drawing/2014/main" id="{456EB6E4-D787-8743-9966-B84DA0516663}"/>
              </a:ext>
            </a:extLst>
          </p:cNvPr>
          <p:cNvSpPr txBox="1"/>
          <p:nvPr/>
        </p:nvSpPr>
        <p:spPr>
          <a:xfrm>
            <a:off x="1887538" y="6407480"/>
            <a:ext cx="7623622"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1400" b="1">
                <a:solidFill>
                  <a:schemeClr val="bg1"/>
                </a:solidFill>
              </a:rPr>
              <a:t>All other images are courtesy of Encounter Edu</a:t>
            </a:r>
          </a:p>
        </p:txBody>
      </p:sp>
      <p:graphicFrame>
        <p:nvGraphicFramePr>
          <p:cNvPr id="10" name="Table 9">
            <a:extLst>
              <a:ext uri="{FF2B5EF4-FFF2-40B4-BE49-F238E27FC236}">
                <a16:creationId xmlns:a16="http://schemas.microsoft.com/office/drawing/2014/main" id="{74445D36-D05B-6349-8F97-81CC28483DCC}"/>
              </a:ext>
            </a:extLst>
          </p:cNvPr>
          <p:cNvGraphicFramePr>
            <a:graphicFrameLocks noGrp="1"/>
          </p:cNvGraphicFramePr>
          <p:nvPr>
            <p:extLst>
              <p:ext uri="{D42A27DB-BD31-4B8C-83A1-F6EECF244321}">
                <p14:modId xmlns:p14="http://schemas.microsoft.com/office/powerpoint/2010/main" val="112869313"/>
              </p:ext>
            </p:extLst>
          </p:nvPr>
        </p:nvGraphicFramePr>
        <p:xfrm>
          <a:off x="1837510" y="2066609"/>
          <a:ext cx="8428117" cy="4050167"/>
        </p:xfrm>
        <a:graphic>
          <a:graphicData uri="http://schemas.openxmlformats.org/drawingml/2006/table">
            <a:tbl>
              <a:tblPr firstRow="1" bandRow="1">
                <a:tableStyleId>{5940675A-B579-460E-94D1-54222C63F5DA}</a:tableStyleId>
              </a:tblPr>
              <a:tblGrid>
                <a:gridCol w="815576">
                  <a:extLst>
                    <a:ext uri="{9D8B030D-6E8A-4147-A177-3AD203B41FA5}">
                      <a16:colId xmlns:a16="http://schemas.microsoft.com/office/drawing/2014/main" val="2797114442"/>
                    </a:ext>
                  </a:extLst>
                </a:gridCol>
                <a:gridCol w="2345635">
                  <a:extLst>
                    <a:ext uri="{9D8B030D-6E8A-4147-A177-3AD203B41FA5}">
                      <a16:colId xmlns:a16="http://schemas.microsoft.com/office/drawing/2014/main" val="2159196442"/>
                    </a:ext>
                  </a:extLst>
                </a:gridCol>
                <a:gridCol w="5266906">
                  <a:extLst>
                    <a:ext uri="{9D8B030D-6E8A-4147-A177-3AD203B41FA5}">
                      <a16:colId xmlns:a16="http://schemas.microsoft.com/office/drawing/2014/main" val="2857316932"/>
                    </a:ext>
                  </a:extLst>
                </a:gridCol>
              </a:tblGrid>
              <a:tr h="309252">
                <a:tc>
                  <a:txBody>
                    <a:bodyPr/>
                    <a:lstStyle/>
                    <a:p>
                      <a:pPr algn="l"/>
                      <a:r>
                        <a:rPr lang="en-US" sz="1400" b="1">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200">
                          <a:solidFill>
                            <a:schemeClr val="bg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Plastic pollution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By </a:t>
                      </a:r>
                      <a:r>
                        <a:rPr lang="en-US" sz="1200" dirty="0" err="1">
                          <a:solidFill>
                            <a:schemeClr val="bg1"/>
                          </a:solidFill>
                        </a:rPr>
                        <a:t>Bilyjan</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33192136"/>
                  </a:ext>
                </a:extLst>
              </a:tr>
              <a:tr h="281138">
                <a:tc>
                  <a:txBody>
                    <a:bodyPr/>
                    <a:lstStyle/>
                    <a:p>
                      <a:pPr algn="l"/>
                      <a:r>
                        <a:rPr lang="en-US" sz="1200">
                          <a:solidFill>
                            <a:schemeClr val="bg1"/>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a:solidFill>
                            <a:schemeClr val="bg1"/>
                          </a:solidFill>
                        </a:rPr>
                        <a:t>Bag in the 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rtl="0" eaLnBrk="1" fontAlgn="auto" latinLnBrk="0" hangingPunct="1">
                        <a:lnSpc>
                          <a:spcPct val="100000"/>
                        </a:lnSpc>
                        <a:spcBef>
                          <a:spcPts val="0"/>
                        </a:spcBef>
                        <a:spcAft>
                          <a:spcPts val="0"/>
                        </a:spcAft>
                        <a:buFontTx/>
                        <a:buNone/>
                      </a:pPr>
                      <a:r>
                        <a:rPr lang="en-US" sz="1200">
                          <a:solidFill>
                            <a:schemeClr val="bg1"/>
                          </a:solidFill>
                        </a:rPr>
                        <a:t>By Seegraswiese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0637694"/>
                  </a:ext>
                </a:extLst>
              </a:tr>
              <a:tr h="281138">
                <a:tc>
                  <a:txBody>
                    <a:bodyPr/>
                    <a:lstStyle/>
                    <a:p>
                      <a:pPr algn="l"/>
                      <a:r>
                        <a:rPr lang="en-US" sz="1200">
                          <a:solidFill>
                            <a:schemeClr val="bg1"/>
                          </a:solidFill>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Compost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By Joke vander Leij via Pixabay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4611327"/>
                  </a:ext>
                </a:extLst>
              </a:tr>
              <a:tr h="281138">
                <a:tc>
                  <a:txBody>
                    <a:bodyPr/>
                    <a:lstStyle/>
                    <a:p>
                      <a:pPr algn="l"/>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0504391"/>
                  </a:ext>
                </a:extLst>
              </a:tr>
              <a:tr h="290707">
                <a:tc>
                  <a:txBody>
                    <a:bodyPr/>
                    <a:lstStyle/>
                    <a:p>
                      <a:pPr algn="l"/>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9193727"/>
                  </a:ext>
                </a:extLst>
              </a:tr>
              <a:tr h="290707">
                <a:tc>
                  <a:txBody>
                    <a:bodyPr/>
                    <a:lstStyle/>
                    <a:p>
                      <a:pPr algn="l"/>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5022767"/>
                  </a:ext>
                </a:extLst>
              </a:tr>
              <a:tr h="290707">
                <a:tc>
                  <a:txBody>
                    <a:bodyPr/>
                    <a:lstStyle/>
                    <a:p>
                      <a:pPr algn="l"/>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77168633"/>
                  </a:ext>
                </a:extLst>
              </a:tr>
              <a:tr h="290707">
                <a:tc>
                  <a:txBody>
                    <a:bodyPr/>
                    <a:lstStyle/>
                    <a:p>
                      <a:pPr algn="l"/>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93170029"/>
                  </a:ext>
                </a:extLst>
              </a:tr>
              <a:tr h="290707">
                <a:tc>
                  <a:txBody>
                    <a:bodyPr/>
                    <a:lstStyle/>
                    <a:p>
                      <a:pPr algn="l"/>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8249194"/>
                  </a:ext>
                </a:extLst>
              </a:tr>
              <a:tr h="290707">
                <a:tc>
                  <a:txBody>
                    <a:bodyPr/>
                    <a:lstStyle/>
                    <a:p>
                      <a:pPr algn="l"/>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26884785"/>
                  </a:ext>
                </a:extLst>
              </a:tr>
              <a:tr h="290707">
                <a:tc>
                  <a:txBody>
                    <a:bodyPr/>
                    <a:lstStyle/>
                    <a:p>
                      <a:pPr algn="l"/>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01014610"/>
                  </a:ext>
                </a:extLst>
              </a:tr>
              <a:tr h="290707">
                <a:tc>
                  <a:txBody>
                    <a:bodyPr/>
                    <a:lstStyle/>
                    <a:p>
                      <a:pPr algn="l"/>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4702423"/>
                  </a:ext>
                </a:extLst>
              </a:tr>
              <a:tr h="290707">
                <a:tc>
                  <a:txBody>
                    <a:bodyPr/>
                    <a:lstStyle/>
                    <a:p>
                      <a:pPr algn="l"/>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25647701"/>
                  </a:ext>
                </a:extLst>
              </a:tr>
            </a:tbl>
          </a:graphicData>
        </a:graphic>
      </p:graphicFrame>
      <p:pic>
        <p:nvPicPr>
          <p:cNvPr id="8" name="Picture 7">
            <a:extLst>
              <a:ext uri="{FF2B5EF4-FFF2-40B4-BE49-F238E27FC236}">
                <a16:creationId xmlns:a16="http://schemas.microsoft.com/office/drawing/2014/main" id="{10C05F90-3BD6-4FA7-B5AD-2B0B17B028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147" y="218405"/>
            <a:ext cx="1269363" cy="470373"/>
          </a:xfrm>
          <a:prstGeom prst="rect">
            <a:avLst/>
          </a:prstGeom>
        </p:spPr>
      </p:pic>
      <p:sp>
        <p:nvSpPr>
          <p:cNvPr id="11" name="Title 2">
            <a:extLst>
              <a:ext uri="{FF2B5EF4-FFF2-40B4-BE49-F238E27FC236}">
                <a16:creationId xmlns:a16="http://schemas.microsoft.com/office/drawing/2014/main" id="{4F886D0B-6726-BF47-94D0-81FF75EEC6F7}"/>
              </a:ext>
            </a:extLst>
          </p:cNvPr>
          <p:cNvSpPr>
            <a:spLocks noGrp="1"/>
          </p:cNvSpPr>
          <p:nvPr>
            <p:ph type="title"/>
          </p:nvPr>
        </p:nvSpPr>
        <p:spPr>
          <a:xfrm>
            <a:off x="5410200" y="453592"/>
            <a:ext cx="4394200" cy="328709"/>
          </a:xfrm>
        </p:spPr>
        <p:txBody>
          <a:bodyPr/>
          <a:lstStyle/>
          <a:p>
            <a:r>
              <a:rPr lang="en-US">
                <a:latin typeface="Century Gothic"/>
              </a:rPr>
              <a:t>Lesson 3: What happens to plastic when you throw it away?</a:t>
            </a:r>
            <a:br>
              <a:rPr lang="en-GB"/>
            </a:br>
            <a:endParaRPr lang="en-GB"/>
          </a:p>
        </p:txBody>
      </p:sp>
    </p:spTree>
    <p:extLst>
      <p:ext uri="{BB962C8B-B14F-4D97-AF65-F5344CB8AC3E}">
        <p14:creationId xmlns:p14="http://schemas.microsoft.com/office/powerpoint/2010/main" val="316037613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70AA67D-0AE7-4FD3-B05A-6D0818EC25CD}"/>
              </a:ext>
            </a:extLst>
          </p:cNvPr>
          <p:cNvSpPr>
            <a:spLocks noGrp="1"/>
          </p:cNvSpPr>
          <p:nvPr>
            <p:ph type="body" sz="quarter" idx="4294967295"/>
          </p:nvPr>
        </p:nvSpPr>
        <p:spPr>
          <a:xfrm>
            <a:off x="1909590" y="993775"/>
            <a:ext cx="8372820" cy="1225550"/>
          </a:xfrm>
        </p:spPr>
        <p:txBody>
          <a:bodyPr lIns="45719" rIns="45719" anchor="t"/>
          <a:lstStyle/>
          <a:p>
            <a:pPr marL="0" indent="0">
              <a:buNone/>
            </a:pPr>
            <a:r>
              <a:rPr lang="en-GB" sz="2000">
                <a:solidFill>
                  <a:schemeClr val="tx1"/>
                </a:solidFill>
                <a:latin typeface="Century Gothic"/>
              </a:rPr>
              <a:t>Look at the picture. How many questions can you think of?</a:t>
            </a:r>
            <a:endParaRPr lang="en-GB" sz="2000">
              <a:solidFill>
                <a:schemeClr val="tx1"/>
              </a:solidFill>
            </a:endParaRPr>
          </a:p>
        </p:txBody>
      </p:sp>
      <p:pic>
        <p:nvPicPr>
          <p:cNvPr id="9" name="Picture 9" descr="A picture containing outdoor, water&#10;&#10;Description generated with very high confidence">
            <a:extLst>
              <a:ext uri="{FF2B5EF4-FFF2-40B4-BE49-F238E27FC236}">
                <a16:creationId xmlns:a16="http://schemas.microsoft.com/office/drawing/2014/main" id="{7F4A9660-3F5E-43EA-BC63-230ADB13DC6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43776" y="1606550"/>
            <a:ext cx="8366506" cy="4932000"/>
          </a:xfrm>
          <a:prstGeom prst="rect">
            <a:avLst/>
          </a:prstGeom>
        </p:spPr>
      </p:pic>
      <p:pic>
        <p:nvPicPr>
          <p:cNvPr id="11" name="Picture 10" descr="A close up of a logo&#10;&#10;Description automatically generated">
            <a:extLst>
              <a:ext uri="{FF2B5EF4-FFF2-40B4-BE49-F238E27FC236}">
                <a16:creationId xmlns:a16="http://schemas.microsoft.com/office/drawing/2014/main" id="{07EFB83E-CDFD-7449-BC08-9DED193FD97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1066" y="311638"/>
            <a:ext cx="1191807" cy="470663"/>
          </a:xfrm>
          <a:prstGeom prst="rect">
            <a:avLst/>
          </a:prstGeom>
        </p:spPr>
      </p:pic>
      <p:sp>
        <p:nvSpPr>
          <p:cNvPr id="8" name="Title 2">
            <a:extLst>
              <a:ext uri="{FF2B5EF4-FFF2-40B4-BE49-F238E27FC236}">
                <a16:creationId xmlns:a16="http://schemas.microsoft.com/office/drawing/2014/main" id="{0AC24E21-BAF1-C246-9E29-93AD4BEA5926}"/>
              </a:ext>
            </a:extLst>
          </p:cNvPr>
          <p:cNvSpPr>
            <a:spLocks noGrp="1"/>
          </p:cNvSpPr>
          <p:nvPr>
            <p:ph type="title"/>
          </p:nvPr>
        </p:nvSpPr>
        <p:spPr>
          <a:xfrm>
            <a:off x="5410200" y="453592"/>
            <a:ext cx="4394200" cy="328709"/>
          </a:xfrm>
        </p:spPr>
        <p:txBody>
          <a:bodyPr/>
          <a:lstStyle/>
          <a:p>
            <a:r>
              <a:rPr lang="en-US">
                <a:latin typeface="Century Gothic"/>
              </a:rPr>
              <a:t>Lesson 3: What happens to plastic when you throw it away?</a:t>
            </a:r>
            <a:br>
              <a:rPr lang="en-GB"/>
            </a:br>
            <a:endParaRPr lang="en-GB"/>
          </a:p>
        </p:txBody>
      </p:sp>
    </p:spTree>
    <p:extLst>
      <p:ext uri="{BB962C8B-B14F-4D97-AF65-F5344CB8AC3E}">
        <p14:creationId xmlns:p14="http://schemas.microsoft.com/office/powerpoint/2010/main" val="381253366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75A842F-46A4-4D1B-BF55-0C411BA0E83E}"/>
              </a:ext>
            </a:extLst>
          </p:cNvPr>
          <p:cNvSpPr>
            <a:spLocks noGrp="1"/>
          </p:cNvSpPr>
          <p:nvPr>
            <p:ph type="body" sz="quarter" idx="11"/>
          </p:nvPr>
        </p:nvSpPr>
        <p:spPr/>
        <p:txBody>
          <a:bodyPr/>
          <a:lstStyle/>
          <a:p>
            <a:r>
              <a:rPr lang="en-GB" sz="2400" dirty="0"/>
              <a:t>Recognise that most plastic ends up in either landfill or the sea.</a:t>
            </a:r>
          </a:p>
          <a:p>
            <a:r>
              <a:rPr lang="en-GB" sz="2400" dirty="0"/>
              <a:t>Order materials based on the time they take to degrade.</a:t>
            </a:r>
          </a:p>
          <a:p>
            <a:r>
              <a:rPr lang="en-GB" sz="2400" dirty="0"/>
              <a:t>Describe alternatives to using plastics.</a:t>
            </a:r>
          </a:p>
          <a:p>
            <a:r>
              <a:rPr lang="en-GB" sz="2400" dirty="0"/>
              <a:t>Create an investigation on how to increase the speed of decay.</a:t>
            </a:r>
          </a:p>
        </p:txBody>
      </p:sp>
      <p:pic>
        <p:nvPicPr>
          <p:cNvPr id="5" name="Picture 4">
            <a:extLst>
              <a:ext uri="{FF2B5EF4-FFF2-40B4-BE49-F238E27FC236}">
                <a16:creationId xmlns:a16="http://schemas.microsoft.com/office/drawing/2014/main" id="{E5CAA026-5CAB-4E9A-B85C-E32FA72160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537" y="382759"/>
            <a:ext cx="1269363" cy="470373"/>
          </a:xfrm>
          <a:prstGeom prst="rect">
            <a:avLst/>
          </a:prstGeom>
        </p:spPr>
      </p:pic>
      <p:sp>
        <p:nvSpPr>
          <p:cNvPr id="13" name="Title 2">
            <a:extLst>
              <a:ext uri="{FF2B5EF4-FFF2-40B4-BE49-F238E27FC236}">
                <a16:creationId xmlns:a16="http://schemas.microsoft.com/office/drawing/2014/main" id="{BB3C5F1D-9807-C342-AF47-EAE3417373D6}"/>
              </a:ext>
            </a:extLst>
          </p:cNvPr>
          <p:cNvSpPr>
            <a:spLocks noGrp="1"/>
          </p:cNvSpPr>
          <p:nvPr>
            <p:ph type="title"/>
          </p:nvPr>
        </p:nvSpPr>
        <p:spPr>
          <a:xfrm>
            <a:off x="7312263" y="524423"/>
            <a:ext cx="4394200" cy="328709"/>
          </a:xfrm>
        </p:spPr>
        <p:txBody>
          <a:bodyPr/>
          <a:lstStyle/>
          <a:p>
            <a:r>
              <a:rPr lang="en-US" dirty="0">
                <a:latin typeface="Century Gothic"/>
              </a:rPr>
              <a:t>Lesson 3: What happens to plastic when you throw it away?</a:t>
            </a:r>
            <a:br>
              <a:rPr lang="en-GB" dirty="0"/>
            </a:br>
            <a:endParaRPr lang="en-GB" dirty="0"/>
          </a:p>
        </p:txBody>
      </p:sp>
    </p:spTree>
    <p:extLst>
      <p:ext uri="{BB962C8B-B14F-4D97-AF65-F5344CB8AC3E}">
        <p14:creationId xmlns:p14="http://schemas.microsoft.com/office/powerpoint/2010/main" val="274929630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07CED8-1E01-0CEF-CB4C-364E302E023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73501"/>
          <a:stretch/>
        </p:blipFill>
        <p:spPr>
          <a:xfrm>
            <a:off x="2592438" y="1750465"/>
            <a:ext cx="2886330" cy="1067163"/>
          </a:xfrm>
          <a:prstGeom prst="rect">
            <a:avLst/>
          </a:prstGeom>
        </p:spPr>
      </p:pic>
      <p:sp>
        <p:nvSpPr>
          <p:cNvPr id="4" name="Text Placeholder 3">
            <a:extLst>
              <a:ext uri="{FF2B5EF4-FFF2-40B4-BE49-F238E27FC236}">
                <a16:creationId xmlns:a16="http://schemas.microsoft.com/office/drawing/2014/main" id="{6A952EEE-A286-494D-9F9B-889236559760}"/>
              </a:ext>
            </a:extLst>
          </p:cNvPr>
          <p:cNvSpPr>
            <a:spLocks noGrp="1"/>
          </p:cNvSpPr>
          <p:nvPr>
            <p:ph type="body" sz="quarter" idx="10"/>
          </p:nvPr>
        </p:nvSpPr>
        <p:spPr>
          <a:xfrm>
            <a:off x="1345891" y="926321"/>
            <a:ext cx="7744945" cy="715316"/>
          </a:xfrm>
        </p:spPr>
        <p:txBody>
          <a:bodyPr/>
          <a:lstStyle/>
          <a:p>
            <a:r>
              <a:rPr lang="en-US" dirty="0"/>
              <a:t>Where does plastic go?</a:t>
            </a:r>
            <a:endParaRPr lang="en-GB" dirty="0"/>
          </a:p>
        </p:txBody>
      </p:sp>
      <p:sp>
        <p:nvSpPr>
          <p:cNvPr id="21" name="TextBox 20">
            <a:extLst>
              <a:ext uri="{FF2B5EF4-FFF2-40B4-BE49-F238E27FC236}">
                <a16:creationId xmlns:a16="http://schemas.microsoft.com/office/drawing/2014/main" id="{E18B79F7-F522-4F98-BEBA-62B5612C0CDB}"/>
              </a:ext>
            </a:extLst>
          </p:cNvPr>
          <p:cNvSpPr txBox="1"/>
          <p:nvPr/>
        </p:nvSpPr>
        <p:spPr>
          <a:xfrm>
            <a:off x="1870311" y="6392092"/>
            <a:ext cx="1575109"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r>
              <a:rPr lang="en-US" sz="1200" dirty="0">
                <a:solidFill>
                  <a:schemeClr val="bg1"/>
                </a:solidFill>
              </a:rPr>
              <a:t>Source: OECD, 2019</a:t>
            </a:r>
            <a:endParaRPr lang="en-GB" sz="1200" dirty="0">
              <a:solidFill>
                <a:schemeClr val="bg1"/>
              </a:solidFill>
            </a:endParaRPr>
          </a:p>
        </p:txBody>
      </p:sp>
      <p:sp>
        <p:nvSpPr>
          <p:cNvPr id="23" name="TextBox 22">
            <a:extLst>
              <a:ext uri="{FF2B5EF4-FFF2-40B4-BE49-F238E27FC236}">
                <a16:creationId xmlns:a16="http://schemas.microsoft.com/office/drawing/2014/main" id="{DB8D9F68-365E-4E55-9081-A3D9C9E75BA0}"/>
              </a:ext>
            </a:extLst>
          </p:cNvPr>
          <p:cNvSpPr txBox="1"/>
          <p:nvPr/>
        </p:nvSpPr>
        <p:spPr>
          <a:xfrm>
            <a:off x="4984523" y="4953463"/>
            <a:ext cx="5899619"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2000" dirty="0">
                <a:solidFill>
                  <a:schemeClr val="bg1"/>
                </a:solidFill>
              </a:rPr>
              <a:t>Globally, we create more than 220 million tons of plastic waste each year</a:t>
            </a:r>
            <a:endParaRPr lang="en-GB" sz="2000" dirty="0">
              <a:solidFill>
                <a:schemeClr val="bg1"/>
              </a:solidFill>
            </a:endParaRPr>
          </a:p>
        </p:txBody>
      </p:sp>
      <p:pic>
        <p:nvPicPr>
          <p:cNvPr id="19" name="Picture 18">
            <a:extLst>
              <a:ext uri="{FF2B5EF4-FFF2-40B4-BE49-F238E27FC236}">
                <a16:creationId xmlns:a16="http://schemas.microsoft.com/office/drawing/2014/main" id="{5B4702F4-8056-433D-A611-0536F2D069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365" y="283912"/>
            <a:ext cx="1269363" cy="470373"/>
          </a:xfrm>
          <a:prstGeom prst="rect">
            <a:avLst/>
          </a:prstGeom>
        </p:spPr>
      </p:pic>
      <p:sp>
        <p:nvSpPr>
          <p:cNvPr id="22" name="Title 2">
            <a:extLst>
              <a:ext uri="{FF2B5EF4-FFF2-40B4-BE49-F238E27FC236}">
                <a16:creationId xmlns:a16="http://schemas.microsoft.com/office/drawing/2014/main" id="{E6A2B0BE-749E-6747-AB04-BFF401A20625}"/>
              </a:ext>
            </a:extLst>
          </p:cNvPr>
          <p:cNvSpPr>
            <a:spLocks noGrp="1"/>
          </p:cNvSpPr>
          <p:nvPr>
            <p:ph type="title"/>
          </p:nvPr>
        </p:nvSpPr>
        <p:spPr>
          <a:xfrm>
            <a:off x="5410200" y="453592"/>
            <a:ext cx="4394200" cy="328709"/>
          </a:xfrm>
        </p:spPr>
        <p:txBody>
          <a:bodyPr/>
          <a:lstStyle/>
          <a:p>
            <a:r>
              <a:rPr lang="en-US">
                <a:latin typeface="Century Gothic"/>
              </a:rPr>
              <a:t>Lesson 3: What happens to plastic when you throw it away?</a:t>
            </a:r>
            <a:br>
              <a:rPr lang="en-GB"/>
            </a:br>
            <a:endParaRPr lang="en-GB"/>
          </a:p>
        </p:txBody>
      </p:sp>
      <p:pic>
        <p:nvPicPr>
          <p:cNvPr id="26" name="Picture 25">
            <a:extLst>
              <a:ext uri="{FF2B5EF4-FFF2-40B4-BE49-F238E27FC236}">
                <a16:creationId xmlns:a16="http://schemas.microsoft.com/office/drawing/2014/main" id="{5A5CA488-E72A-4A4B-A41D-87DF3FA825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92438" y="2284046"/>
            <a:ext cx="2886330" cy="4027118"/>
          </a:xfrm>
          <a:prstGeom prst="rect">
            <a:avLst/>
          </a:prstGeom>
        </p:spPr>
      </p:pic>
      <p:sp>
        <p:nvSpPr>
          <p:cNvPr id="27" name="Rectangle 26">
            <a:extLst>
              <a:ext uri="{FF2B5EF4-FFF2-40B4-BE49-F238E27FC236}">
                <a16:creationId xmlns:a16="http://schemas.microsoft.com/office/drawing/2014/main" id="{8ECD7C23-BCFE-E141-ACA9-68C4F8EDC006}"/>
              </a:ext>
            </a:extLst>
          </p:cNvPr>
          <p:cNvSpPr/>
          <p:nvPr/>
        </p:nvSpPr>
        <p:spPr>
          <a:xfrm>
            <a:off x="5609242" y="1680632"/>
            <a:ext cx="1600118" cy="400110"/>
          </a:xfrm>
          <a:prstGeom prst="rect">
            <a:avLst/>
          </a:prstGeom>
        </p:spPr>
        <p:txBody>
          <a:bodyPr wrap="none">
            <a:spAutoFit/>
          </a:bodyPr>
          <a:lstStyle/>
          <a:p>
            <a:pPr defTabSz="457200"/>
            <a:r>
              <a:rPr lang="en-US" sz="2000" dirty="0">
                <a:solidFill>
                  <a:schemeClr val="bg1"/>
                </a:solidFill>
              </a:rPr>
              <a:t>Landfill 50%</a:t>
            </a:r>
            <a:endParaRPr lang="en-GB" sz="2000" dirty="0">
              <a:solidFill>
                <a:schemeClr val="bg1"/>
              </a:solidFill>
            </a:endParaRPr>
          </a:p>
        </p:txBody>
      </p:sp>
      <p:sp>
        <p:nvSpPr>
          <p:cNvPr id="29" name="Rectangle 28">
            <a:extLst>
              <a:ext uri="{FF2B5EF4-FFF2-40B4-BE49-F238E27FC236}">
                <a16:creationId xmlns:a16="http://schemas.microsoft.com/office/drawing/2014/main" id="{25A9338A-24E5-F14B-B83F-696453901EAD}"/>
              </a:ext>
            </a:extLst>
          </p:cNvPr>
          <p:cNvSpPr/>
          <p:nvPr/>
        </p:nvSpPr>
        <p:spPr>
          <a:xfrm>
            <a:off x="5609242" y="3135026"/>
            <a:ext cx="1784463" cy="400110"/>
          </a:xfrm>
          <a:prstGeom prst="rect">
            <a:avLst/>
          </a:prstGeom>
        </p:spPr>
        <p:txBody>
          <a:bodyPr wrap="none">
            <a:spAutoFit/>
          </a:bodyPr>
          <a:lstStyle/>
          <a:p>
            <a:pPr defTabSz="457200"/>
            <a:r>
              <a:rPr lang="en-US" sz="2000" dirty="0">
                <a:solidFill>
                  <a:schemeClr val="bg1"/>
                </a:solidFill>
              </a:rPr>
              <a:t>Recycled 9%</a:t>
            </a:r>
            <a:endParaRPr lang="en-GB" sz="2000" dirty="0">
              <a:solidFill>
                <a:schemeClr val="bg1"/>
              </a:solidFill>
            </a:endParaRPr>
          </a:p>
        </p:txBody>
      </p:sp>
      <p:sp>
        <p:nvSpPr>
          <p:cNvPr id="3" name="Rectangle 2">
            <a:extLst>
              <a:ext uri="{FF2B5EF4-FFF2-40B4-BE49-F238E27FC236}">
                <a16:creationId xmlns:a16="http://schemas.microsoft.com/office/drawing/2014/main" id="{7C25E09B-0EC1-C579-8BDA-B4277FBA05C3}"/>
              </a:ext>
            </a:extLst>
          </p:cNvPr>
          <p:cNvSpPr/>
          <p:nvPr/>
        </p:nvSpPr>
        <p:spPr>
          <a:xfrm>
            <a:off x="5582407" y="2643295"/>
            <a:ext cx="3145413" cy="400110"/>
          </a:xfrm>
          <a:prstGeom prst="rect">
            <a:avLst/>
          </a:prstGeom>
        </p:spPr>
        <p:txBody>
          <a:bodyPr wrap="none">
            <a:spAutoFit/>
          </a:bodyPr>
          <a:lstStyle/>
          <a:p>
            <a:pPr defTabSz="457200"/>
            <a:r>
              <a:rPr lang="en-US" sz="2000" dirty="0">
                <a:solidFill>
                  <a:schemeClr val="bg1"/>
                </a:solidFill>
              </a:rPr>
              <a:t>Burnt in incinerators 19%</a:t>
            </a:r>
            <a:endParaRPr lang="en-GB" sz="2000" dirty="0">
              <a:solidFill>
                <a:schemeClr val="bg1"/>
              </a:solidFill>
            </a:endParaRPr>
          </a:p>
        </p:txBody>
      </p:sp>
      <p:sp>
        <p:nvSpPr>
          <p:cNvPr id="7" name="Rectangle 6">
            <a:extLst>
              <a:ext uri="{FF2B5EF4-FFF2-40B4-BE49-F238E27FC236}">
                <a16:creationId xmlns:a16="http://schemas.microsoft.com/office/drawing/2014/main" id="{57C9FF24-2E59-AC72-4F7B-F92084A853FB}"/>
              </a:ext>
            </a:extLst>
          </p:cNvPr>
          <p:cNvSpPr/>
          <p:nvPr/>
        </p:nvSpPr>
        <p:spPr>
          <a:xfrm>
            <a:off x="5582407" y="2156746"/>
            <a:ext cx="2351926" cy="400110"/>
          </a:xfrm>
          <a:prstGeom prst="rect">
            <a:avLst/>
          </a:prstGeom>
        </p:spPr>
        <p:txBody>
          <a:bodyPr wrap="none">
            <a:spAutoFit/>
          </a:bodyPr>
          <a:lstStyle/>
          <a:p>
            <a:pPr defTabSz="457200"/>
            <a:r>
              <a:rPr lang="en-US" sz="2000" dirty="0">
                <a:solidFill>
                  <a:schemeClr val="bg1"/>
                </a:solidFill>
              </a:rPr>
              <a:t>Environment 22% </a:t>
            </a:r>
            <a:endParaRPr lang="en-GB" sz="2000" dirty="0">
              <a:solidFill>
                <a:schemeClr val="bg1"/>
              </a:solidFill>
            </a:endParaRPr>
          </a:p>
        </p:txBody>
      </p:sp>
    </p:spTree>
    <p:extLst>
      <p:ext uri="{BB962C8B-B14F-4D97-AF65-F5344CB8AC3E}">
        <p14:creationId xmlns:p14="http://schemas.microsoft.com/office/powerpoint/2010/main" val="106688266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C22B522-D9BD-4822-94EE-C0DAB1D43EE4}"/>
              </a:ext>
            </a:extLst>
          </p:cNvPr>
          <p:cNvSpPr>
            <a:spLocks noGrp="1"/>
          </p:cNvSpPr>
          <p:nvPr>
            <p:ph type="body" sz="quarter" idx="10"/>
          </p:nvPr>
        </p:nvSpPr>
        <p:spPr>
          <a:xfrm>
            <a:off x="479461" y="979008"/>
            <a:ext cx="7738648" cy="610541"/>
          </a:xfrm>
        </p:spPr>
        <p:txBody>
          <a:bodyPr/>
          <a:lstStyle/>
          <a:p>
            <a:r>
              <a:rPr lang="en-US" dirty="0"/>
              <a:t>Plastic goes into oceans</a:t>
            </a:r>
            <a:endParaRPr lang="en-GB" dirty="0"/>
          </a:p>
        </p:txBody>
      </p:sp>
      <p:sp>
        <p:nvSpPr>
          <p:cNvPr id="6" name="Text Placeholder 4">
            <a:extLst>
              <a:ext uri="{FF2B5EF4-FFF2-40B4-BE49-F238E27FC236}">
                <a16:creationId xmlns:a16="http://schemas.microsoft.com/office/drawing/2014/main" id="{B3FA8D32-4B13-4CF2-B605-4468E7CAF322}"/>
              </a:ext>
            </a:extLst>
          </p:cNvPr>
          <p:cNvSpPr txBox="1">
            <a:spLocks/>
          </p:cNvSpPr>
          <p:nvPr/>
        </p:nvSpPr>
        <p:spPr>
          <a:xfrm>
            <a:off x="479461" y="1471888"/>
            <a:ext cx="11712539" cy="1003955"/>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lvl1pPr marL="0" marR="0" indent="0" algn="l"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lnSpc>
                <a:spcPct val="150000"/>
              </a:lnSpc>
            </a:pPr>
            <a:r>
              <a:rPr lang="en-US" sz="2000" b="0" dirty="0">
                <a:solidFill>
                  <a:schemeClr val="bg1"/>
                </a:solidFill>
              </a:rPr>
              <a:t>Plastic can end up in the oceans, even when disposed on landfill in the UK or abroad. </a:t>
            </a:r>
          </a:p>
        </p:txBody>
      </p:sp>
      <p:pic>
        <p:nvPicPr>
          <p:cNvPr id="8" name="Picture 7">
            <a:extLst>
              <a:ext uri="{FF2B5EF4-FFF2-40B4-BE49-F238E27FC236}">
                <a16:creationId xmlns:a16="http://schemas.microsoft.com/office/drawing/2014/main" id="{214F207C-D4EB-4404-B9A6-6BE49F0897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9598" y="282635"/>
            <a:ext cx="1269363" cy="470373"/>
          </a:xfrm>
          <a:prstGeom prst="rect">
            <a:avLst/>
          </a:prstGeom>
        </p:spPr>
      </p:pic>
      <p:pic>
        <p:nvPicPr>
          <p:cNvPr id="3" name="Picture 2">
            <a:extLst>
              <a:ext uri="{FF2B5EF4-FFF2-40B4-BE49-F238E27FC236}">
                <a16:creationId xmlns:a16="http://schemas.microsoft.com/office/drawing/2014/main" id="{651A9679-EDC2-6D40-8721-9E0EC446C3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98347976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6B27C46-427D-4C50-BA65-0B9CB4749729}"/>
              </a:ext>
            </a:extLst>
          </p:cNvPr>
          <p:cNvSpPr>
            <a:spLocks noGrp="1"/>
          </p:cNvSpPr>
          <p:nvPr>
            <p:ph type="body" sz="quarter" idx="10"/>
          </p:nvPr>
        </p:nvSpPr>
        <p:spPr>
          <a:xfrm>
            <a:off x="1888153" y="1170635"/>
            <a:ext cx="8779847" cy="746363"/>
          </a:xfrm>
        </p:spPr>
        <p:txBody>
          <a:bodyPr/>
          <a:lstStyle/>
          <a:p>
            <a:r>
              <a:rPr lang="en-US"/>
              <a:t>How long does it take things to degrade?</a:t>
            </a:r>
            <a:endParaRPr lang="en-GB"/>
          </a:p>
        </p:txBody>
      </p:sp>
      <p:sp>
        <p:nvSpPr>
          <p:cNvPr id="5" name="Text Placeholder 4">
            <a:extLst>
              <a:ext uri="{FF2B5EF4-FFF2-40B4-BE49-F238E27FC236}">
                <a16:creationId xmlns:a16="http://schemas.microsoft.com/office/drawing/2014/main" id="{4727D51D-4AB8-4BE8-8BBA-C3662A4CC0F6}"/>
              </a:ext>
            </a:extLst>
          </p:cNvPr>
          <p:cNvSpPr>
            <a:spLocks noGrp="1"/>
          </p:cNvSpPr>
          <p:nvPr>
            <p:ph type="body" sz="quarter" idx="11"/>
          </p:nvPr>
        </p:nvSpPr>
        <p:spPr>
          <a:xfrm>
            <a:off x="1887539" y="1916997"/>
            <a:ext cx="8195988" cy="370894"/>
          </a:xfrm>
        </p:spPr>
        <p:txBody>
          <a:bodyPr/>
          <a:lstStyle/>
          <a:p>
            <a:r>
              <a:rPr lang="en-US" sz="2000" b="0" dirty="0">
                <a:solidFill>
                  <a:schemeClr val="bg1"/>
                </a:solidFill>
              </a:rPr>
              <a:t>Put these products in order of the time they are estimated to degrade</a:t>
            </a:r>
            <a:endParaRPr lang="en-GB" sz="2000" b="0" dirty="0">
              <a:solidFill>
                <a:schemeClr val="bg1"/>
              </a:solidFill>
            </a:endParaRPr>
          </a:p>
        </p:txBody>
      </p:sp>
      <p:cxnSp>
        <p:nvCxnSpPr>
          <p:cNvPr id="9" name="Straight Connector 8">
            <a:extLst>
              <a:ext uri="{FF2B5EF4-FFF2-40B4-BE49-F238E27FC236}">
                <a16:creationId xmlns:a16="http://schemas.microsoft.com/office/drawing/2014/main" id="{F2D0440B-F6B6-4392-956B-D79BEBBFE619}"/>
              </a:ext>
            </a:extLst>
          </p:cNvPr>
          <p:cNvCxnSpPr/>
          <p:nvPr/>
        </p:nvCxnSpPr>
        <p:spPr>
          <a:xfrm>
            <a:off x="2028826" y="3578115"/>
            <a:ext cx="7667625" cy="0"/>
          </a:xfrm>
          <a:prstGeom prst="line">
            <a:avLst/>
          </a:prstGeom>
          <a:noFill/>
          <a:ln w="571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10" name="Straight Connector 9">
            <a:extLst>
              <a:ext uri="{FF2B5EF4-FFF2-40B4-BE49-F238E27FC236}">
                <a16:creationId xmlns:a16="http://schemas.microsoft.com/office/drawing/2014/main" id="{856E035C-FEB7-45AD-A501-84EBC53A8664}"/>
              </a:ext>
            </a:extLst>
          </p:cNvPr>
          <p:cNvCxnSpPr>
            <a:cxnSpLocks/>
          </p:cNvCxnSpPr>
          <p:nvPr/>
        </p:nvCxnSpPr>
        <p:spPr>
          <a:xfrm flipV="1">
            <a:off x="2038350" y="3373328"/>
            <a:ext cx="0" cy="409575"/>
          </a:xfrm>
          <a:prstGeom prst="line">
            <a:avLst/>
          </a:prstGeom>
          <a:noFill/>
          <a:ln w="571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12" name="Straight Connector 11">
            <a:extLst>
              <a:ext uri="{FF2B5EF4-FFF2-40B4-BE49-F238E27FC236}">
                <a16:creationId xmlns:a16="http://schemas.microsoft.com/office/drawing/2014/main" id="{55A0B447-228F-40AD-8CDC-4BEDB281F7E7}"/>
              </a:ext>
            </a:extLst>
          </p:cNvPr>
          <p:cNvCxnSpPr>
            <a:cxnSpLocks/>
          </p:cNvCxnSpPr>
          <p:nvPr/>
        </p:nvCxnSpPr>
        <p:spPr>
          <a:xfrm flipV="1">
            <a:off x="9705975" y="3373328"/>
            <a:ext cx="0" cy="409575"/>
          </a:xfrm>
          <a:prstGeom prst="line">
            <a:avLst/>
          </a:prstGeom>
          <a:noFill/>
          <a:ln w="571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sp>
        <p:nvSpPr>
          <p:cNvPr id="13" name="TextBox 12">
            <a:extLst>
              <a:ext uri="{FF2B5EF4-FFF2-40B4-BE49-F238E27FC236}">
                <a16:creationId xmlns:a16="http://schemas.microsoft.com/office/drawing/2014/main" id="{4DF93FEB-E20F-4817-B156-79E97342D4BA}"/>
              </a:ext>
            </a:extLst>
          </p:cNvPr>
          <p:cNvSpPr txBox="1"/>
          <p:nvPr/>
        </p:nvSpPr>
        <p:spPr>
          <a:xfrm>
            <a:off x="1699928" y="3782902"/>
            <a:ext cx="874596"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r>
              <a:rPr lang="en-US" sz="1800">
                <a:solidFill>
                  <a:schemeClr val="bg1"/>
                </a:solidFill>
              </a:rPr>
              <a:t>0 years</a:t>
            </a:r>
            <a:endParaRPr lang="en-GB" sz="1800">
              <a:solidFill>
                <a:schemeClr val="bg1"/>
              </a:solidFill>
            </a:endParaRPr>
          </a:p>
        </p:txBody>
      </p:sp>
      <p:sp>
        <p:nvSpPr>
          <p:cNvPr id="14" name="TextBox 13">
            <a:extLst>
              <a:ext uri="{FF2B5EF4-FFF2-40B4-BE49-F238E27FC236}">
                <a16:creationId xmlns:a16="http://schemas.microsoft.com/office/drawing/2014/main" id="{D0F1A575-5BF6-4139-8689-8A3DFF92FA83}"/>
              </a:ext>
            </a:extLst>
          </p:cNvPr>
          <p:cNvSpPr txBox="1"/>
          <p:nvPr/>
        </p:nvSpPr>
        <p:spPr>
          <a:xfrm>
            <a:off x="9259153" y="3779635"/>
            <a:ext cx="1131077"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r>
              <a:rPr lang="en-US" sz="1800">
                <a:solidFill>
                  <a:schemeClr val="bg1"/>
                </a:solidFill>
              </a:rPr>
              <a:t>800 years</a:t>
            </a:r>
            <a:endParaRPr lang="en-GB" sz="1800">
              <a:solidFill>
                <a:schemeClr val="bg1"/>
              </a:solidFill>
            </a:endParaRPr>
          </a:p>
        </p:txBody>
      </p:sp>
      <p:pic>
        <p:nvPicPr>
          <p:cNvPr id="15" name="Picture 14">
            <a:extLst>
              <a:ext uri="{FF2B5EF4-FFF2-40B4-BE49-F238E27FC236}">
                <a16:creationId xmlns:a16="http://schemas.microsoft.com/office/drawing/2014/main" id="{EAE463F3-0850-493E-8933-A8505AFECEA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176" y="329369"/>
            <a:ext cx="1269363" cy="470373"/>
          </a:xfrm>
          <a:prstGeom prst="rect">
            <a:avLst/>
          </a:prstGeom>
        </p:spPr>
      </p:pic>
      <p:sp>
        <p:nvSpPr>
          <p:cNvPr id="17" name="Title 2">
            <a:extLst>
              <a:ext uri="{FF2B5EF4-FFF2-40B4-BE49-F238E27FC236}">
                <a16:creationId xmlns:a16="http://schemas.microsoft.com/office/drawing/2014/main" id="{ECA29DD1-48E4-B647-9CDF-95386C770015}"/>
              </a:ext>
            </a:extLst>
          </p:cNvPr>
          <p:cNvSpPr>
            <a:spLocks noGrp="1"/>
          </p:cNvSpPr>
          <p:nvPr>
            <p:ph type="title"/>
          </p:nvPr>
        </p:nvSpPr>
        <p:spPr>
          <a:xfrm>
            <a:off x="5410200" y="453592"/>
            <a:ext cx="4394200" cy="328709"/>
          </a:xfrm>
        </p:spPr>
        <p:txBody>
          <a:bodyPr/>
          <a:lstStyle/>
          <a:p>
            <a:r>
              <a:rPr lang="en-US">
                <a:latin typeface="Century Gothic"/>
              </a:rPr>
              <a:t>Lesson 3: What happens to plastic when you throw it away?</a:t>
            </a:r>
            <a:br>
              <a:rPr lang="en-GB"/>
            </a:br>
            <a:endParaRPr lang="en-GB"/>
          </a:p>
        </p:txBody>
      </p:sp>
      <p:pic>
        <p:nvPicPr>
          <p:cNvPr id="19" name="Picture 18" descr="A picture containing object&#10;&#10;Description automatically generated">
            <a:extLst>
              <a:ext uri="{FF2B5EF4-FFF2-40B4-BE49-F238E27FC236}">
                <a16:creationId xmlns:a16="http://schemas.microsoft.com/office/drawing/2014/main" id="{CBBA928A-0A97-6545-85B6-5B14CEF159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5518911" y="919102"/>
            <a:ext cx="1154180" cy="8690301"/>
          </a:xfrm>
          <a:prstGeom prst="rect">
            <a:avLst/>
          </a:prstGeom>
        </p:spPr>
      </p:pic>
    </p:spTree>
    <p:extLst>
      <p:ext uri="{BB962C8B-B14F-4D97-AF65-F5344CB8AC3E}">
        <p14:creationId xmlns:p14="http://schemas.microsoft.com/office/powerpoint/2010/main" val="14394104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6B27C46-427D-4C50-BA65-0B9CB4749729}"/>
              </a:ext>
            </a:extLst>
          </p:cNvPr>
          <p:cNvSpPr>
            <a:spLocks noGrp="1"/>
          </p:cNvSpPr>
          <p:nvPr>
            <p:ph type="body" sz="quarter" idx="10"/>
          </p:nvPr>
        </p:nvSpPr>
        <p:spPr>
          <a:xfrm>
            <a:off x="891560" y="997766"/>
            <a:ext cx="8690395" cy="789476"/>
          </a:xfrm>
        </p:spPr>
        <p:txBody>
          <a:bodyPr/>
          <a:lstStyle/>
          <a:p>
            <a:r>
              <a:rPr lang="en-US" dirty="0"/>
              <a:t>How long does it take things to degrade?</a:t>
            </a:r>
            <a:endParaRPr lang="en-GB" dirty="0"/>
          </a:p>
        </p:txBody>
      </p:sp>
      <p:sp>
        <p:nvSpPr>
          <p:cNvPr id="6" name="TextBox 5">
            <a:extLst>
              <a:ext uri="{FF2B5EF4-FFF2-40B4-BE49-F238E27FC236}">
                <a16:creationId xmlns:a16="http://schemas.microsoft.com/office/drawing/2014/main" id="{550C22FF-14D1-4EBF-8223-326B3F9D85C1}"/>
              </a:ext>
            </a:extLst>
          </p:cNvPr>
          <p:cNvSpPr txBox="1"/>
          <p:nvPr/>
        </p:nvSpPr>
        <p:spPr>
          <a:xfrm>
            <a:off x="1888152" y="1779908"/>
            <a:ext cx="4146326" cy="42473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lnSpc>
                <a:spcPct val="150000"/>
              </a:lnSpc>
            </a:pPr>
            <a:r>
              <a:rPr lang="en-US" sz="2000" dirty="0">
                <a:solidFill>
                  <a:schemeClr val="bg1"/>
                </a:solidFill>
              </a:rPr>
              <a:t>1. Sanitary pad (500-800 years)</a:t>
            </a:r>
          </a:p>
          <a:p>
            <a:pPr defTabSz="457200">
              <a:lnSpc>
                <a:spcPct val="150000"/>
              </a:lnSpc>
            </a:pPr>
            <a:r>
              <a:rPr lang="en-US" sz="2000" dirty="0">
                <a:solidFill>
                  <a:schemeClr val="bg1"/>
                </a:solidFill>
              </a:rPr>
              <a:t>2. Fishing line (600 years)</a:t>
            </a:r>
          </a:p>
          <a:p>
            <a:pPr defTabSz="457200">
              <a:lnSpc>
                <a:spcPct val="150000"/>
              </a:lnSpc>
            </a:pPr>
            <a:r>
              <a:rPr lang="en-US" sz="2000" dirty="0">
                <a:solidFill>
                  <a:schemeClr val="bg1"/>
                </a:solidFill>
              </a:rPr>
              <a:t>3. Nappy / diaper (450 years)</a:t>
            </a:r>
          </a:p>
          <a:p>
            <a:pPr defTabSz="457200">
              <a:lnSpc>
                <a:spcPct val="150000"/>
              </a:lnSpc>
            </a:pPr>
            <a:r>
              <a:rPr lang="en-US" sz="2000" dirty="0">
                <a:solidFill>
                  <a:schemeClr val="bg1"/>
                </a:solidFill>
              </a:rPr>
              <a:t>4. Plastic bottle (450 years)</a:t>
            </a:r>
          </a:p>
          <a:p>
            <a:pPr defTabSz="457200">
              <a:lnSpc>
                <a:spcPct val="150000"/>
              </a:lnSpc>
            </a:pPr>
            <a:r>
              <a:rPr lang="en-US" sz="2000" dirty="0">
                <a:solidFill>
                  <a:schemeClr val="bg1"/>
                </a:solidFill>
              </a:rPr>
              <a:t>5. Aluminum can (200-250 years)</a:t>
            </a:r>
          </a:p>
          <a:p>
            <a:pPr defTabSz="457200">
              <a:lnSpc>
                <a:spcPct val="150000"/>
              </a:lnSpc>
            </a:pPr>
            <a:r>
              <a:rPr lang="en-US" sz="2000" dirty="0">
                <a:solidFill>
                  <a:schemeClr val="bg1"/>
                </a:solidFill>
              </a:rPr>
              <a:t>6. Straws (200 years)</a:t>
            </a:r>
          </a:p>
          <a:p>
            <a:pPr defTabSz="457200">
              <a:lnSpc>
                <a:spcPct val="150000"/>
              </a:lnSpc>
            </a:pPr>
            <a:r>
              <a:rPr lang="en-US" sz="2000" dirty="0">
                <a:solidFill>
                  <a:schemeClr val="bg1"/>
                </a:solidFill>
              </a:rPr>
              <a:t>7. Rubber boot sole (50-80 years)</a:t>
            </a:r>
          </a:p>
          <a:p>
            <a:pPr defTabSz="457200">
              <a:lnSpc>
                <a:spcPct val="150000"/>
              </a:lnSpc>
            </a:pPr>
            <a:r>
              <a:rPr lang="en-US" sz="2000" dirty="0">
                <a:solidFill>
                  <a:schemeClr val="bg1"/>
                </a:solidFill>
              </a:rPr>
              <a:t>8. Polystyrene cup (50 years)</a:t>
            </a:r>
          </a:p>
          <a:p>
            <a:pPr defTabSz="457200">
              <a:lnSpc>
                <a:spcPct val="150000"/>
              </a:lnSpc>
            </a:pPr>
            <a:r>
              <a:rPr lang="en-US" sz="2000" dirty="0">
                <a:solidFill>
                  <a:schemeClr val="bg1"/>
                </a:solidFill>
              </a:rPr>
              <a:t>9. Cigarette butts (10-12 years)</a:t>
            </a:r>
          </a:p>
        </p:txBody>
      </p:sp>
      <p:sp>
        <p:nvSpPr>
          <p:cNvPr id="8" name="TextBox 7">
            <a:extLst>
              <a:ext uri="{FF2B5EF4-FFF2-40B4-BE49-F238E27FC236}">
                <a16:creationId xmlns:a16="http://schemas.microsoft.com/office/drawing/2014/main" id="{76D0CA89-CAA6-469D-9EEB-CFA074F4C1A7}"/>
              </a:ext>
            </a:extLst>
          </p:cNvPr>
          <p:cNvSpPr txBox="1"/>
          <p:nvPr/>
        </p:nvSpPr>
        <p:spPr>
          <a:xfrm>
            <a:off x="1795682" y="6425429"/>
            <a:ext cx="3306352"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r>
              <a:rPr lang="en-US" sz="1200">
                <a:solidFill>
                  <a:schemeClr val="bg1"/>
                </a:solidFill>
              </a:rPr>
              <a:t>Source: NOAA / WOODS Whole Sea Grants</a:t>
            </a:r>
            <a:endParaRPr lang="en-GB" sz="1200">
              <a:solidFill>
                <a:schemeClr val="bg1"/>
              </a:solidFill>
            </a:endParaRPr>
          </a:p>
        </p:txBody>
      </p:sp>
      <p:pic>
        <p:nvPicPr>
          <p:cNvPr id="9" name="Picture 8">
            <a:extLst>
              <a:ext uri="{FF2B5EF4-FFF2-40B4-BE49-F238E27FC236}">
                <a16:creationId xmlns:a16="http://schemas.microsoft.com/office/drawing/2014/main" id="{FE2154CA-BB9D-43C2-B745-0CB57ACC1A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7175" y="382759"/>
            <a:ext cx="1269363" cy="470373"/>
          </a:xfrm>
          <a:prstGeom prst="rect">
            <a:avLst/>
          </a:prstGeom>
        </p:spPr>
      </p:pic>
      <p:sp>
        <p:nvSpPr>
          <p:cNvPr id="10" name="Title 2">
            <a:extLst>
              <a:ext uri="{FF2B5EF4-FFF2-40B4-BE49-F238E27FC236}">
                <a16:creationId xmlns:a16="http://schemas.microsoft.com/office/drawing/2014/main" id="{41111EEB-B997-1E4E-8D02-918AC5D99A81}"/>
              </a:ext>
            </a:extLst>
          </p:cNvPr>
          <p:cNvSpPr>
            <a:spLocks noGrp="1"/>
          </p:cNvSpPr>
          <p:nvPr>
            <p:ph type="title"/>
          </p:nvPr>
        </p:nvSpPr>
        <p:spPr>
          <a:xfrm>
            <a:off x="7120625" y="453590"/>
            <a:ext cx="4394200" cy="328709"/>
          </a:xfrm>
        </p:spPr>
        <p:txBody>
          <a:bodyPr/>
          <a:lstStyle/>
          <a:p>
            <a:r>
              <a:rPr lang="en-US" dirty="0">
                <a:latin typeface="Century Gothic"/>
              </a:rPr>
              <a:t>Lesson 3: What happens to plastic when you throw it away?</a:t>
            </a:r>
            <a:br>
              <a:rPr lang="en-GB" dirty="0"/>
            </a:br>
            <a:endParaRPr lang="en-GB" dirty="0"/>
          </a:p>
        </p:txBody>
      </p:sp>
    </p:spTree>
    <p:extLst>
      <p:ext uri="{BB962C8B-B14F-4D97-AF65-F5344CB8AC3E}">
        <p14:creationId xmlns:p14="http://schemas.microsoft.com/office/powerpoint/2010/main" val="337967044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close-up of a fishing net on the beach&#10;&#10;Description automatically generated">
            <a:extLst>
              <a:ext uri="{FF2B5EF4-FFF2-40B4-BE49-F238E27FC236}">
                <a16:creationId xmlns:a16="http://schemas.microsoft.com/office/drawing/2014/main" id="{4893B48F-10CE-CDBD-CEE2-26E4984ECD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88" t="18577" b="7243"/>
          <a:stretch/>
        </p:blipFill>
        <p:spPr>
          <a:xfrm flipH="1">
            <a:off x="-555" y="0"/>
            <a:ext cx="12192554" cy="6858000"/>
          </a:xfrm>
          <a:prstGeom prst="rect">
            <a:avLst/>
          </a:prstGeom>
        </p:spPr>
      </p:pic>
      <p:sp>
        <p:nvSpPr>
          <p:cNvPr id="2" name="object 2"/>
          <p:cNvSpPr txBox="1">
            <a:spLocks noGrp="1"/>
          </p:cNvSpPr>
          <p:nvPr>
            <p:ph type="title"/>
          </p:nvPr>
        </p:nvSpPr>
        <p:spPr>
          <a:xfrm>
            <a:off x="743715" y="712340"/>
            <a:ext cx="5754529" cy="779059"/>
          </a:xfrm>
          <a:prstGeom prst="rect">
            <a:avLst/>
          </a:prstGeom>
        </p:spPr>
        <p:txBody>
          <a:bodyPr vert="horz" wrap="square" lIns="0" tIns="9525" rIns="0" bIns="0" rtlCol="0">
            <a:spAutoFit/>
          </a:bodyPr>
          <a:lstStyle/>
          <a:p>
            <a:pPr marL="9525">
              <a:lnSpc>
                <a:spcPts val="2981"/>
              </a:lnSpc>
              <a:spcBef>
                <a:spcPts val="75"/>
              </a:spcBef>
            </a:pPr>
            <a:r>
              <a:rPr sz="2625" dirty="0">
                <a:solidFill>
                  <a:srgbClr val="FFFFFF"/>
                </a:solidFill>
                <a:latin typeface="Gilroy-Black"/>
                <a:cs typeface="Gilroy-Black"/>
              </a:rPr>
              <a:t>HOW</a:t>
            </a:r>
            <a:r>
              <a:rPr sz="2625" spc="49" dirty="0">
                <a:solidFill>
                  <a:srgbClr val="FFFFFF"/>
                </a:solidFill>
                <a:latin typeface="Gilroy-Black"/>
                <a:cs typeface="Gilroy-Black"/>
              </a:rPr>
              <a:t> </a:t>
            </a:r>
            <a:r>
              <a:rPr sz="2625" dirty="0">
                <a:solidFill>
                  <a:srgbClr val="FFFFFF"/>
                </a:solidFill>
                <a:latin typeface="Gilroy-Black"/>
                <a:cs typeface="Gilroy-Black"/>
              </a:rPr>
              <a:t>IS</a:t>
            </a:r>
            <a:r>
              <a:rPr sz="2625" spc="53" dirty="0">
                <a:solidFill>
                  <a:srgbClr val="FFFFFF"/>
                </a:solidFill>
                <a:latin typeface="Gilroy-Black"/>
                <a:cs typeface="Gilroy-Black"/>
              </a:rPr>
              <a:t> </a:t>
            </a:r>
            <a:r>
              <a:rPr sz="2625" dirty="0">
                <a:solidFill>
                  <a:srgbClr val="FFFFFF"/>
                </a:solidFill>
                <a:latin typeface="Gilroy-Black"/>
                <a:cs typeface="Gilroy-Black"/>
              </a:rPr>
              <a:t>PLASTIC</a:t>
            </a:r>
            <a:r>
              <a:rPr sz="2625" spc="53" dirty="0">
                <a:solidFill>
                  <a:srgbClr val="FFFFFF"/>
                </a:solidFill>
                <a:latin typeface="Gilroy-Black"/>
                <a:cs typeface="Gilroy-Black"/>
              </a:rPr>
              <a:t> </a:t>
            </a:r>
            <a:r>
              <a:rPr sz="2625" spc="-8" dirty="0">
                <a:solidFill>
                  <a:srgbClr val="FFFFFF"/>
                </a:solidFill>
                <a:latin typeface="Gilroy-Black"/>
                <a:cs typeface="Gilroy-Black"/>
              </a:rPr>
              <a:t>POLLUTION</a:t>
            </a:r>
            <a:endParaRPr sz="2625">
              <a:latin typeface="Gilroy-Black"/>
              <a:cs typeface="Gilroy-Black"/>
            </a:endParaRPr>
          </a:p>
          <a:p>
            <a:pPr marL="9525">
              <a:lnSpc>
                <a:spcPts val="2981"/>
              </a:lnSpc>
            </a:pPr>
            <a:r>
              <a:rPr sz="2625" dirty="0">
                <a:solidFill>
                  <a:srgbClr val="FFFFFF"/>
                </a:solidFill>
                <a:latin typeface="Gilroy-Black"/>
                <a:cs typeface="Gilroy-Black"/>
              </a:rPr>
              <a:t>HARMING</a:t>
            </a:r>
            <a:r>
              <a:rPr sz="2625" spc="75" dirty="0">
                <a:solidFill>
                  <a:srgbClr val="FFFFFF"/>
                </a:solidFill>
                <a:latin typeface="Gilroy-Black"/>
                <a:cs typeface="Gilroy-Black"/>
              </a:rPr>
              <a:t> </a:t>
            </a:r>
            <a:r>
              <a:rPr sz="2625" dirty="0">
                <a:solidFill>
                  <a:srgbClr val="FFFFFF"/>
                </a:solidFill>
                <a:latin typeface="Gilroy-Black"/>
                <a:cs typeface="Gilroy-Black"/>
              </a:rPr>
              <a:t>OUR</a:t>
            </a:r>
            <a:r>
              <a:rPr sz="2625" spc="75" dirty="0">
                <a:solidFill>
                  <a:srgbClr val="FFFFFF"/>
                </a:solidFill>
                <a:latin typeface="Gilroy-Black"/>
                <a:cs typeface="Gilroy-Black"/>
              </a:rPr>
              <a:t> </a:t>
            </a:r>
            <a:r>
              <a:rPr sz="2625" dirty="0">
                <a:solidFill>
                  <a:srgbClr val="FFFFFF"/>
                </a:solidFill>
                <a:latin typeface="Gilroy-Black"/>
                <a:cs typeface="Gilroy-Black"/>
              </a:rPr>
              <a:t>MARINE</a:t>
            </a:r>
            <a:r>
              <a:rPr sz="2625" spc="79" dirty="0">
                <a:solidFill>
                  <a:srgbClr val="FFFFFF"/>
                </a:solidFill>
                <a:latin typeface="Gilroy-Black"/>
                <a:cs typeface="Gilroy-Black"/>
              </a:rPr>
              <a:t> </a:t>
            </a:r>
            <a:r>
              <a:rPr sz="2625" spc="-23" dirty="0">
                <a:solidFill>
                  <a:srgbClr val="FFFFFF"/>
                </a:solidFill>
                <a:latin typeface="Gilroy-Black"/>
                <a:cs typeface="Gilroy-Black"/>
              </a:rPr>
              <a:t>ECOSYSTEM?</a:t>
            </a:r>
            <a:endParaRPr sz="2625">
              <a:latin typeface="Gilroy-Black"/>
              <a:cs typeface="Gilroy-Black"/>
            </a:endParaRPr>
          </a:p>
        </p:txBody>
      </p:sp>
      <p:sp>
        <p:nvSpPr>
          <p:cNvPr id="3" name="object 3"/>
          <p:cNvSpPr/>
          <p:nvPr/>
        </p:nvSpPr>
        <p:spPr>
          <a:xfrm>
            <a:off x="8001031" y="952508"/>
            <a:ext cx="3311366" cy="3311366"/>
          </a:xfrm>
          <a:custGeom>
            <a:avLst/>
            <a:gdLst/>
            <a:ahLst/>
            <a:cxnLst/>
            <a:rect l="l" t="t" r="r" b="b"/>
            <a:pathLst>
              <a:path w="4415155" h="4415155">
                <a:moveTo>
                  <a:pt x="2126924" y="0"/>
                </a:moveTo>
                <a:lnTo>
                  <a:pt x="2076691" y="1070"/>
                </a:lnTo>
                <a:lnTo>
                  <a:pt x="2026753" y="3860"/>
                </a:lnTo>
                <a:lnTo>
                  <a:pt x="1977108" y="8296"/>
                </a:lnTo>
                <a:lnTo>
                  <a:pt x="1927757" y="14302"/>
                </a:lnTo>
                <a:lnTo>
                  <a:pt x="1878699" y="21804"/>
                </a:lnTo>
                <a:lnTo>
                  <a:pt x="1829934" y="30727"/>
                </a:lnTo>
                <a:lnTo>
                  <a:pt x="1781461" y="40998"/>
                </a:lnTo>
                <a:lnTo>
                  <a:pt x="1733280" y="52541"/>
                </a:lnTo>
                <a:lnTo>
                  <a:pt x="1685390" y="65282"/>
                </a:lnTo>
                <a:lnTo>
                  <a:pt x="1637792" y="79146"/>
                </a:lnTo>
                <a:lnTo>
                  <a:pt x="1590484" y="94060"/>
                </a:lnTo>
                <a:lnTo>
                  <a:pt x="1543466" y="109947"/>
                </a:lnTo>
                <a:lnTo>
                  <a:pt x="1496738" y="126735"/>
                </a:lnTo>
                <a:lnTo>
                  <a:pt x="1450299" y="144348"/>
                </a:lnTo>
                <a:lnTo>
                  <a:pt x="1404149" y="162712"/>
                </a:lnTo>
                <a:lnTo>
                  <a:pt x="1356361" y="182391"/>
                </a:lnTo>
                <a:lnTo>
                  <a:pt x="1308536" y="202666"/>
                </a:lnTo>
                <a:lnTo>
                  <a:pt x="1260810" y="223624"/>
                </a:lnTo>
                <a:lnTo>
                  <a:pt x="1213320" y="245347"/>
                </a:lnTo>
                <a:lnTo>
                  <a:pt x="1166203" y="267921"/>
                </a:lnTo>
                <a:lnTo>
                  <a:pt x="1119594" y="291431"/>
                </a:lnTo>
                <a:lnTo>
                  <a:pt x="1073632" y="315960"/>
                </a:lnTo>
                <a:lnTo>
                  <a:pt x="1028452" y="341594"/>
                </a:lnTo>
                <a:lnTo>
                  <a:pt x="984191" y="368418"/>
                </a:lnTo>
                <a:lnTo>
                  <a:pt x="940986" y="396515"/>
                </a:lnTo>
                <a:lnTo>
                  <a:pt x="898974" y="425970"/>
                </a:lnTo>
                <a:lnTo>
                  <a:pt x="858290" y="456869"/>
                </a:lnTo>
                <a:lnTo>
                  <a:pt x="818293" y="489181"/>
                </a:lnTo>
                <a:lnTo>
                  <a:pt x="779106" y="522155"/>
                </a:lnTo>
                <a:lnTo>
                  <a:pt x="740744" y="555793"/>
                </a:lnTo>
                <a:lnTo>
                  <a:pt x="703223" y="590100"/>
                </a:lnTo>
                <a:lnTo>
                  <a:pt x="666558" y="625080"/>
                </a:lnTo>
                <a:lnTo>
                  <a:pt x="630764" y="660737"/>
                </a:lnTo>
                <a:lnTo>
                  <a:pt x="595855" y="697075"/>
                </a:lnTo>
                <a:lnTo>
                  <a:pt x="561847" y="734098"/>
                </a:lnTo>
                <a:lnTo>
                  <a:pt x="528754" y="771810"/>
                </a:lnTo>
                <a:lnTo>
                  <a:pt x="496593" y="810216"/>
                </a:lnTo>
                <a:lnTo>
                  <a:pt x="465377" y="849319"/>
                </a:lnTo>
                <a:lnTo>
                  <a:pt x="435122" y="889123"/>
                </a:lnTo>
                <a:lnTo>
                  <a:pt x="405843" y="929633"/>
                </a:lnTo>
                <a:lnTo>
                  <a:pt x="377555" y="970852"/>
                </a:lnTo>
                <a:lnTo>
                  <a:pt x="350273" y="1012785"/>
                </a:lnTo>
                <a:lnTo>
                  <a:pt x="324012" y="1055435"/>
                </a:lnTo>
                <a:lnTo>
                  <a:pt x="298787" y="1098807"/>
                </a:lnTo>
                <a:lnTo>
                  <a:pt x="274613" y="1142904"/>
                </a:lnTo>
                <a:lnTo>
                  <a:pt x="251505" y="1187732"/>
                </a:lnTo>
                <a:lnTo>
                  <a:pt x="229479" y="1233293"/>
                </a:lnTo>
                <a:lnTo>
                  <a:pt x="208548" y="1279592"/>
                </a:lnTo>
                <a:lnTo>
                  <a:pt x="188729" y="1326633"/>
                </a:lnTo>
                <a:lnTo>
                  <a:pt x="170036" y="1374420"/>
                </a:lnTo>
                <a:lnTo>
                  <a:pt x="152484" y="1422957"/>
                </a:lnTo>
                <a:lnTo>
                  <a:pt x="136089" y="1472248"/>
                </a:lnTo>
                <a:lnTo>
                  <a:pt x="120865" y="1522297"/>
                </a:lnTo>
                <a:lnTo>
                  <a:pt x="78807" y="1664714"/>
                </a:lnTo>
                <a:lnTo>
                  <a:pt x="65264" y="1712340"/>
                </a:lnTo>
                <a:lnTo>
                  <a:pt x="52473" y="1760105"/>
                </a:lnTo>
                <a:lnTo>
                  <a:pt x="40744" y="1808044"/>
                </a:lnTo>
                <a:lnTo>
                  <a:pt x="30384" y="1856194"/>
                </a:lnTo>
                <a:lnTo>
                  <a:pt x="21703" y="1904593"/>
                </a:lnTo>
                <a:lnTo>
                  <a:pt x="14564" y="1954178"/>
                </a:lnTo>
                <a:lnTo>
                  <a:pt x="8917" y="2003746"/>
                </a:lnTo>
                <a:lnTo>
                  <a:pt x="4700" y="2053294"/>
                </a:lnTo>
                <a:lnTo>
                  <a:pt x="1851" y="2102819"/>
                </a:lnTo>
                <a:lnTo>
                  <a:pt x="305" y="2152318"/>
                </a:lnTo>
                <a:lnTo>
                  <a:pt x="0" y="2201789"/>
                </a:lnTo>
                <a:lnTo>
                  <a:pt x="872" y="2251228"/>
                </a:lnTo>
                <a:lnTo>
                  <a:pt x="2860" y="2300633"/>
                </a:lnTo>
                <a:lnTo>
                  <a:pt x="5899" y="2350000"/>
                </a:lnTo>
                <a:lnTo>
                  <a:pt x="9927" y="2399328"/>
                </a:lnTo>
                <a:lnTo>
                  <a:pt x="14880" y="2448612"/>
                </a:lnTo>
                <a:lnTo>
                  <a:pt x="20697" y="2497850"/>
                </a:lnTo>
                <a:lnTo>
                  <a:pt x="27313" y="2547039"/>
                </a:lnTo>
                <a:lnTo>
                  <a:pt x="34666" y="2596177"/>
                </a:lnTo>
                <a:lnTo>
                  <a:pt x="42692" y="2645260"/>
                </a:lnTo>
                <a:lnTo>
                  <a:pt x="51329" y="2694285"/>
                </a:lnTo>
                <a:lnTo>
                  <a:pt x="60514" y="2743250"/>
                </a:lnTo>
                <a:lnTo>
                  <a:pt x="70952" y="2792720"/>
                </a:lnTo>
                <a:lnTo>
                  <a:pt x="83010" y="2841547"/>
                </a:lnTo>
                <a:lnTo>
                  <a:pt x="96617" y="2889747"/>
                </a:lnTo>
                <a:lnTo>
                  <a:pt x="111702" y="2937336"/>
                </a:lnTo>
                <a:lnTo>
                  <a:pt x="128194" y="2984328"/>
                </a:lnTo>
                <a:lnTo>
                  <a:pt x="146021" y="3030739"/>
                </a:lnTo>
                <a:lnTo>
                  <a:pt x="165111" y="3076586"/>
                </a:lnTo>
                <a:lnTo>
                  <a:pt x="185394" y="3121883"/>
                </a:lnTo>
                <a:lnTo>
                  <a:pt x="206797" y="3166646"/>
                </a:lnTo>
                <a:lnTo>
                  <a:pt x="229250" y="3210891"/>
                </a:lnTo>
                <a:lnTo>
                  <a:pt x="252682" y="3254633"/>
                </a:lnTo>
                <a:lnTo>
                  <a:pt x="277020" y="3297887"/>
                </a:lnTo>
                <a:lnTo>
                  <a:pt x="302194" y="3340670"/>
                </a:lnTo>
                <a:lnTo>
                  <a:pt x="328131" y="3382997"/>
                </a:lnTo>
                <a:lnTo>
                  <a:pt x="354762" y="3424883"/>
                </a:lnTo>
                <a:lnTo>
                  <a:pt x="382013" y="3466345"/>
                </a:lnTo>
                <a:lnTo>
                  <a:pt x="464599" y="3588010"/>
                </a:lnTo>
                <a:lnTo>
                  <a:pt x="492752" y="3628474"/>
                </a:lnTo>
                <a:lnTo>
                  <a:pt x="521929" y="3668393"/>
                </a:lnTo>
                <a:lnTo>
                  <a:pt x="552518" y="3707277"/>
                </a:lnTo>
                <a:lnTo>
                  <a:pt x="584907" y="3744640"/>
                </a:lnTo>
                <a:lnTo>
                  <a:pt x="619484" y="3779993"/>
                </a:lnTo>
                <a:lnTo>
                  <a:pt x="656636" y="3812848"/>
                </a:lnTo>
                <a:lnTo>
                  <a:pt x="696752" y="3842717"/>
                </a:lnTo>
                <a:lnTo>
                  <a:pt x="740218" y="3869112"/>
                </a:lnTo>
                <a:lnTo>
                  <a:pt x="787424" y="3891546"/>
                </a:lnTo>
                <a:lnTo>
                  <a:pt x="802826" y="3900517"/>
                </a:lnTo>
                <a:lnTo>
                  <a:pt x="816882" y="3912826"/>
                </a:lnTo>
                <a:lnTo>
                  <a:pt x="843291" y="3940517"/>
                </a:lnTo>
                <a:lnTo>
                  <a:pt x="879920" y="3975284"/>
                </a:lnTo>
                <a:lnTo>
                  <a:pt x="917710" y="4008045"/>
                </a:lnTo>
                <a:lnTo>
                  <a:pt x="956593" y="4038905"/>
                </a:lnTo>
                <a:lnTo>
                  <a:pt x="996504" y="4067964"/>
                </a:lnTo>
                <a:lnTo>
                  <a:pt x="1037372" y="4095327"/>
                </a:lnTo>
                <a:lnTo>
                  <a:pt x="1079132" y="4121096"/>
                </a:lnTo>
                <a:lnTo>
                  <a:pt x="1121715" y="4145375"/>
                </a:lnTo>
                <a:lnTo>
                  <a:pt x="1165053" y="4168265"/>
                </a:lnTo>
                <a:lnTo>
                  <a:pt x="1209080" y="4189870"/>
                </a:lnTo>
                <a:lnTo>
                  <a:pt x="1253726" y="4210293"/>
                </a:lnTo>
                <a:lnTo>
                  <a:pt x="1298925" y="4229637"/>
                </a:lnTo>
                <a:lnTo>
                  <a:pt x="1344609" y="4248004"/>
                </a:lnTo>
                <a:lnTo>
                  <a:pt x="1390710" y="4265498"/>
                </a:lnTo>
                <a:lnTo>
                  <a:pt x="1437160" y="4282221"/>
                </a:lnTo>
                <a:lnTo>
                  <a:pt x="1483892" y="4298276"/>
                </a:lnTo>
                <a:lnTo>
                  <a:pt x="1531340" y="4313586"/>
                </a:lnTo>
                <a:lnTo>
                  <a:pt x="1579049" y="4327698"/>
                </a:lnTo>
                <a:lnTo>
                  <a:pt x="1627038" y="4340626"/>
                </a:lnTo>
                <a:lnTo>
                  <a:pt x="1675329" y="4352386"/>
                </a:lnTo>
                <a:lnTo>
                  <a:pt x="1723942" y="4362993"/>
                </a:lnTo>
                <a:lnTo>
                  <a:pt x="1772898" y="4372460"/>
                </a:lnTo>
                <a:lnTo>
                  <a:pt x="1822217" y="4380804"/>
                </a:lnTo>
                <a:lnTo>
                  <a:pt x="1871920" y="4388038"/>
                </a:lnTo>
                <a:lnTo>
                  <a:pt x="1922028" y="4394178"/>
                </a:lnTo>
                <a:lnTo>
                  <a:pt x="1972561" y="4399239"/>
                </a:lnTo>
                <a:lnTo>
                  <a:pt x="2023540" y="4403235"/>
                </a:lnTo>
                <a:lnTo>
                  <a:pt x="2074986" y="4406181"/>
                </a:lnTo>
                <a:lnTo>
                  <a:pt x="2126918" y="4408092"/>
                </a:lnTo>
                <a:lnTo>
                  <a:pt x="2179359" y="4408982"/>
                </a:lnTo>
                <a:lnTo>
                  <a:pt x="2232328" y="4408868"/>
                </a:lnTo>
                <a:lnTo>
                  <a:pt x="2285846" y="4407763"/>
                </a:lnTo>
                <a:lnTo>
                  <a:pt x="2331167" y="4413062"/>
                </a:lnTo>
                <a:lnTo>
                  <a:pt x="2376900" y="4415104"/>
                </a:lnTo>
                <a:lnTo>
                  <a:pt x="2423049" y="4414161"/>
                </a:lnTo>
                <a:lnTo>
                  <a:pt x="2469617" y="4410505"/>
                </a:lnTo>
                <a:lnTo>
                  <a:pt x="2516607" y="4404409"/>
                </a:lnTo>
                <a:lnTo>
                  <a:pt x="2564021" y="4396146"/>
                </a:lnTo>
                <a:lnTo>
                  <a:pt x="2611863" y="4385987"/>
                </a:lnTo>
                <a:lnTo>
                  <a:pt x="2660136" y="4374206"/>
                </a:lnTo>
                <a:lnTo>
                  <a:pt x="2708842" y="4361075"/>
                </a:lnTo>
                <a:lnTo>
                  <a:pt x="2757984" y="4346867"/>
                </a:lnTo>
                <a:lnTo>
                  <a:pt x="2807566" y="4331854"/>
                </a:lnTo>
                <a:lnTo>
                  <a:pt x="2958976" y="4284711"/>
                </a:lnTo>
                <a:lnTo>
                  <a:pt x="3010344" y="4269204"/>
                </a:lnTo>
                <a:lnTo>
                  <a:pt x="3062166" y="4254254"/>
                </a:lnTo>
                <a:lnTo>
                  <a:pt x="3114445" y="4240135"/>
                </a:lnTo>
                <a:lnTo>
                  <a:pt x="3154225" y="4225748"/>
                </a:lnTo>
                <a:lnTo>
                  <a:pt x="3192576" y="4205814"/>
                </a:lnTo>
                <a:lnTo>
                  <a:pt x="3230288" y="4183460"/>
                </a:lnTo>
                <a:lnTo>
                  <a:pt x="3268153" y="4161815"/>
                </a:lnTo>
                <a:lnTo>
                  <a:pt x="3313658" y="4135060"/>
                </a:lnTo>
                <a:lnTo>
                  <a:pt x="3356806" y="4105107"/>
                </a:lnTo>
                <a:lnTo>
                  <a:pt x="3398235" y="4072873"/>
                </a:lnTo>
                <a:lnTo>
                  <a:pt x="3438584" y="4039272"/>
                </a:lnTo>
                <a:lnTo>
                  <a:pt x="3478491" y="4005222"/>
                </a:lnTo>
                <a:lnTo>
                  <a:pt x="3518595" y="3971637"/>
                </a:lnTo>
                <a:lnTo>
                  <a:pt x="3559534" y="3939434"/>
                </a:lnTo>
                <a:lnTo>
                  <a:pt x="3601947" y="3909529"/>
                </a:lnTo>
                <a:lnTo>
                  <a:pt x="3644433" y="3880390"/>
                </a:lnTo>
                <a:lnTo>
                  <a:pt x="3685146" y="3849953"/>
                </a:lnTo>
                <a:lnTo>
                  <a:pt x="3724164" y="3818269"/>
                </a:lnTo>
                <a:lnTo>
                  <a:pt x="3761566" y="3785390"/>
                </a:lnTo>
                <a:lnTo>
                  <a:pt x="3797429" y="3751368"/>
                </a:lnTo>
                <a:lnTo>
                  <a:pt x="3831833" y="3716253"/>
                </a:lnTo>
                <a:lnTo>
                  <a:pt x="3864856" y="3680097"/>
                </a:lnTo>
                <a:lnTo>
                  <a:pt x="3896575" y="3642952"/>
                </a:lnTo>
                <a:lnTo>
                  <a:pt x="3927068" y="3604870"/>
                </a:lnTo>
                <a:lnTo>
                  <a:pt x="3956415" y="3565901"/>
                </a:lnTo>
                <a:lnTo>
                  <a:pt x="3984693" y="3526098"/>
                </a:lnTo>
                <a:lnTo>
                  <a:pt x="4011981" y="3485511"/>
                </a:lnTo>
                <a:lnTo>
                  <a:pt x="4038356" y="3444193"/>
                </a:lnTo>
                <a:lnTo>
                  <a:pt x="4063897" y="3402195"/>
                </a:lnTo>
                <a:lnTo>
                  <a:pt x="4088682" y="3359567"/>
                </a:lnTo>
                <a:lnTo>
                  <a:pt x="4112790" y="3316363"/>
                </a:lnTo>
                <a:lnTo>
                  <a:pt x="4136298" y="3272632"/>
                </a:lnTo>
                <a:lnTo>
                  <a:pt x="4159285" y="3228428"/>
                </a:lnTo>
                <a:lnTo>
                  <a:pt x="4181829" y="3183800"/>
                </a:lnTo>
                <a:lnTo>
                  <a:pt x="4203321" y="3138425"/>
                </a:lnTo>
                <a:lnTo>
                  <a:pt x="4222967" y="3092513"/>
                </a:lnTo>
                <a:lnTo>
                  <a:pt x="4240965" y="3046122"/>
                </a:lnTo>
                <a:lnTo>
                  <a:pt x="4257510" y="2999305"/>
                </a:lnTo>
                <a:lnTo>
                  <a:pt x="4272799" y="2952121"/>
                </a:lnTo>
                <a:lnTo>
                  <a:pt x="4287028" y="2904626"/>
                </a:lnTo>
                <a:lnTo>
                  <a:pt x="4300393" y="2856874"/>
                </a:lnTo>
                <a:lnTo>
                  <a:pt x="4313091" y="2808924"/>
                </a:lnTo>
                <a:lnTo>
                  <a:pt x="4325317" y="2760829"/>
                </a:lnTo>
                <a:lnTo>
                  <a:pt x="4361128" y="2616250"/>
                </a:lnTo>
                <a:lnTo>
                  <a:pt x="4389464" y="2510313"/>
                </a:lnTo>
                <a:lnTo>
                  <a:pt x="4402127" y="2457053"/>
                </a:lnTo>
                <a:lnTo>
                  <a:pt x="4411224" y="2403729"/>
                </a:lnTo>
                <a:lnTo>
                  <a:pt x="4414836" y="2350439"/>
                </a:lnTo>
                <a:lnTo>
                  <a:pt x="4414668" y="2299126"/>
                </a:lnTo>
                <a:lnTo>
                  <a:pt x="4413704" y="2247895"/>
                </a:lnTo>
                <a:lnTo>
                  <a:pt x="4411924" y="2196749"/>
                </a:lnTo>
                <a:lnTo>
                  <a:pt x="4409307" y="2145693"/>
                </a:lnTo>
                <a:lnTo>
                  <a:pt x="4405834" y="2094730"/>
                </a:lnTo>
                <a:lnTo>
                  <a:pt x="4401485" y="2043864"/>
                </a:lnTo>
                <a:lnTo>
                  <a:pt x="4396241" y="1993100"/>
                </a:lnTo>
                <a:lnTo>
                  <a:pt x="4390081" y="1942442"/>
                </a:lnTo>
                <a:lnTo>
                  <a:pt x="4382985" y="1891894"/>
                </a:lnTo>
                <a:lnTo>
                  <a:pt x="4374934" y="1841459"/>
                </a:lnTo>
                <a:lnTo>
                  <a:pt x="4365908" y="1791143"/>
                </a:lnTo>
                <a:lnTo>
                  <a:pt x="4355886" y="1740948"/>
                </a:lnTo>
                <a:lnTo>
                  <a:pt x="4344849" y="1690880"/>
                </a:lnTo>
                <a:lnTo>
                  <a:pt x="4332778" y="1640943"/>
                </a:lnTo>
                <a:lnTo>
                  <a:pt x="4319652" y="1591139"/>
                </a:lnTo>
                <a:lnTo>
                  <a:pt x="4305451" y="1541474"/>
                </a:lnTo>
                <a:lnTo>
                  <a:pt x="4289995" y="1493783"/>
                </a:lnTo>
                <a:lnTo>
                  <a:pt x="4272504" y="1447176"/>
                </a:lnTo>
                <a:lnTo>
                  <a:pt x="4253229" y="1401518"/>
                </a:lnTo>
                <a:lnTo>
                  <a:pt x="4232422" y="1356674"/>
                </a:lnTo>
                <a:lnTo>
                  <a:pt x="4210335" y="1312508"/>
                </a:lnTo>
                <a:lnTo>
                  <a:pt x="4187219" y="1268885"/>
                </a:lnTo>
                <a:lnTo>
                  <a:pt x="4163326" y="1225668"/>
                </a:lnTo>
                <a:lnTo>
                  <a:pt x="4138907" y="1182723"/>
                </a:lnTo>
                <a:lnTo>
                  <a:pt x="4089500" y="1097104"/>
                </a:lnTo>
                <a:lnTo>
                  <a:pt x="4065015" y="1054160"/>
                </a:lnTo>
                <a:lnTo>
                  <a:pt x="4041012" y="1010945"/>
                </a:lnTo>
                <a:lnTo>
                  <a:pt x="4016190" y="967443"/>
                </a:lnTo>
                <a:lnTo>
                  <a:pt x="3989802" y="925247"/>
                </a:lnTo>
                <a:lnTo>
                  <a:pt x="3961726" y="884411"/>
                </a:lnTo>
                <a:lnTo>
                  <a:pt x="3931841" y="844992"/>
                </a:lnTo>
                <a:lnTo>
                  <a:pt x="3900025" y="807045"/>
                </a:lnTo>
                <a:lnTo>
                  <a:pt x="3866157" y="770625"/>
                </a:lnTo>
                <a:lnTo>
                  <a:pt x="3830116" y="735786"/>
                </a:lnTo>
                <a:lnTo>
                  <a:pt x="3791159" y="699382"/>
                </a:lnTo>
                <a:lnTo>
                  <a:pt x="3714346" y="625238"/>
                </a:lnTo>
                <a:lnTo>
                  <a:pt x="3675835" y="588317"/>
                </a:lnTo>
                <a:lnTo>
                  <a:pt x="3636819" y="552043"/>
                </a:lnTo>
                <a:lnTo>
                  <a:pt x="3596970" y="516824"/>
                </a:lnTo>
                <a:lnTo>
                  <a:pt x="3555961" y="483069"/>
                </a:lnTo>
                <a:lnTo>
                  <a:pt x="3477696" y="421121"/>
                </a:lnTo>
                <a:lnTo>
                  <a:pt x="3438166" y="390306"/>
                </a:lnTo>
                <a:lnTo>
                  <a:pt x="3398213" y="360065"/>
                </a:lnTo>
                <a:lnTo>
                  <a:pt x="3357720" y="330748"/>
                </a:lnTo>
                <a:lnTo>
                  <a:pt x="3316568" y="302706"/>
                </a:lnTo>
                <a:lnTo>
                  <a:pt x="3274638" y="276288"/>
                </a:lnTo>
                <a:lnTo>
                  <a:pt x="3231815" y="251846"/>
                </a:lnTo>
                <a:lnTo>
                  <a:pt x="3187978" y="229729"/>
                </a:lnTo>
                <a:lnTo>
                  <a:pt x="3142390" y="208947"/>
                </a:lnTo>
                <a:lnTo>
                  <a:pt x="3096494" y="189252"/>
                </a:lnTo>
                <a:lnTo>
                  <a:pt x="3050299" y="170627"/>
                </a:lnTo>
                <a:lnTo>
                  <a:pt x="3003814" y="153057"/>
                </a:lnTo>
                <a:lnTo>
                  <a:pt x="2957047" y="136527"/>
                </a:lnTo>
                <a:lnTo>
                  <a:pt x="2910007" y="121022"/>
                </a:lnTo>
                <a:lnTo>
                  <a:pt x="2862702" y="106524"/>
                </a:lnTo>
                <a:lnTo>
                  <a:pt x="2815140" y="93020"/>
                </a:lnTo>
                <a:lnTo>
                  <a:pt x="2767332" y="80493"/>
                </a:lnTo>
                <a:lnTo>
                  <a:pt x="2719284" y="68928"/>
                </a:lnTo>
                <a:lnTo>
                  <a:pt x="2671007" y="58308"/>
                </a:lnTo>
                <a:lnTo>
                  <a:pt x="2622507" y="48620"/>
                </a:lnTo>
                <a:lnTo>
                  <a:pt x="2573794" y="39846"/>
                </a:lnTo>
                <a:lnTo>
                  <a:pt x="2524877" y="31972"/>
                </a:lnTo>
                <a:lnTo>
                  <a:pt x="2475764" y="24981"/>
                </a:lnTo>
                <a:lnTo>
                  <a:pt x="2426464" y="18859"/>
                </a:lnTo>
                <a:lnTo>
                  <a:pt x="2376985" y="13589"/>
                </a:lnTo>
                <a:lnTo>
                  <a:pt x="2327335" y="9156"/>
                </a:lnTo>
                <a:lnTo>
                  <a:pt x="2277524" y="5544"/>
                </a:lnTo>
                <a:lnTo>
                  <a:pt x="2227560" y="2739"/>
                </a:lnTo>
                <a:lnTo>
                  <a:pt x="2177452" y="723"/>
                </a:lnTo>
                <a:lnTo>
                  <a:pt x="2126924"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4" name="object 4"/>
          <p:cNvSpPr txBox="1"/>
          <p:nvPr/>
        </p:nvSpPr>
        <p:spPr>
          <a:xfrm>
            <a:off x="735600" y="1645919"/>
            <a:ext cx="3988594" cy="494366"/>
          </a:xfrm>
          <a:prstGeom prst="rect">
            <a:avLst/>
          </a:prstGeom>
        </p:spPr>
        <p:txBody>
          <a:bodyPr vert="horz" wrap="square" lIns="0" tIns="9525" rIns="0" bIns="0" rtlCol="0">
            <a:spAutoFit/>
          </a:bodyPr>
          <a:lstStyle/>
          <a:p>
            <a:pPr marL="10478" marR="3810" indent="-1429" defTabSz="685800" hangingPunct="1">
              <a:spcBef>
                <a:spcPts val="75"/>
              </a:spcBef>
            </a:pPr>
            <a:r>
              <a:rPr sz="1575" b="1" dirty="0">
                <a:solidFill>
                  <a:srgbClr val="FFFFFF"/>
                </a:solidFill>
                <a:latin typeface="Gilroy-SemiBold"/>
                <a:cs typeface="Gilroy-SemiBold"/>
              </a:rPr>
              <a:t>Extraction</a:t>
            </a:r>
            <a:r>
              <a:rPr sz="1575" b="1" spc="-41"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34" dirty="0">
                <a:solidFill>
                  <a:srgbClr val="FFFFFF"/>
                </a:solidFill>
                <a:latin typeface="Gilroy-SemiBold"/>
                <a:cs typeface="Gilroy-SemiBold"/>
              </a:rPr>
              <a:t> </a:t>
            </a:r>
            <a:r>
              <a:rPr sz="1575" b="1" dirty="0">
                <a:solidFill>
                  <a:srgbClr val="FFFFFF"/>
                </a:solidFill>
                <a:latin typeface="Gilroy-SemiBold"/>
                <a:cs typeface="Gilroy-SemiBold"/>
              </a:rPr>
              <a:t>use</a:t>
            </a:r>
            <a:r>
              <a:rPr sz="1575" b="1" spc="-34" dirty="0">
                <a:solidFill>
                  <a:srgbClr val="FFFFFF"/>
                </a:solidFill>
                <a:latin typeface="Gilroy-SemiBold"/>
                <a:cs typeface="Gilroy-SemiBold"/>
              </a:rPr>
              <a:t> </a:t>
            </a:r>
            <a:r>
              <a:rPr sz="1575" b="1" dirty="0">
                <a:solidFill>
                  <a:srgbClr val="FFFFFF"/>
                </a:solidFill>
                <a:latin typeface="Gilroy-SemiBold"/>
                <a:cs typeface="Gilroy-SemiBold"/>
              </a:rPr>
              <a:t>of</a:t>
            </a:r>
            <a:r>
              <a:rPr sz="1575" b="1" spc="-34" dirty="0">
                <a:solidFill>
                  <a:srgbClr val="FFFFFF"/>
                </a:solidFill>
                <a:latin typeface="Gilroy-SemiBold"/>
                <a:cs typeface="Gilroy-SemiBold"/>
              </a:rPr>
              <a:t> </a:t>
            </a:r>
            <a:r>
              <a:rPr sz="1575" b="1" spc="-8" dirty="0">
                <a:solidFill>
                  <a:srgbClr val="FFFFFF"/>
                </a:solidFill>
                <a:latin typeface="Gilroy-SemiBold"/>
                <a:cs typeface="Gilroy-SemiBold"/>
              </a:rPr>
              <a:t>fossil</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fuels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for</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plastic </a:t>
            </a:r>
            <a:r>
              <a:rPr sz="1575" b="1" dirty="0">
                <a:solidFill>
                  <a:srgbClr val="FFFFFF"/>
                </a:solidFill>
                <a:latin typeface="Gilroy-SemiBold"/>
                <a:cs typeface="Gilroy-SemiBold"/>
              </a:rPr>
              <a:t>production</a:t>
            </a:r>
            <a:r>
              <a:rPr sz="1575" b="1" spc="-26" dirty="0">
                <a:solidFill>
                  <a:srgbClr val="FFFFFF"/>
                </a:solidFill>
                <a:latin typeface="Gilroy-SemiBold"/>
                <a:cs typeface="Gilroy-SemiBold"/>
              </a:rPr>
              <a:t> </a:t>
            </a:r>
            <a:r>
              <a:rPr sz="1575" b="1" dirty="0">
                <a:solidFill>
                  <a:srgbClr val="FFFFFF"/>
                </a:solidFill>
                <a:latin typeface="Gilroy-SemiBold"/>
                <a:cs typeface="Gilroy-SemiBold"/>
              </a:rPr>
              <a:t>is</a:t>
            </a:r>
            <a:r>
              <a:rPr sz="1575" b="1" spc="-26" dirty="0">
                <a:solidFill>
                  <a:srgbClr val="FFFFFF"/>
                </a:solidFill>
                <a:latin typeface="Gilroy-SemiBold"/>
                <a:cs typeface="Gilroy-SemiBold"/>
              </a:rPr>
              <a:t> </a:t>
            </a:r>
            <a:r>
              <a:rPr sz="1575" b="1" dirty="0">
                <a:solidFill>
                  <a:srgbClr val="FFFFFF"/>
                </a:solidFill>
                <a:latin typeface="Gilroy-SemiBold"/>
                <a:cs typeface="Gilroy-SemiBold"/>
              </a:rPr>
              <a:t>damaging</a:t>
            </a:r>
            <a:r>
              <a:rPr sz="1575" b="1" spc="-23" dirty="0">
                <a:solidFill>
                  <a:srgbClr val="FFFFFF"/>
                </a:solidFill>
                <a:latin typeface="Gilroy-SemiBold"/>
                <a:cs typeface="Gilroy-SemiBold"/>
              </a:rPr>
              <a:t> </a:t>
            </a:r>
            <a:r>
              <a:rPr sz="1575" b="1" dirty="0">
                <a:solidFill>
                  <a:srgbClr val="FFFFFF"/>
                </a:solidFill>
                <a:latin typeface="Gilroy-SemiBold"/>
                <a:cs typeface="Gilroy-SemiBold"/>
              </a:rPr>
              <a:t>to</a:t>
            </a:r>
            <a:r>
              <a:rPr sz="1575" b="1" spc="-26" dirty="0">
                <a:solidFill>
                  <a:srgbClr val="FFFFFF"/>
                </a:solidFill>
                <a:latin typeface="Gilroy-SemiBold"/>
                <a:cs typeface="Gilroy-SemiBold"/>
              </a:rPr>
              <a:t> </a:t>
            </a:r>
            <a:r>
              <a:rPr sz="1575" b="1" dirty="0">
                <a:solidFill>
                  <a:srgbClr val="FFFFFF"/>
                </a:solidFill>
                <a:latin typeface="Gilroy-SemiBold"/>
                <a:cs typeface="Gilroy-SemiBold"/>
              </a:rPr>
              <a:t>marine</a:t>
            </a:r>
            <a:r>
              <a:rPr sz="1575" b="1" spc="-23" dirty="0">
                <a:solidFill>
                  <a:srgbClr val="FFFFFF"/>
                </a:solidFill>
                <a:latin typeface="Gilroy-SemiBold"/>
                <a:cs typeface="Gilroy-SemiBold"/>
              </a:rPr>
              <a:t> </a:t>
            </a:r>
            <a:r>
              <a:rPr sz="1575" b="1" spc="-15" dirty="0">
                <a:solidFill>
                  <a:srgbClr val="FFFFFF"/>
                </a:solidFill>
                <a:latin typeface="Gilroy-SemiBold"/>
                <a:cs typeface="Gilroy-SemiBold"/>
              </a:rPr>
              <a:t>habitats</a:t>
            </a:r>
            <a:endParaRPr sz="1575">
              <a:solidFill>
                <a:sysClr val="windowText" lastClr="000000"/>
              </a:solidFill>
              <a:latin typeface="Gilroy-SemiBold"/>
              <a:cs typeface="Gilroy-SemiBold"/>
            </a:endParaRPr>
          </a:p>
        </p:txBody>
      </p:sp>
      <p:sp>
        <p:nvSpPr>
          <p:cNvPr id="5" name="object 5"/>
          <p:cNvSpPr txBox="1"/>
          <p:nvPr/>
        </p:nvSpPr>
        <p:spPr>
          <a:xfrm>
            <a:off x="8429997" y="1998454"/>
            <a:ext cx="2449830" cy="1709603"/>
          </a:xfrm>
          <a:prstGeom prst="rect">
            <a:avLst/>
          </a:prstGeom>
        </p:spPr>
        <p:txBody>
          <a:bodyPr vert="horz" wrap="square" lIns="0" tIns="127159" rIns="0" bIns="0" rtlCol="0">
            <a:spAutoFit/>
          </a:bodyPr>
          <a:lstStyle/>
          <a:p>
            <a:pPr marL="23336" algn="ctr" defTabSz="685800" hangingPunct="1">
              <a:spcBef>
                <a:spcPts val="1001"/>
              </a:spcBef>
            </a:pPr>
            <a:r>
              <a:rPr sz="1650" b="1" dirty="0">
                <a:solidFill>
                  <a:srgbClr val="004158"/>
                </a:solidFill>
                <a:latin typeface="Gilroy-Black"/>
                <a:cs typeface="Gilroy-Black"/>
              </a:rPr>
              <a:t>DID</a:t>
            </a:r>
            <a:r>
              <a:rPr sz="1650" b="1" spc="-8" dirty="0">
                <a:solidFill>
                  <a:srgbClr val="004158"/>
                </a:solidFill>
                <a:latin typeface="Gilroy-Black"/>
                <a:cs typeface="Gilroy-Black"/>
              </a:rPr>
              <a:t> </a:t>
            </a:r>
            <a:r>
              <a:rPr sz="1650" b="1" dirty="0">
                <a:solidFill>
                  <a:srgbClr val="004158"/>
                </a:solidFill>
                <a:latin typeface="Gilroy-Black"/>
                <a:cs typeface="Gilroy-Black"/>
              </a:rPr>
              <a:t>YOU</a:t>
            </a:r>
            <a:r>
              <a:rPr sz="1650" b="1" spc="-4" dirty="0">
                <a:solidFill>
                  <a:srgbClr val="004158"/>
                </a:solidFill>
                <a:latin typeface="Gilroy-Black"/>
                <a:cs typeface="Gilroy-Black"/>
              </a:rPr>
              <a:t> </a:t>
            </a:r>
            <a:r>
              <a:rPr sz="1650" b="1" spc="-8" dirty="0">
                <a:solidFill>
                  <a:srgbClr val="004158"/>
                </a:solidFill>
                <a:latin typeface="Gilroy-Black"/>
                <a:cs typeface="Gilroy-Black"/>
              </a:rPr>
              <a:t>KNOW?</a:t>
            </a:r>
            <a:endParaRPr sz="1650">
              <a:solidFill>
                <a:sysClr val="windowText" lastClr="000000"/>
              </a:solidFill>
              <a:latin typeface="Gilroy-Black"/>
              <a:cs typeface="Gilroy-Black"/>
            </a:endParaRPr>
          </a:p>
          <a:p>
            <a:pPr marL="9525" marR="3810" algn="ctr" defTabSz="685800" hangingPunct="1">
              <a:spcBef>
                <a:spcPts val="885"/>
              </a:spcBef>
            </a:pPr>
            <a:r>
              <a:rPr sz="1575" b="1" dirty="0">
                <a:solidFill>
                  <a:srgbClr val="004158"/>
                </a:solidFill>
                <a:latin typeface="Gilroy-SemiBold"/>
                <a:cs typeface="Gilroy-SemiBold"/>
              </a:rPr>
              <a:t>in</a:t>
            </a:r>
            <a:r>
              <a:rPr sz="1575" b="1" spc="-15" dirty="0">
                <a:solidFill>
                  <a:srgbClr val="004158"/>
                </a:solidFill>
                <a:latin typeface="Gilroy-SemiBold"/>
                <a:cs typeface="Gilroy-SemiBold"/>
              </a:rPr>
              <a:t> </a:t>
            </a:r>
            <a:r>
              <a:rPr sz="1575" b="1" spc="-49" dirty="0">
                <a:solidFill>
                  <a:srgbClr val="004158"/>
                </a:solidFill>
                <a:latin typeface="Gilroy-SemiBold"/>
                <a:cs typeface="Gilroy-SemiBold"/>
              </a:rPr>
              <a:t>2019,</a:t>
            </a:r>
            <a:r>
              <a:rPr sz="1575" b="1" spc="-15" dirty="0">
                <a:solidFill>
                  <a:srgbClr val="004158"/>
                </a:solidFill>
                <a:latin typeface="Gilroy-SemiBold"/>
                <a:cs typeface="Gilroy-SemiBold"/>
              </a:rPr>
              <a:t> </a:t>
            </a:r>
            <a:r>
              <a:rPr sz="1575" b="1" dirty="0">
                <a:solidFill>
                  <a:srgbClr val="004158"/>
                </a:solidFill>
                <a:latin typeface="Gilroy-SemiBold"/>
                <a:cs typeface="Gilroy-SemiBold"/>
              </a:rPr>
              <a:t>a</a:t>
            </a:r>
            <a:r>
              <a:rPr sz="1575" b="1" spc="-15" dirty="0">
                <a:solidFill>
                  <a:srgbClr val="004158"/>
                </a:solidFill>
                <a:latin typeface="Gilroy-SemiBold"/>
                <a:cs typeface="Gilroy-SemiBold"/>
              </a:rPr>
              <a:t> </a:t>
            </a:r>
            <a:r>
              <a:rPr sz="1575" b="1" dirty="0">
                <a:solidFill>
                  <a:srgbClr val="004158"/>
                </a:solidFill>
                <a:latin typeface="Gilroy-SemiBold"/>
                <a:cs typeface="Gilroy-SemiBold"/>
              </a:rPr>
              <a:t>whale</a:t>
            </a:r>
            <a:r>
              <a:rPr sz="1575" b="1" spc="-15" dirty="0">
                <a:solidFill>
                  <a:srgbClr val="004158"/>
                </a:solidFill>
                <a:latin typeface="Gilroy-SemiBold"/>
                <a:cs typeface="Gilroy-SemiBold"/>
              </a:rPr>
              <a:t> </a:t>
            </a:r>
            <a:r>
              <a:rPr sz="1575" b="1" dirty="0">
                <a:solidFill>
                  <a:srgbClr val="004158"/>
                </a:solidFill>
                <a:latin typeface="Gilroy-SemiBold"/>
                <a:cs typeface="Gilroy-SemiBold"/>
              </a:rPr>
              <a:t>was</a:t>
            </a:r>
            <a:r>
              <a:rPr sz="1575" b="1" spc="-11" dirty="0">
                <a:solidFill>
                  <a:srgbClr val="004158"/>
                </a:solidFill>
                <a:latin typeface="Gilroy-SemiBold"/>
                <a:cs typeface="Gilroy-SemiBold"/>
              </a:rPr>
              <a:t> </a:t>
            </a:r>
            <a:r>
              <a:rPr sz="1575" b="1" spc="-15" dirty="0">
                <a:solidFill>
                  <a:srgbClr val="004158"/>
                </a:solidFill>
                <a:latin typeface="Gilroy-SemiBold"/>
                <a:cs typeface="Gilroy-SemiBold"/>
              </a:rPr>
              <a:t>found </a:t>
            </a:r>
            <a:r>
              <a:rPr sz="1575" b="1" dirty="0">
                <a:solidFill>
                  <a:srgbClr val="004158"/>
                </a:solidFill>
                <a:latin typeface="Gilroy-SemiBold"/>
                <a:cs typeface="Gilroy-SemiBold"/>
              </a:rPr>
              <a:t>washed</a:t>
            </a:r>
            <a:r>
              <a:rPr sz="1575" b="1" spc="-34" dirty="0">
                <a:solidFill>
                  <a:srgbClr val="004158"/>
                </a:solidFill>
                <a:latin typeface="Gilroy-SemiBold"/>
                <a:cs typeface="Gilroy-SemiBold"/>
              </a:rPr>
              <a:t> </a:t>
            </a:r>
            <a:r>
              <a:rPr sz="1575" b="1" dirty="0">
                <a:solidFill>
                  <a:srgbClr val="004158"/>
                </a:solidFill>
                <a:latin typeface="Gilroy-SemiBold"/>
                <a:cs typeface="Gilroy-SemiBold"/>
              </a:rPr>
              <a:t>up</a:t>
            </a:r>
            <a:r>
              <a:rPr sz="1575" b="1" spc="-23" dirty="0">
                <a:solidFill>
                  <a:srgbClr val="004158"/>
                </a:solidFill>
                <a:latin typeface="Gilroy-SemiBold"/>
                <a:cs typeface="Gilroy-SemiBold"/>
              </a:rPr>
              <a:t> </a:t>
            </a:r>
            <a:r>
              <a:rPr sz="1575" b="1" dirty="0">
                <a:solidFill>
                  <a:srgbClr val="004158"/>
                </a:solidFill>
                <a:latin typeface="Gilroy-SemiBold"/>
                <a:cs typeface="Gilroy-SemiBold"/>
              </a:rPr>
              <a:t>with</a:t>
            </a:r>
            <a:r>
              <a:rPr sz="1575" b="1" spc="-23" dirty="0">
                <a:solidFill>
                  <a:srgbClr val="004158"/>
                </a:solidFill>
                <a:latin typeface="Gilroy-SemiBold"/>
                <a:cs typeface="Gilroy-SemiBold"/>
              </a:rPr>
              <a:t> </a:t>
            </a:r>
            <a:r>
              <a:rPr sz="1575" b="1" spc="-15" dirty="0">
                <a:solidFill>
                  <a:srgbClr val="004158"/>
                </a:solidFill>
                <a:latin typeface="Gilroy-Black"/>
                <a:cs typeface="Gilroy-Black"/>
              </a:rPr>
              <a:t>40kg</a:t>
            </a:r>
            <a:endParaRPr sz="1575">
              <a:solidFill>
                <a:sysClr val="windowText" lastClr="000000"/>
              </a:solidFill>
              <a:latin typeface="Gilroy-Black"/>
              <a:cs typeface="Gilroy-Black"/>
            </a:endParaRPr>
          </a:p>
          <a:p>
            <a:pPr marL="135731" marR="86201" algn="ctr" defTabSz="685800" hangingPunct="1"/>
            <a:r>
              <a:rPr sz="1575" b="1" dirty="0">
                <a:solidFill>
                  <a:srgbClr val="004158"/>
                </a:solidFill>
                <a:latin typeface="Gilroy-Black"/>
                <a:cs typeface="Gilroy-Black"/>
              </a:rPr>
              <a:t>of</a:t>
            </a:r>
            <a:r>
              <a:rPr sz="1575" b="1" spc="-30" dirty="0">
                <a:solidFill>
                  <a:srgbClr val="004158"/>
                </a:solidFill>
                <a:latin typeface="Gilroy-Black"/>
                <a:cs typeface="Gilroy-Black"/>
              </a:rPr>
              <a:t> </a:t>
            </a:r>
            <a:r>
              <a:rPr sz="1575" b="1" dirty="0">
                <a:solidFill>
                  <a:srgbClr val="004158"/>
                </a:solidFill>
                <a:latin typeface="Gilroy-Black"/>
                <a:cs typeface="Gilroy-Black"/>
              </a:rPr>
              <a:t>plastic</a:t>
            </a:r>
            <a:r>
              <a:rPr sz="1575" b="1" spc="4" dirty="0">
                <a:solidFill>
                  <a:srgbClr val="004158"/>
                </a:solidFill>
                <a:latin typeface="Gilroy-Black"/>
                <a:cs typeface="Gilroy-Black"/>
              </a:rPr>
              <a:t> </a:t>
            </a:r>
            <a:r>
              <a:rPr sz="1575" b="1" dirty="0">
                <a:solidFill>
                  <a:srgbClr val="004158"/>
                </a:solidFill>
                <a:latin typeface="Gilroy-SemiBold"/>
                <a:cs typeface="Gilroy-SemiBold"/>
              </a:rPr>
              <a:t>in</a:t>
            </a:r>
            <a:r>
              <a:rPr sz="1575" b="1" spc="-30" dirty="0">
                <a:solidFill>
                  <a:srgbClr val="004158"/>
                </a:solidFill>
                <a:latin typeface="Gilroy-SemiBold"/>
                <a:cs typeface="Gilroy-SemiBold"/>
              </a:rPr>
              <a:t> </a:t>
            </a:r>
            <a:r>
              <a:rPr sz="1575" b="1" dirty="0">
                <a:solidFill>
                  <a:srgbClr val="004158"/>
                </a:solidFill>
                <a:latin typeface="Gilroy-SemiBold"/>
                <a:cs typeface="Gilroy-SemiBold"/>
              </a:rPr>
              <a:t>its</a:t>
            </a:r>
            <a:r>
              <a:rPr sz="1575" b="1" spc="-26" dirty="0">
                <a:solidFill>
                  <a:srgbClr val="004158"/>
                </a:solidFill>
                <a:latin typeface="Gilroy-SemiBold"/>
                <a:cs typeface="Gilroy-SemiBold"/>
              </a:rPr>
              <a:t> </a:t>
            </a:r>
            <a:r>
              <a:rPr sz="1575" b="1" spc="-15" dirty="0">
                <a:solidFill>
                  <a:srgbClr val="004158"/>
                </a:solidFill>
                <a:latin typeface="Gilroy-SemiBold"/>
                <a:cs typeface="Gilroy-SemiBold"/>
              </a:rPr>
              <a:t>stomach, </a:t>
            </a:r>
            <a:r>
              <a:rPr sz="1575" b="1" dirty="0">
                <a:solidFill>
                  <a:srgbClr val="004158"/>
                </a:solidFill>
                <a:latin typeface="Gilroy-SemiBold"/>
                <a:cs typeface="Gilroy-SemiBold"/>
              </a:rPr>
              <a:t>mostly</a:t>
            </a:r>
            <a:r>
              <a:rPr sz="1575" b="1" spc="-53" dirty="0">
                <a:solidFill>
                  <a:srgbClr val="004158"/>
                </a:solidFill>
                <a:latin typeface="Gilroy-SemiBold"/>
                <a:cs typeface="Gilroy-SemiBold"/>
              </a:rPr>
              <a:t> </a:t>
            </a:r>
            <a:r>
              <a:rPr sz="1575" b="1" dirty="0">
                <a:solidFill>
                  <a:srgbClr val="004158"/>
                </a:solidFill>
                <a:latin typeface="Gilroy-SemiBold"/>
                <a:cs typeface="Gilroy-SemiBold"/>
              </a:rPr>
              <a:t>comprising</a:t>
            </a:r>
            <a:r>
              <a:rPr sz="1575" b="1" spc="-49" dirty="0">
                <a:solidFill>
                  <a:srgbClr val="004158"/>
                </a:solidFill>
                <a:latin typeface="Gilroy-SemiBold"/>
                <a:cs typeface="Gilroy-SemiBold"/>
              </a:rPr>
              <a:t> </a:t>
            </a:r>
            <a:r>
              <a:rPr sz="1575" b="1" spc="-19" dirty="0">
                <a:solidFill>
                  <a:srgbClr val="004158"/>
                </a:solidFill>
                <a:latin typeface="Gilroy-SemiBold"/>
                <a:cs typeface="Gilroy-SemiBold"/>
              </a:rPr>
              <a:t>of </a:t>
            </a:r>
            <a:r>
              <a:rPr sz="1575" b="1" dirty="0">
                <a:solidFill>
                  <a:srgbClr val="004158"/>
                </a:solidFill>
                <a:latin typeface="Gilroy-SemiBold"/>
                <a:cs typeface="Gilroy-SemiBold"/>
              </a:rPr>
              <a:t>plastic</a:t>
            </a:r>
            <a:r>
              <a:rPr sz="1575" b="1" spc="-53" dirty="0">
                <a:solidFill>
                  <a:srgbClr val="004158"/>
                </a:solidFill>
                <a:latin typeface="Gilroy-SemiBold"/>
                <a:cs typeface="Gilroy-SemiBold"/>
              </a:rPr>
              <a:t> </a:t>
            </a:r>
            <a:r>
              <a:rPr sz="1575" b="1" spc="-15" dirty="0">
                <a:solidFill>
                  <a:srgbClr val="004158"/>
                </a:solidFill>
                <a:latin typeface="Gilroy-SemiBold"/>
                <a:cs typeface="Gilroy-SemiBold"/>
              </a:rPr>
              <a:t>bags</a:t>
            </a:r>
            <a:endParaRPr sz="1575">
              <a:solidFill>
                <a:sysClr val="windowText" lastClr="000000"/>
              </a:solidFill>
              <a:latin typeface="Gilroy-SemiBold"/>
              <a:cs typeface="Gilroy-SemiBold"/>
            </a:endParaRPr>
          </a:p>
        </p:txBody>
      </p:sp>
      <p:grpSp>
        <p:nvGrpSpPr>
          <p:cNvPr id="6" name="object 6"/>
          <p:cNvGrpSpPr/>
          <p:nvPr/>
        </p:nvGrpSpPr>
        <p:grpSpPr>
          <a:xfrm>
            <a:off x="630041" y="2454206"/>
            <a:ext cx="4569143" cy="4146233"/>
            <a:chOff x="840055" y="3272275"/>
            <a:chExt cx="6092190" cy="5528310"/>
          </a:xfrm>
        </p:grpSpPr>
        <p:sp>
          <p:nvSpPr>
            <p:cNvPr id="7" name="object 7"/>
            <p:cNvSpPr/>
            <p:nvPr/>
          </p:nvSpPr>
          <p:spPr>
            <a:xfrm>
              <a:off x="1177725" y="3416293"/>
              <a:ext cx="5755005" cy="3947795"/>
            </a:xfrm>
            <a:custGeom>
              <a:avLst/>
              <a:gdLst/>
              <a:ahLst/>
              <a:cxnLst/>
              <a:rect l="l" t="t" r="r" b="b"/>
              <a:pathLst>
                <a:path w="5755005" h="3947795">
                  <a:moveTo>
                    <a:pt x="110236" y="0"/>
                  </a:moveTo>
                  <a:lnTo>
                    <a:pt x="0" y="3464140"/>
                  </a:lnTo>
                  <a:lnTo>
                    <a:pt x="5485206" y="3947604"/>
                  </a:lnTo>
                  <a:lnTo>
                    <a:pt x="5754522" y="396455"/>
                  </a:lnTo>
                  <a:lnTo>
                    <a:pt x="110236" y="0"/>
                  </a:lnTo>
                  <a:close/>
                </a:path>
              </a:pathLst>
            </a:custGeom>
            <a:solidFill>
              <a:srgbClr val="E0DBD4"/>
            </a:solidFill>
          </p:spPr>
          <p:txBody>
            <a:bodyPr wrap="square" lIns="0" tIns="0" rIns="0" bIns="0" rtlCol="0"/>
            <a:lstStyle/>
            <a:p>
              <a:pPr defTabSz="685800" hangingPunct="1"/>
              <a:endParaRPr sz="1350">
                <a:solidFill>
                  <a:sysClr val="windowText" lastClr="000000"/>
                </a:solidFill>
              </a:endParaRPr>
            </a:p>
          </p:txBody>
        </p:sp>
        <p:pic>
          <p:nvPicPr>
            <p:cNvPr id="8" name="object 8"/>
            <p:cNvPicPr/>
            <p:nvPr/>
          </p:nvPicPr>
          <p:blipFill>
            <a:blip r:embed="rId4" cstate="print"/>
            <a:stretch>
              <a:fillRect/>
            </a:stretch>
          </p:blipFill>
          <p:spPr>
            <a:xfrm>
              <a:off x="840055" y="3272275"/>
              <a:ext cx="5988452" cy="5528252"/>
            </a:xfrm>
            <a:prstGeom prst="rect">
              <a:avLst/>
            </a:prstGeom>
          </p:spPr>
        </p:pic>
      </p:grpSp>
      <p:sp>
        <p:nvSpPr>
          <p:cNvPr id="9" name="object 9"/>
          <p:cNvSpPr txBox="1"/>
          <p:nvPr/>
        </p:nvSpPr>
        <p:spPr>
          <a:xfrm>
            <a:off x="1196075" y="3790949"/>
            <a:ext cx="3925305" cy="440505"/>
          </a:xfrm>
          <a:prstGeom prst="rect">
            <a:avLst/>
          </a:prstGeom>
        </p:spPr>
        <p:txBody>
          <a:bodyPr vert="horz" wrap="square" lIns="0" tIns="24765" rIns="0" bIns="0" rtlCol="0">
            <a:spAutoFit/>
          </a:bodyPr>
          <a:lstStyle/>
          <a:p>
            <a:pPr marL="647700" marR="3810" indent="953" defTabSz="685800" hangingPunct="1">
              <a:spcBef>
                <a:spcPts val="1605"/>
              </a:spcBef>
            </a:pPr>
            <a:r>
              <a:rPr sz="1350" b="1" dirty="0">
                <a:solidFill>
                  <a:srgbClr val="004158"/>
                </a:solidFill>
                <a:latin typeface="Gilroy-SemiBold"/>
                <a:cs typeface="Gilroy-SemiBold"/>
              </a:rPr>
              <a:t>harms</a:t>
            </a:r>
            <a:r>
              <a:rPr sz="1350" b="1" spc="-23" dirty="0">
                <a:solidFill>
                  <a:srgbClr val="004158"/>
                </a:solidFill>
                <a:latin typeface="Gilroy-SemiBold"/>
                <a:cs typeface="Gilroy-SemiBold"/>
              </a:rPr>
              <a:t> </a:t>
            </a:r>
            <a:r>
              <a:rPr sz="1350" b="1" spc="-15" dirty="0">
                <a:solidFill>
                  <a:srgbClr val="004158"/>
                </a:solidFill>
                <a:latin typeface="Gilroy-SemiBold"/>
                <a:cs typeface="Gilroy-SemiBold"/>
              </a:rPr>
              <a:t>ecosystems that </a:t>
            </a:r>
            <a:r>
              <a:rPr sz="1350" b="1" spc="-8" dirty="0">
                <a:solidFill>
                  <a:srgbClr val="004158"/>
                </a:solidFill>
                <a:latin typeface="Gilroy-SemiBold"/>
                <a:cs typeface="Gilroy-SemiBold"/>
              </a:rPr>
              <a:t>sequester</a:t>
            </a:r>
            <a:r>
              <a:rPr sz="1350" b="1" spc="-38" dirty="0">
                <a:solidFill>
                  <a:srgbClr val="004158"/>
                </a:solidFill>
                <a:latin typeface="Gilroy-SemiBold"/>
                <a:cs typeface="Gilroy-SemiBold"/>
              </a:rPr>
              <a:t> </a:t>
            </a:r>
            <a:r>
              <a:rPr sz="1350" b="1" dirty="0">
                <a:solidFill>
                  <a:srgbClr val="004158"/>
                </a:solidFill>
                <a:latin typeface="Gilroy-SemiBold"/>
                <a:cs typeface="Gilroy-SemiBold"/>
              </a:rPr>
              <a:t>and</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store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blue</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carbon</a:t>
            </a:r>
            <a:endParaRPr sz="1350" dirty="0">
              <a:solidFill>
                <a:sysClr val="windowText" lastClr="000000"/>
              </a:solidFill>
              <a:latin typeface="Gilroy-SemiBold"/>
              <a:cs typeface="Gilroy-SemiBold"/>
            </a:endParaRPr>
          </a:p>
        </p:txBody>
      </p:sp>
      <p:sp>
        <p:nvSpPr>
          <p:cNvPr id="10" name="object 10"/>
          <p:cNvSpPr txBox="1"/>
          <p:nvPr/>
        </p:nvSpPr>
        <p:spPr>
          <a:xfrm>
            <a:off x="1835240" y="4450137"/>
            <a:ext cx="2375059" cy="840615"/>
          </a:xfrm>
          <a:prstGeom prst="rect">
            <a:avLst/>
          </a:prstGeom>
        </p:spPr>
        <p:txBody>
          <a:bodyPr vert="horz" wrap="square" lIns="0" tIns="9525" rIns="0" bIns="0" rtlCol="0">
            <a:spAutoFit/>
          </a:bodyPr>
          <a:lstStyle/>
          <a:p>
            <a:pPr marL="9525" marR="3810" defTabSz="685800" hangingPunct="1">
              <a:spcBef>
                <a:spcPts val="75"/>
              </a:spcBef>
            </a:pPr>
            <a:r>
              <a:rPr sz="1350" b="1" dirty="0">
                <a:solidFill>
                  <a:srgbClr val="004158"/>
                </a:solidFill>
                <a:latin typeface="Gilroy-SemiBold"/>
                <a:cs typeface="Gilroy-SemiBold"/>
              </a:rPr>
              <a:t>accumulate</a:t>
            </a:r>
            <a:r>
              <a:rPr sz="1350" b="1" spc="-26" dirty="0">
                <a:solidFill>
                  <a:srgbClr val="004158"/>
                </a:solidFill>
                <a:latin typeface="Gilroy-SemiBold"/>
                <a:cs typeface="Gilroy-SemiBold"/>
              </a:rPr>
              <a:t> </a:t>
            </a:r>
            <a:r>
              <a:rPr sz="1350" b="1" dirty="0">
                <a:solidFill>
                  <a:srgbClr val="004158"/>
                </a:solidFill>
                <a:latin typeface="Gilroy-SemiBold"/>
                <a:cs typeface="Gilroy-SemiBold"/>
              </a:rPr>
              <a:t>in</a:t>
            </a:r>
            <a:r>
              <a:rPr sz="1350" b="1" spc="-23" dirty="0">
                <a:solidFill>
                  <a:srgbClr val="004158"/>
                </a:solidFill>
                <a:latin typeface="Gilroy-SemiBold"/>
                <a:cs typeface="Gilroy-SemiBold"/>
              </a:rPr>
              <a:t> </a:t>
            </a:r>
            <a:r>
              <a:rPr sz="1350" b="1" dirty="0">
                <a:solidFill>
                  <a:srgbClr val="004158"/>
                </a:solidFill>
                <a:latin typeface="Gilroy-SemiBold"/>
                <a:cs typeface="Gilroy-SemiBold"/>
              </a:rPr>
              <a:t>sea</a:t>
            </a:r>
            <a:r>
              <a:rPr sz="1350" b="1" spc="-23" dirty="0">
                <a:solidFill>
                  <a:srgbClr val="004158"/>
                </a:solidFill>
                <a:latin typeface="Gilroy-SemiBold"/>
                <a:cs typeface="Gilroy-SemiBold"/>
              </a:rPr>
              <a:t> </a:t>
            </a:r>
            <a:r>
              <a:rPr sz="1350" b="1" dirty="0">
                <a:solidFill>
                  <a:srgbClr val="004158"/>
                </a:solidFill>
                <a:latin typeface="Gilroy-SemiBold"/>
                <a:cs typeface="Gilroy-SemiBold"/>
              </a:rPr>
              <a:t>ice</a:t>
            </a:r>
            <a:r>
              <a:rPr sz="1350" b="1" spc="-23" dirty="0">
                <a:solidFill>
                  <a:srgbClr val="004158"/>
                </a:solidFill>
                <a:latin typeface="Gilroy-SemiBold"/>
                <a:cs typeface="Gilroy-SemiBold"/>
              </a:rPr>
              <a:t> </a:t>
            </a:r>
            <a:r>
              <a:rPr sz="1350" b="1" spc="-15" dirty="0">
                <a:solidFill>
                  <a:srgbClr val="004158"/>
                </a:solidFill>
                <a:latin typeface="Gilroy-SemiBold"/>
                <a:cs typeface="Gilroy-SemiBold"/>
              </a:rPr>
              <a:t>which</a:t>
            </a:r>
            <a:r>
              <a:rPr lang="en-US" sz="1350" b="1" spc="-15" dirty="0">
                <a:solidFill>
                  <a:srgbClr val="004158"/>
                </a:solidFill>
                <a:latin typeface="Gilroy-SemiBold"/>
                <a:cs typeface="Gilroy-SemiBold"/>
              </a:rPr>
              <a:t> may</a:t>
            </a:r>
            <a:r>
              <a:rPr sz="1350" b="1" spc="-15" dirty="0">
                <a:solidFill>
                  <a:srgbClr val="004158"/>
                </a:solidFill>
                <a:latin typeface="Gilroy-SemiBold"/>
                <a:cs typeface="Gilroy-SemiBold"/>
              </a:rPr>
              <a:t> </a:t>
            </a:r>
            <a:r>
              <a:rPr sz="1350" b="1" spc="-8" dirty="0">
                <a:solidFill>
                  <a:srgbClr val="004158"/>
                </a:solidFill>
                <a:latin typeface="Gilroy-SemiBold"/>
                <a:cs typeface="Gilroy-SemiBold"/>
              </a:rPr>
              <a:t>decrease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the</a:t>
            </a:r>
            <a:r>
              <a:rPr sz="1350" b="1" spc="-34" dirty="0">
                <a:solidFill>
                  <a:srgbClr val="004158"/>
                </a:solidFill>
                <a:latin typeface="Gilroy-SemiBold"/>
                <a:cs typeface="Gilroy-SemiBold"/>
              </a:rPr>
              <a:t> </a:t>
            </a:r>
            <a:r>
              <a:rPr sz="1350" b="1" dirty="0">
                <a:solidFill>
                  <a:srgbClr val="004158"/>
                </a:solidFill>
                <a:latin typeface="Gilroy-SemiBold"/>
                <a:cs typeface="Gilroy-SemiBold"/>
              </a:rPr>
              <a:t>surface</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albedo </a:t>
            </a:r>
            <a:r>
              <a:rPr sz="1350" b="1" dirty="0">
                <a:solidFill>
                  <a:srgbClr val="004158"/>
                </a:solidFill>
                <a:latin typeface="Gilroy-SemiBold"/>
                <a:cs typeface="Gilroy-SemiBold"/>
              </a:rPr>
              <a:t>and</a:t>
            </a:r>
            <a:r>
              <a:rPr sz="1350" b="1" spc="-23" dirty="0">
                <a:solidFill>
                  <a:srgbClr val="004158"/>
                </a:solidFill>
                <a:latin typeface="Gilroy-SemiBold"/>
                <a:cs typeface="Gilroy-SemiBold"/>
              </a:rPr>
              <a:t> </a:t>
            </a:r>
            <a:r>
              <a:rPr sz="1350" b="1" spc="-8" dirty="0">
                <a:solidFill>
                  <a:srgbClr val="004158"/>
                </a:solidFill>
                <a:latin typeface="Gilroy-SemiBold"/>
                <a:cs typeface="Gilroy-SemiBold"/>
              </a:rPr>
              <a:t>accelerate</a:t>
            </a:r>
            <a:r>
              <a:rPr sz="1350" b="1" spc="-23" dirty="0">
                <a:solidFill>
                  <a:srgbClr val="004158"/>
                </a:solidFill>
                <a:latin typeface="Gilroy-SemiBold"/>
                <a:cs typeface="Gilroy-SemiBold"/>
              </a:rPr>
              <a:t> </a:t>
            </a:r>
            <a:r>
              <a:rPr sz="1350" b="1" spc="-8" dirty="0">
                <a:solidFill>
                  <a:srgbClr val="004158"/>
                </a:solidFill>
                <a:latin typeface="Gilroy-SemiBold"/>
                <a:cs typeface="Gilroy-SemiBold"/>
              </a:rPr>
              <a:t>melting</a:t>
            </a:r>
            <a:endParaRPr sz="1350" dirty="0">
              <a:solidFill>
                <a:sysClr val="windowText" lastClr="000000"/>
              </a:solidFill>
              <a:latin typeface="Gilroy-SemiBold"/>
              <a:cs typeface="Gilroy-SemiBold"/>
            </a:endParaRPr>
          </a:p>
        </p:txBody>
      </p:sp>
      <p:sp>
        <p:nvSpPr>
          <p:cNvPr id="11" name="object 11"/>
          <p:cNvSpPr txBox="1"/>
          <p:nvPr/>
        </p:nvSpPr>
        <p:spPr>
          <a:xfrm>
            <a:off x="1835240" y="5353163"/>
            <a:ext cx="2375535" cy="632866"/>
          </a:xfrm>
          <a:prstGeom prst="rect">
            <a:avLst/>
          </a:prstGeom>
        </p:spPr>
        <p:txBody>
          <a:bodyPr vert="horz" wrap="square" lIns="0" tIns="9525" rIns="0" bIns="0" rtlCol="0">
            <a:spAutoFit/>
          </a:bodyPr>
          <a:lstStyle/>
          <a:p>
            <a:pPr marL="9525" marR="3810" defTabSz="685800" hangingPunct="1">
              <a:spcBef>
                <a:spcPts val="75"/>
              </a:spcBef>
            </a:pPr>
            <a:r>
              <a:rPr lang="en-US" sz="1350" b="1" dirty="0">
                <a:solidFill>
                  <a:srgbClr val="004158"/>
                </a:solidFill>
                <a:latin typeface="Gilroy-SemiBold"/>
                <a:cs typeface="Gilroy-SemiBold"/>
              </a:rPr>
              <a:t>May </a:t>
            </a:r>
            <a:r>
              <a:rPr sz="1350" b="1" dirty="0">
                <a:solidFill>
                  <a:srgbClr val="004158"/>
                </a:solidFill>
                <a:latin typeface="Gilroy-SemiBold"/>
                <a:cs typeface="Gilroy-SemiBold"/>
              </a:rPr>
              <a:t>disrupt</a:t>
            </a:r>
            <a:r>
              <a:rPr sz="1350" b="1" spc="-11" dirty="0">
                <a:solidFill>
                  <a:srgbClr val="004158"/>
                </a:solidFill>
                <a:latin typeface="Gilroy-SemiBold"/>
                <a:cs typeface="Gilroy-SemiBold"/>
              </a:rPr>
              <a:t> </a:t>
            </a:r>
            <a:r>
              <a:rPr sz="1350" b="1" spc="-8" dirty="0">
                <a:solidFill>
                  <a:srgbClr val="004158"/>
                </a:solidFill>
                <a:latin typeface="Gilroy-SemiBold"/>
                <a:cs typeface="Gilroy-SemiBold"/>
              </a:rPr>
              <a:t>phytoplankton</a:t>
            </a:r>
            <a:r>
              <a:rPr sz="1350" b="1" spc="-11" dirty="0">
                <a:solidFill>
                  <a:srgbClr val="004158"/>
                </a:solidFill>
                <a:latin typeface="Gilroy-SemiBold"/>
                <a:cs typeface="Gilroy-SemiBold"/>
              </a:rPr>
              <a:t> </a:t>
            </a:r>
            <a:r>
              <a:rPr sz="1350" b="1" spc="-19" dirty="0">
                <a:solidFill>
                  <a:srgbClr val="004158"/>
                </a:solidFill>
                <a:latin typeface="Gilroy-SemiBold"/>
                <a:cs typeface="Gilroy-SemiBold"/>
              </a:rPr>
              <a:t>growth </a:t>
            </a:r>
            <a:r>
              <a:rPr sz="1350" b="1" dirty="0">
                <a:solidFill>
                  <a:srgbClr val="004158"/>
                </a:solidFill>
                <a:latin typeface="Gilroy-SemiBold"/>
                <a:cs typeface="Gilroy-SemiBold"/>
              </a:rPr>
              <a:t>and</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photosynthesis</a:t>
            </a:r>
            <a:r>
              <a:rPr sz="1350" b="1" spc="-26" dirty="0">
                <a:solidFill>
                  <a:srgbClr val="004158"/>
                </a:solidFill>
                <a:latin typeface="Gilroy-SemiBold"/>
                <a:cs typeface="Gilroy-SemiBold"/>
              </a:rPr>
              <a:t> </a:t>
            </a:r>
            <a:r>
              <a:rPr sz="1350" b="1" spc="-8" dirty="0">
                <a:solidFill>
                  <a:srgbClr val="004158"/>
                </a:solidFill>
                <a:latin typeface="Gilroy-SemiBold"/>
                <a:cs typeface="Gilroy-SemiBold"/>
              </a:rPr>
              <a:t>efficiency</a:t>
            </a:r>
            <a:endParaRPr sz="1350" dirty="0">
              <a:solidFill>
                <a:sysClr val="windowText" lastClr="000000"/>
              </a:solidFill>
              <a:latin typeface="Gilroy-SemiBold"/>
              <a:cs typeface="Gilroy-SemiBold"/>
            </a:endParaRPr>
          </a:p>
        </p:txBody>
      </p:sp>
      <p:sp>
        <p:nvSpPr>
          <p:cNvPr id="12" name="object 12"/>
          <p:cNvSpPr/>
          <p:nvPr/>
        </p:nvSpPr>
        <p:spPr>
          <a:xfrm>
            <a:off x="9220191" y="1173842"/>
            <a:ext cx="857726" cy="758666"/>
          </a:xfrm>
          <a:custGeom>
            <a:avLst/>
            <a:gdLst/>
            <a:ahLst/>
            <a:cxnLst/>
            <a:rect l="l" t="t" r="r" b="b"/>
            <a:pathLst>
              <a:path w="1143634" h="1011555">
                <a:moveTo>
                  <a:pt x="1141526" y="598170"/>
                </a:moveTo>
                <a:lnTo>
                  <a:pt x="1139558" y="586740"/>
                </a:lnTo>
                <a:lnTo>
                  <a:pt x="1134033" y="577850"/>
                </a:lnTo>
                <a:lnTo>
                  <a:pt x="1125613" y="571500"/>
                </a:lnTo>
                <a:lnTo>
                  <a:pt x="1114958" y="568960"/>
                </a:lnTo>
                <a:lnTo>
                  <a:pt x="1078369" y="572770"/>
                </a:lnTo>
                <a:lnTo>
                  <a:pt x="1049401" y="582930"/>
                </a:lnTo>
                <a:lnTo>
                  <a:pt x="1026210" y="595630"/>
                </a:lnTo>
                <a:lnTo>
                  <a:pt x="1006970" y="610870"/>
                </a:lnTo>
                <a:lnTo>
                  <a:pt x="991641" y="622300"/>
                </a:lnTo>
                <a:lnTo>
                  <a:pt x="975779" y="632460"/>
                </a:lnTo>
                <a:lnTo>
                  <a:pt x="957287" y="637540"/>
                </a:lnTo>
                <a:lnTo>
                  <a:pt x="934059" y="640080"/>
                </a:lnTo>
                <a:lnTo>
                  <a:pt x="910831" y="637540"/>
                </a:lnTo>
                <a:lnTo>
                  <a:pt x="892340" y="632460"/>
                </a:lnTo>
                <a:lnTo>
                  <a:pt x="882421" y="626110"/>
                </a:lnTo>
                <a:lnTo>
                  <a:pt x="876477" y="622300"/>
                </a:lnTo>
                <a:lnTo>
                  <a:pt x="861136" y="610870"/>
                </a:lnTo>
                <a:lnTo>
                  <a:pt x="841895" y="596900"/>
                </a:lnTo>
                <a:lnTo>
                  <a:pt x="818705" y="582930"/>
                </a:lnTo>
                <a:lnTo>
                  <a:pt x="789736" y="572770"/>
                </a:lnTo>
                <a:lnTo>
                  <a:pt x="765340" y="570230"/>
                </a:lnTo>
                <a:lnTo>
                  <a:pt x="753148" y="568960"/>
                </a:lnTo>
                <a:lnTo>
                  <a:pt x="739127" y="568960"/>
                </a:lnTo>
                <a:lnTo>
                  <a:pt x="733539" y="570230"/>
                </a:lnTo>
                <a:lnTo>
                  <a:pt x="715238" y="449580"/>
                </a:lnTo>
                <a:lnTo>
                  <a:pt x="780262" y="425450"/>
                </a:lnTo>
                <a:lnTo>
                  <a:pt x="836561" y="397510"/>
                </a:lnTo>
                <a:lnTo>
                  <a:pt x="884694" y="367030"/>
                </a:lnTo>
                <a:lnTo>
                  <a:pt x="925271" y="332740"/>
                </a:lnTo>
                <a:lnTo>
                  <a:pt x="958837" y="297180"/>
                </a:lnTo>
                <a:lnTo>
                  <a:pt x="985977" y="260350"/>
                </a:lnTo>
                <a:lnTo>
                  <a:pt x="1007287" y="223520"/>
                </a:lnTo>
                <a:lnTo>
                  <a:pt x="1023327" y="186690"/>
                </a:lnTo>
                <a:lnTo>
                  <a:pt x="1041933" y="118110"/>
                </a:lnTo>
                <a:lnTo>
                  <a:pt x="1046429" y="62230"/>
                </a:lnTo>
                <a:lnTo>
                  <a:pt x="1044829" y="40640"/>
                </a:lnTo>
                <a:lnTo>
                  <a:pt x="1039571" y="19050"/>
                </a:lnTo>
                <a:lnTo>
                  <a:pt x="1031163" y="7620"/>
                </a:lnTo>
                <a:lnTo>
                  <a:pt x="1021181" y="1270"/>
                </a:lnTo>
                <a:lnTo>
                  <a:pt x="1011199" y="0"/>
                </a:lnTo>
                <a:lnTo>
                  <a:pt x="1003185" y="0"/>
                </a:lnTo>
                <a:lnTo>
                  <a:pt x="993482" y="5080"/>
                </a:lnTo>
                <a:lnTo>
                  <a:pt x="984567" y="16510"/>
                </a:lnTo>
                <a:lnTo>
                  <a:pt x="984402" y="17068"/>
                </a:lnTo>
                <a:lnTo>
                  <a:pt x="984402" y="115570"/>
                </a:lnTo>
                <a:lnTo>
                  <a:pt x="979385" y="135890"/>
                </a:lnTo>
                <a:lnTo>
                  <a:pt x="964082" y="177800"/>
                </a:lnTo>
                <a:lnTo>
                  <a:pt x="929195" y="238760"/>
                </a:lnTo>
                <a:lnTo>
                  <a:pt x="899515" y="274320"/>
                </a:lnTo>
                <a:lnTo>
                  <a:pt x="864679" y="306070"/>
                </a:lnTo>
                <a:lnTo>
                  <a:pt x="824877" y="334010"/>
                </a:lnTo>
                <a:lnTo>
                  <a:pt x="780262" y="359410"/>
                </a:lnTo>
                <a:lnTo>
                  <a:pt x="730999" y="381000"/>
                </a:lnTo>
                <a:lnTo>
                  <a:pt x="677278" y="397510"/>
                </a:lnTo>
                <a:lnTo>
                  <a:pt x="673061" y="397510"/>
                </a:lnTo>
                <a:lnTo>
                  <a:pt x="666038" y="405130"/>
                </a:lnTo>
                <a:lnTo>
                  <a:pt x="663244" y="406400"/>
                </a:lnTo>
                <a:lnTo>
                  <a:pt x="660400" y="408940"/>
                </a:lnTo>
                <a:lnTo>
                  <a:pt x="659028" y="411480"/>
                </a:lnTo>
                <a:lnTo>
                  <a:pt x="657606" y="414020"/>
                </a:lnTo>
                <a:lnTo>
                  <a:pt x="657606" y="415290"/>
                </a:lnTo>
                <a:lnTo>
                  <a:pt x="656183" y="419100"/>
                </a:lnTo>
                <a:lnTo>
                  <a:pt x="656183" y="427990"/>
                </a:lnTo>
                <a:lnTo>
                  <a:pt x="677227" y="582930"/>
                </a:lnTo>
                <a:lnTo>
                  <a:pt x="668032" y="588010"/>
                </a:lnTo>
                <a:lnTo>
                  <a:pt x="659358" y="594360"/>
                </a:lnTo>
                <a:lnTo>
                  <a:pt x="651205" y="600710"/>
                </a:lnTo>
                <a:lnTo>
                  <a:pt x="643585" y="607060"/>
                </a:lnTo>
                <a:lnTo>
                  <a:pt x="628307" y="621030"/>
                </a:lnTo>
                <a:lnTo>
                  <a:pt x="612482" y="631190"/>
                </a:lnTo>
                <a:lnTo>
                  <a:pt x="594004" y="637540"/>
                </a:lnTo>
                <a:lnTo>
                  <a:pt x="570776" y="640080"/>
                </a:lnTo>
                <a:lnTo>
                  <a:pt x="529043" y="632460"/>
                </a:lnTo>
                <a:lnTo>
                  <a:pt x="488899" y="603250"/>
                </a:lnTo>
                <a:lnTo>
                  <a:pt x="478904" y="596900"/>
                </a:lnTo>
                <a:lnTo>
                  <a:pt x="467855" y="589280"/>
                </a:lnTo>
                <a:lnTo>
                  <a:pt x="455764" y="582930"/>
                </a:lnTo>
                <a:lnTo>
                  <a:pt x="476808" y="430530"/>
                </a:lnTo>
                <a:lnTo>
                  <a:pt x="476808" y="417830"/>
                </a:lnTo>
                <a:lnTo>
                  <a:pt x="475386" y="415290"/>
                </a:lnTo>
                <a:lnTo>
                  <a:pt x="475386" y="411480"/>
                </a:lnTo>
                <a:lnTo>
                  <a:pt x="473964" y="410210"/>
                </a:lnTo>
                <a:lnTo>
                  <a:pt x="472592" y="408940"/>
                </a:lnTo>
                <a:lnTo>
                  <a:pt x="472592" y="407670"/>
                </a:lnTo>
                <a:lnTo>
                  <a:pt x="465582" y="400050"/>
                </a:lnTo>
                <a:lnTo>
                  <a:pt x="464146" y="400050"/>
                </a:lnTo>
                <a:lnTo>
                  <a:pt x="464146" y="398780"/>
                </a:lnTo>
                <a:lnTo>
                  <a:pt x="462724" y="398780"/>
                </a:lnTo>
                <a:lnTo>
                  <a:pt x="462724" y="397510"/>
                </a:lnTo>
                <a:lnTo>
                  <a:pt x="459930" y="397510"/>
                </a:lnTo>
                <a:lnTo>
                  <a:pt x="459930" y="396240"/>
                </a:lnTo>
                <a:lnTo>
                  <a:pt x="458508" y="396240"/>
                </a:lnTo>
                <a:lnTo>
                  <a:pt x="405980" y="378460"/>
                </a:lnTo>
                <a:lnTo>
                  <a:pt x="357886" y="356870"/>
                </a:lnTo>
                <a:lnTo>
                  <a:pt x="314401" y="331470"/>
                </a:lnTo>
                <a:lnTo>
                  <a:pt x="275640" y="303530"/>
                </a:lnTo>
                <a:lnTo>
                  <a:pt x="241757" y="271780"/>
                </a:lnTo>
                <a:lnTo>
                  <a:pt x="212915" y="236220"/>
                </a:lnTo>
                <a:lnTo>
                  <a:pt x="189242" y="198120"/>
                </a:lnTo>
                <a:lnTo>
                  <a:pt x="170827" y="154940"/>
                </a:lnTo>
                <a:lnTo>
                  <a:pt x="159766" y="115570"/>
                </a:lnTo>
                <a:lnTo>
                  <a:pt x="206362" y="142240"/>
                </a:lnTo>
                <a:lnTo>
                  <a:pt x="253746" y="161290"/>
                </a:lnTo>
                <a:lnTo>
                  <a:pt x="292709" y="171450"/>
                </a:lnTo>
                <a:lnTo>
                  <a:pt x="314045" y="176530"/>
                </a:lnTo>
                <a:lnTo>
                  <a:pt x="318262" y="177800"/>
                </a:lnTo>
                <a:lnTo>
                  <a:pt x="322478" y="176530"/>
                </a:lnTo>
                <a:lnTo>
                  <a:pt x="326644" y="176530"/>
                </a:lnTo>
                <a:lnTo>
                  <a:pt x="400875" y="165100"/>
                </a:lnTo>
                <a:lnTo>
                  <a:pt x="462394" y="175260"/>
                </a:lnTo>
                <a:lnTo>
                  <a:pt x="509219" y="194310"/>
                </a:lnTo>
                <a:lnTo>
                  <a:pt x="551040" y="224790"/>
                </a:lnTo>
                <a:lnTo>
                  <a:pt x="556628" y="231140"/>
                </a:lnTo>
                <a:lnTo>
                  <a:pt x="565073" y="233680"/>
                </a:lnTo>
                <a:lnTo>
                  <a:pt x="580517" y="233680"/>
                </a:lnTo>
                <a:lnTo>
                  <a:pt x="587527" y="232410"/>
                </a:lnTo>
                <a:lnTo>
                  <a:pt x="593115" y="224790"/>
                </a:lnTo>
                <a:lnTo>
                  <a:pt x="604215" y="215900"/>
                </a:lnTo>
                <a:lnTo>
                  <a:pt x="634352" y="195580"/>
                </a:lnTo>
                <a:lnTo>
                  <a:pt x="681393" y="176530"/>
                </a:lnTo>
                <a:lnTo>
                  <a:pt x="704557" y="172720"/>
                </a:lnTo>
                <a:lnTo>
                  <a:pt x="743165" y="166370"/>
                </a:lnTo>
                <a:lnTo>
                  <a:pt x="817524" y="176530"/>
                </a:lnTo>
                <a:lnTo>
                  <a:pt x="821740" y="177800"/>
                </a:lnTo>
                <a:lnTo>
                  <a:pt x="825957" y="177800"/>
                </a:lnTo>
                <a:lnTo>
                  <a:pt x="830122" y="176530"/>
                </a:lnTo>
                <a:lnTo>
                  <a:pt x="851649" y="171450"/>
                </a:lnTo>
                <a:lnTo>
                  <a:pt x="869124" y="166370"/>
                </a:lnTo>
                <a:lnTo>
                  <a:pt x="890943" y="160020"/>
                </a:lnTo>
                <a:lnTo>
                  <a:pt x="938403" y="142240"/>
                </a:lnTo>
                <a:lnTo>
                  <a:pt x="969073" y="124460"/>
                </a:lnTo>
                <a:lnTo>
                  <a:pt x="984402" y="115570"/>
                </a:lnTo>
                <a:lnTo>
                  <a:pt x="984402" y="17068"/>
                </a:lnTo>
                <a:lnTo>
                  <a:pt x="978928" y="35560"/>
                </a:lnTo>
                <a:lnTo>
                  <a:pt x="978928" y="40640"/>
                </a:lnTo>
                <a:lnTo>
                  <a:pt x="977493" y="41910"/>
                </a:lnTo>
                <a:lnTo>
                  <a:pt x="955408" y="71120"/>
                </a:lnTo>
                <a:lnTo>
                  <a:pt x="916482" y="93980"/>
                </a:lnTo>
                <a:lnTo>
                  <a:pt x="870204" y="113030"/>
                </a:lnTo>
                <a:lnTo>
                  <a:pt x="826008" y="124460"/>
                </a:lnTo>
                <a:lnTo>
                  <a:pt x="765797" y="114300"/>
                </a:lnTo>
                <a:lnTo>
                  <a:pt x="711835" y="115570"/>
                </a:lnTo>
                <a:lnTo>
                  <a:pt x="664705" y="125730"/>
                </a:lnTo>
                <a:lnTo>
                  <a:pt x="625081" y="140970"/>
                </a:lnTo>
                <a:lnTo>
                  <a:pt x="593547" y="157480"/>
                </a:lnTo>
                <a:lnTo>
                  <a:pt x="570763" y="172720"/>
                </a:lnTo>
                <a:lnTo>
                  <a:pt x="559308" y="165100"/>
                </a:lnTo>
                <a:lnTo>
                  <a:pt x="547852" y="157480"/>
                </a:lnTo>
                <a:lnTo>
                  <a:pt x="516102" y="140970"/>
                </a:lnTo>
                <a:lnTo>
                  <a:pt x="476262" y="125730"/>
                </a:lnTo>
                <a:lnTo>
                  <a:pt x="470357" y="124460"/>
                </a:lnTo>
                <a:lnTo>
                  <a:pt x="429056" y="115570"/>
                </a:lnTo>
                <a:lnTo>
                  <a:pt x="375221" y="114300"/>
                </a:lnTo>
                <a:lnTo>
                  <a:pt x="315518" y="124460"/>
                </a:lnTo>
                <a:lnTo>
                  <a:pt x="280555" y="115570"/>
                </a:lnTo>
                <a:lnTo>
                  <a:pt x="270560" y="113030"/>
                </a:lnTo>
                <a:lnTo>
                  <a:pt x="224028" y="95250"/>
                </a:lnTo>
                <a:lnTo>
                  <a:pt x="185356" y="71120"/>
                </a:lnTo>
                <a:lnTo>
                  <a:pt x="164033" y="41910"/>
                </a:lnTo>
                <a:lnTo>
                  <a:pt x="164033" y="40640"/>
                </a:lnTo>
                <a:lnTo>
                  <a:pt x="162610" y="36830"/>
                </a:lnTo>
                <a:lnTo>
                  <a:pt x="138938" y="1270"/>
                </a:lnTo>
                <a:lnTo>
                  <a:pt x="130340" y="0"/>
                </a:lnTo>
                <a:lnTo>
                  <a:pt x="120357" y="1270"/>
                </a:lnTo>
                <a:lnTo>
                  <a:pt x="110363" y="6350"/>
                </a:lnTo>
                <a:lnTo>
                  <a:pt x="101942" y="19050"/>
                </a:lnTo>
                <a:lnTo>
                  <a:pt x="96710" y="38100"/>
                </a:lnTo>
                <a:lnTo>
                  <a:pt x="95021" y="60960"/>
                </a:lnTo>
                <a:lnTo>
                  <a:pt x="96050" y="88900"/>
                </a:lnTo>
                <a:lnTo>
                  <a:pt x="109220" y="157480"/>
                </a:lnTo>
                <a:lnTo>
                  <a:pt x="122834" y="195580"/>
                </a:lnTo>
                <a:lnTo>
                  <a:pt x="142113" y="236220"/>
                </a:lnTo>
                <a:lnTo>
                  <a:pt x="167792" y="275590"/>
                </a:lnTo>
                <a:lnTo>
                  <a:pt x="200609" y="316230"/>
                </a:lnTo>
                <a:lnTo>
                  <a:pt x="241287" y="353060"/>
                </a:lnTo>
                <a:lnTo>
                  <a:pt x="290576" y="388620"/>
                </a:lnTo>
                <a:lnTo>
                  <a:pt x="349199" y="420370"/>
                </a:lnTo>
                <a:lnTo>
                  <a:pt x="417906" y="447040"/>
                </a:lnTo>
                <a:lnTo>
                  <a:pt x="401091" y="570230"/>
                </a:lnTo>
                <a:lnTo>
                  <a:pt x="389864" y="570230"/>
                </a:lnTo>
                <a:lnTo>
                  <a:pt x="353275" y="574040"/>
                </a:lnTo>
                <a:lnTo>
                  <a:pt x="324307" y="584200"/>
                </a:lnTo>
                <a:lnTo>
                  <a:pt x="301117" y="596900"/>
                </a:lnTo>
                <a:lnTo>
                  <a:pt x="281876" y="612140"/>
                </a:lnTo>
                <a:lnTo>
                  <a:pt x="266547" y="623570"/>
                </a:lnTo>
                <a:lnTo>
                  <a:pt x="250672" y="633730"/>
                </a:lnTo>
                <a:lnTo>
                  <a:pt x="232181" y="640080"/>
                </a:lnTo>
                <a:lnTo>
                  <a:pt x="208953" y="641350"/>
                </a:lnTo>
                <a:lnTo>
                  <a:pt x="185737" y="640080"/>
                </a:lnTo>
                <a:lnTo>
                  <a:pt x="167246" y="633730"/>
                </a:lnTo>
                <a:lnTo>
                  <a:pt x="151384" y="623570"/>
                </a:lnTo>
                <a:lnTo>
                  <a:pt x="136042" y="612140"/>
                </a:lnTo>
                <a:lnTo>
                  <a:pt x="116801" y="598170"/>
                </a:lnTo>
                <a:lnTo>
                  <a:pt x="93611" y="584200"/>
                </a:lnTo>
                <a:lnTo>
                  <a:pt x="64643" y="574040"/>
                </a:lnTo>
                <a:lnTo>
                  <a:pt x="28054" y="570230"/>
                </a:lnTo>
                <a:lnTo>
                  <a:pt x="17157" y="572770"/>
                </a:lnTo>
                <a:lnTo>
                  <a:pt x="8242" y="577850"/>
                </a:lnTo>
                <a:lnTo>
                  <a:pt x="2209" y="586740"/>
                </a:lnTo>
                <a:lnTo>
                  <a:pt x="0" y="598170"/>
                </a:lnTo>
                <a:lnTo>
                  <a:pt x="2209" y="609600"/>
                </a:lnTo>
                <a:lnTo>
                  <a:pt x="8242" y="618490"/>
                </a:lnTo>
                <a:lnTo>
                  <a:pt x="17157" y="623570"/>
                </a:lnTo>
                <a:lnTo>
                  <a:pt x="28054" y="626110"/>
                </a:lnTo>
                <a:lnTo>
                  <a:pt x="51282" y="628650"/>
                </a:lnTo>
                <a:lnTo>
                  <a:pt x="69773" y="635000"/>
                </a:lnTo>
                <a:lnTo>
                  <a:pt x="85636" y="643890"/>
                </a:lnTo>
                <a:lnTo>
                  <a:pt x="100977" y="655320"/>
                </a:lnTo>
                <a:lnTo>
                  <a:pt x="120218" y="670560"/>
                </a:lnTo>
                <a:lnTo>
                  <a:pt x="143395" y="683260"/>
                </a:lnTo>
                <a:lnTo>
                  <a:pt x="172364" y="693420"/>
                </a:lnTo>
                <a:lnTo>
                  <a:pt x="208953" y="697230"/>
                </a:lnTo>
                <a:lnTo>
                  <a:pt x="245541" y="693420"/>
                </a:lnTo>
                <a:lnTo>
                  <a:pt x="274523" y="684530"/>
                </a:lnTo>
                <a:lnTo>
                  <a:pt x="297713" y="670560"/>
                </a:lnTo>
                <a:lnTo>
                  <a:pt x="316941" y="655320"/>
                </a:lnTo>
                <a:lnTo>
                  <a:pt x="332282" y="643890"/>
                </a:lnTo>
                <a:lnTo>
                  <a:pt x="336816" y="641350"/>
                </a:lnTo>
                <a:lnTo>
                  <a:pt x="348145" y="635000"/>
                </a:lnTo>
                <a:lnTo>
                  <a:pt x="366636" y="628650"/>
                </a:lnTo>
                <a:lnTo>
                  <a:pt x="389864" y="626110"/>
                </a:lnTo>
                <a:lnTo>
                  <a:pt x="413092" y="628650"/>
                </a:lnTo>
                <a:lnTo>
                  <a:pt x="431584" y="635000"/>
                </a:lnTo>
                <a:lnTo>
                  <a:pt x="447446" y="643890"/>
                </a:lnTo>
                <a:lnTo>
                  <a:pt x="462775" y="655320"/>
                </a:lnTo>
                <a:lnTo>
                  <a:pt x="482015" y="670560"/>
                </a:lnTo>
                <a:lnTo>
                  <a:pt x="505206" y="683260"/>
                </a:lnTo>
                <a:lnTo>
                  <a:pt x="534174" y="693420"/>
                </a:lnTo>
                <a:lnTo>
                  <a:pt x="570763" y="697230"/>
                </a:lnTo>
                <a:lnTo>
                  <a:pt x="607352" y="693420"/>
                </a:lnTo>
                <a:lnTo>
                  <a:pt x="636320" y="684530"/>
                </a:lnTo>
                <a:lnTo>
                  <a:pt x="659511" y="670560"/>
                </a:lnTo>
                <a:lnTo>
                  <a:pt x="678751" y="655320"/>
                </a:lnTo>
                <a:lnTo>
                  <a:pt x="694080" y="643890"/>
                </a:lnTo>
                <a:lnTo>
                  <a:pt x="700887" y="640080"/>
                </a:lnTo>
                <a:lnTo>
                  <a:pt x="709942" y="635000"/>
                </a:lnTo>
                <a:lnTo>
                  <a:pt x="728433" y="628650"/>
                </a:lnTo>
                <a:lnTo>
                  <a:pt x="751662" y="626110"/>
                </a:lnTo>
                <a:lnTo>
                  <a:pt x="774890" y="628650"/>
                </a:lnTo>
                <a:lnTo>
                  <a:pt x="793381" y="635000"/>
                </a:lnTo>
                <a:lnTo>
                  <a:pt x="809256" y="643890"/>
                </a:lnTo>
                <a:lnTo>
                  <a:pt x="824585" y="655320"/>
                </a:lnTo>
                <a:lnTo>
                  <a:pt x="843826" y="670560"/>
                </a:lnTo>
                <a:lnTo>
                  <a:pt x="867016" y="683260"/>
                </a:lnTo>
                <a:lnTo>
                  <a:pt x="895985" y="693420"/>
                </a:lnTo>
                <a:lnTo>
                  <a:pt x="932573" y="697230"/>
                </a:lnTo>
                <a:lnTo>
                  <a:pt x="969162" y="693420"/>
                </a:lnTo>
                <a:lnTo>
                  <a:pt x="998131" y="684530"/>
                </a:lnTo>
                <a:lnTo>
                  <a:pt x="1021321" y="670560"/>
                </a:lnTo>
                <a:lnTo>
                  <a:pt x="1040549" y="655320"/>
                </a:lnTo>
                <a:lnTo>
                  <a:pt x="1055890" y="643890"/>
                </a:lnTo>
                <a:lnTo>
                  <a:pt x="1062685" y="640080"/>
                </a:lnTo>
                <a:lnTo>
                  <a:pt x="1071753" y="635000"/>
                </a:lnTo>
                <a:lnTo>
                  <a:pt x="1090244" y="628650"/>
                </a:lnTo>
                <a:lnTo>
                  <a:pt x="1113472" y="626110"/>
                </a:lnTo>
                <a:lnTo>
                  <a:pt x="1124381" y="623570"/>
                </a:lnTo>
                <a:lnTo>
                  <a:pt x="1133297" y="618490"/>
                </a:lnTo>
                <a:lnTo>
                  <a:pt x="1139317" y="609600"/>
                </a:lnTo>
                <a:lnTo>
                  <a:pt x="1141526" y="598170"/>
                </a:lnTo>
                <a:close/>
              </a:path>
              <a:path w="1143634" h="1011555">
                <a:moveTo>
                  <a:pt x="1143012" y="911771"/>
                </a:moveTo>
                <a:lnTo>
                  <a:pt x="1140790" y="900861"/>
                </a:lnTo>
                <a:lnTo>
                  <a:pt x="1134757" y="891946"/>
                </a:lnTo>
                <a:lnTo>
                  <a:pt x="1125829" y="885926"/>
                </a:lnTo>
                <a:lnTo>
                  <a:pt x="1114958" y="883716"/>
                </a:lnTo>
                <a:lnTo>
                  <a:pt x="1078369" y="887526"/>
                </a:lnTo>
                <a:lnTo>
                  <a:pt x="1049401" y="897394"/>
                </a:lnTo>
                <a:lnTo>
                  <a:pt x="1026210" y="910945"/>
                </a:lnTo>
                <a:lnTo>
                  <a:pt x="991641" y="937488"/>
                </a:lnTo>
                <a:lnTo>
                  <a:pt x="975779" y="946835"/>
                </a:lnTo>
                <a:lnTo>
                  <a:pt x="957287" y="953020"/>
                </a:lnTo>
                <a:lnTo>
                  <a:pt x="934059" y="955268"/>
                </a:lnTo>
                <a:lnTo>
                  <a:pt x="910831" y="953033"/>
                </a:lnTo>
                <a:lnTo>
                  <a:pt x="892340" y="946861"/>
                </a:lnTo>
                <a:lnTo>
                  <a:pt x="876477" y="937514"/>
                </a:lnTo>
                <a:lnTo>
                  <a:pt x="861136" y="925791"/>
                </a:lnTo>
                <a:lnTo>
                  <a:pt x="841895" y="911517"/>
                </a:lnTo>
                <a:lnTo>
                  <a:pt x="818718" y="897902"/>
                </a:lnTo>
                <a:lnTo>
                  <a:pt x="789736" y="887717"/>
                </a:lnTo>
                <a:lnTo>
                  <a:pt x="753148" y="883716"/>
                </a:lnTo>
                <a:lnTo>
                  <a:pt x="716559" y="887526"/>
                </a:lnTo>
                <a:lnTo>
                  <a:pt x="687590" y="897394"/>
                </a:lnTo>
                <a:lnTo>
                  <a:pt x="664400" y="910945"/>
                </a:lnTo>
                <a:lnTo>
                  <a:pt x="629831" y="937488"/>
                </a:lnTo>
                <a:lnTo>
                  <a:pt x="613968" y="946835"/>
                </a:lnTo>
                <a:lnTo>
                  <a:pt x="595477" y="953020"/>
                </a:lnTo>
                <a:lnTo>
                  <a:pt x="572249" y="955268"/>
                </a:lnTo>
                <a:lnTo>
                  <a:pt x="549021" y="953033"/>
                </a:lnTo>
                <a:lnTo>
                  <a:pt x="530529" y="946861"/>
                </a:lnTo>
                <a:lnTo>
                  <a:pt x="514667" y="937514"/>
                </a:lnTo>
                <a:lnTo>
                  <a:pt x="499338" y="925791"/>
                </a:lnTo>
                <a:lnTo>
                  <a:pt x="480098" y="911517"/>
                </a:lnTo>
                <a:lnTo>
                  <a:pt x="456907" y="897902"/>
                </a:lnTo>
                <a:lnTo>
                  <a:pt x="427939" y="887717"/>
                </a:lnTo>
                <a:lnTo>
                  <a:pt x="391350" y="883716"/>
                </a:lnTo>
                <a:lnTo>
                  <a:pt x="354761" y="887526"/>
                </a:lnTo>
                <a:lnTo>
                  <a:pt x="325793" y="897394"/>
                </a:lnTo>
                <a:lnTo>
                  <a:pt x="302602" y="910945"/>
                </a:lnTo>
                <a:lnTo>
                  <a:pt x="268020" y="937488"/>
                </a:lnTo>
                <a:lnTo>
                  <a:pt x="252158" y="946835"/>
                </a:lnTo>
                <a:lnTo>
                  <a:pt x="233667" y="953020"/>
                </a:lnTo>
                <a:lnTo>
                  <a:pt x="210451" y="955268"/>
                </a:lnTo>
                <a:lnTo>
                  <a:pt x="187223" y="953033"/>
                </a:lnTo>
                <a:lnTo>
                  <a:pt x="168719" y="946861"/>
                </a:lnTo>
                <a:lnTo>
                  <a:pt x="152857" y="937514"/>
                </a:lnTo>
                <a:lnTo>
                  <a:pt x="137528" y="925791"/>
                </a:lnTo>
                <a:lnTo>
                  <a:pt x="118287" y="911517"/>
                </a:lnTo>
                <a:lnTo>
                  <a:pt x="95097" y="897902"/>
                </a:lnTo>
                <a:lnTo>
                  <a:pt x="66128" y="887717"/>
                </a:lnTo>
                <a:lnTo>
                  <a:pt x="29540" y="883716"/>
                </a:lnTo>
                <a:lnTo>
                  <a:pt x="18643" y="885926"/>
                </a:lnTo>
                <a:lnTo>
                  <a:pt x="9728" y="891946"/>
                </a:lnTo>
                <a:lnTo>
                  <a:pt x="3708" y="900861"/>
                </a:lnTo>
                <a:lnTo>
                  <a:pt x="1498" y="911771"/>
                </a:lnTo>
                <a:lnTo>
                  <a:pt x="3708" y="922667"/>
                </a:lnTo>
                <a:lnTo>
                  <a:pt x="9728" y="931583"/>
                </a:lnTo>
                <a:lnTo>
                  <a:pt x="18643" y="937602"/>
                </a:lnTo>
                <a:lnTo>
                  <a:pt x="29540" y="939812"/>
                </a:lnTo>
                <a:lnTo>
                  <a:pt x="52768" y="942035"/>
                </a:lnTo>
                <a:lnTo>
                  <a:pt x="71259" y="948220"/>
                </a:lnTo>
                <a:lnTo>
                  <a:pt x="87122" y="957554"/>
                </a:lnTo>
                <a:lnTo>
                  <a:pt x="102463" y="969289"/>
                </a:lnTo>
                <a:lnTo>
                  <a:pt x="121704" y="983564"/>
                </a:lnTo>
                <a:lnTo>
                  <a:pt x="144881" y="997165"/>
                </a:lnTo>
                <a:lnTo>
                  <a:pt x="173863" y="1007351"/>
                </a:lnTo>
                <a:lnTo>
                  <a:pt x="210451" y="1011364"/>
                </a:lnTo>
                <a:lnTo>
                  <a:pt x="247040" y="1007541"/>
                </a:lnTo>
                <a:lnTo>
                  <a:pt x="276009" y="997686"/>
                </a:lnTo>
                <a:lnTo>
                  <a:pt x="299186" y="984135"/>
                </a:lnTo>
                <a:lnTo>
                  <a:pt x="333768" y="957580"/>
                </a:lnTo>
                <a:lnTo>
                  <a:pt x="349631" y="948245"/>
                </a:lnTo>
                <a:lnTo>
                  <a:pt x="368122" y="942047"/>
                </a:lnTo>
                <a:lnTo>
                  <a:pt x="391350" y="939812"/>
                </a:lnTo>
                <a:lnTo>
                  <a:pt x="414578" y="942035"/>
                </a:lnTo>
                <a:lnTo>
                  <a:pt x="433070" y="948220"/>
                </a:lnTo>
                <a:lnTo>
                  <a:pt x="448932" y="957554"/>
                </a:lnTo>
                <a:lnTo>
                  <a:pt x="464273" y="969289"/>
                </a:lnTo>
                <a:lnTo>
                  <a:pt x="483501" y="983564"/>
                </a:lnTo>
                <a:lnTo>
                  <a:pt x="506691" y="997165"/>
                </a:lnTo>
                <a:lnTo>
                  <a:pt x="535660" y="1007351"/>
                </a:lnTo>
                <a:lnTo>
                  <a:pt x="572249" y="1011364"/>
                </a:lnTo>
                <a:lnTo>
                  <a:pt x="608838" y="1007541"/>
                </a:lnTo>
                <a:lnTo>
                  <a:pt x="637806" y="997686"/>
                </a:lnTo>
                <a:lnTo>
                  <a:pt x="660996" y="984135"/>
                </a:lnTo>
                <a:lnTo>
                  <a:pt x="695566" y="957580"/>
                </a:lnTo>
                <a:lnTo>
                  <a:pt x="711428" y="948245"/>
                </a:lnTo>
                <a:lnTo>
                  <a:pt x="729919" y="942047"/>
                </a:lnTo>
                <a:lnTo>
                  <a:pt x="753148" y="939812"/>
                </a:lnTo>
                <a:lnTo>
                  <a:pt x="776376" y="942035"/>
                </a:lnTo>
                <a:lnTo>
                  <a:pt x="794867" y="948220"/>
                </a:lnTo>
                <a:lnTo>
                  <a:pt x="810729" y="957554"/>
                </a:lnTo>
                <a:lnTo>
                  <a:pt x="826071" y="969289"/>
                </a:lnTo>
                <a:lnTo>
                  <a:pt x="845312" y="983564"/>
                </a:lnTo>
                <a:lnTo>
                  <a:pt x="868502" y="997165"/>
                </a:lnTo>
                <a:lnTo>
                  <a:pt x="897470" y="1007351"/>
                </a:lnTo>
                <a:lnTo>
                  <a:pt x="934059" y="1011364"/>
                </a:lnTo>
                <a:lnTo>
                  <a:pt x="970648" y="1007541"/>
                </a:lnTo>
                <a:lnTo>
                  <a:pt x="999617" y="997686"/>
                </a:lnTo>
                <a:lnTo>
                  <a:pt x="1022794" y="984135"/>
                </a:lnTo>
                <a:lnTo>
                  <a:pt x="1057376" y="957580"/>
                </a:lnTo>
                <a:lnTo>
                  <a:pt x="1073238" y="948245"/>
                </a:lnTo>
                <a:lnTo>
                  <a:pt x="1091730" y="942047"/>
                </a:lnTo>
                <a:lnTo>
                  <a:pt x="1114958" y="939812"/>
                </a:lnTo>
                <a:lnTo>
                  <a:pt x="1125855" y="937602"/>
                </a:lnTo>
                <a:lnTo>
                  <a:pt x="1134783" y="931583"/>
                </a:lnTo>
                <a:lnTo>
                  <a:pt x="1140802" y="922667"/>
                </a:lnTo>
                <a:lnTo>
                  <a:pt x="1143012" y="911771"/>
                </a:lnTo>
                <a:close/>
              </a:path>
            </a:pathLst>
          </a:custGeom>
          <a:solidFill>
            <a:srgbClr val="004158"/>
          </a:solidFill>
        </p:spPr>
        <p:txBody>
          <a:bodyPr wrap="square" lIns="0" tIns="0" rIns="0" bIns="0" rtlCol="0"/>
          <a:lstStyle/>
          <a:p>
            <a:pPr defTabSz="685800" hangingPunct="1"/>
            <a:endParaRPr sz="1350">
              <a:solidFill>
                <a:sysClr val="windowText" lastClr="000000"/>
              </a:solidFill>
            </a:endParaRPr>
          </a:p>
        </p:txBody>
      </p:sp>
      <p:grpSp>
        <p:nvGrpSpPr>
          <p:cNvPr id="13" name="object 13"/>
          <p:cNvGrpSpPr/>
          <p:nvPr/>
        </p:nvGrpSpPr>
        <p:grpSpPr>
          <a:xfrm>
            <a:off x="513541" y="3362325"/>
            <a:ext cx="5871210" cy="3273743"/>
            <a:chOff x="684721" y="4483100"/>
            <a:chExt cx="7828280" cy="4364990"/>
          </a:xfrm>
        </p:grpSpPr>
        <p:pic>
          <p:nvPicPr>
            <p:cNvPr id="14" name="object 14"/>
            <p:cNvPicPr/>
            <p:nvPr/>
          </p:nvPicPr>
          <p:blipFill>
            <a:blip r:embed="rId5" cstate="print"/>
            <a:stretch>
              <a:fillRect/>
            </a:stretch>
          </p:blipFill>
          <p:spPr>
            <a:xfrm>
              <a:off x="5930900" y="4483100"/>
              <a:ext cx="1840763" cy="979309"/>
            </a:xfrm>
            <a:prstGeom prst="rect">
              <a:avLst/>
            </a:prstGeom>
          </p:spPr>
        </p:pic>
        <p:pic>
          <p:nvPicPr>
            <p:cNvPr id="15" name="object 15"/>
            <p:cNvPicPr/>
            <p:nvPr/>
          </p:nvPicPr>
          <p:blipFill>
            <a:blip r:embed="rId6" cstate="print"/>
            <a:stretch>
              <a:fillRect/>
            </a:stretch>
          </p:blipFill>
          <p:spPr>
            <a:xfrm>
              <a:off x="684721" y="8712206"/>
              <a:ext cx="389831" cy="135496"/>
            </a:xfrm>
            <a:prstGeom prst="rect">
              <a:avLst/>
            </a:prstGeom>
          </p:spPr>
        </p:pic>
        <p:pic>
          <p:nvPicPr>
            <p:cNvPr id="16" name="object 16"/>
            <p:cNvPicPr/>
            <p:nvPr/>
          </p:nvPicPr>
          <p:blipFill>
            <a:blip r:embed="rId7" cstate="print"/>
            <a:stretch>
              <a:fillRect/>
            </a:stretch>
          </p:blipFill>
          <p:spPr>
            <a:xfrm>
              <a:off x="1094191" y="8749324"/>
              <a:ext cx="350323" cy="98386"/>
            </a:xfrm>
            <a:prstGeom prst="rect">
              <a:avLst/>
            </a:prstGeom>
          </p:spPr>
        </p:pic>
        <p:pic>
          <p:nvPicPr>
            <p:cNvPr id="17" name="object 17"/>
            <p:cNvPicPr/>
            <p:nvPr/>
          </p:nvPicPr>
          <p:blipFill>
            <a:blip r:embed="rId8" cstate="print"/>
            <a:stretch>
              <a:fillRect/>
            </a:stretch>
          </p:blipFill>
          <p:spPr>
            <a:xfrm>
              <a:off x="1469082" y="8712207"/>
              <a:ext cx="409209" cy="135501"/>
            </a:xfrm>
            <a:prstGeom prst="rect">
              <a:avLst/>
            </a:prstGeom>
          </p:spPr>
        </p:pic>
        <p:sp>
          <p:nvSpPr>
            <p:cNvPr id="18" name="object 18"/>
            <p:cNvSpPr/>
            <p:nvPr/>
          </p:nvSpPr>
          <p:spPr>
            <a:xfrm>
              <a:off x="5881648" y="5512213"/>
              <a:ext cx="2631440" cy="2630805"/>
            </a:xfrm>
            <a:custGeom>
              <a:avLst/>
              <a:gdLst/>
              <a:ahLst/>
              <a:cxnLst/>
              <a:rect l="l" t="t" r="r" b="b"/>
              <a:pathLst>
                <a:path w="2631440" h="2630804">
                  <a:moveTo>
                    <a:pt x="1297613" y="25"/>
                  </a:moveTo>
                  <a:lnTo>
                    <a:pt x="1244199" y="0"/>
                  </a:lnTo>
                  <a:lnTo>
                    <a:pt x="1191340" y="3245"/>
                  </a:lnTo>
                  <a:lnTo>
                    <a:pt x="1139034" y="9511"/>
                  </a:lnTo>
                  <a:lnTo>
                    <a:pt x="1087279" y="18548"/>
                  </a:lnTo>
                  <a:lnTo>
                    <a:pt x="1036075" y="30107"/>
                  </a:lnTo>
                  <a:lnTo>
                    <a:pt x="985419" y="43939"/>
                  </a:lnTo>
                  <a:lnTo>
                    <a:pt x="935311" y="59793"/>
                  </a:lnTo>
                  <a:lnTo>
                    <a:pt x="885748" y="77420"/>
                  </a:lnTo>
                  <a:lnTo>
                    <a:pt x="836730" y="96571"/>
                  </a:lnTo>
                  <a:lnTo>
                    <a:pt x="787888" y="116890"/>
                  </a:lnTo>
                  <a:lnTo>
                    <a:pt x="739150" y="138361"/>
                  </a:lnTo>
                  <a:lnTo>
                    <a:pt x="690928" y="161237"/>
                  </a:lnTo>
                  <a:lnTo>
                    <a:pt x="643632" y="185773"/>
                  </a:lnTo>
                  <a:lnTo>
                    <a:pt x="597672" y="212223"/>
                  </a:lnTo>
                  <a:lnTo>
                    <a:pt x="553460" y="240841"/>
                  </a:lnTo>
                  <a:lnTo>
                    <a:pt x="511406" y="271881"/>
                  </a:lnTo>
                  <a:lnTo>
                    <a:pt x="472915" y="303375"/>
                  </a:lnTo>
                  <a:lnTo>
                    <a:pt x="435713" y="335913"/>
                  </a:lnTo>
                  <a:lnTo>
                    <a:pt x="399840" y="369506"/>
                  </a:lnTo>
                  <a:lnTo>
                    <a:pt x="365334" y="404163"/>
                  </a:lnTo>
                  <a:lnTo>
                    <a:pt x="332234" y="439895"/>
                  </a:lnTo>
                  <a:lnTo>
                    <a:pt x="300578" y="476713"/>
                  </a:lnTo>
                  <a:lnTo>
                    <a:pt x="270405" y="514627"/>
                  </a:lnTo>
                  <a:lnTo>
                    <a:pt x="241752" y="553647"/>
                  </a:lnTo>
                  <a:lnTo>
                    <a:pt x="214659" y="593783"/>
                  </a:lnTo>
                  <a:lnTo>
                    <a:pt x="189164" y="635046"/>
                  </a:lnTo>
                  <a:lnTo>
                    <a:pt x="165306" y="677447"/>
                  </a:lnTo>
                  <a:lnTo>
                    <a:pt x="143123" y="720995"/>
                  </a:lnTo>
                  <a:lnTo>
                    <a:pt x="122653" y="765700"/>
                  </a:lnTo>
                  <a:lnTo>
                    <a:pt x="103936" y="811574"/>
                  </a:lnTo>
                  <a:lnTo>
                    <a:pt x="87008" y="858627"/>
                  </a:lnTo>
                  <a:lnTo>
                    <a:pt x="71910" y="906869"/>
                  </a:lnTo>
                  <a:lnTo>
                    <a:pt x="45202" y="997423"/>
                  </a:lnTo>
                  <a:lnTo>
                    <a:pt x="32628" y="1042903"/>
                  </a:lnTo>
                  <a:lnTo>
                    <a:pt x="21578" y="1088638"/>
                  </a:lnTo>
                  <a:lnTo>
                    <a:pt x="12804" y="1134719"/>
                  </a:lnTo>
                  <a:lnTo>
                    <a:pt x="6102" y="1184952"/>
                  </a:lnTo>
                  <a:lnTo>
                    <a:pt x="1895" y="1235152"/>
                  </a:lnTo>
                  <a:lnTo>
                    <a:pt x="0" y="1285310"/>
                  </a:lnTo>
                  <a:lnTo>
                    <a:pt x="231" y="1335418"/>
                  </a:lnTo>
                  <a:lnTo>
                    <a:pt x="2405" y="1385468"/>
                  </a:lnTo>
                  <a:lnTo>
                    <a:pt x="6336" y="1435451"/>
                  </a:lnTo>
                  <a:lnTo>
                    <a:pt x="11840" y="1485358"/>
                  </a:lnTo>
                  <a:lnTo>
                    <a:pt x="18733" y="1535181"/>
                  </a:lnTo>
                  <a:lnTo>
                    <a:pt x="26829" y="1584911"/>
                  </a:lnTo>
                  <a:lnTo>
                    <a:pt x="35944" y="1634541"/>
                  </a:lnTo>
                  <a:lnTo>
                    <a:pt x="47093" y="1684437"/>
                  </a:lnTo>
                  <a:lnTo>
                    <a:pt x="60948" y="1733244"/>
                  </a:lnTo>
                  <a:lnTo>
                    <a:pt x="77300" y="1781008"/>
                  </a:lnTo>
                  <a:lnTo>
                    <a:pt x="95940" y="1827774"/>
                  </a:lnTo>
                  <a:lnTo>
                    <a:pt x="116659" y="1873588"/>
                  </a:lnTo>
                  <a:lnTo>
                    <a:pt x="139247" y="1918496"/>
                  </a:lnTo>
                  <a:lnTo>
                    <a:pt x="163497" y="1962542"/>
                  </a:lnTo>
                  <a:lnTo>
                    <a:pt x="189198" y="2005774"/>
                  </a:lnTo>
                  <a:lnTo>
                    <a:pt x="216143" y="2048237"/>
                  </a:lnTo>
                  <a:lnTo>
                    <a:pt x="244122" y="2089975"/>
                  </a:lnTo>
                  <a:lnTo>
                    <a:pt x="269708" y="2127659"/>
                  </a:lnTo>
                  <a:lnTo>
                    <a:pt x="295989" y="2165564"/>
                  </a:lnTo>
                  <a:lnTo>
                    <a:pt x="323859" y="2202562"/>
                  </a:lnTo>
                  <a:lnTo>
                    <a:pt x="354216" y="2237527"/>
                  </a:lnTo>
                  <a:lnTo>
                    <a:pt x="387955" y="2269328"/>
                  </a:lnTo>
                  <a:lnTo>
                    <a:pt x="425973" y="2296839"/>
                  </a:lnTo>
                  <a:lnTo>
                    <a:pt x="469166" y="2318931"/>
                  </a:lnTo>
                  <a:lnTo>
                    <a:pt x="478347" y="2324273"/>
                  </a:lnTo>
                  <a:lnTo>
                    <a:pt x="486726" y="2331609"/>
                  </a:lnTo>
                  <a:lnTo>
                    <a:pt x="502466" y="2348115"/>
                  </a:lnTo>
                  <a:lnTo>
                    <a:pt x="539237" y="2381982"/>
                  </a:lnTo>
                  <a:lnTo>
                    <a:pt x="577857" y="2412642"/>
                  </a:lnTo>
                  <a:lnTo>
                    <a:pt x="618138" y="2440380"/>
                  </a:lnTo>
                  <a:lnTo>
                    <a:pt x="659895" y="2465479"/>
                  </a:lnTo>
                  <a:lnTo>
                    <a:pt x="702939" y="2488224"/>
                  </a:lnTo>
                  <a:lnTo>
                    <a:pt x="747084" y="2508898"/>
                  </a:lnTo>
                  <a:lnTo>
                    <a:pt x="792142" y="2527786"/>
                  </a:lnTo>
                  <a:lnTo>
                    <a:pt x="837928" y="2545170"/>
                  </a:lnTo>
                  <a:lnTo>
                    <a:pt x="884253" y="2561336"/>
                  </a:lnTo>
                  <a:lnTo>
                    <a:pt x="929574" y="2575592"/>
                  </a:lnTo>
                  <a:lnTo>
                    <a:pt x="975310" y="2588033"/>
                  </a:lnTo>
                  <a:lnTo>
                    <a:pt x="1021514" y="2598696"/>
                  </a:lnTo>
                  <a:lnTo>
                    <a:pt x="1068233" y="2607616"/>
                  </a:lnTo>
                  <a:lnTo>
                    <a:pt x="1115520" y="2614831"/>
                  </a:lnTo>
                  <a:lnTo>
                    <a:pt x="1163424" y="2620377"/>
                  </a:lnTo>
                  <a:lnTo>
                    <a:pt x="1211995" y="2624289"/>
                  </a:lnTo>
                  <a:lnTo>
                    <a:pt x="1261285" y="2626604"/>
                  </a:lnTo>
                  <a:lnTo>
                    <a:pt x="1311342" y="2627358"/>
                  </a:lnTo>
                  <a:lnTo>
                    <a:pt x="1362218" y="2626588"/>
                  </a:lnTo>
                  <a:lnTo>
                    <a:pt x="1408281" y="2630794"/>
                  </a:lnTo>
                  <a:lnTo>
                    <a:pt x="1455059" y="2629716"/>
                  </a:lnTo>
                  <a:lnTo>
                    <a:pt x="1502561" y="2624153"/>
                  </a:lnTo>
                  <a:lnTo>
                    <a:pt x="1550795" y="2614903"/>
                  </a:lnTo>
                  <a:lnTo>
                    <a:pt x="1599769" y="2602765"/>
                  </a:lnTo>
                  <a:lnTo>
                    <a:pt x="1649494" y="2588536"/>
                  </a:lnTo>
                  <a:lnTo>
                    <a:pt x="1751225" y="2556998"/>
                  </a:lnTo>
                  <a:lnTo>
                    <a:pt x="1803249" y="2541287"/>
                  </a:lnTo>
                  <a:lnTo>
                    <a:pt x="1856057" y="2526677"/>
                  </a:lnTo>
                  <a:lnTo>
                    <a:pt x="1879763" y="2518106"/>
                  </a:lnTo>
                  <a:lnTo>
                    <a:pt x="1902617" y="2506227"/>
                  </a:lnTo>
                  <a:lnTo>
                    <a:pt x="1925092" y="2492905"/>
                  </a:lnTo>
                  <a:lnTo>
                    <a:pt x="1947662" y="2480005"/>
                  </a:lnTo>
                  <a:lnTo>
                    <a:pt x="1990358" y="2453541"/>
                  </a:lnTo>
                  <a:lnTo>
                    <a:pt x="2030041" y="2423037"/>
                  </a:lnTo>
                  <a:lnTo>
                    <a:pt x="2068271" y="2390728"/>
                  </a:lnTo>
                  <a:lnTo>
                    <a:pt x="2106606" y="2358850"/>
                  </a:lnTo>
                  <a:lnTo>
                    <a:pt x="2146608" y="2329637"/>
                  </a:lnTo>
                  <a:lnTo>
                    <a:pt x="2189676" y="2299154"/>
                  </a:lnTo>
                  <a:lnTo>
                    <a:pt x="2229694" y="2266429"/>
                  </a:lnTo>
                  <a:lnTo>
                    <a:pt x="2266901" y="2231621"/>
                  </a:lnTo>
                  <a:lnTo>
                    <a:pt x="2301538" y="2194887"/>
                  </a:lnTo>
                  <a:lnTo>
                    <a:pt x="2333845" y="2156385"/>
                  </a:lnTo>
                  <a:lnTo>
                    <a:pt x="2364062" y="2116274"/>
                  </a:lnTo>
                  <a:lnTo>
                    <a:pt x="2392430" y="2074712"/>
                  </a:lnTo>
                  <a:lnTo>
                    <a:pt x="2419189" y="2031856"/>
                  </a:lnTo>
                  <a:lnTo>
                    <a:pt x="2444578" y="1987866"/>
                  </a:lnTo>
                  <a:lnTo>
                    <a:pt x="2468840" y="1942899"/>
                  </a:lnTo>
                  <a:lnTo>
                    <a:pt x="2492213" y="1897113"/>
                  </a:lnTo>
                  <a:lnTo>
                    <a:pt x="2513491" y="1850558"/>
                  </a:lnTo>
                  <a:lnTo>
                    <a:pt x="2531783" y="1803132"/>
                  </a:lnTo>
                  <a:lnTo>
                    <a:pt x="2547677" y="1755004"/>
                  </a:lnTo>
                  <a:lnTo>
                    <a:pt x="2561763" y="1706344"/>
                  </a:lnTo>
                  <a:lnTo>
                    <a:pt x="2574631" y="1657321"/>
                  </a:lnTo>
                  <a:lnTo>
                    <a:pt x="2599071" y="1558861"/>
                  </a:lnTo>
                  <a:lnTo>
                    <a:pt x="2619921" y="1479861"/>
                  </a:lnTo>
                  <a:lnTo>
                    <a:pt x="2627828" y="1440146"/>
                  </a:lnTo>
                  <a:lnTo>
                    <a:pt x="2631075" y="1400441"/>
                  </a:lnTo>
                  <a:lnTo>
                    <a:pt x="2630687" y="1351532"/>
                  </a:lnTo>
                  <a:lnTo>
                    <a:pt x="2629067" y="1302751"/>
                  </a:lnTo>
                  <a:lnTo>
                    <a:pt x="2626164" y="1254108"/>
                  </a:lnTo>
                  <a:lnTo>
                    <a:pt x="2621932" y="1205613"/>
                  </a:lnTo>
                  <a:lnTo>
                    <a:pt x="2616320" y="1157276"/>
                  </a:lnTo>
                  <a:lnTo>
                    <a:pt x="2609282" y="1109107"/>
                  </a:lnTo>
                  <a:lnTo>
                    <a:pt x="2600767" y="1061116"/>
                  </a:lnTo>
                  <a:lnTo>
                    <a:pt x="2590729" y="1013313"/>
                  </a:lnTo>
                  <a:lnTo>
                    <a:pt x="2579118" y="965708"/>
                  </a:lnTo>
                  <a:lnTo>
                    <a:pt x="2565885" y="918311"/>
                  </a:lnTo>
                  <a:lnTo>
                    <a:pt x="2549345" y="869979"/>
                  </a:lnTo>
                  <a:lnTo>
                    <a:pt x="2529552" y="823380"/>
                  </a:lnTo>
                  <a:lnTo>
                    <a:pt x="2507265" y="778105"/>
                  </a:lnTo>
                  <a:lnTo>
                    <a:pt x="2483237" y="733748"/>
                  </a:lnTo>
                  <a:lnTo>
                    <a:pt x="2432988" y="646156"/>
                  </a:lnTo>
                  <a:lnTo>
                    <a:pt x="2408278" y="602107"/>
                  </a:lnTo>
                  <a:lnTo>
                    <a:pt x="2381779" y="557248"/>
                  </a:lnTo>
                  <a:lnTo>
                    <a:pt x="2352259" y="514842"/>
                  </a:lnTo>
                  <a:lnTo>
                    <a:pt x="2319328" y="475069"/>
                  </a:lnTo>
                  <a:lnTo>
                    <a:pt x="2282599" y="438112"/>
                  </a:lnTo>
                  <a:lnTo>
                    <a:pt x="2242161" y="399906"/>
                  </a:lnTo>
                  <a:lnTo>
                    <a:pt x="2202142" y="361197"/>
                  </a:lnTo>
                  <a:lnTo>
                    <a:pt x="2161498" y="323294"/>
                  </a:lnTo>
                  <a:lnTo>
                    <a:pt x="2119188" y="287502"/>
                  </a:lnTo>
                  <a:lnTo>
                    <a:pt x="2077234" y="254278"/>
                  </a:lnTo>
                  <a:lnTo>
                    <a:pt x="2034737" y="221347"/>
                  </a:lnTo>
                  <a:lnTo>
                    <a:pt x="1991286" y="189929"/>
                  </a:lnTo>
                  <a:lnTo>
                    <a:pt x="1946472" y="161244"/>
                  </a:lnTo>
                  <a:lnTo>
                    <a:pt x="1899885" y="136512"/>
                  </a:lnTo>
                  <a:lnTo>
                    <a:pt x="1852214" y="115262"/>
                  </a:lnTo>
                  <a:lnTo>
                    <a:pt x="1803995" y="95974"/>
                  </a:lnTo>
                  <a:lnTo>
                    <a:pt x="1755254" y="78597"/>
                  </a:lnTo>
                  <a:lnTo>
                    <a:pt x="1706018" y="63083"/>
                  </a:lnTo>
                  <a:lnTo>
                    <a:pt x="1656316" y="49381"/>
                  </a:lnTo>
                  <a:lnTo>
                    <a:pt x="1606173" y="37441"/>
                  </a:lnTo>
                  <a:lnTo>
                    <a:pt x="1555619" y="27214"/>
                  </a:lnTo>
                  <a:lnTo>
                    <a:pt x="1504679" y="18649"/>
                  </a:lnTo>
                  <a:lnTo>
                    <a:pt x="1453381" y="11698"/>
                  </a:lnTo>
                  <a:lnTo>
                    <a:pt x="1401752" y="6310"/>
                  </a:lnTo>
                  <a:lnTo>
                    <a:pt x="1349820" y="2436"/>
                  </a:lnTo>
                  <a:lnTo>
                    <a:pt x="1297613" y="25"/>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19" name="object 19"/>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grpSp>
        <p:nvGrpSpPr>
          <p:cNvPr id="20" name="object 20"/>
          <p:cNvGrpSpPr/>
          <p:nvPr/>
        </p:nvGrpSpPr>
        <p:grpSpPr>
          <a:xfrm>
            <a:off x="10401302" y="342895"/>
            <a:ext cx="311468" cy="311468"/>
            <a:chOff x="13868403" y="457194"/>
            <a:chExt cx="415290" cy="415290"/>
          </a:xfrm>
        </p:grpSpPr>
        <p:pic>
          <p:nvPicPr>
            <p:cNvPr id="21" name="object 21"/>
            <p:cNvPicPr/>
            <p:nvPr/>
          </p:nvPicPr>
          <p:blipFill>
            <a:blip r:embed="rId9" cstate="print"/>
            <a:stretch>
              <a:fillRect/>
            </a:stretch>
          </p:blipFill>
          <p:spPr>
            <a:xfrm>
              <a:off x="14033415" y="556596"/>
              <a:ext cx="84696" cy="84683"/>
            </a:xfrm>
            <a:prstGeom prst="rect">
              <a:avLst/>
            </a:prstGeom>
          </p:spPr>
        </p:pic>
        <p:sp>
          <p:nvSpPr>
            <p:cNvPr id="22" name="object 22"/>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pic>
        <p:nvPicPr>
          <p:cNvPr id="23" name="object 23"/>
          <p:cNvPicPr/>
          <p:nvPr/>
        </p:nvPicPr>
        <p:blipFill>
          <a:blip r:embed="rId10" cstate="print"/>
          <a:stretch>
            <a:fillRect/>
          </a:stretch>
        </p:blipFill>
        <p:spPr>
          <a:xfrm>
            <a:off x="318627" y="6505713"/>
            <a:ext cx="152413" cy="152410"/>
          </a:xfrm>
          <a:prstGeom prst="rect">
            <a:avLst/>
          </a:prstGeom>
        </p:spPr>
      </p:pic>
      <p:sp>
        <p:nvSpPr>
          <p:cNvPr id="24" name="object 24"/>
          <p:cNvSpPr txBox="1"/>
          <p:nvPr/>
        </p:nvSpPr>
        <p:spPr>
          <a:xfrm>
            <a:off x="4671447" y="4601038"/>
            <a:ext cx="1507331" cy="979114"/>
          </a:xfrm>
          <a:prstGeom prst="rect">
            <a:avLst/>
          </a:prstGeom>
        </p:spPr>
        <p:txBody>
          <a:bodyPr vert="horz" wrap="square" lIns="0" tIns="9525" rIns="0" bIns="0" rtlCol="0">
            <a:spAutoFit/>
          </a:bodyPr>
          <a:lstStyle/>
          <a:p>
            <a:pPr marL="9525" marR="3810" indent="6668" algn="ctr" defTabSz="685800" hangingPunct="1">
              <a:spcBef>
                <a:spcPts val="75"/>
              </a:spcBef>
            </a:pPr>
            <a:r>
              <a:rPr sz="1575" b="1" dirty="0">
                <a:solidFill>
                  <a:srgbClr val="FFFFFF"/>
                </a:solidFill>
                <a:latin typeface="Gilroy-SemiBold"/>
                <a:cs typeface="Gilroy-SemiBold"/>
              </a:rPr>
              <a:t>More</a:t>
            </a:r>
            <a:r>
              <a:rPr sz="1575" b="1" spc="-38" dirty="0">
                <a:solidFill>
                  <a:srgbClr val="FFFFFF"/>
                </a:solidFill>
                <a:latin typeface="Gilroy-SemiBold"/>
                <a:cs typeface="Gilroy-SemiBold"/>
              </a:rPr>
              <a:t> </a:t>
            </a:r>
            <a:r>
              <a:rPr sz="1575" b="1" spc="-8" dirty="0">
                <a:solidFill>
                  <a:srgbClr val="FFFFFF"/>
                </a:solidFill>
                <a:latin typeface="Gilroy-SemiBold"/>
                <a:cs typeface="Gilroy-SemiBold"/>
              </a:rPr>
              <a:t>research </a:t>
            </a:r>
            <a:r>
              <a:rPr sz="1575" b="1" dirty="0">
                <a:solidFill>
                  <a:srgbClr val="FFFFFF"/>
                </a:solidFill>
                <a:latin typeface="Gilroy-SemiBold"/>
                <a:cs typeface="Gilroy-SemiBold"/>
              </a:rPr>
              <a:t>is</a:t>
            </a:r>
            <a:r>
              <a:rPr sz="1575" b="1" spc="-15" dirty="0">
                <a:solidFill>
                  <a:srgbClr val="FFFFFF"/>
                </a:solidFill>
                <a:latin typeface="Gilroy-SemiBold"/>
                <a:cs typeface="Gilroy-SemiBold"/>
              </a:rPr>
              <a:t> </a:t>
            </a:r>
            <a:r>
              <a:rPr sz="1575" b="1" dirty="0">
                <a:solidFill>
                  <a:srgbClr val="FFFFFF"/>
                </a:solidFill>
                <a:latin typeface="Gilroy-SemiBold"/>
                <a:cs typeface="Gilroy-SemiBold"/>
              </a:rPr>
              <a:t>needed</a:t>
            </a:r>
            <a:r>
              <a:rPr sz="1575" b="1" spc="-15" dirty="0">
                <a:solidFill>
                  <a:srgbClr val="FFFFFF"/>
                </a:solidFill>
                <a:latin typeface="Gilroy-SemiBold"/>
                <a:cs typeface="Gilroy-SemiBold"/>
              </a:rPr>
              <a:t> </a:t>
            </a:r>
            <a:r>
              <a:rPr sz="1575" b="1" spc="-19" dirty="0">
                <a:solidFill>
                  <a:srgbClr val="FFFFFF"/>
                </a:solidFill>
                <a:latin typeface="Gilroy-SemiBold"/>
                <a:cs typeface="Gilroy-SemiBold"/>
              </a:rPr>
              <a:t>to </a:t>
            </a:r>
            <a:r>
              <a:rPr sz="1575" b="1" dirty="0">
                <a:solidFill>
                  <a:srgbClr val="FFFFFF"/>
                </a:solidFill>
                <a:latin typeface="Gilroy-SemiBold"/>
                <a:cs typeface="Gilroy-SemiBold"/>
              </a:rPr>
              <a:t>fully </a:t>
            </a:r>
            <a:r>
              <a:rPr sz="1575" b="1" spc="-19" dirty="0">
                <a:solidFill>
                  <a:srgbClr val="FFFFFF"/>
                </a:solidFill>
                <a:latin typeface="Gilroy-SemiBold"/>
                <a:cs typeface="Gilroy-SemiBold"/>
              </a:rPr>
              <a:t>understand </a:t>
            </a:r>
            <a:r>
              <a:rPr sz="1575" b="1" dirty="0">
                <a:solidFill>
                  <a:srgbClr val="FFFFFF"/>
                </a:solidFill>
                <a:latin typeface="Gilroy-SemiBold"/>
                <a:cs typeface="Gilroy-SemiBold"/>
              </a:rPr>
              <a:t>these</a:t>
            </a:r>
            <a:r>
              <a:rPr sz="1575" b="1" spc="-75" dirty="0">
                <a:solidFill>
                  <a:srgbClr val="FFFFFF"/>
                </a:solidFill>
                <a:latin typeface="Gilroy-SemiBold"/>
                <a:cs typeface="Gilroy-SemiBold"/>
              </a:rPr>
              <a:t> </a:t>
            </a:r>
            <a:r>
              <a:rPr sz="1575" b="1" spc="-8" dirty="0">
                <a:solidFill>
                  <a:srgbClr val="FFFFFF"/>
                </a:solidFill>
                <a:latin typeface="Gilroy-SemiBold"/>
                <a:cs typeface="Gilroy-SemiBold"/>
              </a:rPr>
              <a:t>impacts</a:t>
            </a:r>
            <a:endParaRPr sz="1575">
              <a:solidFill>
                <a:sysClr val="windowText" lastClr="000000"/>
              </a:solidFill>
              <a:latin typeface="Gilroy-SemiBold"/>
              <a:cs typeface="Gilroy-SemiBold"/>
            </a:endParaRPr>
          </a:p>
        </p:txBody>
      </p:sp>
      <p:sp>
        <p:nvSpPr>
          <p:cNvPr id="27" name="TextBox 26">
            <a:extLst>
              <a:ext uri="{FF2B5EF4-FFF2-40B4-BE49-F238E27FC236}">
                <a16:creationId xmlns:a16="http://schemas.microsoft.com/office/drawing/2014/main" id="{236B2AAE-1D7A-C665-11F6-74975CCF7F63}"/>
              </a:ext>
            </a:extLst>
          </p:cNvPr>
          <p:cNvSpPr txBox="1"/>
          <p:nvPr/>
        </p:nvSpPr>
        <p:spPr>
          <a:xfrm>
            <a:off x="1025427" y="3043183"/>
            <a:ext cx="6096000" cy="759182"/>
          </a:xfrm>
          <a:prstGeom prst="rect">
            <a:avLst/>
          </a:prstGeom>
          <a:noFill/>
        </p:spPr>
        <p:txBody>
          <a:bodyPr wrap="square">
            <a:spAutoFit/>
          </a:bodyPr>
          <a:lstStyle/>
          <a:p>
            <a:pPr marL="9525" marR="1280636" defTabSz="685800" hangingPunct="1">
              <a:lnSpc>
                <a:spcPts val="2475"/>
              </a:lnSpc>
              <a:spcBef>
                <a:spcPts val="195"/>
              </a:spcBef>
            </a:pPr>
            <a:r>
              <a:rPr lang="en-US" sz="1350" b="1" spc="-8" dirty="0">
                <a:solidFill>
                  <a:srgbClr val="EF4717"/>
                </a:solidFill>
                <a:latin typeface="Gilroy-Black"/>
                <a:cs typeface="Gilroy-Black"/>
              </a:rPr>
              <a:t>Emerging research indicates that</a:t>
            </a:r>
          </a:p>
          <a:p>
            <a:pPr marL="9525" marR="1280636" defTabSz="685800" hangingPunct="1">
              <a:lnSpc>
                <a:spcPts val="2475"/>
              </a:lnSpc>
              <a:spcBef>
                <a:spcPts val="195"/>
              </a:spcBef>
            </a:pPr>
            <a:r>
              <a:rPr lang="en-US" sz="2100" b="1" spc="-8" dirty="0">
                <a:solidFill>
                  <a:srgbClr val="EF4717"/>
                </a:solidFill>
                <a:latin typeface="Gilroy-Black"/>
                <a:cs typeface="Gilroy-Black"/>
              </a:rPr>
              <a:t>MICROPLASTIC POLLUTION </a:t>
            </a:r>
            <a:endParaRPr lang="en-US" sz="1800" dirty="0">
              <a:solidFill>
                <a:sysClr val="windowText" lastClr="000000"/>
              </a:solidFill>
              <a:latin typeface="Gilroy-Black"/>
              <a:cs typeface="Gilroy-Black"/>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0447A9C-ED69-46E0-B816-73832C03F709}"/>
              </a:ext>
            </a:extLst>
          </p:cNvPr>
          <p:cNvSpPr>
            <a:spLocks noGrp="1"/>
          </p:cNvSpPr>
          <p:nvPr>
            <p:ph type="body" sz="quarter" idx="10"/>
          </p:nvPr>
        </p:nvSpPr>
        <p:spPr>
          <a:xfrm>
            <a:off x="1675251" y="1752899"/>
            <a:ext cx="8129149" cy="2992980"/>
          </a:xfrm>
        </p:spPr>
        <p:txBody>
          <a:bodyPr/>
          <a:lstStyle/>
          <a:p>
            <a:r>
              <a:rPr lang="en-US" sz="3200" dirty="0"/>
              <a:t>Plastic persists in the environment. </a:t>
            </a:r>
          </a:p>
          <a:p>
            <a:endParaRPr lang="en-US" sz="3200" dirty="0"/>
          </a:p>
          <a:p>
            <a:r>
              <a:rPr lang="en-US" sz="2800" b="0" dirty="0"/>
              <a:t>What are the alternatives?</a:t>
            </a:r>
            <a:endParaRPr lang="en-GB" sz="2800" b="0" dirty="0"/>
          </a:p>
        </p:txBody>
      </p:sp>
      <p:pic>
        <p:nvPicPr>
          <p:cNvPr id="6" name="Picture 5">
            <a:extLst>
              <a:ext uri="{FF2B5EF4-FFF2-40B4-BE49-F238E27FC236}">
                <a16:creationId xmlns:a16="http://schemas.microsoft.com/office/drawing/2014/main" id="{7E7B56F3-E260-4AFC-8940-F0855718AA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9598" y="382759"/>
            <a:ext cx="1269363" cy="470373"/>
          </a:xfrm>
          <a:prstGeom prst="rect">
            <a:avLst/>
          </a:prstGeom>
        </p:spPr>
      </p:pic>
      <p:sp>
        <p:nvSpPr>
          <p:cNvPr id="8" name="Title 2">
            <a:extLst>
              <a:ext uri="{FF2B5EF4-FFF2-40B4-BE49-F238E27FC236}">
                <a16:creationId xmlns:a16="http://schemas.microsoft.com/office/drawing/2014/main" id="{36B067B6-CC26-B848-8F97-6998C2AEF291}"/>
              </a:ext>
            </a:extLst>
          </p:cNvPr>
          <p:cNvSpPr>
            <a:spLocks noGrp="1"/>
          </p:cNvSpPr>
          <p:nvPr>
            <p:ph type="title"/>
          </p:nvPr>
        </p:nvSpPr>
        <p:spPr>
          <a:xfrm>
            <a:off x="7178202" y="453590"/>
            <a:ext cx="4394200" cy="328709"/>
          </a:xfrm>
        </p:spPr>
        <p:txBody>
          <a:bodyPr/>
          <a:lstStyle/>
          <a:p>
            <a:r>
              <a:rPr lang="en-US" dirty="0">
                <a:latin typeface="Century Gothic"/>
              </a:rPr>
              <a:t>Lesson 3: What happens to plastic when you throw it away?</a:t>
            </a:r>
            <a:br>
              <a:rPr lang="en-GB" dirty="0"/>
            </a:br>
            <a:endParaRPr lang="en-GB" dirty="0"/>
          </a:p>
        </p:txBody>
      </p:sp>
    </p:spTree>
    <p:extLst>
      <p:ext uri="{BB962C8B-B14F-4D97-AF65-F5344CB8AC3E}">
        <p14:creationId xmlns:p14="http://schemas.microsoft.com/office/powerpoint/2010/main" val="1065455288"/>
      </p:ext>
    </p:extLst>
  </p:cSld>
  <p:clrMapOvr>
    <a:masterClrMapping/>
  </p:clrMapOvr>
  <p:transition spd="med"/>
</p:sld>
</file>

<file path=ppt/theme/theme1.xml><?xml version="1.0" encoding="utf-8"?>
<a:theme xmlns:a="http://schemas.openxmlformats.org/drawingml/2006/main" name="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6FD47CD-70A7-47B0-ADE9-C6ACBAF3D1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E17D3FD-47DD-4E07-B955-60AC680D98D9}">
  <ds:schemaRefs>
    <ds:schemaRef ds:uri="7dd0c2b8-7301-49b5-921e-ab84ec4c20a5"/>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purl.org/dc/terms/"/>
    <ds:schemaRef ds:uri="http://purl.org/dc/dcmitype/"/>
    <ds:schemaRef ds:uri="http://schemas.microsoft.com/office/infopath/2007/PartnerControls"/>
    <ds:schemaRef ds:uri="8dd429a2-b850-4aa5-85c2-8487e2b197cf"/>
    <ds:schemaRef ds:uri="http://www.w3.org/XML/1998/namespace"/>
    <ds:schemaRef ds:uri="edf7c51f-8958-4cb5-b692-975806f17f35"/>
    <ds:schemaRef ds:uri="764ce334-4dea-4cda-96fd-5a46cc3154a2"/>
  </ds:schemaRefs>
</ds:datastoreItem>
</file>

<file path=customXml/itemProps3.xml><?xml version="1.0" encoding="utf-8"?>
<ds:datastoreItem xmlns:ds="http://schemas.openxmlformats.org/officeDocument/2006/customXml" ds:itemID="{467D4B8E-9497-43BB-A266-67AC0807E7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113</TotalTime>
  <Words>1274</Words>
  <Application>Microsoft Office PowerPoint</Application>
  <PresentationFormat>Widescreen</PresentationFormat>
  <Paragraphs>147</Paragraphs>
  <Slides>18</Slides>
  <Notes>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18</vt:i4>
      </vt:variant>
    </vt:vector>
  </HeadingPairs>
  <TitlesOfParts>
    <vt:vector size="29" baseType="lpstr">
      <vt:lpstr>Aptos</vt:lpstr>
      <vt:lpstr>Arial</vt:lpstr>
      <vt:lpstr>Calibri</vt:lpstr>
      <vt:lpstr>Calibri Light</vt:lpstr>
      <vt:lpstr>Century Gothic</vt:lpstr>
      <vt:lpstr>Gilroy Bold</vt:lpstr>
      <vt:lpstr>Gilroy-Black</vt:lpstr>
      <vt:lpstr>Gilroy-SemiBold</vt:lpstr>
      <vt:lpstr>Helvetica Neue Medium</vt:lpstr>
      <vt:lpstr>Encounter-Master</vt:lpstr>
      <vt:lpstr>Office Theme</vt:lpstr>
      <vt:lpstr>PowerPoint Presentation</vt:lpstr>
      <vt:lpstr>Lesson 3: What happens to plastic when you throw it away? </vt:lpstr>
      <vt:lpstr>Lesson 3: What happens to plastic when you throw it away? </vt:lpstr>
      <vt:lpstr>Lesson 3: What happens to plastic when you throw it away? </vt:lpstr>
      <vt:lpstr>PowerPoint Presentation</vt:lpstr>
      <vt:lpstr>Lesson 3: What happens to plastic when you throw it away? </vt:lpstr>
      <vt:lpstr>Lesson 3: What happens to plastic when you throw it away? </vt:lpstr>
      <vt:lpstr>HOW IS PLASTIC POLLUTION HARMING OUR MARINE ECOSYSTEM?</vt:lpstr>
      <vt:lpstr>Lesson 3: What happens to plastic when you throw it away? </vt:lpstr>
      <vt:lpstr>Lesson 3: What happens to plastic when you throw it away? </vt:lpstr>
      <vt:lpstr>Lesson 3: What happens to plastic when you throw it away? </vt:lpstr>
      <vt:lpstr>Lesson 3: What happens to plastic when you throw it away? </vt:lpstr>
      <vt:lpstr>Lesson 3: What happens to plastic when you throw it away? </vt:lpstr>
      <vt:lpstr>Lesson 3: What happens to plastic when you throw it away? </vt:lpstr>
      <vt:lpstr>Lesson 3: What happens to plastic when you throw it away? </vt:lpstr>
      <vt:lpstr>Lesson 3: What happens to plastic when you throw it away? </vt:lpstr>
      <vt:lpstr>PowerPoint Presentation</vt:lpstr>
      <vt:lpstr>Lesson 3: What happens to plastic when you throw it away?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 the Real Great Pacific Garbage Patch please stand up!</dc:title>
  <dc:creator>schwabs52@gmail.com</dc:creator>
  <cp:lastModifiedBy>Sarah Duffy</cp:lastModifiedBy>
  <cp:revision>2</cp:revision>
  <dcterms:created xsi:type="dcterms:W3CDTF">2019-02-26T16:40:40Z</dcterms:created>
  <dcterms:modified xsi:type="dcterms:W3CDTF">2024-04-18T08:17:31Z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