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rlton Brady" initials="CB" lastIdx="2" clrIdx="0">
    <p:extLst>
      <p:ext uri="{19B8F6BF-5375-455C-9EA6-DF929625EA0E}">
        <p15:presenceInfo xmlns:p15="http://schemas.microsoft.com/office/powerpoint/2012/main" userId="S::carlton@encounteredu.com::e7c1079f-9a51-40e6-82db-e44df0d966c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E6E3"/>
    <a:srgbClr val="A0D0DC"/>
    <a:srgbClr val="EF3C53"/>
    <a:srgbClr val="091932"/>
    <a:srgbClr val="4EB7A0"/>
    <a:srgbClr val="25233F"/>
    <a:srgbClr val="6CD1D4"/>
    <a:srgbClr val="6EBEAF"/>
    <a:srgbClr val="7AC1A3"/>
    <a:srgbClr val="0346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35D0ECE-9B83-9A4E-AC76-4775C4E21B38}" v="1" dt="2020-03-11T16:55:05.770"/>
    <p1510:client id="{E47671F3-CD08-4C8A-B6BF-814A9ECE9313}" v="2" dt="2020-03-11T15:20:28.445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8"/>
    <p:restoredTop sz="94558"/>
  </p:normalViewPr>
  <p:slideViewPr>
    <p:cSldViewPr snapToGrid="0" snapToObjects="1">
      <p:cViewPr varScale="1">
        <p:scale>
          <a:sx n="121" d="100"/>
          <a:sy n="121" d="100"/>
        </p:scale>
        <p:origin x="188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BBF6C-C6BF-8344-8129-F194AA1EC127}" type="datetimeFigureOut">
              <a:rPr lang="en-US" smtClean="0"/>
              <a:t>3/9/21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809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18" Type="http://schemas.openxmlformats.org/officeDocument/2006/relationships/image" Target="../media/image22.jpeg"/><Relationship Id="rId3" Type="http://schemas.openxmlformats.org/officeDocument/2006/relationships/image" Target="../media/image3.pn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17" Type="http://schemas.openxmlformats.org/officeDocument/2006/relationships/image" Target="../media/image21.jpeg"/><Relationship Id="rId2" Type="http://schemas.openxmlformats.org/officeDocument/2006/relationships/image" Target="../media/image2.png"/><Relationship Id="rId16" Type="http://schemas.openxmlformats.org/officeDocument/2006/relationships/image" Target="../media/image20.jpeg"/><Relationship Id="rId20" Type="http://schemas.openxmlformats.org/officeDocument/2006/relationships/image" Target="../media/image2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10" Type="http://schemas.openxmlformats.org/officeDocument/2006/relationships/image" Target="../media/image14.jpeg"/><Relationship Id="rId19" Type="http://schemas.openxmlformats.org/officeDocument/2006/relationships/image" Target="../media/image23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/>
            <a:r>
              <a:rPr lang="en-US" dirty="0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 dirty="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 dirty="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137">
            <a:extLst>
              <a:ext uri="{FF2B5EF4-FFF2-40B4-BE49-F238E27FC236}">
                <a16:creationId xmlns:a16="http://schemas.microsoft.com/office/drawing/2014/main" id="{347F327C-78A1-A84F-B49C-0F0F1270C7C1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2" y="992610"/>
            <a:ext cx="5288503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874207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881764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889321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896878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3411597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3412096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3411597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3411597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2" y="984518"/>
            <a:ext cx="5288503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 dirty="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pc="300" dirty="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pc="300" dirty="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 dirty="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78E4BAF-E705-4C47-B292-44C7A04D6551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74839DC-6902-8743-9455-C62D8BDA04F9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5B1DAE0-FDCE-864B-B997-C489EFF330A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7FA644F5-2EAF-6140-9C3B-CC70A41403A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606F9666-B683-D848-9733-FCFA1B3E5850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101234A7-A515-B743-B026-44AF89813BA9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ACDD884-47A8-394E-AEFF-A2EBE6ADCF03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74D8BCF-D937-774F-A648-E5ADDCF4D0B3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GALLERY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1D5EAFA-CE16-8F48-B836-34A7407763C5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6B59F56-2A52-9E4B-9F27-69B2D8416B0D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E263EAB8-01E5-B245-9F56-F705EF989EF2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AFD9B71C-9E17-B84A-8EC6-FCC2EA6B6956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B5EB7512-B44F-9C4F-ADFF-5F85E34EC3CE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FDD4B94-A939-E84E-8F51-95CABDA74085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37EA116-D508-BC4D-A097-6197E1575DC2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VIDEO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491B02E9-2FCF-864E-9E95-8FF42D203985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  <a:br>
              <a:rPr lang="en-US" dirty="0"/>
            </a:br>
            <a:r>
              <a:rPr lang="en-US" dirty="0"/>
              <a:t>Insert - title </a:t>
            </a:r>
            <a:br>
              <a:rPr lang="en-US" dirty="0"/>
            </a:br>
            <a:r>
              <a:rPr lang="en-US" dirty="0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591C7E4-D24F-514A-9665-01326A129817}"/>
              </a:ext>
            </a:extLst>
          </p:cNvPr>
          <p:cNvSpPr>
            <a:spLocks noChangeAspect="1"/>
          </p:cNvSpPr>
          <p:nvPr userDrawn="1"/>
        </p:nvSpPr>
        <p:spPr>
          <a:xfrm>
            <a:off x="3971969" y="1952153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23B2E7-9F84-BD4D-BC02-8D01B255175F}"/>
              </a:ext>
            </a:extLst>
          </p:cNvPr>
          <p:cNvSpPr txBox="1"/>
          <p:nvPr userDrawn="1"/>
        </p:nvSpPr>
        <p:spPr>
          <a:xfrm>
            <a:off x="363538" y="6407479"/>
            <a:ext cx="7623622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All other images are courtesy of Encounter Edu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ech bub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Shape 210">
            <a:extLst>
              <a:ext uri="{FF2B5EF4-FFF2-40B4-BE49-F238E27FC236}">
                <a16:creationId xmlns:a16="http://schemas.microsoft.com/office/drawing/2014/main" id="{B7C66D5F-8250-4641-A405-C4E53849B313}"/>
              </a:ext>
            </a:extLst>
          </p:cNvPr>
          <p:cNvSpPr/>
          <p:nvPr userDrawn="1"/>
        </p:nvSpPr>
        <p:spPr>
          <a:xfrm>
            <a:off x="924280" y="2139397"/>
            <a:ext cx="2545835" cy="2545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69CA30-9EB4-1F4C-B41C-2236F19BEAC1}"/>
              </a:ext>
            </a:extLst>
          </p:cNvPr>
          <p:cNvSpPr txBox="1"/>
          <p:nvPr userDrawn="1"/>
        </p:nvSpPr>
        <p:spPr>
          <a:xfrm>
            <a:off x="4035451" y="3089211"/>
            <a:ext cx="4487276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accent4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Click through to master slide, to copy and paste element.</a:t>
            </a:r>
          </a:p>
        </p:txBody>
      </p:sp>
    </p:spTree>
    <p:extLst>
      <p:ext uri="{BB962C8B-B14F-4D97-AF65-F5344CB8AC3E}">
        <p14:creationId xmlns:p14="http://schemas.microsoft.com/office/powerpoint/2010/main" val="37553842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E5E74D-9B54-F24F-BDC0-FE0E87D363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1083601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8AADD9-4D5F-CB42-AB44-CD66A31D2C8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341" y="1111724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80D870-6A34-4242-9CD8-CD791B630DED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394" y="1083601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ACAD37-691F-CB45-AB51-5B3D69012C3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7447" y="1111724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64F4E6-F3FF-054E-8E7C-FCDF6E8CF2C7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1500" y="1111724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49C0A1E-EA38-2A40-966B-AE1AB6EF8278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2522507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75DBBE6-B942-764A-BEE1-23645974183A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340" y="2522507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1265C50-A7C2-A545-A647-234D93229E03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394" y="252250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73B116A-80A6-DA44-8193-0CE064FA3FD4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7447" y="2522505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17348F9-CD58-3D4E-9308-204CAF4A6311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1499" y="2522505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15AA43A-3285-C74D-9522-6A9109621A3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3934052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22C63F5-0DB1-9B43-9AEA-AD937802B5B0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2652" y="3933287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ECA83D2-F03C-C242-852B-DBB809C8980B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0083" y="393328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DA371E9-FC67-7D43-B103-E8C29063A66E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7380" y="393328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B723428-4AE7-EB4A-AFF9-7D26C91FD4A1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4677" y="393328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32CBA17A-6831-EB4C-B831-1DD5377D2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62D2F5-7565-0C4C-B57F-625789053360}"/>
              </a:ext>
            </a:extLst>
          </p:cNvPr>
          <p:cNvSpPr txBox="1"/>
          <p:nvPr userDrawn="1"/>
        </p:nvSpPr>
        <p:spPr>
          <a:xfrm>
            <a:off x="395288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Title page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6650AE-AD64-1A4C-AC2E-408CD14D0762}"/>
              </a:ext>
            </a:extLst>
          </p:cNvPr>
          <p:cNvSpPr txBox="1"/>
          <p:nvPr userDrawn="1"/>
        </p:nvSpPr>
        <p:spPr>
          <a:xfrm>
            <a:off x="1979339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B6FD24C-EABA-7D46-99BB-7E6CDB65D7B1}"/>
              </a:ext>
            </a:extLst>
          </p:cNvPr>
          <p:cNvSpPr txBox="1"/>
          <p:nvPr userDrawn="1"/>
        </p:nvSpPr>
        <p:spPr>
          <a:xfrm>
            <a:off x="3535807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F943E21-6E5A-C348-9741-0F34CA82B230}"/>
              </a:ext>
            </a:extLst>
          </p:cNvPr>
          <p:cNvSpPr txBox="1"/>
          <p:nvPr userDrawn="1"/>
        </p:nvSpPr>
        <p:spPr>
          <a:xfrm>
            <a:off x="5147446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objectives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346E5B1-8802-3D40-AAEE-7A42C76785CC}"/>
              </a:ext>
            </a:extLst>
          </p:cNvPr>
          <p:cNvSpPr txBox="1"/>
          <p:nvPr userDrawn="1"/>
        </p:nvSpPr>
        <p:spPr>
          <a:xfrm>
            <a:off x="6731498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Lesson brief 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C6F4FA6-B703-884E-AF90-73A4BE34B7CE}"/>
              </a:ext>
            </a:extLst>
          </p:cNvPr>
          <p:cNvSpPr txBox="1"/>
          <p:nvPr userDrawn="1"/>
        </p:nvSpPr>
        <p:spPr>
          <a:xfrm>
            <a:off x="395288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1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BB842F8-1867-B648-BFE0-EB13EA2D1AED}"/>
              </a:ext>
            </a:extLst>
          </p:cNvPr>
          <p:cNvSpPr txBox="1"/>
          <p:nvPr userDrawn="1"/>
        </p:nvSpPr>
        <p:spPr>
          <a:xfrm>
            <a:off x="1979339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B35A11-5A80-D040-9634-C54E188568E8}"/>
              </a:ext>
            </a:extLst>
          </p:cNvPr>
          <p:cNvSpPr txBox="1"/>
          <p:nvPr userDrawn="1"/>
        </p:nvSpPr>
        <p:spPr>
          <a:xfrm>
            <a:off x="3535807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83495A-FC64-5348-B2CD-8F51E32C4F4B}"/>
              </a:ext>
            </a:extLst>
          </p:cNvPr>
          <p:cNvSpPr txBox="1"/>
          <p:nvPr userDrawn="1"/>
        </p:nvSpPr>
        <p:spPr>
          <a:xfrm>
            <a:off x="5147446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6F7B569-63F7-0C4E-9481-5E1BD2FF34D0}"/>
              </a:ext>
            </a:extLst>
          </p:cNvPr>
          <p:cNvSpPr txBox="1"/>
          <p:nvPr userDrawn="1"/>
        </p:nvSpPr>
        <p:spPr>
          <a:xfrm>
            <a:off x="6731498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2EF091-5118-E948-BF51-2D2F702428D0}"/>
              </a:ext>
            </a:extLst>
          </p:cNvPr>
          <p:cNvSpPr txBox="1"/>
          <p:nvPr userDrawn="1"/>
        </p:nvSpPr>
        <p:spPr>
          <a:xfrm>
            <a:off x="358574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AAFB0D7-A2DF-7D4C-BD3B-8F9BA9D477B3}"/>
              </a:ext>
            </a:extLst>
          </p:cNvPr>
          <p:cNvSpPr txBox="1"/>
          <p:nvPr userDrawn="1"/>
        </p:nvSpPr>
        <p:spPr>
          <a:xfrm>
            <a:off x="1942625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53E9F97-E47C-4447-B622-4AC61A8932C0}"/>
              </a:ext>
            </a:extLst>
          </p:cNvPr>
          <p:cNvSpPr txBox="1"/>
          <p:nvPr userDrawn="1"/>
        </p:nvSpPr>
        <p:spPr>
          <a:xfrm>
            <a:off x="3499093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gallery link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17771C-3BF1-F643-A32E-7CEA64CF2E07}"/>
              </a:ext>
            </a:extLst>
          </p:cNvPr>
          <p:cNvSpPr txBox="1"/>
          <p:nvPr userDrawn="1"/>
        </p:nvSpPr>
        <p:spPr>
          <a:xfrm>
            <a:off x="5110732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video link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2320F3E-194F-634E-A657-97C390C6D57B}"/>
              </a:ext>
            </a:extLst>
          </p:cNvPr>
          <p:cNvSpPr txBox="1"/>
          <p:nvPr userDrawn="1"/>
        </p:nvSpPr>
        <p:spPr>
          <a:xfrm>
            <a:off x="6694784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activity link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4C762D49-AD12-3B4B-866C-9F7803A3DF4B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5369422"/>
            <a:ext cx="1376974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D9EFD7F-A1B5-6145-9F39-51DDA6EF7A01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339" y="5369422"/>
            <a:ext cx="1376974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7EF068D-9417-C74F-B245-D4B584BA9552}"/>
              </a:ext>
            </a:extLst>
          </p:cNvPr>
          <p:cNvSpPr txBox="1"/>
          <p:nvPr userDrawn="1"/>
        </p:nvSpPr>
        <p:spPr>
          <a:xfrm>
            <a:off x="395288" y="6453646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Student/activity sheets 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9735FCD-8CFD-0E44-8694-C741894B70FC}"/>
              </a:ext>
            </a:extLst>
          </p:cNvPr>
          <p:cNvSpPr txBox="1"/>
          <p:nvPr userDrawn="1"/>
        </p:nvSpPr>
        <p:spPr>
          <a:xfrm>
            <a:off x="1979339" y="6453646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Credit page 1</a:t>
            </a:r>
          </a:p>
        </p:txBody>
      </p:sp>
    </p:spTree>
    <p:extLst>
      <p:ext uri="{BB962C8B-B14F-4D97-AF65-F5344CB8AC3E}">
        <p14:creationId xmlns:p14="http://schemas.microsoft.com/office/powerpoint/2010/main" val="229512428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095199" y="2517707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464539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05</a:t>
              </a:r>
            </a:p>
          </p:txBody>
        </p:sp>
      </p:grpSp>
      <p:grpSp>
        <p:nvGrpSpPr>
          <p:cNvPr id="70" name="Group 182" descr="Gruppieren 2">
            <a:extLst>
              <a:ext uri="{FF2B5EF4-FFF2-40B4-BE49-F238E27FC236}">
                <a16:creationId xmlns:a16="http://schemas.microsoft.com/office/drawing/2014/main" id="{137E5A9A-20DB-4143-8393-8F591172A443}"/>
              </a:ext>
            </a:extLst>
          </p:cNvPr>
          <p:cNvGrpSpPr/>
          <p:nvPr userDrawn="1"/>
        </p:nvGrpSpPr>
        <p:grpSpPr>
          <a:xfrm>
            <a:off x="5849886" y="4464539"/>
            <a:ext cx="1501076" cy="1539185"/>
            <a:chOff x="939242" y="252757"/>
            <a:chExt cx="3002151" cy="3078367"/>
          </a:xfrm>
        </p:grpSpPr>
        <p:sp>
          <p:nvSpPr>
            <p:cNvPr id="71" name="Shape 179" descr="Bogen 22">
              <a:extLst>
                <a:ext uri="{FF2B5EF4-FFF2-40B4-BE49-F238E27FC236}">
                  <a16:creationId xmlns:a16="http://schemas.microsoft.com/office/drawing/2014/main" id="{E83C446F-CAF6-F249-829C-5FBF4A84B89C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73" name="Shape 181" descr="Textfeld 25">
              <a:extLst>
                <a:ext uri="{FF2B5EF4-FFF2-40B4-BE49-F238E27FC236}">
                  <a16:creationId xmlns:a16="http://schemas.microsoft.com/office/drawing/2014/main" id="{E5C4E78A-E055-3743-82E7-1B0DFD1B694D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06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Todays learning, point number 1</a:t>
            </a:r>
          </a:p>
          <a:p>
            <a:pPr lvl="0"/>
            <a:r>
              <a:rPr lang="en-US" dirty="0"/>
              <a:t>Todays learning, point number 2</a:t>
            </a:r>
          </a:p>
          <a:p>
            <a:pPr lvl="0"/>
            <a:r>
              <a:rPr lang="en-US" dirty="0"/>
              <a:t>Todays learning, point number 3</a:t>
            </a:r>
          </a:p>
          <a:p>
            <a:pPr lvl="0"/>
            <a:r>
              <a:rPr lang="en-US" dirty="0"/>
              <a:t>Todays learning, point number 4</a:t>
            </a:r>
          </a:p>
          <a:p>
            <a:pPr lvl="0"/>
            <a:r>
              <a:rPr lang="en-US" dirty="0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/>
          <a:lstStyle>
            <a:lvl1pPr marL="0" indent="0" algn="ctr">
              <a:buNone/>
              <a:defRPr sz="2000" b="1" i="0">
                <a:solidFill>
                  <a:schemeClr val="accent2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/>
          <a:p>
            <a:r>
              <a:rPr dirty="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6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  <p:sldLayoutId id="2147483661" r:id="rId25"/>
    <p:sldLayoutId id="2147483665" r:id="rId26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8.png"/><Relationship Id="rId4" Type="http://schemas.openxmlformats.org/officeDocument/2006/relationships/image" Target="../media/image3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png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5260282-BB25-E048-8C21-439BA9B4E8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Μάθημα 2 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D6CE89-020E-0544-82AC-C3A87C46C2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l-GR" dirty="0"/>
              <a:t>Πού πάνε τα πλαστικά;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0F80E8-311E-0E48-B8F8-676F725DB85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9" y="298557"/>
            <a:ext cx="2216637" cy="292537"/>
          </a:xfrm>
          <a:solidFill>
            <a:srgbClr val="A0D1DC"/>
          </a:solidFill>
        </p:spPr>
        <p:txBody>
          <a:bodyPr/>
          <a:lstStyle/>
          <a:p>
            <a:r>
              <a:rPr lang="el-GR" dirty="0"/>
              <a:t>Θαλάσσια πλαστικά</a:t>
            </a:r>
            <a:endParaRPr lang="en-G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915C24-8487-C44C-921C-84607B65EA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7" y="651021"/>
            <a:ext cx="1259768" cy="136476"/>
          </a:xfrm>
          <a:solidFill>
            <a:srgbClr val="A0D1DC"/>
          </a:solidFill>
        </p:spPr>
        <p:txBody>
          <a:bodyPr/>
          <a:lstStyle/>
          <a:p>
            <a:r>
              <a:rPr lang="en-US" dirty="0"/>
              <a:t>X-</a:t>
            </a:r>
            <a:r>
              <a:rPr lang="en-US" dirty="0" err="1"/>
              <a:t>Curric</a:t>
            </a:r>
            <a:r>
              <a:rPr lang="en-US" dirty="0"/>
              <a:t> | </a:t>
            </a:r>
            <a:r>
              <a:rPr lang="el-GR" dirty="0"/>
              <a:t>Ηλικίες 5-7</a:t>
            </a:r>
            <a:endParaRPr lang="en-GR" dirty="0"/>
          </a:p>
        </p:txBody>
      </p:sp>
      <p:pic>
        <p:nvPicPr>
          <p:cNvPr id="9" name="Picture 8" descr="A drawing of a face&#10;&#10;Description automatically generated">
            <a:extLst>
              <a:ext uri="{FF2B5EF4-FFF2-40B4-BE49-F238E27FC236}">
                <a16:creationId xmlns:a16="http://schemas.microsoft.com/office/drawing/2014/main" id="{22A6BDFE-D7AD-D342-9D03-251C92C950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7463" y="6232525"/>
            <a:ext cx="1299349" cy="448336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FB9A069A-6E19-5043-83FD-26BA27E5685C}"/>
              </a:ext>
            </a:extLst>
          </p:cNvPr>
          <p:cNvSpPr/>
          <p:nvPr/>
        </p:nvSpPr>
        <p:spPr>
          <a:xfrm>
            <a:off x="2783232" y="-1718921"/>
            <a:ext cx="7701156" cy="7701156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3" name="Shape 20">
            <a:extLst>
              <a:ext uri="{FF2B5EF4-FFF2-40B4-BE49-F238E27FC236}">
                <a16:creationId xmlns:a16="http://schemas.microsoft.com/office/drawing/2014/main" id="{08791016-2AD7-C84F-9C5D-CFC7CF837B09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5" name="Picture 14" descr="A close up of a logo&#10;&#10;Description automatically generated">
            <a:extLst>
              <a:ext uri="{FF2B5EF4-FFF2-40B4-BE49-F238E27FC236}">
                <a16:creationId xmlns:a16="http://schemas.microsoft.com/office/drawing/2014/main" id="{8D2CACD3-3223-4C43-81E6-77AB5C8E4C8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3691" y="6152706"/>
            <a:ext cx="1527426" cy="56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183861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91A74-7236-D048-BDBF-F5254E0D4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2 Που πάνε τα πλαστικά;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3C3549-2E92-8D49-846F-56A033C1F6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Αφίσα ανακύκλωσης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4E9916-01A3-194B-AAF1-5CDFB2B34A1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l-GR" dirty="0"/>
              <a:t>Αυτό είναι το σύμβολο της ανακύκλωσης, κάθε φορά που το συναντάτε σημαίνει ότι μπορείτε να ανακυκλώσετε.</a:t>
            </a:r>
            <a:endParaRPr lang="en-GR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47CC3D2-9694-A14F-88B9-AF2970B7D7D0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rgbClr val="F0F0F0">
              <a:alpha val="0"/>
            </a:srgbClr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B8574A7-3816-F84E-B2B9-A6569ADE2B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  <p:pic>
        <p:nvPicPr>
          <p:cNvPr id="1026" name="Picture 2" descr="Recycling,sign,green,symbol,recycle - free image from needpix.com">
            <a:extLst>
              <a:ext uri="{FF2B5EF4-FFF2-40B4-BE49-F238E27FC236}">
                <a16:creationId xmlns:a16="http://schemas.microsoft.com/office/drawing/2014/main" id="{C9247102-E9E9-9042-92A6-3203BA1A8B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063" y="1820129"/>
            <a:ext cx="4542925" cy="4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309629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B9A83-2A7D-F441-8B5F-99CE9D8AA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2 Που πάνε τα πλαστικά;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454B8B-886D-4D49-A5DF-169B6DDA94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Μάθηση στο σπίτι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012647-7FCE-E444-812E-BBD0B67900E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l-GR" dirty="0"/>
              <a:t>Κρατήστε ημερολόγιο για μία εβδομάδα, τι ανακυκλώσατε και πού είδατε το σύμβολο της ανακύκλωσης;</a:t>
            </a:r>
            <a:endParaRPr lang="en-G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4E35CC-E459-D547-A96F-9D60F519F3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280523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92B4503-D11E-7C4A-9533-54D491771305}"/>
              </a:ext>
            </a:extLst>
          </p:cNvPr>
          <p:cNvSpPr/>
          <p:nvPr/>
        </p:nvSpPr>
        <p:spPr>
          <a:xfrm>
            <a:off x="313509" y="6106510"/>
            <a:ext cx="6058069" cy="599439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93A3A4-C582-3041-9255-7A9778A21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</a:t>
            </a:r>
            <a:r>
              <a:rPr lang="el-GR"/>
              <a:t>2 Που </a:t>
            </a:r>
            <a:r>
              <a:rPr lang="el-GR" dirty="0"/>
              <a:t>πάνε τα πλαστικά;</a:t>
            </a:r>
            <a:r>
              <a:rPr lang="en-GR" dirty="0"/>
              <a:t> </a:t>
            </a: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A87E342-AFC5-D24D-B3F6-A2F02E3618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6512606"/>
              </p:ext>
            </p:extLst>
          </p:nvPr>
        </p:nvGraphicFramePr>
        <p:xfrm>
          <a:off x="313509" y="2066608"/>
          <a:ext cx="8428117" cy="37876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42022">
                  <a:extLst>
                    <a:ext uri="{9D8B030D-6E8A-4147-A177-3AD203B41FA5}">
                      <a16:colId xmlns:a16="http://schemas.microsoft.com/office/drawing/2014/main" val="2797114442"/>
                    </a:ext>
                  </a:extLst>
                </a:gridCol>
                <a:gridCol w="1964504">
                  <a:extLst>
                    <a:ext uri="{9D8B030D-6E8A-4147-A177-3AD203B41FA5}">
                      <a16:colId xmlns:a16="http://schemas.microsoft.com/office/drawing/2014/main" val="2159196442"/>
                    </a:ext>
                  </a:extLst>
                </a:gridCol>
                <a:gridCol w="5221591">
                  <a:extLst>
                    <a:ext uri="{9D8B030D-6E8A-4147-A177-3AD203B41FA5}">
                      <a16:colId xmlns:a16="http://schemas.microsoft.com/office/drawing/2014/main" val="2857316932"/>
                    </a:ext>
                  </a:extLst>
                </a:gridCol>
              </a:tblGrid>
              <a:tr h="309252">
                <a:tc>
                  <a:txBody>
                    <a:bodyPr/>
                    <a:lstStyle/>
                    <a:p>
                      <a:pPr algn="l"/>
                      <a:r>
                        <a:rPr lang="el-GR" sz="1400" b="1" dirty="0" err="1">
                          <a:solidFill>
                            <a:schemeClr val="bg1"/>
                          </a:solidFill>
                        </a:rPr>
                        <a:t>Διαφ</a:t>
                      </a:r>
                      <a:r>
                        <a:rPr lang="en-US" sz="1400" b="1" dirty="0" err="1">
                          <a:solidFill>
                            <a:schemeClr val="bg1"/>
                          </a:solidFill>
                        </a:rPr>
                        <a:t>ά</a:t>
                      </a:r>
                      <a:r>
                        <a:rPr lang="el-GR" sz="1400" b="1" dirty="0" err="1">
                          <a:solidFill>
                            <a:schemeClr val="bg1"/>
                          </a:solidFill>
                        </a:rPr>
                        <a:t>νεια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400" b="1" dirty="0">
                          <a:solidFill>
                            <a:schemeClr val="bg1"/>
                          </a:solidFill>
                        </a:rPr>
                        <a:t>Τ</a:t>
                      </a:r>
                      <a:r>
                        <a:rPr lang="en-US" sz="1400" b="1" dirty="0" err="1">
                          <a:solidFill>
                            <a:schemeClr val="bg1"/>
                          </a:solidFill>
                        </a:rPr>
                        <a:t>ί</a:t>
                      </a:r>
                      <a:r>
                        <a:rPr lang="el-GR" sz="1400" b="1" dirty="0" err="1">
                          <a:solidFill>
                            <a:schemeClr val="bg1"/>
                          </a:solidFill>
                        </a:rPr>
                        <a:t>τλος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400" b="1" dirty="0">
                          <a:solidFill>
                            <a:schemeClr val="bg1"/>
                          </a:solidFill>
                        </a:rPr>
                        <a:t>Παραχωρήθηκε από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06762883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Συσκευασμένο φαγητό</a:t>
                      </a:r>
                      <a:endParaRPr lang="en-GR" sz="12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Thomas Patrick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έ</a:t>
                      </a:r>
                      <a:r>
                        <a:rPr lang="el-GR" sz="1200" dirty="0" err="1">
                          <a:solidFill>
                            <a:schemeClr val="bg1"/>
                          </a:solidFill>
                        </a:rPr>
                        <a:t>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Unsplash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33192136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Κ</a:t>
                      </a:r>
                      <a:r>
                        <a:rPr lang="el-GR" sz="120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άδος που ξεχειλίζει</a:t>
                      </a:r>
                      <a:endParaRPr lang="en-GR" sz="120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Hans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έ</a:t>
                      </a:r>
                      <a:r>
                        <a:rPr lang="el-GR" sz="1200" dirty="0" err="1">
                          <a:solidFill>
                            <a:schemeClr val="bg1"/>
                          </a:solidFill>
                        </a:rPr>
                        <a:t>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0637694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Κ</a:t>
                      </a:r>
                      <a:r>
                        <a:rPr lang="el-GR" sz="120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άδοι ανακύκλωσης</a:t>
                      </a:r>
                      <a:endParaRPr lang="en-GR" sz="120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imordaf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 μ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έ</a:t>
                      </a:r>
                      <a:r>
                        <a:rPr lang="el-GR" sz="1200" dirty="0" err="1">
                          <a:solidFill>
                            <a:schemeClr val="bg1"/>
                          </a:solidFill>
                        </a:rPr>
                        <a:t>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4611327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Υπνόσακος</a:t>
                      </a:r>
                      <a:endParaRPr lang="en-GR" sz="120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Hans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έ</a:t>
                      </a:r>
                      <a:r>
                        <a:rPr lang="el-GR" sz="1200" dirty="0" err="1">
                          <a:solidFill>
                            <a:schemeClr val="bg1"/>
                          </a:solidFill>
                        </a:rPr>
                        <a:t>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0504391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Πουλόβερ</a:t>
                      </a:r>
                      <a:endParaRPr lang="en-GR" sz="12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Pexels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έ</a:t>
                      </a:r>
                      <a:r>
                        <a:rPr lang="el-GR" sz="1200" dirty="0" err="1">
                          <a:solidFill>
                            <a:schemeClr val="bg1"/>
                          </a:solidFill>
                        </a:rPr>
                        <a:t>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8919372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Χαλ</a:t>
                      </a:r>
                      <a:r>
                        <a:rPr lang="el-GR" sz="120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ί </a:t>
                      </a:r>
                      <a:endParaRPr lang="en-GR" sz="120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Frantisek Krejci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έ</a:t>
                      </a:r>
                      <a:r>
                        <a:rPr lang="el-GR" sz="1200" dirty="0" err="1">
                          <a:solidFill>
                            <a:schemeClr val="bg1"/>
                          </a:solidFill>
                        </a:rPr>
                        <a:t>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502276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Ποδοσφαιριστές</a:t>
                      </a:r>
                      <a:endParaRPr lang="en-GR" sz="120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Keith JJ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έ</a:t>
                      </a:r>
                      <a:r>
                        <a:rPr lang="el-GR" sz="1200" dirty="0" err="1">
                          <a:solidFill>
                            <a:schemeClr val="bg1"/>
                          </a:solidFill>
                        </a:rPr>
                        <a:t>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7716863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Χωματερή</a:t>
                      </a:r>
                      <a:endParaRPr lang="en-GR" sz="120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prideotv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93170029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Ψάρι και σακούλα</a:t>
                      </a:r>
                      <a:endParaRPr lang="en-GR" sz="120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Chiara Obscura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26884785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Χ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λ</a:t>
                      </a:r>
                      <a:r>
                        <a:rPr lang="el-GR" sz="120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ί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R" sz="12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Public Domain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01014610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470242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25647701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DE1B223B-C2B5-E54E-A60A-A012C730C6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472618D-18A7-D64C-86C2-304B1DB6713B}"/>
              </a:ext>
            </a:extLst>
          </p:cNvPr>
          <p:cNvSpPr/>
          <p:nvPr/>
        </p:nvSpPr>
        <p:spPr>
          <a:xfrm>
            <a:off x="313509" y="6400865"/>
            <a:ext cx="6058069" cy="3050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l-GR" sz="1400" b="1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Όλες οι υπόλοιπες εικόνες παραχωρήθηκαν από την </a:t>
            </a:r>
            <a:r>
              <a:rPr lang="en-GB" sz="1400" b="1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Encounter Edu</a:t>
            </a:r>
            <a:r>
              <a:rPr lang="el-GR" sz="1400" b="1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R" sz="1400" b="1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3CA27B0-C5EF-FF43-9471-2665A5AA2723}"/>
              </a:ext>
            </a:extLst>
          </p:cNvPr>
          <p:cNvSpPr/>
          <p:nvPr/>
        </p:nvSpPr>
        <p:spPr>
          <a:xfrm>
            <a:off x="313510" y="1218665"/>
            <a:ext cx="4058794" cy="595687"/>
          </a:xfrm>
          <a:prstGeom prst="rect">
            <a:avLst/>
          </a:prstGeom>
          <a:solidFill>
            <a:srgbClr val="DAE6E3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6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DFA0736-454C-7D41-98F9-2E96C8361254}"/>
              </a:ext>
            </a:extLst>
          </p:cNvPr>
          <p:cNvSpPr/>
          <p:nvPr/>
        </p:nvSpPr>
        <p:spPr>
          <a:xfrm>
            <a:off x="313509" y="1286022"/>
            <a:ext cx="4724370" cy="455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l-GR" sz="2400" b="1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Πνευματική ιδιοκτησία εικόνων</a:t>
            </a:r>
            <a:endParaRPr lang="en-GR" sz="2400" b="1" dirty="0">
              <a:solidFill>
                <a:schemeClr val="bg1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808743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56E080A-B2C7-174C-AD7A-E0F223E38CB3}"/>
              </a:ext>
            </a:extLst>
          </p:cNvPr>
          <p:cNvSpPr/>
          <p:nvPr/>
        </p:nvSpPr>
        <p:spPr>
          <a:xfrm>
            <a:off x="252248" y="1008993"/>
            <a:ext cx="5213131" cy="551672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FFAE91-700C-BB41-941C-AC98C653C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2 Που πάνε τα πλαστικά;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9F56F0-F228-F34A-B33E-2CAC66FE98C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4153" y="2149371"/>
            <a:ext cx="5930115" cy="2281237"/>
          </a:xfrm>
        </p:spPr>
        <p:txBody>
          <a:bodyPr/>
          <a:lstStyle/>
          <a:p>
            <a:pPr lvl="0"/>
            <a:r>
              <a:rPr lang="el-GR" dirty="0"/>
              <a:t>Κατανοούμε τι γίνεται με τα απορρίμματα αφού πεταχτούν.</a:t>
            </a:r>
            <a:endParaRPr lang="en-GR" dirty="0"/>
          </a:p>
          <a:p>
            <a:pPr lvl="0"/>
            <a:r>
              <a:rPr lang="el-GR" dirty="0"/>
              <a:t>Ανακαλύπτουμε τι μπορεί να φτιαχτεί από ανακυκλωμένο πλαστικό.</a:t>
            </a:r>
            <a:endParaRPr lang="en-GR" dirty="0"/>
          </a:p>
          <a:p>
            <a:pPr lvl="0"/>
            <a:r>
              <a:rPr lang="el-GR" dirty="0"/>
              <a:t>Αναλογιζόμαστε τι γίνεται με τα απορρίμματα που δεν πηγαίνουν στον κάδο.</a:t>
            </a:r>
            <a:endParaRPr lang="en-GR" dirty="0"/>
          </a:p>
          <a:p>
            <a:pPr lvl="0"/>
            <a:r>
              <a:rPr lang="el-GR" dirty="0"/>
              <a:t>Φτιάχνουμε μια αφίσα με θέμα το πώς ανακυκλώνουμε.</a:t>
            </a:r>
            <a:endParaRPr lang="en-GR" dirty="0"/>
          </a:p>
          <a:p>
            <a:pPr lvl="0"/>
            <a:r>
              <a:rPr lang="el-GR" dirty="0"/>
              <a:t>Κρατάμε ημερολόγιο απορριμμάτων και ανακύκλωσης.</a:t>
            </a:r>
            <a:endParaRPr lang="en-G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687D144-5185-3749-8C05-E3D1822290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14E58B5-67EF-FB44-8193-34230D8B2B20}"/>
              </a:ext>
            </a:extLst>
          </p:cNvPr>
          <p:cNvSpPr txBox="1"/>
          <p:nvPr/>
        </p:nvSpPr>
        <p:spPr>
          <a:xfrm>
            <a:off x="364153" y="914336"/>
            <a:ext cx="5000726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/>
            <a:r>
              <a:rPr lang="el-GR" sz="3600" b="1" dirty="0">
                <a:solidFill>
                  <a:schemeClr val="bg1"/>
                </a:solidFill>
              </a:rPr>
              <a:t>Στόχοι του μαθήματος</a:t>
            </a:r>
            <a:endParaRPr lang="en-GR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11435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D5E98F18-21C6-114D-A398-D0EA3515ACC1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C91A74-7236-D048-BDBF-F5254E0D4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2 Που πάνε τα πλαστικά;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3C3549-2E92-8D49-846F-56A033C1F6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0"/>
            <a:ext cx="3098138" cy="1369287"/>
          </a:xfrm>
        </p:spPr>
        <p:txBody>
          <a:bodyPr/>
          <a:lstStyle/>
          <a:p>
            <a:r>
              <a:rPr lang="el-GR" dirty="0"/>
              <a:t>Πού πηγαίνουν τα απορρίμματά σας όταν τα πετάτε;</a:t>
            </a:r>
            <a:endParaRPr lang="en-G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0E083F7-001E-7E4D-8272-12FCB133AB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24473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D5E98F18-21C6-114D-A398-D0EA3515ACC1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C91A74-7236-D048-BDBF-F5254E0D4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2 Που πάνε τα πλαστικά;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3C3549-2E92-8D49-846F-56A033C1F6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Ανακύκλωση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AD8011-E945-854E-9972-4392ACFE8D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397183"/>
            <a:ext cx="2752524" cy="2418501"/>
          </a:xfrm>
        </p:spPr>
        <p:txBody>
          <a:bodyPr/>
          <a:lstStyle/>
          <a:p>
            <a:r>
              <a:rPr lang="el-GR" dirty="0"/>
              <a:t>Πολλά απορρίμματα μπορούν να ανακυκλωθούν. Αυτό σημαίνει ότι χρησιμοποιούνται ξανά. Το γυαλί, το χαρτί, το αλουμινόχαρτο και κάποια πλαστικά μπορούν να ανακυκλωθούν.</a:t>
            </a:r>
            <a:endParaRPr lang="en-G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B68121-4A4D-9440-9B02-CBC4F0886F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023208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F156E-E28E-AA4D-8BEE-25682E152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2 Που πάνε τα πλαστικά;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963840-ED9D-8142-A95B-E868982B3F6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84518"/>
            <a:ext cx="5153778" cy="1369287"/>
          </a:xfrm>
        </p:spPr>
        <p:txBody>
          <a:bodyPr/>
          <a:lstStyle/>
          <a:p>
            <a:r>
              <a:rPr lang="el-GR" dirty="0"/>
              <a:t>Τα πλαστικά μπουκάλια ανακυκλώνονται</a:t>
            </a:r>
            <a:endParaRPr lang="en-GR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EB6DEED-CF3B-844C-BD4C-9C019B270C85}"/>
              </a:ext>
            </a:extLst>
          </p:cNvPr>
          <p:cNvSpPr/>
          <p:nvPr/>
        </p:nvSpPr>
        <p:spPr>
          <a:xfrm>
            <a:off x="862474" y="2482655"/>
            <a:ext cx="2167715" cy="2167715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EEB7490-C161-5A43-A26B-506F3C75EE56}"/>
              </a:ext>
            </a:extLst>
          </p:cNvPr>
          <p:cNvSpPr/>
          <p:nvPr/>
        </p:nvSpPr>
        <p:spPr>
          <a:xfrm>
            <a:off x="3492302" y="2462967"/>
            <a:ext cx="2167715" cy="2167715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904D752-682E-9643-A3D1-19543F566E00}"/>
              </a:ext>
            </a:extLst>
          </p:cNvPr>
          <p:cNvSpPr/>
          <p:nvPr/>
        </p:nvSpPr>
        <p:spPr>
          <a:xfrm>
            <a:off x="6120051" y="2462967"/>
            <a:ext cx="2167715" cy="2167715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1442C66-823B-B140-AC81-0991A67056C2}"/>
              </a:ext>
            </a:extLst>
          </p:cNvPr>
          <p:cNvSpPr txBox="1">
            <a:spLocks/>
          </p:cNvSpPr>
          <p:nvPr/>
        </p:nvSpPr>
        <p:spPr>
          <a:xfrm>
            <a:off x="628776" y="4971430"/>
            <a:ext cx="2628828" cy="929707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l-GR" sz="1600" b="0" dirty="0">
                <a:solidFill>
                  <a:schemeClr val="bg1"/>
                </a:solidFill>
              </a:rPr>
              <a:t>Πρώτα μεταφέρονται στο κέντρο ανακύκλωσης, κομματιάζονται και πλένονται.</a:t>
            </a:r>
            <a:endParaRPr lang="en-GR" sz="1600" b="0" dirty="0">
              <a:solidFill>
                <a:schemeClr val="bg1"/>
              </a:solidFill>
            </a:endParaRP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F87FAE90-A963-4744-B8C0-BC463D9E5283}"/>
              </a:ext>
            </a:extLst>
          </p:cNvPr>
          <p:cNvSpPr txBox="1">
            <a:spLocks/>
          </p:cNvSpPr>
          <p:nvPr/>
        </p:nvSpPr>
        <p:spPr>
          <a:xfrm>
            <a:off x="3257649" y="4972868"/>
            <a:ext cx="2628749" cy="936435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l-GR" sz="1600" b="0" dirty="0">
                <a:solidFill>
                  <a:schemeClr val="bg1"/>
                </a:solidFill>
              </a:rPr>
              <a:t>Στη συνέχεια λιώνουν το πλαστικό και το στραγγίζουν για να φτιάξουν μακριές πλαστικές κλωστές.</a:t>
            </a:r>
            <a:endParaRPr lang="en-GR" sz="1600" b="0" dirty="0">
              <a:solidFill>
                <a:schemeClr val="bg1"/>
              </a:solidFill>
            </a:endParaRP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20387EE7-5DA6-2A48-B337-D7ED3298ED49}"/>
              </a:ext>
            </a:extLst>
          </p:cNvPr>
          <p:cNvSpPr txBox="1">
            <a:spLocks/>
          </p:cNvSpPr>
          <p:nvPr/>
        </p:nvSpPr>
        <p:spPr>
          <a:xfrm>
            <a:off x="5802292" y="4997952"/>
            <a:ext cx="2803232" cy="117534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l-GR" sz="1600" b="0" dirty="0">
                <a:solidFill>
                  <a:schemeClr val="bg1"/>
                </a:solidFill>
              </a:rPr>
              <a:t>Οι μακριές πλαστικές κλωστές υφαίνονται για το σχηματισμό ενός υλικού που ονομάζεται πολυεστέρας.   </a:t>
            </a:r>
            <a:endParaRPr lang="en-GR" sz="1600" b="0" dirty="0">
              <a:solidFill>
                <a:schemeClr val="bg1"/>
              </a:solidFill>
            </a:endParaRPr>
          </a:p>
          <a:p>
            <a:pPr hangingPunct="1"/>
            <a:endParaRPr lang="en-GB" sz="1600" b="0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88C63DD-5FA8-EF48-B5C2-DD9AF53C81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477706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4E267-0F54-6140-96A4-77E9B0461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2 Που πάνε τα πλαστικά;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E272DB-0E13-834F-AA17-779C220D2C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1" y="992610"/>
            <a:ext cx="8517089" cy="1369287"/>
          </a:xfrm>
        </p:spPr>
        <p:txBody>
          <a:bodyPr/>
          <a:lstStyle/>
          <a:p>
            <a:r>
              <a:rPr lang="el-GR" dirty="0"/>
              <a:t>Γνωρίζατε ότι αυτά τα αντικείμενα φτιάχνονται από ανακυκλωμένα πλαστικά μπουκάλια;</a:t>
            </a:r>
            <a:endParaRPr lang="en-GR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AD1E76E-3CFB-4547-9B17-3CC9496A8ECA}"/>
              </a:ext>
            </a:extLst>
          </p:cNvPr>
          <p:cNvSpPr/>
          <p:nvPr/>
        </p:nvSpPr>
        <p:spPr>
          <a:xfrm>
            <a:off x="528992" y="2874207"/>
            <a:ext cx="1846998" cy="1846998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2A39CA4-FB79-E848-9F94-B852DD4A9D31}"/>
              </a:ext>
            </a:extLst>
          </p:cNvPr>
          <p:cNvSpPr/>
          <p:nvPr/>
        </p:nvSpPr>
        <p:spPr>
          <a:xfrm>
            <a:off x="4697478" y="2889321"/>
            <a:ext cx="1846998" cy="1846998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CDC57A7-8A4A-DB48-A68F-0815E7276F82}"/>
              </a:ext>
            </a:extLst>
          </p:cNvPr>
          <p:cNvSpPr/>
          <p:nvPr/>
        </p:nvSpPr>
        <p:spPr>
          <a:xfrm>
            <a:off x="6785710" y="2896878"/>
            <a:ext cx="1846998" cy="1846998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AC5FC3E-6ABF-4B6D-958A-C1B0B4DC30E3}"/>
              </a:ext>
            </a:extLst>
          </p:cNvPr>
          <p:cNvSpPr/>
          <p:nvPr/>
        </p:nvSpPr>
        <p:spPr>
          <a:xfrm>
            <a:off x="2613235" y="2889321"/>
            <a:ext cx="1846998" cy="1846998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22CFC91-D920-7D45-A145-798313BDF9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50526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D5E98F18-21C6-114D-A398-D0EA3515ACC1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C91A74-7236-D048-BDBF-F5254E0D4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2 Που πάνε τα πλαστικά;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3C3549-2E92-8D49-846F-56A033C1F6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Χωματερή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DEBEF6-9C2D-9445-8D4B-633B08BA2AE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7" y="1806361"/>
            <a:ext cx="2856335" cy="1591110"/>
          </a:xfrm>
        </p:spPr>
        <p:txBody>
          <a:bodyPr/>
          <a:lstStyle/>
          <a:p>
            <a:r>
              <a:rPr lang="el-GR" sz="1800" b="1" dirty="0"/>
              <a:t>Αν το πλαστικό δεν ανακυκλωθεί, μπορεί να καταλήξει σε χωματερή.</a:t>
            </a:r>
            <a:endParaRPr lang="en-US" sz="1800" b="1" dirty="0"/>
          </a:p>
          <a:p>
            <a:r>
              <a:rPr lang="el-GR" sz="1200" dirty="0"/>
              <a:t>Τα απορρίμματα στις χωματερές μπορεί να απελευθερώσουν τοξίνες σε υδάτινες οδούς και στην ατμόσφαιρα.</a:t>
            </a:r>
            <a:endParaRPr lang="en-GR" sz="1200" dirty="0"/>
          </a:p>
          <a:p>
            <a:r>
              <a:rPr lang="el-GR" sz="1200" dirty="0"/>
              <a:t>Ο χώρος που έχουμε για χωματερές εξαντλείται.</a:t>
            </a:r>
            <a:endParaRPr lang="en-GR" sz="1200" dirty="0"/>
          </a:p>
          <a:p>
            <a:r>
              <a:rPr lang="el-GR" sz="1200" dirty="0"/>
              <a:t>Χρειάζονται εκατοντάδες χρόνια για να διασπαστεί το πλαστικό, που σημαίνει ότι θα βρίσκεται στη χωματερή για πολύ καιρό.</a:t>
            </a:r>
            <a:endParaRPr lang="en-GR" sz="1200" dirty="0"/>
          </a:p>
          <a:p>
            <a:r>
              <a:rPr lang="el-GR" sz="1200" dirty="0"/>
              <a:t>Τα απορρίμματα στη χωματερή μπορούν να θέσουν σε κίνδυνο την ανθρώπινη υγεία εξαιτίας της μυρωδιάς, των εντόμων και των παρασίτων. </a:t>
            </a:r>
            <a:endParaRPr lang="en-GR" sz="1200" dirty="0"/>
          </a:p>
          <a:p>
            <a:endParaRPr lang="en-US" sz="1200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E2CA7AC-3D6D-1546-833A-586E3B3233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42405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D5E98F18-21C6-114D-A398-D0EA3515ACC1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C91A74-7236-D048-BDBF-F5254E0D4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2 Που πάνε τα πλαστικά;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3C3549-2E92-8D49-846F-56A033C1F6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Χωματερή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DEBEF6-9C2D-9445-8D4B-633B08BA2AE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7" y="1837890"/>
            <a:ext cx="3010284" cy="2418501"/>
          </a:xfrm>
        </p:spPr>
        <p:txBody>
          <a:bodyPr/>
          <a:lstStyle/>
          <a:p>
            <a:r>
              <a:rPr lang="el-GR" sz="1800" b="1" dirty="0"/>
              <a:t>Τα σκουπίδια προκαλούν προβλήματα στην άγρια ζωή.</a:t>
            </a:r>
            <a:endParaRPr lang="en-US" sz="1400" dirty="0"/>
          </a:p>
          <a:p>
            <a:r>
              <a:rPr lang="el-GR" sz="1400" dirty="0"/>
              <a:t>Τα πλαστικά πετιούνται συχνά σε ποτάμια και ρέματα και μπορεί να καταλήξουν στη θάλασσα.</a:t>
            </a:r>
            <a:endParaRPr lang="en-GR" sz="1400" dirty="0"/>
          </a:p>
          <a:p>
            <a:r>
              <a:rPr lang="el-GR" sz="1400" dirty="0"/>
              <a:t>Πετονιές, δίχτυα και αγκίστρια πετιούνται μερικές φορές στη θάλασσα.</a:t>
            </a:r>
            <a:endParaRPr lang="en-GR" sz="1400" dirty="0"/>
          </a:p>
          <a:p>
            <a:r>
              <a:rPr lang="el-GR" sz="1400" dirty="0"/>
              <a:t>Μικροσκοπικά κομμάτια πλαστικού από ρούχα και απορρυπαντικά περνούν μέσα από τα σιφόνια και μπορεί να καταλήξουν κι αυτά στη θάλασσα.       </a:t>
            </a:r>
            <a:endParaRPr lang="en-GR" sz="1400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277D9B-82D4-474C-BE18-9024323D85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25510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D5E98F18-21C6-114D-A398-D0EA3515ACC1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C91A74-7236-D048-BDBF-F5254E0D4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2 Που πάνε τα πλαστικά;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3C3549-2E92-8D49-846F-56A033C1F6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0"/>
            <a:ext cx="3755902" cy="1369287"/>
          </a:xfrm>
        </p:spPr>
        <p:txBody>
          <a:bodyPr/>
          <a:lstStyle/>
          <a:p>
            <a:r>
              <a:rPr lang="el-GR" dirty="0"/>
              <a:t>Τα σκουπίδια στις θάλασσες αποτελούν μεγάλο πρόβλημα για την άγρια ζωή.</a:t>
            </a:r>
            <a:endParaRPr lang="en-G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635797-69BC-2944-B023-DCA095F34C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00376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F3CADEC272EC47A0E7F131D361E962" ma:contentTypeVersion="14" ma:contentTypeDescription="Create a new document." ma:contentTypeScope="" ma:versionID="24c81d447bc6b5ac67cf067a27a97405">
  <xsd:schema xmlns:xsd="http://www.w3.org/2001/XMLSchema" xmlns:xs="http://www.w3.org/2001/XMLSchema" xmlns:p="http://schemas.microsoft.com/office/2006/metadata/properties" xmlns:ns2="764ce334-4dea-4cda-96fd-5a46cc3154a2" xmlns:ns3="edf7c51f-8958-4cb5-b692-975806f17f35" targetNamespace="http://schemas.microsoft.com/office/2006/metadata/properties" ma:root="true" ma:fieldsID="8a54389f68091cd9c711130033bfa7a4" ns2:_="" ns3:_="">
    <xsd:import namespace="764ce334-4dea-4cda-96fd-5a46cc3154a2"/>
    <xsd:import namespace="edf7c51f-8958-4cb5-b692-975806f17f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4ce334-4dea-4cda-96fd-5a46cc3154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f7c51f-8958-4cb5-b692-975806f17f3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764ce334-4dea-4cda-96fd-5a46cc3154a2" xsi:nil="true"/>
  </documentManagement>
</p:properties>
</file>

<file path=customXml/itemProps1.xml><?xml version="1.0" encoding="utf-8"?>
<ds:datastoreItem xmlns:ds="http://schemas.openxmlformats.org/officeDocument/2006/customXml" ds:itemID="{E548A675-427F-4637-B000-3640B168232D}"/>
</file>

<file path=customXml/itemProps2.xml><?xml version="1.0" encoding="utf-8"?>
<ds:datastoreItem xmlns:ds="http://schemas.openxmlformats.org/officeDocument/2006/customXml" ds:itemID="{775CD315-E326-4460-8266-371B705FB8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AB3B0EE-466A-45DC-83B1-BC059AA52FB8}">
  <ds:schemaRefs>
    <ds:schemaRef ds:uri="7dd0c2b8-7301-49b5-921e-ab84ec4c20a5"/>
    <ds:schemaRef ds:uri="http://www.w3.org/XML/1998/namespace"/>
    <ds:schemaRef ds:uri="http://schemas.microsoft.com/office/2006/documentManagement/types"/>
    <ds:schemaRef ds:uri="http://purl.org/dc/terms/"/>
    <ds:schemaRef ds:uri="http://purl.org/dc/dcmitype/"/>
    <ds:schemaRef ds:uri="8dd429a2-b850-4aa5-85c2-8487e2b197cf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1864</TotalTime>
  <Words>508</Words>
  <Application>Microsoft Macintosh PowerPoint</Application>
  <PresentationFormat>On-screen Show (4:3)</PresentationFormat>
  <Paragraphs>80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Century Gothic</vt:lpstr>
      <vt:lpstr>Helvetica Neue Medium</vt:lpstr>
      <vt:lpstr>Office Theme</vt:lpstr>
      <vt:lpstr>PowerPoint Presentation</vt:lpstr>
      <vt:lpstr>Μάθημα 2 Που πάνε τα πλαστικά; </vt:lpstr>
      <vt:lpstr>Μάθημα 2 Που πάνε τα πλαστικά; </vt:lpstr>
      <vt:lpstr>Μάθημα 2 Που πάνε τα πλαστικά; </vt:lpstr>
      <vt:lpstr>Μάθημα 2 Που πάνε τα πλαστικά; </vt:lpstr>
      <vt:lpstr>Μάθημα 2 Που πάνε τα πλαστικά; </vt:lpstr>
      <vt:lpstr>Μάθημα 2 Που πάνε τα πλαστικά; </vt:lpstr>
      <vt:lpstr>Μάθημα 2 Που πάνε τα πλαστικά; </vt:lpstr>
      <vt:lpstr>Μάθημα 2 Που πάνε τα πλαστικά; </vt:lpstr>
      <vt:lpstr>Μάθημα 2 Που πάνε τα πλαστικά; </vt:lpstr>
      <vt:lpstr>Μάθημα 2 Που πάνε τα πλαστικά; </vt:lpstr>
      <vt:lpstr>Μάθημα 2 Που πάνε τα πλαστικά;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Maddy Street</dc:creator>
  <cp:lastModifiedBy>Leonidas Kapralos</cp:lastModifiedBy>
  <cp:revision>110</cp:revision>
  <cp:lastPrinted>2018-10-15T11:47:29Z</cp:lastPrinted>
  <dcterms:modified xsi:type="dcterms:W3CDTF">2021-03-09T08:55:10Z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0x0101008DF3CADEC272EC47A0E7F131D361E962</vt:lpwstr>
  </property>
</Properties>
</file>