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8" r:id="rId5"/>
    <p:sldId id="259" r:id="rId6"/>
    <p:sldId id="264" r:id="rId7"/>
    <p:sldId id="265" r:id="rId8"/>
    <p:sldId id="266" r:id="rId9"/>
    <p:sldId id="260" r:id="rId10"/>
    <p:sldId id="261" r:id="rId11"/>
    <p:sldId id="263" r:id="rId12"/>
    <p:sldId id="262" r:id="rId13"/>
    <p:sldId id="268" r:id="rId14"/>
    <p:sldId id="267" r:id="rId15"/>
    <p:sldId id="269" r:id="rId16"/>
    <p:sldId id="270" r:id="rId17"/>
    <p:sldId id="271" r:id="rId18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6E3"/>
    <a:srgbClr val="6CD1D4"/>
    <a:srgbClr val="EF3C53"/>
    <a:srgbClr val="091932"/>
    <a:srgbClr val="4EB7A0"/>
    <a:srgbClr val="25233F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8"/>
    <p:restoredTop sz="94490"/>
  </p:normalViewPr>
  <p:slideViewPr>
    <p:cSldViewPr snapToGrid="0" snapToObjects="1">
      <p:cViewPr varScale="1">
        <p:scale>
          <a:sx n="109" d="100"/>
          <a:sy n="109" d="100"/>
        </p:scale>
        <p:origin x="19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853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2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6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3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07357" cy="2112962"/>
          </a:xfrm>
        </p:spPr>
        <p:txBody>
          <a:bodyPr/>
          <a:lstStyle/>
          <a:p>
            <a:r>
              <a:rPr lang="el-GR" dirty="0"/>
              <a:t>Τι επιπτώσεις μπορεί να έχει το πλαστικό;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8"/>
            <a:ext cx="2309205" cy="262274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Θαλάσσια πλαστικά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391358" cy="156978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</a:t>
            </a:r>
            <a:r>
              <a:rPr lang="el-GR" dirty="0"/>
              <a:t>Ηλικίες</a:t>
            </a:r>
            <a:r>
              <a:rPr lang="en-US" dirty="0"/>
              <a:t> 5-7</a:t>
            </a:r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B9A069A-6E19-5043-83FD-26BA27E5685C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F124EBCD-19F2-2741-819B-451B4F6CA6A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29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370E-A5AD-314F-A667-616DAF6D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34533-0047-664C-B223-01B05D7E3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Τροφικές αλυσίδες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AC0C6C-C7E9-7A46-ACB5-9B0605762C82}"/>
              </a:ext>
            </a:extLst>
          </p:cNvPr>
          <p:cNvSpPr/>
          <p:nvPr/>
        </p:nvSpPr>
        <p:spPr>
          <a:xfrm>
            <a:off x="862474" y="3006438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6A2C00-2401-CB43-AB49-623D1BF69C34}"/>
              </a:ext>
            </a:extLst>
          </p:cNvPr>
          <p:cNvSpPr/>
          <p:nvPr/>
        </p:nvSpPr>
        <p:spPr>
          <a:xfrm>
            <a:off x="3492302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F44FC9E-B284-9148-BFB8-F14F99D70427}"/>
              </a:ext>
            </a:extLst>
          </p:cNvPr>
          <p:cNvSpPr/>
          <p:nvPr/>
        </p:nvSpPr>
        <p:spPr>
          <a:xfrm>
            <a:off x="6120051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B345A09-6747-164C-8F06-4C16A6F24F90}"/>
              </a:ext>
            </a:extLst>
          </p:cNvPr>
          <p:cNvSpPr txBox="1">
            <a:spLocks/>
          </p:cNvSpPr>
          <p:nvPr/>
        </p:nvSpPr>
        <p:spPr>
          <a:xfrm>
            <a:off x="862474" y="52554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Κοράλλι εγκέφαλος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1E21E10-CD23-B448-9398-52916E9EDD97}"/>
              </a:ext>
            </a:extLst>
          </p:cNvPr>
          <p:cNvSpPr txBox="1">
            <a:spLocks/>
          </p:cNvSpPr>
          <p:nvPr/>
        </p:nvSpPr>
        <p:spPr>
          <a:xfrm>
            <a:off x="3491302" y="5255460"/>
            <a:ext cx="2161353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Αστερίας</a:t>
            </a:r>
            <a:r>
              <a:rPr lang="en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1BA856B-9E9C-F043-9744-F7D71DD81FDB}"/>
              </a:ext>
            </a:extLst>
          </p:cNvPr>
          <p:cNvSpPr txBox="1">
            <a:spLocks/>
          </p:cNvSpPr>
          <p:nvPr/>
        </p:nvSpPr>
        <p:spPr>
          <a:xfrm>
            <a:off x="6120051" y="5255460"/>
            <a:ext cx="2526109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Θαλάσσιο σαλιγκάρι (Τρομπέτα του Τρίτωνα)</a:t>
            </a:r>
            <a:r>
              <a:rPr lang="en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65EA746-3545-3C4E-80AC-8118D7A7BF42}"/>
              </a:ext>
            </a:extLst>
          </p:cNvPr>
          <p:cNvCxnSpPr/>
          <p:nvPr/>
        </p:nvCxnSpPr>
        <p:spPr>
          <a:xfrm>
            <a:off x="3142695" y="4021584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36A12C9-4450-EA4B-B345-5FA5788F8DF2}"/>
              </a:ext>
            </a:extLst>
          </p:cNvPr>
          <p:cNvCxnSpPr/>
          <p:nvPr/>
        </p:nvCxnSpPr>
        <p:spPr>
          <a:xfrm>
            <a:off x="5789721" y="4030462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1" name="Picture 10" descr="A close up of a plant&#10;&#10;Description automatically generated">
            <a:extLst>
              <a:ext uri="{FF2B5EF4-FFF2-40B4-BE49-F238E27FC236}">
                <a16:creationId xmlns:a16="http://schemas.microsoft.com/office/drawing/2014/main" id="{5D94279C-505F-E747-8AF2-C36CEB450B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7367" y="3337522"/>
            <a:ext cx="1500357" cy="1474927"/>
          </a:xfrm>
          <a:prstGeom prst="rect">
            <a:avLst/>
          </a:prstGeom>
        </p:spPr>
      </p:pic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922AD81F-DAEA-BE4E-BE9C-7970923831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289" y="3429000"/>
            <a:ext cx="1618601" cy="1228937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C184746E-6FBE-9E4D-8A4A-51473D1D77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219" y="3337522"/>
            <a:ext cx="1500154" cy="15060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86CCF9-CDBA-6A4D-865B-18725DD0AE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3612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>
            <a:extLst>
              <a:ext uri="{FF2B5EF4-FFF2-40B4-BE49-F238E27FC236}">
                <a16:creationId xmlns:a16="http://schemas.microsoft.com/office/drawing/2014/main" id="{A0CC8A10-2579-4743-BBC5-4B1586180FFC}"/>
              </a:ext>
            </a:extLst>
          </p:cNvPr>
          <p:cNvSpPr/>
          <p:nvPr/>
        </p:nvSpPr>
        <p:spPr>
          <a:xfrm>
            <a:off x="516245" y="2368831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8DFD016-7DE9-7749-A53A-B33BE9FDC8FE}"/>
              </a:ext>
            </a:extLst>
          </p:cNvPr>
          <p:cNvSpPr/>
          <p:nvPr/>
        </p:nvSpPr>
        <p:spPr>
          <a:xfrm>
            <a:off x="4477281" y="3785595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C047286-94D9-B745-A99F-497D2E093565}"/>
              </a:ext>
            </a:extLst>
          </p:cNvPr>
          <p:cNvSpPr/>
          <p:nvPr/>
        </p:nvSpPr>
        <p:spPr>
          <a:xfrm>
            <a:off x="5843142" y="5010605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6" name="Picture 55" descr="A drawing of a face&#10;&#10;Description automatically generated">
            <a:extLst>
              <a:ext uri="{FF2B5EF4-FFF2-40B4-BE49-F238E27FC236}">
                <a16:creationId xmlns:a16="http://schemas.microsoft.com/office/drawing/2014/main" id="{86D106D4-8E8D-294A-83F6-32DF74E065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337" y="2721236"/>
            <a:ext cx="961837" cy="597319"/>
          </a:xfrm>
          <a:prstGeom prst="rect">
            <a:avLst/>
          </a:prstGeom>
        </p:spPr>
      </p:pic>
      <p:pic>
        <p:nvPicPr>
          <p:cNvPr id="57" name="Picture 56" descr="A picture containing hanger, object, lawn mower&#10;&#10;Description automatically generated">
            <a:extLst>
              <a:ext uri="{FF2B5EF4-FFF2-40B4-BE49-F238E27FC236}">
                <a16:creationId xmlns:a16="http://schemas.microsoft.com/office/drawing/2014/main" id="{64668FEC-59F3-E241-AF41-45F1A3F943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292" y="5404757"/>
            <a:ext cx="1108370" cy="43103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5E7B41A-2667-D343-A03A-7CE84105DB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135" y="4216217"/>
            <a:ext cx="1088962" cy="488155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B42E9ACD-7967-AC4B-B933-7722445565C3}"/>
              </a:ext>
            </a:extLst>
          </p:cNvPr>
          <p:cNvSpPr/>
          <p:nvPr/>
        </p:nvSpPr>
        <p:spPr>
          <a:xfrm>
            <a:off x="7545894" y="3111163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FCBCF3D-1EC0-2242-A80A-B5EEBBC981B2}"/>
              </a:ext>
            </a:extLst>
          </p:cNvPr>
          <p:cNvSpPr/>
          <p:nvPr/>
        </p:nvSpPr>
        <p:spPr>
          <a:xfrm>
            <a:off x="4052574" y="2113912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EA99F2E-12E7-F74A-B7A9-3B1695A0AD2D}"/>
              </a:ext>
            </a:extLst>
          </p:cNvPr>
          <p:cNvSpPr/>
          <p:nvPr/>
        </p:nvSpPr>
        <p:spPr>
          <a:xfrm>
            <a:off x="5931533" y="2721236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0" name="Picture 49" descr="A drawing on a necklace&#10;&#10;Description automatically generated">
            <a:extLst>
              <a:ext uri="{FF2B5EF4-FFF2-40B4-BE49-F238E27FC236}">
                <a16:creationId xmlns:a16="http://schemas.microsoft.com/office/drawing/2014/main" id="{83583CC1-47FA-7C4D-B9EA-BAC7219A3E2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50" y="2433293"/>
            <a:ext cx="995141" cy="715334"/>
          </a:xfrm>
          <a:prstGeom prst="rect">
            <a:avLst/>
          </a:prstGeom>
        </p:spPr>
      </p:pic>
      <p:pic>
        <p:nvPicPr>
          <p:cNvPr id="51" name="Picture 50" descr="A close up of a mans face&#10;&#10;Description automatically generated">
            <a:extLst>
              <a:ext uri="{FF2B5EF4-FFF2-40B4-BE49-F238E27FC236}">
                <a16:creationId xmlns:a16="http://schemas.microsoft.com/office/drawing/2014/main" id="{7F75E5ED-3B82-E443-93AC-8BEAF4AB17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984" y="3035528"/>
            <a:ext cx="1017344" cy="700783"/>
          </a:xfrm>
          <a:prstGeom prst="rect">
            <a:avLst/>
          </a:prstGeom>
        </p:spPr>
      </p:pic>
      <p:pic>
        <p:nvPicPr>
          <p:cNvPr id="52" name="Picture 51" descr="A picture containing text&#10;&#10;Description automatically generated">
            <a:extLst>
              <a:ext uri="{FF2B5EF4-FFF2-40B4-BE49-F238E27FC236}">
                <a16:creationId xmlns:a16="http://schemas.microsoft.com/office/drawing/2014/main" id="{FBF53627-F0ED-EA4D-B0B6-F06D12EC42E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400" y="3415097"/>
            <a:ext cx="852288" cy="6801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50370E-A5AD-314F-A667-616DAF6D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34533-0047-664C-B223-01B05D7E3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158567" cy="1102949"/>
          </a:xfrm>
        </p:spPr>
        <p:txBody>
          <a:bodyPr/>
          <a:lstStyle/>
          <a:p>
            <a:r>
              <a:rPr lang="el-GR" dirty="0"/>
              <a:t>Μοντέλο τροφικής αλυσίδας</a:t>
            </a:r>
            <a:endParaRPr lang="en-GR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5BB94D3-3728-EF48-870B-8EE7F3406F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565911"/>
            <a:ext cx="8253150" cy="614648"/>
          </a:xfrm>
        </p:spPr>
        <p:txBody>
          <a:bodyPr/>
          <a:lstStyle/>
          <a:p>
            <a:r>
              <a:rPr lang="el-GR" dirty="0"/>
              <a:t>Επιλέξτε από αυτά τα είδη για να φτιάξετε το δικό σας μοντέλο τροφικής αλυσίδας.</a:t>
            </a:r>
            <a:endParaRPr lang="en-GR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67B987F-6441-7246-A05F-41978B90BBB9}"/>
              </a:ext>
            </a:extLst>
          </p:cNvPr>
          <p:cNvSpPr/>
          <p:nvPr/>
        </p:nvSpPr>
        <p:spPr>
          <a:xfrm>
            <a:off x="2447084" y="2682111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089DEB8-66E1-2A44-AEFD-6D04AD826554}"/>
              </a:ext>
            </a:extLst>
          </p:cNvPr>
          <p:cNvSpPr/>
          <p:nvPr/>
        </p:nvSpPr>
        <p:spPr>
          <a:xfrm>
            <a:off x="2951104" y="5114266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FE99DB0-6B0C-A448-93F6-F41CA7641152}"/>
              </a:ext>
            </a:extLst>
          </p:cNvPr>
          <p:cNvSpPr/>
          <p:nvPr/>
        </p:nvSpPr>
        <p:spPr>
          <a:xfrm>
            <a:off x="1424927" y="3989811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0" name="Picture 19" descr="A close up of a plant&#10;&#10;Description automatically generated">
            <a:extLst>
              <a:ext uri="{FF2B5EF4-FFF2-40B4-BE49-F238E27FC236}">
                <a16:creationId xmlns:a16="http://schemas.microsoft.com/office/drawing/2014/main" id="{8D75033F-5B9F-8B48-B54B-57FCB492DA8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255" y="5314429"/>
            <a:ext cx="919623" cy="904036"/>
          </a:xfrm>
          <a:prstGeom prst="rect">
            <a:avLst/>
          </a:prstGeom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85A04E94-BFEF-4B48-9745-CEB69AC6695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258" y="4257345"/>
            <a:ext cx="992099" cy="753260"/>
          </a:xfrm>
          <a:prstGeom prst="rect">
            <a:avLst/>
          </a:prstGeom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876522D1-1B5A-814D-84F0-EAC79B754EF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669" y="2884886"/>
            <a:ext cx="919499" cy="923119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0F14AC8E-4155-B54C-8247-129090EF526A}"/>
              </a:ext>
            </a:extLst>
          </p:cNvPr>
          <p:cNvSpPr/>
          <p:nvPr/>
        </p:nvSpPr>
        <p:spPr>
          <a:xfrm>
            <a:off x="223737" y="5172056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B3519C5-C1AF-5B4D-A1FF-71995BFE3018}"/>
              </a:ext>
            </a:extLst>
          </p:cNvPr>
          <p:cNvSpPr/>
          <p:nvPr/>
        </p:nvSpPr>
        <p:spPr>
          <a:xfrm>
            <a:off x="7710780" y="5114266"/>
            <a:ext cx="1328671" cy="1328671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8" name="Picture 37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DAED6C86-7C0D-624D-A2C3-8D9AB547658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4967" y="5440106"/>
            <a:ext cx="1060295" cy="744938"/>
          </a:xfrm>
          <a:prstGeom prst="rect">
            <a:avLst/>
          </a:prstGeom>
        </p:spPr>
      </p:pic>
      <p:pic>
        <p:nvPicPr>
          <p:cNvPr id="39" name="Picture 38" descr="A drawing of a face&#10;&#10;Description automatically generated">
            <a:extLst>
              <a:ext uri="{FF2B5EF4-FFF2-40B4-BE49-F238E27FC236}">
                <a16:creationId xmlns:a16="http://schemas.microsoft.com/office/drawing/2014/main" id="{D0745969-5A61-074F-B7AE-F248FC558BE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79" y="5454282"/>
            <a:ext cx="941785" cy="7642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B58DAB6-B6BD-0E45-AE8D-8FAEB37D473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505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E4064-8EC3-6249-9CCC-7C7A79EF3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86C43-9C72-464A-9E78-5AA827A869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Τι μπορούμε να κάνουμε;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B27B13-C9D4-3D40-95F4-AABA23DBB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4338" y="4784945"/>
            <a:ext cx="2424065" cy="844010"/>
          </a:xfrm>
        </p:spPr>
        <p:txBody>
          <a:bodyPr anchor="t"/>
          <a:lstStyle/>
          <a:p>
            <a:r>
              <a:rPr lang="el-GR" dirty="0">
                <a:solidFill>
                  <a:schemeClr val="bg1"/>
                </a:solidFill>
              </a:rPr>
              <a:t>Πάρτε επαναχρησιμοποιούμενες τσάντες στο σουπερμάρκετ.</a:t>
            </a:r>
            <a:endParaRPr lang="en-GR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46CDC6-5FC8-A54E-A36B-9AED51C63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91302" y="4784945"/>
            <a:ext cx="2161353" cy="844010"/>
          </a:xfrm>
        </p:spPr>
        <p:txBody>
          <a:bodyPr anchor="t"/>
          <a:lstStyle/>
          <a:p>
            <a:r>
              <a:rPr lang="el-GR" dirty="0">
                <a:solidFill>
                  <a:schemeClr val="bg1"/>
                </a:solidFill>
              </a:rPr>
              <a:t>Πείτε όχι στα πλαστικά καλαμάκια.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94539A5-0377-7740-A25B-491D6D6441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20051" y="4784945"/>
            <a:ext cx="2168715" cy="844010"/>
          </a:xfrm>
        </p:spPr>
        <p:txBody>
          <a:bodyPr anchor="t"/>
          <a:lstStyle/>
          <a:p>
            <a:r>
              <a:rPr lang="el-GR" dirty="0">
                <a:solidFill>
                  <a:schemeClr val="bg1"/>
                </a:solidFill>
              </a:rPr>
              <a:t>Χρησιμοποιήστε επαναχρησιμοποιούμενο μπουκάλι για νερό.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BE898C6-1287-7A40-BB7C-05704D659E0B}"/>
              </a:ext>
            </a:extLst>
          </p:cNvPr>
          <p:cNvSpPr/>
          <p:nvPr/>
        </p:nvSpPr>
        <p:spPr>
          <a:xfrm>
            <a:off x="862474" y="2482655"/>
            <a:ext cx="2167715" cy="2167715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4257BED-115C-A249-91BE-A575B15E85F5}"/>
              </a:ext>
            </a:extLst>
          </p:cNvPr>
          <p:cNvSpPr/>
          <p:nvPr/>
        </p:nvSpPr>
        <p:spPr>
          <a:xfrm>
            <a:off x="3492302" y="2462967"/>
            <a:ext cx="2167715" cy="2167715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47A0760-0301-6F4F-8B02-D090261550D8}"/>
              </a:ext>
            </a:extLst>
          </p:cNvPr>
          <p:cNvSpPr/>
          <p:nvPr/>
        </p:nvSpPr>
        <p:spPr>
          <a:xfrm>
            <a:off x="6120051" y="2462967"/>
            <a:ext cx="2167715" cy="2167715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929B7A-E607-8B47-B7FB-964ADABD0D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472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EBB2B49-EFC2-CD47-87F4-83E15328F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427CA78-E410-F447-92C1-5E519FF738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81E50CC-2419-FB48-994B-E5582DC55AF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968318" y="2149475"/>
            <a:ext cx="3400148" cy="2281238"/>
          </a:xfrm>
        </p:spPr>
        <p:txBody>
          <a:bodyPr/>
          <a:lstStyle/>
          <a:p>
            <a:pPr marL="0" indent="0">
              <a:buNone/>
            </a:pPr>
            <a:r>
              <a:rPr lang="el-GR" sz="2000" b="0" dirty="0"/>
              <a:t>Φτιάξτε μια καρτ </a:t>
            </a:r>
            <a:r>
              <a:rPr lang="el-GR" sz="2000" b="0" dirty="0" err="1"/>
              <a:t>ποστάλ</a:t>
            </a:r>
            <a:r>
              <a:rPr lang="el-GR" sz="2000" b="0" dirty="0"/>
              <a:t> ζητώντας από έναν φίλο/μια φίλη ή ένα μέλος της οικογένειας</a:t>
            </a:r>
            <a:r>
              <a:rPr lang="en-GR" sz="2000" b="0" dirty="0"/>
              <a:t> </a:t>
            </a:r>
            <a:r>
              <a:rPr lang="el-GR" sz="2000" b="0" dirty="0"/>
              <a:t>να χρησιμοποιεί λιγότερο πλαστικό.</a:t>
            </a:r>
            <a:endParaRPr lang="en-GR" sz="2000" b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0A9A1C-671A-B249-8FF9-44737EE77024}"/>
              </a:ext>
            </a:extLst>
          </p:cNvPr>
          <p:cNvSpPr>
            <a:spLocks noChangeAspect="1"/>
          </p:cNvSpPr>
          <p:nvPr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405D330-D8D5-2440-8E7F-D922C3D096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465" y="1944061"/>
            <a:ext cx="3068694" cy="43374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BFA360-EF38-7849-9026-3528A8947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C4BC7A0-A556-844B-8A9A-BE1D4E7EA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40" y="1944061"/>
            <a:ext cx="3066870" cy="433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415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2E12B-652F-8846-967E-1306EF2A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6E7C9B3-B6FE-864C-B6A1-160D37DAF8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265012"/>
              </p:ext>
            </p:extLst>
          </p:nvPr>
        </p:nvGraphicFramePr>
        <p:xfrm>
          <a:off x="323669" y="2011867"/>
          <a:ext cx="8428117" cy="44013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0491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407920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48097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258772">
                <a:tc>
                  <a:txBody>
                    <a:bodyPr/>
                    <a:lstStyle/>
                    <a:p>
                      <a:pPr algn="l"/>
                      <a:r>
                        <a:rPr lang="el-GR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Διαφάνεια</a:t>
                      </a:r>
                      <a:r>
                        <a:rPr lang="en-GR" sz="800" dirty="0">
                          <a:effectLst/>
                        </a:rPr>
                        <a:t> 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Παραχωρήθηκε από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3971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Μικροπλαστικά</a:t>
                      </a: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στην παραλία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Photosforyou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Παραλία με σκουπίδια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Adrej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Ciobanu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3971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Σαπούνι με μικροκόκκους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 μέσω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Πουλί σε δίχτυ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 Different Perspective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Χελώνα σε δίχτυ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NOAA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Πουλί σε δίχτυ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 Different Perspective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Ψάρι και σακούλα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Chiara Obscura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Τσάντα από δίχτυ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Daria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Shetsova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32895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Καλαμάκια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David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McEachan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3971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Επαναχρησιμοποιούμενο μπουκάλι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Gabriel Peter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58772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58772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58772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2F417EF-3AD4-D643-AACC-0437A0DE6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838D1B-525A-A642-8EC6-A5D521971494}"/>
              </a:ext>
            </a:extLst>
          </p:cNvPr>
          <p:cNvSpPr/>
          <p:nvPr/>
        </p:nvSpPr>
        <p:spPr>
          <a:xfrm>
            <a:off x="313509" y="1303800"/>
            <a:ext cx="3185065" cy="4558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B9BA78-23A9-9E43-ACB8-16EF5A241330}"/>
              </a:ext>
            </a:extLst>
          </p:cNvPr>
          <p:cNvSpPr/>
          <p:nvPr/>
        </p:nvSpPr>
        <p:spPr>
          <a:xfrm>
            <a:off x="313509" y="1127760"/>
            <a:ext cx="3372321" cy="631870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EE8997-FF89-C141-B3E7-7F15E8DA4FB3}"/>
              </a:ext>
            </a:extLst>
          </p:cNvPr>
          <p:cNvSpPr/>
          <p:nvPr/>
        </p:nvSpPr>
        <p:spPr>
          <a:xfrm>
            <a:off x="283029" y="1193803"/>
            <a:ext cx="6239209" cy="577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28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Πνευματική ιδιοκτησία εικόνων</a:t>
            </a:r>
            <a:endParaRPr lang="en-GR" sz="2800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9F1849-21EF-104A-B788-6117EAD382B7}"/>
              </a:ext>
            </a:extLst>
          </p:cNvPr>
          <p:cNvSpPr/>
          <p:nvPr/>
        </p:nvSpPr>
        <p:spPr>
          <a:xfrm>
            <a:off x="313509" y="6268720"/>
            <a:ext cx="4214058" cy="479007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BCDB4-35C7-4045-80BB-ACE36BD7320F}"/>
              </a:ext>
            </a:extLst>
          </p:cNvPr>
          <p:cNvSpPr txBox="1"/>
          <p:nvPr/>
        </p:nvSpPr>
        <p:spPr>
          <a:xfrm>
            <a:off x="283029" y="6432817"/>
            <a:ext cx="602023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l-GR" sz="1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Όλες οι υπόλοιπες εικόνες παραχωρήθηκαν από την </a:t>
            </a:r>
            <a:r>
              <a:rPr lang="en-US" sz="1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Encounter Edu</a:t>
            </a:r>
            <a:r>
              <a:rPr lang="el-GR" sz="1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R" sz="1400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9181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603FA-05C5-6D4F-8E95-2D5CFE90D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94EC73-CCAE-0F4C-A2E9-E2E9FE4B9F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149371"/>
            <a:ext cx="6223972" cy="2281237"/>
          </a:xfrm>
        </p:spPr>
        <p:txBody>
          <a:bodyPr/>
          <a:lstStyle/>
          <a:p>
            <a:pPr lvl="0"/>
            <a:r>
              <a:rPr lang="el-GR" dirty="0"/>
              <a:t>Κατανοούμε πώς το πλαστικό καταλήγει στη θάλασσα.</a:t>
            </a:r>
            <a:endParaRPr lang="en-GR" dirty="0"/>
          </a:p>
          <a:p>
            <a:pPr lvl="0"/>
            <a:r>
              <a:rPr lang="el-GR" dirty="0"/>
              <a:t>Ανακαλύπτουμε πώς επηρεάζει τη θαλάσσια ζωή.</a:t>
            </a:r>
            <a:endParaRPr lang="en-GR" dirty="0"/>
          </a:p>
          <a:p>
            <a:pPr lvl="0"/>
            <a:r>
              <a:rPr lang="el-GR" dirty="0"/>
              <a:t>Συζητάμε για τις τροφικές αλυσίδες.</a:t>
            </a:r>
            <a:endParaRPr lang="en-GR" dirty="0"/>
          </a:p>
          <a:p>
            <a:pPr lvl="0"/>
            <a:r>
              <a:rPr lang="el-GR" dirty="0"/>
              <a:t>Φτιάχνουμε ένα μοντέλο τροφικής αλυσίδας με προειδοποιήσεις για την πλαστική ρύπανση.</a:t>
            </a:r>
            <a:endParaRPr lang="en-GR" dirty="0"/>
          </a:p>
          <a:p>
            <a:pPr lvl="0"/>
            <a:r>
              <a:rPr lang="el-GR" dirty="0"/>
              <a:t>Σκεφτόμαστε πώς θα μειώσουμε το πλαστικό που χρησιμοποιούμε.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4ABCD1-4832-054A-9DE9-4D425E484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C7A29B-8290-8549-A004-88F9F3A20841}"/>
              </a:ext>
            </a:extLst>
          </p:cNvPr>
          <p:cNvSpPr/>
          <p:nvPr/>
        </p:nvSpPr>
        <p:spPr>
          <a:xfrm>
            <a:off x="170688" y="1019970"/>
            <a:ext cx="4511040" cy="48768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1298A6-AFB6-D14E-ADE8-9993CB27D1D9}"/>
              </a:ext>
            </a:extLst>
          </p:cNvPr>
          <p:cNvSpPr/>
          <p:nvPr/>
        </p:nvSpPr>
        <p:spPr>
          <a:xfrm>
            <a:off x="351961" y="929350"/>
            <a:ext cx="4552849" cy="57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3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Στόχοι του μαθήματος</a:t>
            </a:r>
            <a:endParaRPr lang="en-GR" sz="3600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7435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370E-A5AD-314F-A667-616DAF6D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34533-0047-664C-B223-01B05D7E3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Τροφικές αλυσίδες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6A46E9-6701-FB47-BF2F-89D12CA64F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652223"/>
            <a:ext cx="7916862" cy="2281236"/>
          </a:xfrm>
        </p:spPr>
        <p:txBody>
          <a:bodyPr/>
          <a:lstStyle/>
          <a:p>
            <a:r>
              <a:rPr lang="el-GR" dirty="0"/>
              <a:t>Όλα τα έμβια όντα χρειάζονται ενέργεια˙ τα περισσότερα ζώα παίρνουν ενέργεια από την τροφή τους. Τα ζώα τρέφονται με φυτά ή άλλα ζώα. Αυτό είναι γνωστό και ως τροφική αλυσίδα.</a:t>
            </a:r>
            <a:endParaRPr lang="en-GR" dirty="0"/>
          </a:p>
          <a:p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AC0C6C-C7E9-7A46-ACB5-9B0605762C82}"/>
              </a:ext>
            </a:extLst>
          </p:cNvPr>
          <p:cNvSpPr/>
          <p:nvPr/>
        </p:nvSpPr>
        <p:spPr>
          <a:xfrm>
            <a:off x="862474" y="3006438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6A2C00-2401-CB43-AB49-623D1BF69C34}"/>
              </a:ext>
            </a:extLst>
          </p:cNvPr>
          <p:cNvSpPr/>
          <p:nvPr/>
        </p:nvSpPr>
        <p:spPr>
          <a:xfrm>
            <a:off x="3492302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F44FC9E-B284-9148-BFB8-F14F99D70427}"/>
              </a:ext>
            </a:extLst>
          </p:cNvPr>
          <p:cNvSpPr/>
          <p:nvPr/>
        </p:nvSpPr>
        <p:spPr>
          <a:xfrm>
            <a:off x="6120051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B345A09-6747-164C-8F06-4C16A6F24F90}"/>
              </a:ext>
            </a:extLst>
          </p:cNvPr>
          <p:cNvSpPr txBox="1">
            <a:spLocks/>
          </p:cNvSpPr>
          <p:nvPr/>
        </p:nvSpPr>
        <p:spPr>
          <a:xfrm>
            <a:off x="862474" y="5095662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Κοράλλι </a:t>
            </a:r>
            <a:r>
              <a:rPr lang="en-US" dirty="0">
                <a:solidFill>
                  <a:schemeClr val="bg1"/>
                </a:solidFill>
              </a:rPr>
              <a:t>staghorn</a:t>
            </a:r>
            <a:r>
              <a:rPr lang="el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1E21E10-CD23-B448-9398-52916E9EDD97}"/>
              </a:ext>
            </a:extLst>
          </p:cNvPr>
          <p:cNvSpPr txBox="1">
            <a:spLocks/>
          </p:cNvSpPr>
          <p:nvPr/>
        </p:nvSpPr>
        <p:spPr>
          <a:xfrm>
            <a:off x="3491302" y="5095662"/>
            <a:ext cx="2161353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 err="1">
                <a:solidFill>
                  <a:schemeClr val="bg1"/>
                </a:solidFill>
              </a:rPr>
              <a:t>Σκαρίδα</a:t>
            </a:r>
            <a:r>
              <a:rPr lang="el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1BA856B-9E9C-F043-9744-F7D71DD81FDB}"/>
              </a:ext>
            </a:extLst>
          </p:cNvPr>
          <p:cNvSpPr txBox="1">
            <a:spLocks/>
          </p:cNvSpPr>
          <p:nvPr/>
        </p:nvSpPr>
        <p:spPr>
          <a:xfrm>
            <a:off x="6120051" y="5095662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Καρχαρίας τίγρης</a:t>
            </a:r>
            <a:r>
              <a:rPr lang="en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65EA746-3545-3C4E-80AC-8118D7A7BF42}"/>
              </a:ext>
            </a:extLst>
          </p:cNvPr>
          <p:cNvCxnSpPr/>
          <p:nvPr/>
        </p:nvCxnSpPr>
        <p:spPr>
          <a:xfrm>
            <a:off x="3142695" y="4021584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36A12C9-4450-EA4B-B345-5FA5788F8DF2}"/>
              </a:ext>
            </a:extLst>
          </p:cNvPr>
          <p:cNvCxnSpPr/>
          <p:nvPr/>
        </p:nvCxnSpPr>
        <p:spPr>
          <a:xfrm>
            <a:off x="5789721" y="4030462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7" name="Picture 16" descr="A drawing of a face&#10;&#10;Description automatically generated">
            <a:extLst>
              <a:ext uri="{FF2B5EF4-FFF2-40B4-BE49-F238E27FC236}">
                <a16:creationId xmlns:a16="http://schemas.microsoft.com/office/drawing/2014/main" id="{DC8A16AB-A78B-2C41-9F9A-427B67C896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158" y="3618551"/>
            <a:ext cx="1569229" cy="974521"/>
          </a:xfrm>
          <a:prstGeom prst="rect">
            <a:avLst/>
          </a:prstGeom>
        </p:spPr>
      </p:pic>
      <p:pic>
        <p:nvPicPr>
          <p:cNvPr id="19" name="Picture 18" descr="A picture containing hanger, object, lawn mower&#10;&#10;Description automatically generated">
            <a:extLst>
              <a:ext uri="{FF2B5EF4-FFF2-40B4-BE49-F238E27FC236}">
                <a16:creationId xmlns:a16="http://schemas.microsoft.com/office/drawing/2014/main" id="{16E968B0-D15C-E446-A418-2E867E8A49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760" y="3738682"/>
            <a:ext cx="1808295" cy="70322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F69C54-D3DB-8941-90C2-025DABA7EB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894" y="3680998"/>
            <a:ext cx="1776630" cy="7964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E7EB20-7AA3-0C41-A7FD-BC75921076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2967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370E-A5AD-314F-A667-616DAF6D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34533-0047-664C-B223-01B05D7E3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Τροφικές αλυσίδες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AC0C6C-C7E9-7A46-ACB5-9B0605762C82}"/>
              </a:ext>
            </a:extLst>
          </p:cNvPr>
          <p:cNvSpPr/>
          <p:nvPr/>
        </p:nvSpPr>
        <p:spPr>
          <a:xfrm>
            <a:off x="862474" y="3006438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6A2C00-2401-CB43-AB49-623D1BF69C34}"/>
              </a:ext>
            </a:extLst>
          </p:cNvPr>
          <p:cNvSpPr/>
          <p:nvPr/>
        </p:nvSpPr>
        <p:spPr>
          <a:xfrm>
            <a:off x="3492302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F44FC9E-B284-9148-BFB8-F14F99D70427}"/>
              </a:ext>
            </a:extLst>
          </p:cNvPr>
          <p:cNvSpPr/>
          <p:nvPr/>
        </p:nvSpPr>
        <p:spPr>
          <a:xfrm>
            <a:off x="6120051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B345A09-6747-164C-8F06-4C16A6F24F90}"/>
              </a:ext>
            </a:extLst>
          </p:cNvPr>
          <p:cNvSpPr txBox="1">
            <a:spLocks/>
          </p:cNvSpPr>
          <p:nvPr/>
        </p:nvSpPr>
        <p:spPr>
          <a:xfrm>
            <a:off x="862474" y="5095662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Φυτοπλαγκτόν</a:t>
            </a:r>
            <a:r>
              <a:rPr lang="de-DE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1E21E10-CD23-B448-9398-52916E9EDD97}"/>
              </a:ext>
            </a:extLst>
          </p:cNvPr>
          <p:cNvSpPr txBox="1">
            <a:spLocks/>
          </p:cNvSpPr>
          <p:nvPr/>
        </p:nvSpPr>
        <p:spPr>
          <a:xfrm>
            <a:off x="3491302" y="5095662"/>
            <a:ext cx="2161353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 err="1">
                <a:solidFill>
                  <a:schemeClr val="bg1"/>
                </a:solidFill>
              </a:rPr>
              <a:t>Κωπήποδα</a:t>
            </a:r>
            <a:r>
              <a:rPr lang="en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1BA856B-9E9C-F043-9744-F7D71DD81FDB}"/>
              </a:ext>
            </a:extLst>
          </p:cNvPr>
          <p:cNvSpPr txBox="1">
            <a:spLocks/>
          </p:cNvSpPr>
          <p:nvPr/>
        </p:nvSpPr>
        <p:spPr>
          <a:xfrm>
            <a:off x="6120051" y="5095662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Σαλάχι </a:t>
            </a:r>
            <a:r>
              <a:rPr lang="el-GR" dirty="0" err="1">
                <a:solidFill>
                  <a:schemeClr val="bg1"/>
                </a:solidFill>
              </a:rPr>
              <a:t>μάντα</a:t>
            </a:r>
            <a:r>
              <a:rPr lang="en-G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65EA746-3545-3C4E-80AC-8118D7A7BF42}"/>
              </a:ext>
            </a:extLst>
          </p:cNvPr>
          <p:cNvCxnSpPr/>
          <p:nvPr/>
        </p:nvCxnSpPr>
        <p:spPr>
          <a:xfrm>
            <a:off x="3142695" y="4021584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36A12C9-4450-EA4B-B345-5FA5788F8DF2}"/>
              </a:ext>
            </a:extLst>
          </p:cNvPr>
          <p:cNvCxnSpPr/>
          <p:nvPr/>
        </p:nvCxnSpPr>
        <p:spPr>
          <a:xfrm>
            <a:off x="5789721" y="4030462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6" name="Picture 15" descr="A drawing on a necklace&#10;&#10;Description automatically generated">
            <a:extLst>
              <a:ext uri="{FF2B5EF4-FFF2-40B4-BE49-F238E27FC236}">
                <a16:creationId xmlns:a16="http://schemas.microsoft.com/office/drawing/2014/main" id="{3ADB2120-FE56-B64E-8D51-FC3259E555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218" y="3501879"/>
            <a:ext cx="1623564" cy="1167061"/>
          </a:xfrm>
          <a:prstGeom prst="rect">
            <a:avLst/>
          </a:prstGeom>
        </p:spPr>
      </p:pic>
      <p:pic>
        <p:nvPicPr>
          <p:cNvPr id="18" name="Picture 17" descr="A close up of a mans face&#10;&#10;Description automatically generated">
            <a:extLst>
              <a:ext uri="{FF2B5EF4-FFF2-40B4-BE49-F238E27FC236}">
                <a16:creationId xmlns:a16="http://schemas.microsoft.com/office/drawing/2014/main" id="{B7300392-8689-2D4B-9586-1BD3557A35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200" y="3496901"/>
            <a:ext cx="1659788" cy="1143322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4899B9AA-544F-504C-9458-653CE79130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081" y="3530597"/>
            <a:ext cx="1390500" cy="11096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AE02F2-1875-0F4C-9BD8-F8F4786A4A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60523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370E-A5AD-314F-A667-616DAF6D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34533-0047-664C-B223-01B05D7E3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Τροφικές αλυσίδες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AC0C6C-C7E9-7A46-ACB5-9B0605762C82}"/>
              </a:ext>
            </a:extLst>
          </p:cNvPr>
          <p:cNvSpPr/>
          <p:nvPr/>
        </p:nvSpPr>
        <p:spPr>
          <a:xfrm>
            <a:off x="862474" y="3006438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6A2C00-2401-CB43-AB49-623D1BF69C34}"/>
              </a:ext>
            </a:extLst>
          </p:cNvPr>
          <p:cNvSpPr/>
          <p:nvPr/>
        </p:nvSpPr>
        <p:spPr>
          <a:xfrm>
            <a:off x="3492302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F44FC9E-B284-9148-BFB8-F14F99D70427}"/>
              </a:ext>
            </a:extLst>
          </p:cNvPr>
          <p:cNvSpPr/>
          <p:nvPr/>
        </p:nvSpPr>
        <p:spPr>
          <a:xfrm>
            <a:off x="6120051" y="2986750"/>
            <a:ext cx="2167715" cy="2167715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B345A09-6747-164C-8F06-4C16A6F24F90}"/>
              </a:ext>
            </a:extLst>
          </p:cNvPr>
          <p:cNvSpPr txBox="1">
            <a:spLocks/>
          </p:cNvSpPr>
          <p:nvPr/>
        </p:nvSpPr>
        <p:spPr>
          <a:xfrm>
            <a:off x="862474" y="5095662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Θαλάσσια χόρτα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1E21E10-CD23-B448-9398-52916E9EDD97}"/>
              </a:ext>
            </a:extLst>
          </p:cNvPr>
          <p:cNvSpPr txBox="1">
            <a:spLocks/>
          </p:cNvSpPr>
          <p:nvPr/>
        </p:nvSpPr>
        <p:spPr>
          <a:xfrm>
            <a:off x="3491302" y="5095662"/>
            <a:ext cx="2161353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>
                <a:solidFill>
                  <a:schemeClr val="bg1"/>
                </a:solidFill>
              </a:rPr>
              <a:t>Πράσινη χελώνα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1BA856B-9E9C-F043-9744-F7D71DD81FDB}"/>
              </a:ext>
            </a:extLst>
          </p:cNvPr>
          <p:cNvSpPr txBox="1">
            <a:spLocks/>
          </p:cNvSpPr>
          <p:nvPr/>
        </p:nvSpPr>
        <p:spPr>
          <a:xfrm>
            <a:off x="6120051" y="5095662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Καρχαρίας τίγρης</a:t>
            </a:r>
            <a:endParaRPr lang="en-GR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65EA746-3545-3C4E-80AC-8118D7A7BF42}"/>
              </a:ext>
            </a:extLst>
          </p:cNvPr>
          <p:cNvCxnSpPr/>
          <p:nvPr/>
        </p:nvCxnSpPr>
        <p:spPr>
          <a:xfrm>
            <a:off x="3142695" y="4021584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36A12C9-4450-EA4B-B345-5FA5788F8DF2}"/>
              </a:ext>
            </a:extLst>
          </p:cNvPr>
          <p:cNvCxnSpPr/>
          <p:nvPr/>
        </p:nvCxnSpPr>
        <p:spPr>
          <a:xfrm>
            <a:off x="5789721" y="4030462"/>
            <a:ext cx="248575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6" name="Picture 15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9D1A91AD-EB9D-A34A-895B-C2589BA293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068" y="3457033"/>
            <a:ext cx="1729863" cy="1215360"/>
          </a:xfrm>
          <a:prstGeom prst="rect">
            <a:avLst/>
          </a:prstGeom>
        </p:spPr>
      </p:pic>
      <p:pic>
        <p:nvPicPr>
          <p:cNvPr id="18" name="Picture 17" descr="A drawing of a face&#10;&#10;Description automatically generated">
            <a:extLst>
              <a:ext uri="{FF2B5EF4-FFF2-40B4-BE49-F238E27FC236}">
                <a16:creationId xmlns:a16="http://schemas.microsoft.com/office/drawing/2014/main" id="{913E8D04-65CB-7942-B0F1-B6D0B9BB99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780" y="3466888"/>
            <a:ext cx="1536514" cy="1246813"/>
          </a:xfrm>
          <a:prstGeom prst="rect">
            <a:avLst/>
          </a:prstGeom>
        </p:spPr>
      </p:pic>
      <p:pic>
        <p:nvPicPr>
          <p:cNvPr id="20" name="Picture 19" descr="A picture containing hanger, object, lawn mower&#10;&#10;Description automatically generated">
            <a:extLst>
              <a:ext uri="{FF2B5EF4-FFF2-40B4-BE49-F238E27FC236}">
                <a16:creationId xmlns:a16="http://schemas.microsoft.com/office/drawing/2014/main" id="{55C6656E-6810-4A45-931D-7E4707592B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352" y="3707557"/>
            <a:ext cx="1867112" cy="7260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D7C8D40-829B-BB4D-B6AC-9E7F7826E0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508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7E0D-51B5-6748-A96E-975AEA07C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3DA14-E7F9-3246-889F-76DA6FC55B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Πώς φτάνει το πλαστικό στη θάλασσα;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CB9C2D-7525-1348-A5EB-3430C2FE06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2474" y="4962502"/>
            <a:ext cx="2167715" cy="844010"/>
          </a:xfrm>
        </p:spPr>
        <p:txBody>
          <a:bodyPr anchor="t"/>
          <a:lstStyle/>
          <a:p>
            <a:r>
              <a:rPr lang="el-GR" b="0" dirty="0">
                <a:solidFill>
                  <a:schemeClr val="bg1"/>
                </a:solidFill>
              </a:rPr>
              <a:t>Τα πλαστικά απορρίμματα μπορεί να καταλήξουν σκουπίδια.</a:t>
            </a:r>
            <a:endParaRPr lang="en-GR" b="0" dirty="0">
              <a:solidFill>
                <a:schemeClr val="bg1"/>
              </a:solidFill>
            </a:endParaRPr>
          </a:p>
          <a:p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16045-F976-6B48-8636-64267FEC46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91302" y="4962502"/>
            <a:ext cx="2161353" cy="844010"/>
          </a:xfrm>
        </p:spPr>
        <p:txBody>
          <a:bodyPr anchor="t"/>
          <a:lstStyle/>
          <a:p>
            <a:r>
              <a:rPr lang="el-GR" b="0" dirty="0">
                <a:solidFill>
                  <a:schemeClr val="bg1"/>
                </a:solidFill>
              </a:rPr>
              <a:t>Ο πλαστικός εξοπλισμός ψαρέματος μπορεί να πέσει στη θάλασσα.</a:t>
            </a:r>
            <a:endParaRPr lang="en-GR" b="0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89C2A5-5F4E-3445-92E0-B6EFB2FC76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39167" y="4962502"/>
            <a:ext cx="2729481" cy="844010"/>
          </a:xfrm>
        </p:spPr>
        <p:txBody>
          <a:bodyPr anchor="t"/>
          <a:lstStyle/>
          <a:p>
            <a:r>
              <a:rPr lang="el-GR" b="0" dirty="0">
                <a:solidFill>
                  <a:schemeClr val="bg1"/>
                </a:solidFill>
              </a:rPr>
              <a:t>Μικροσκοπικά κομμάτια πλαστικού φεύγουν από το νιπτήρα και καταλήγουν σε ποτάμια και στη θάλασσα.</a:t>
            </a:r>
            <a:endParaRPr lang="en-GR" b="0" dirty="0">
              <a:solidFill>
                <a:schemeClr val="bg1"/>
              </a:solidFill>
            </a:endParaRPr>
          </a:p>
          <a:p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7B8AD15-66F8-E74C-8624-B1670B8955B6}"/>
              </a:ext>
            </a:extLst>
          </p:cNvPr>
          <p:cNvSpPr/>
          <p:nvPr/>
        </p:nvSpPr>
        <p:spPr>
          <a:xfrm>
            <a:off x="862474" y="2482655"/>
            <a:ext cx="2167715" cy="2167715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33147D5-0100-DD44-8B82-4C8E9B5E961F}"/>
              </a:ext>
            </a:extLst>
          </p:cNvPr>
          <p:cNvSpPr/>
          <p:nvPr/>
        </p:nvSpPr>
        <p:spPr>
          <a:xfrm>
            <a:off x="3492302" y="2462967"/>
            <a:ext cx="2167715" cy="2167715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211CE54-CBF5-384A-81A0-B01A9E696532}"/>
              </a:ext>
            </a:extLst>
          </p:cNvPr>
          <p:cNvSpPr/>
          <p:nvPr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5941C7A-00ED-E147-AE80-FD03DF0E08D7}"/>
              </a:ext>
            </a:extLst>
          </p:cNvPr>
          <p:cNvSpPr/>
          <p:nvPr/>
        </p:nvSpPr>
        <p:spPr>
          <a:xfrm>
            <a:off x="6120051" y="2462966"/>
            <a:ext cx="2167715" cy="2167715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BF3E88-163E-A541-8F46-50BFDB91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0985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EC681-8EAB-2B45-8445-36141CFA4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0817C2-154D-FD47-92FA-1E85D539F1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897129" cy="1369287"/>
          </a:xfrm>
        </p:spPr>
        <p:txBody>
          <a:bodyPr/>
          <a:lstStyle/>
          <a:p>
            <a:r>
              <a:rPr lang="el-GR" sz="2800" dirty="0"/>
              <a:t>Πώς επηρεάζει η πλαστική ρύπανση τη θαλάσσια ζωή;  </a:t>
            </a:r>
            <a:endParaRPr lang="en-GR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D5A2A-77BE-094B-829E-4C14D41DA6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361897"/>
            <a:ext cx="2543213" cy="2418501"/>
          </a:xfrm>
        </p:spPr>
        <p:txBody>
          <a:bodyPr/>
          <a:lstStyle/>
          <a:p>
            <a:r>
              <a:rPr lang="el-GR" dirty="0"/>
              <a:t>Τα ψάρια, τα πουλιά και οι χελώνες μπορεί να μπερδευτούν σε αλιευτικά δίχτυα και να πνιγούν.</a:t>
            </a:r>
            <a:endParaRPr lang="en-GB" sz="1400" dirty="0">
              <a:solidFill>
                <a:srgbClr val="464646"/>
              </a:solidFill>
            </a:endParaRPr>
          </a:p>
          <a:p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77F2393-BBA7-3142-8345-F685BE58C27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6FC6D9-1CC2-FA4F-84B5-CB831C717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84422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EC681-8EAB-2B45-8445-36141CFA4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0817C2-154D-FD47-92FA-1E85D539F1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897129" cy="1369287"/>
          </a:xfrm>
        </p:spPr>
        <p:txBody>
          <a:bodyPr/>
          <a:lstStyle/>
          <a:p>
            <a:r>
              <a:rPr lang="el-GR" sz="2800" dirty="0"/>
              <a:t>Πώς επηρεάζει η πλαστική ρύπανση τη θαλάσσια ζωή;  </a:t>
            </a:r>
            <a:endParaRPr lang="en-GR" sz="2800" dirty="0"/>
          </a:p>
          <a:p>
            <a:endParaRPr lang="en-US" sz="2000" b="0" dirty="0"/>
          </a:p>
          <a:p>
            <a:endParaRPr lang="en-GB" sz="2000" b="0" dirty="0"/>
          </a:p>
          <a:p>
            <a:endParaRPr lang="en-US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D5A2A-77BE-094B-829E-4C14D41DA6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61897"/>
            <a:ext cx="2543213" cy="2418501"/>
          </a:xfrm>
        </p:spPr>
        <p:txBody>
          <a:bodyPr/>
          <a:lstStyle/>
          <a:p>
            <a:r>
              <a:rPr lang="el-GR" dirty="0"/>
              <a:t>Τα ζώα νομίζουν ότι το πλαστικό είναι τροφή, το τρώνε και μένουν νηστικά.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77F2393-BBA7-3142-8345-F685BE58C27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105F1-B2A7-334F-A41C-A36FC3EC43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6891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EC681-8EAB-2B45-8445-36141CFA4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3: Τι επιπτώσεις μπορεί να έχει το πλαστικό;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0817C2-154D-FD47-92FA-1E85D539F1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897129" cy="1369287"/>
          </a:xfrm>
        </p:spPr>
        <p:txBody>
          <a:bodyPr/>
          <a:lstStyle/>
          <a:p>
            <a:r>
              <a:rPr lang="el-GR" sz="2800" dirty="0"/>
              <a:t>Πώς επηρεάζει η πλαστική ρύπανση τη θαλάσσια ζωή;  </a:t>
            </a:r>
            <a:endParaRPr lang="en-GR" sz="2800" dirty="0"/>
          </a:p>
          <a:p>
            <a:endParaRPr lang="en-US" sz="2000" b="0" dirty="0"/>
          </a:p>
          <a:p>
            <a:endParaRPr lang="en-GB" sz="2000" b="0" dirty="0"/>
          </a:p>
          <a:p>
            <a:endParaRPr lang="en-US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D5A2A-77BE-094B-829E-4C14D41DA6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0570"/>
            <a:ext cx="2543213" cy="2418501"/>
          </a:xfrm>
        </p:spPr>
        <p:txBody>
          <a:bodyPr/>
          <a:lstStyle/>
          <a:p>
            <a:r>
              <a:rPr lang="el-GR" dirty="0"/>
              <a:t>Το πλαστικό που καταπίνουν τα ζώα μπορεί επίσης να βλάψει το στομάχι τους.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77F2393-BBA7-3142-8345-F685BE58C27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E8796B-B26E-AB4A-ADFC-89B7DEDAF3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6020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354F93-86D4-4141-ADCD-30DF228E59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98F68E-8E4A-4C6B-8156-A1E1B45B300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57D059D-3B2F-4458-9E84-E1311F4E0573}"/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537</Words>
  <Application>Microsoft Macintosh PowerPoint</Application>
  <PresentationFormat>On-screen Show (4:3)</PresentationFormat>
  <Paragraphs>95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  <vt:lpstr>Μάθημα 3: Τι επιπτώσεις μπορεί να έχει το πλαστικό;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Maddy Street</dc:creator>
  <cp:lastModifiedBy>Leonidas Kapralos</cp:lastModifiedBy>
  <cp:revision>113</cp:revision>
  <cp:lastPrinted>2018-10-15T11:47:29Z</cp:lastPrinted>
  <dcterms:modified xsi:type="dcterms:W3CDTF">2021-03-10T19:54:56Z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