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8" r:id="rId5"/>
    <p:sldId id="259" r:id="rId6"/>
    <p:sldId id="26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71" r:id="rId18"/>
    <p:sldId id="282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ton Brady" initials="CB" lastIdx="2" clrIdx="0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19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5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7.jpeg"/><Relationship Id="rId7" Type="http://schemas.openxmlformats.org/officeDocument/2006/relationships/image" Target="../media/image40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g"/><Relationship Id="rId5" Type="http://schemas.openxmlformats.org/officeDocument/2006/relationships/image" Target="../media/image28.pn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4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309206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Θαλάσσια πλαστικά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19"/>
            <a:ext cx="1469975" cy="222095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/>
              <a:t>Ηλικίες 5-7</a:t>
            </a:r>
            <a:endParaRPr lang="en-GR" dirty="0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9A069A-6E19-5043-83FD-26BA27E5685C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605011" cy="2112962"/>
          </a:xfrm>
        </p:spPr>
        <p:txBody>
          <a:bodyPr/>
          <a:lstStyle/>
          <a:p>
            <a:r>
              <a:rPr lang="el-GR" dirty="0"/>
              <a:t>Τι μπορώ να κάνω;</a:t>
            </a:r>
            <a:endParaRPr lang="en-GR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C35A5B29-2799-3C4C-A239-4D2A2E8B91A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29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F422D-3F25-B645-955E-8897EC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75879-7F8E-C04C-8779-96EA9D3C3C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84438" y="3509152"/>
            <a:ext cx="4103687" cy="1102949"/>
          </a:xfrm>
        </p:spPr>
        <p:txBody>
          <a:bodyPr/>
          <a:lstStyle/>
          <a:p>
            <a:pPr algn="ctr"/>
            <a:r>
              <a:rPr lang="el-GR" dirty="0"/>
              <a:t>Τα 3Ε+3Α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AABFA07-F67E-6C4C-BD59-B29D5B491EC1}"/>
              </a:ext>
            </a:extLst>
          </p:cNvPr>
          <p:cNvSpPr/>
          <p:nvPr/>
        </p:nvSpPr>
        <p:spPr>
          <a:xfrm>
            <a:off x="3646797" y="109509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9E4BB6-3F39-554B-A3CB-0C0E493537D4}"/>
              </a:ext>
            </a:extLst>
          </p:cNvPr>
          <p:cNvSpPr/>
          <p:nvPr/>
        </p:nvSpPr>
        <p:spPr>
          <a:xfrm>
            <a:off x="6588977" y="429241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5D6BCC-4C15-7243-98D5-AE0C06CD708A}"/>
              </a:ext>
            </a:extLst>
          </p:cNvPr>
          <p:cNvSpPr/>
          <p:nvPr/>
        </p:nvSpPr>
        <p:spPr>
          <a:xfrm>
            <a:off x="6589403" y="172016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B45E88-E471-E345-87AD-49230F77CF0C}"/>
              </a:ext>
            </a:extLst>
          </p:cNvPr>
          <p:cNvSpPr/>
          <p:nvPr/>
        </p:nvSpPr>
        <p:spPr>
          <a:xfrm>
            <a:off x="637368" y="429241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2ADB9E-FC89-D644-9922-8D1782030504}"/>
              </a:ext>
            </a:extLst>
          </p:cNvPr>
          <p:cNvSpPr/>
          <p:nvPr/>
        </p:nvSpPr>
        <p:spPr>
          <a:xfrm>
            <a:off x="3655632" y="482209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5D99168-DDFC-2A4D-8061-B0495A0ACCD1}"/>
              </a:ext>
            </a:extLst>
          </p:cNvPr>
          <p:cNvSpPr/>
          <p:nvPr/>
        </p:nvSpPr>
        <p:spPr>
          <a:xfrm>
            <a:off x="637440" y="172016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2D5D584-7063-FE42-BE36-A845E9656D4E}"/>
              </a:ext>
            </a:extLst>
          </p:cNvPr>
          <p:cNvSpPr txBox="1">
            <a:spLocks/>
          </p:cNvSpPr>
          <p:nvPr/>
        </p:nvSpPr>
        <p:spPr>
          <a:xfrm>
            <a:off x="3646443" y="1632486"/>
            <a:ext cx="1847850" cy="719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Ελαττώνω </a:t>
            </a:r>
            <a:endParaRPr lang="en-US" sz="2400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59318C4-CE92-B74E-A1FB-DFD2D674A8A5}"/>
              </a:ext>
            </a:extLst>
          </p:cNvPr>
          <p:cNvSpPr txBox="1">
            <a:spLocks/>
          </p:cNvSpPr>
          <p:nvPr/>
        </p:nvSpPr>
        <p:spPr>
          <a:xfrm>
            <a:off x="6588125" y="4822748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Ανακυκλώνω </a:t>
            </a:r>
            <a:endParaRPr lang="en-US" sz="2400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0016F9E-79AC-0A44-9E07-082260E8F234}"/>
              </a:ext>
            </a:extLst>
          </p:cNvPr>
          <p:cNvSpPr txBox="1">
            <a:spLocks/>
          </p:cNvSpPr>
          <p:nvPr/>
        </p:nvSpPr>
        <p:spPr>
          <a:xfrm>
            <a:off x="6234538" y="2253568"/>
            <a:ext cx="2555024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1400" dirty="0"/>
              <a:t>Επαναχρησιμοποιώ 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559CF4D-F9A0-8C41-850C-ED35FA4FBD5B}"/>
              </a:ext>
            </a:extLst>
          </p:cNvPr>
          <p:cNvSpPr txBox="1">
            <a:spLocks/>
          </p:cNvSpPr>
          <p:nvPr/>
        </p:nvSpPr>
        <p:spPr>
          <a:xfrm>
            <a:off x="636162" y="4897661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Αρνούμαι</a:t>
            </a:r>
            <a:r>
              <a:rPr lang="en-GR" sz="2400" dirty="0"/>
              <a:t> </a:t>
            </a:r>
            <a:endParaRPr lang="en-US" sz="2400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B6D0165-BA3A-FE43-AB5B-42A5A12FE73E}"/>
              </a:ext>
            </a:extLst>
          </p:cNvPr>
          <p:cNvSpPr txBox="1">
            <a:spLocks/>
          </p:cNvSpPr>
          <p:nvPr/>
        </p:nvSpPr>
        <p:spPr>
          <a:xfrm>
            <a:off x="3653928" y="5420277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Αναθεωρώ </a:t>
            </a:r>
            <a:endParaRPr lang="en-US" sz="2400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EB5E721-AFC9-9E47-99B4-7186B6BE00A4}"/>
              </a:ext>
            </a:extLst>
          </p:cNvPr>
          <p:cNvSpPr txBox="1">
            <a:spLocks/>
          </p:cNvSpPr>
          <p:nvPr/>
        </p:nvSpPr>
        <p:spPr>
          <a:xfrm>
            <a:off x="636162" y="2310297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Επιδιορθώνω </a:t>
            </a:r>
            <a:endParaRPr lang="en-US" sz="2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9345EAF-889C-8843-A1D4-DA42EA97A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2674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F92E07-D13D-8643-9D56-9E21A9D8B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758B45-88E0-D444-B294-A15FBC6D54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Καλλιτεχνικό </a:t>
            </a:r>
            <a:r>
              <a:rPr lang="el-GR" dirty="0" err="1"/>
              <a:t>πρότζεκτ</a:t>
            </a:r>
            <a:endParaRPr lang="en-G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5C5F59-1166-8645-A682-C145185E53A3}"/>
              </a:ext>
            </a:extLst>
          </p:cNvPr>
          <p:cNvSpPr>
            <a:spLocks noChangeAspect="1"/>
          </p:cNvSpPr>
          <p:nvPr/>
        </p:nvSpPr>
        <p:spPr>
          <a:xfrm>
            <a:off x="750395" y="2254780"/>
            <a:ext cx="2084115" cy="294753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33ADEC-2226-EC40-BD93-9848CFB04589}"/>
              </a:ext>
            </a:extLst>
          </p:cNvPr>
          <p:cNvSpPr>
            <a:spLocks noChangeAspect="1"/>
          </p:cNvSpPr>
          <p:nvPr/>
        </p:nvSpPr>
        <p:spPr>
          <a:xfrm>
            <a:off x="3567857" y="2254779"/>
            <a:ext cx="2084115" cy="294753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DFC5E7-F782-5E4E-9EEA-97D62A08F608}"/>
              </a:ext>
            </a:extLst>
          </p:cNvPr>
          <p:cNvSpPr>
            <a:spLocks noChangeAspect="1"/>
          </p:cNvSpPr>
          <p:nvPr/>
        </p:nvSpPr>
        <p:spPr>
          <a:xfrm>
            <a:off x="6385319" y="2254779"/>
            <a:ext cx="2084115" cy="294753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7B74CC5-5AE0-FB4A-8E80-96B5CB4875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28" y="2254778"/>
            <a:ext cx="2085356" cy="29475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A41EDCE-8E8F-694F-A2B8-E8845ECB56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319" y="2254779"/>
            <a:ext cx="2085356" cy="29475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B53B0D4-4003-3849-98E1-680161E754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583" y="2254779"/>
            <a:ext cx="2085356" cy="29475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0A874642-AF24-F84F-A4DD-81DA1710A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2655" y="5361994"/>
            <a:ext cx="2688902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l-GR" dirty="0">
                <a:solidFill>
                  <a:schemeClr val="bg1"/>
                </a:solidFill>
              </a:rPr>
              <a:t>Μέδουσα σε μπουκάλι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091B2A6-7181-8943-B542-BB2251521F6E}"/>
              </a:ext>
            </a:extLst>
          </p:cNvPr>
          <p:cNvSpPr txBox="1">
            <a:spLocks/>
          </p:cNvSpPr>
          <p:nvPr/>
        </p:nvSpPr>
        <p:spPr>
          <a:xfrm>
            <a:off x="3509058" y="5361994"/>
            <a:ext cx="2161353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Πλαστικό ψάρι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7A204F93-3573-4A4F-8DFB-785CE237AC6A}"/>
              </a:ext>
            </a:extLst>
          </p:cNvPr>
          <p:cNvSpPr txBox="1">
            <a:spLocks/>
          </p:cNvSpPr>
          <p:nvPr/>
        </p:nvSpPr>
        <p:spPr>
          <a:xfrm>
            <a:off x="6386383" y="5361994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Φωτιστικό λάβας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6D25D5-1A0E-9846-8609-E7146F6B48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C849231-1B87-F442-92D8-BE448C7D9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27" y="2254778"/>
            <a:ext cx="2099183" cy="2965625"/>
          </a:xfrm>
          <a:prstGeom prst="rect">
            <a:avLst/>
          </a:prstGeom>
        </p:spPr>
      </p:pic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4A3E567B-4576-9745-9512-569329B13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425" y="2254777"/>
            <a:ext cx="2099183" cy="2965625"/>
          </a:xfrm>
          <a:prstGeom prst="rect">
            <a:avLst/>
          </a:prstGeom>
        </p:spPr>
      </p:pic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0C1C8787-B5C5-4641-943C-4FC01984F5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249" y="2254777"/>
            <a:ext cx="2084115" cy="294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527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C7AB-2586-AA45-B419-EE89DA05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6D73-24F0-344A-97D5-1448D5100C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8384560" cy="1102949"/>
          </a:xfrm>
        </p:spPr>
        <p:txBody>
          <a:bodyPr/>
          <a:lstStyle/>
          <a:p>
            <a:r>
              <a:rPr lang="el-GR" dirty="0"/>
              <a:t>Τι έχετε μάθει για την πλαστική ρύπανση των θαλασσών;</a:t>
            </a:r>
            <a:endParaRPr lang="en-GR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2A303-D36D-8743-ABBD-7E642ECF09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9" y="2149372"/>
            <a:ext cx="3844478" cy="2281236"/>
          </a:xfrm>
        </p:spPr>
        <p:txBody>
          <a:bodyPr/>
          <a:lstStyle/>
          <a:p>
            <a:r>
              <a:rPr lang="el-GR" dirty="0"/>
              <a:t>Πώς θα μπορούσατε να μοιραστείτε όσα έχετε μάθει με άλλους;</a:t>
            </a:r>
            <a:endParaRPr lang="en-GR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1C9D73-4BE4-684C-AEFF-BAAFFE467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9553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C7AB-2586-AA45-B419-EE89DA05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6D73-24F0-344A-97D5-1448D5100C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2A303-D36D-8743-ABBD-7E642ECF09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9" y="2149372"/>
            <a:ext cx="5296060" cy="2281236"/>
          </a:xfrm>
        </p:spPr>
        <p:txBody>
          <a:bodyPr/>
          <a:lstStyle/>
          <a:p>
            <a:r>
              <a:rPr lang="el-GR" dirty="0"/>
              <a:t>Κάντε έρευνα στο διαδίκτυο για το τι άλλο μπορούμε να κάνουμε για να βοηθήσουμε στη μείωση της πλαστικής ρύπανσης των θαλασσών.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B9DCB3-9512-794A-A966-55AAD0560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7559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2E12B-652F-8846-967E-1306EF2A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74E1008-B3C4-774F-9DE4-5CEAE9484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699414"/>
              </p:ext>
            </p:extLst>
          </p:nvPr>
        </p:nvGraphicFramePr>
        <p:xfrm>
          <a:off x="313509" y="2066608"/>
          <a:ext cx="8428117" cy="44496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4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1838380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Διαφ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ά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Παραχωρήθηκε από 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Ενωμένα χέρια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Raynabauman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Pixabay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Πλ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στικ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ά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 μιας χρήσης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Fikri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Rasyid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Unsplash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Κ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άδοι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 ανακύκλωσης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imordaf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Pixabay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Ε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πα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ν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χρησιμο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π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οιο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ύμενο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 μπουκάλι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Gabriel Peter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Pexels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Τσ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άντα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 από δίχτυ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Shetsova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Pexels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Τρ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υμ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τισμ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ένο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entaur" panose="020F0502020204030204" pitchFamily="34" charset="0"/>
                        </a:rPr>
                        <a:t> αρκουδάκι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entaur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Congerdesign</a:t>
                      </a:r>
                      <a:r>
                        <a:rPr lang="en-US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μέσω</a:t>
                      </a:r>
                      <a:r>
                        <a:rPr lang="en-US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US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Pixabay</a:t>
                      </a:r>
                      <a:endParaRPr lang="en-GR" sz="1200" b="0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78C98A6-F2F2-4F45-8647-A59E91D84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89243AC-E2B3-144D-89F4-83DDE7145831}"/>
              </a:ext>
            </a:extLst>
          </p:cNvPr>
          <p:cNvSpPr/>
          <p:nvPr/>
        </p:nvSpPr>
        <p:spPr>
          <a:xfrm>
            <a:off x="313509" y="1124681"/>
            <a:ext cx="3007760" cy="630547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4D914F-AFF8-9548-9C01-744CA378B763}"/>
              </a:ext>
            </a:extLst>
          </p:cNvPr>
          <p:cNvSpPr/>
          <p:nvPr/>
        </p:nvSpPr>
        <p:spPr>
          <a:xfrm>
            <a:off x="376573" y="1081725"/>
            <a:ext cx="5650906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Πνευματική ιδιοκτησία εικόνων</a:t>
            </a:r>
            <a:endParaRPr lang="en-GR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E2E2BD-E4C0-E344-9B55-890108E99081}"/>
              </a:ext>
            </a:extLst>
          </p:cNvPr>
          <p:cNvSpPr/>
          <p:nvPr/>
        </p:nvSpPr>
        <p:spPr>
          <a:xfrm>
            <a:off x="313509" y="6139809"/>
            <a:ext cx="4258491" cy="576301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B7AC5A-FFB5-AD41-A98D-A6EA7296356D}"/>
              </a:ext>
            </a:extLst>
          </p:cNvPr>
          <p:cNvSpPr/>
          <p:nvPr/>
        </p:nvSpPr>
        <p:spPr>
          <a:xfrm>
            <a:off x="208406" y="6366657"/>
            <a:ext cx="6704079" cy="373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1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Όλες οι υπόλοιπες εικόνες παραχωρήθηκαν από την </a:t>
            </a:r>
            <a:r>
              <a:rPr lang="en-US" sz="1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Encounter Edu</a:t>
            </a:r>
            <a:endParaRPr lang="en-GR" sz="1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91814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2E12B-652F-8846-967E-1306EF2A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472E55-9E65-7F4A-8C25-C9E8BC2F3525}"/>
              </a:ext>
            </a:extLst>
          </p:cNvPr>
          <p:cNvSpPr txBox="1"/>
          <p:nvPr/>
        </p:nvSpPr>
        <p:spPr>
          <a:xfrm>
            <a:off x="363538" y="1172036"/>
            <a:ext cx="5114911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l-GR" sz="3200" b="1" dirty="0">
                <a:solidFill>
                  <a:schemeClr val="bg1"/>
                </a:solidFill>
              </a:rPr>
              <a:t>Πηγές</a:t>
            </a:r>
            <a:endParaRPr lang="en-GR" sz="32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26CC48-BCAB-5547-B54B-B520773CE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828025"/>
              </p:ext>
            </p:extLst>
          </p:nvPr>
        </p:nvGraphicFramePr>
        <p:xfrm>
          <a:off x="313509" y="2066608"/>
          <a:ext cx="8428117" cy="17856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3553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1932973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Πηγή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Καλλιτεχνικό </a:t>
                      </a:r>
                      <a:r>
                        <a:rPr lang="el-GR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πρότζεκτ</a:t>
                      </a:r>
                      <a:r>
                        <a:rPr lang="en-GR" sz="12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Μέδουσα σε μπουκάλι από 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Bhoomplay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διαθέσιμο στον δικτυακό τόπο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://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bhoomplay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wordpress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/2011/09/09/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diy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jellyfish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GR" sz="11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899795" algn="l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Φωτιστικό λάβας από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Science Bob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διαθέσιμο στον δικτυακό τόπο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https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://</a:t>
                      </a:r>
                      <a:r>
                        <a:rPr lang="en-US" sz="11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sciencebob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blobs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-2/</a:t>
                      </a:r>
                      <a:endParaRPr lang="en-GR" sz="11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412CE06-7584-504E-9DC3-24F944140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259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603FA-05C5-6D4F-8E95-2D5CFE90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94EC73-CCAE-0F4C-A2E9-E2E9FE4B9F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5361944" cy="2281237"/>
          </a:xfrm>
        </p:spPr>
        <p:txBody>
          <a:bodyPr/>
          <a:lstStyle/>
          <a:p>
            <a:pPr lvl="0"/>
            <a:r>
              <a:rPr lang="el-GR" dirty="0"/>
              <a:t>Κατανοούμε τι σημαίνουν τα 3Ε+3Α.</a:t>
            </a:r>
            <a:endParaRPr lang="en-GR" dirty="0"/>
          </a:p>
          <a:p>
            <a:pPr lvl="0"/>
            <a:r>
              <a:rPr lang="el-GR" dirty="0"/>
              <a:t>Εξηγούμε πώς να εφαρμόσουμε τα 3Ε+3Α.</a:t>
            </a:r>
            <a:endParaRPr lang="en-GR" dirty="0"/>
          </a:p>
          <a:p>
            <a:pPr lvl="0"/>
            <a:r>
              <a:rPr lang="el-GR" dirty="0"/>
              <a:t>Κάνουμε ένα καλλιτεχνικό </a:t>
            </a:r>
            <a:r>
              <a:rPr lang="el-GR" dirty="0" err="1"/>
              <a:t>πρότζεκτ</a:t>
            </a:r>
            <a:r>
              <a:rPr lang="el-GR" dirty="0"/>
              <a:t> για τη θαλάσσια ρύπανση.</a:t>
            </a:r>
            <a:endParaRPr lang="en-GR" dirty="0"/>
          </a:p>
          <a:p>
            <a:pPr lvl="0"/>
            <a:r>
              <a:rPr lang="el-GR" dirty="0"/>
              <a:t>Μοιραζόμαστε τις γνώσεις μας με άλλους.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C56670-C4F9-EA47-8B5F-57DDD232CA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2B54FD0-5E4C-8145-8F2C-99A7D10A5B3C}"/>
              </a:ext>
            </a:extLst>
          </p:cNvPr>
          <p:cNvSpPr/>
          <p:nvPr/>
        </p:nvSpPr>
        <p:spPr>
          <a:xfrm>
            <a:off x="273269" y="1008993"/>
            <a:ext cx="4298731" cy="557048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B305FB-0CCE-5B41-9A6E-CD35CE79189C}"/>
              </a:ext>
            </a:extLst>
          </p:cNvPr>
          <p:cNvSpPr txBox="1"/>
          <p:nvPr/>
        </p:nvSpPr>
        <p:spPr>
          <a:xfrm>
            <a:off x="364153" y="1065909"/>
            <a:ext cx="500072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600" b="1" dirty="0">
                <a:solidFill>
                  <a:schemeClr val="bg1"/>
                </a:solidFill>
              </a:rPr>
              <a:t>Στόχοι του μαθήματος</a:t>
            </a:r>
            <a:endParaRPr lang="en-G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7435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F422D-3F25-B645-955E-8897EC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75879-7F8E-C04C-8779-96EA9D3C3C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AABFA07-F67E-6C4C-BD59-B29D5B491EC1}"/>
              </a:ext>
            </a:extLst>
          </p:cNvPr>
          <p:cNvSpPr/>
          <p:nvPr/>
        </p:nvSpPr>
        <p:spPr>
          <a:xfrm>
            <a:off x="1571815" y="231063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9E4BB6-3F39-554B-A3CB-0C0E493537D4}"/>
              </a:ext>
            </a:extLst>
          </p:cNvPr>
          <p:cNvSpPr/>
          <p:nvPr/>
        </p:nvSpPr>
        <p:spPr>
          <a:xfrm>
            <a:off x="3648501" y="231819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5D6BCC-4C15-7243-98D5-AE0C06CD708A}"/>
              </a:ext>
            </a:extLst>
          </p:cNvPr>
          <p:cNvSpPr/>
          <p:nvPr/>
        </p:nvSpPr>
        <p:spPr>
          <a:xfrm>
            <a:off x="5740301" y="232575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B45E88-E471-E345-87AD-49230F77CF0C}"/>
              </a:ext>
            </a:extLst>
          </p:cNvPr>
          <p:cNvSpPr/>
          <p:nvPr/>
        </p:nvSpPr>
        <p:spPr>
          <a:xfrm>
            <a:off x="1571815" y="429160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2ADB9E-FC89-D644-9922-8D1782030504}"/>
              </a:ext>
            </a:extLst>
          </p:cNvPr>
          <p:cNvSpPr/>
          <p:nvPr/>
        </p:nvSpPr>
        <p:spPr>
          <a:xfrm>
            <a:off x="3648501" y="429916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5D99168-DDFC-2A4D-8061-B0495A0ACCD1}"/>
              </a:ext>
            </a:extLst>
          </p:cNvPr>
          <p:cNvSpPr/>
          <p:nvPr/>
        </p:nvSpPr>
        <p:spPr>
          <a:xfrm>
            <a:off x="5740301" y="430672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2D5D584-7063-FE42-BE36-A845E9656D4E}"/>
              </a:ext>
            </a:extLst>
          </p:cNvPr>
          <p:cNvSpPr txBox="1">
            <a:spLocks/>
          </p:cNvSpPr>
          <p:nvPr/>
        </p:nvSpPr>
        <p:spPr>
          <a:xfrm>
            <a:off x="1571461" y="2848027"/>
            <a:ext cx="1847850" cy="719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Ελαττώνω </a:t>
            </a:r>
            <a:endParaRPr lang="en-US" sz="2400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59318C4-CE92-B74E-A1FB-DFD2D674A8A5}"/>
              </a:ext>
            </a:extLst>
          </p:cNvPr>
          <p:cNvSpPr txBox="1">
            <a:spLocks/>
          </p:cNvSpPr>
          <p:nvPr/>
        </p:nvSpPr>
        <p:spPr>
          <a:xfrm>
            <a:off x="3418459" y="2858236"/>
            <a:ext cx="2353758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1400" dirty="0"/>
              <a:t>Επαναχρησιμοποιώ 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0016F9E-79AC-0A44-9E07-082260E8F234}"/>
              </a:ext>
            </a:extLst>
          </p:cNvPr>
          <p:cNvSpPr txBox="1">
            <a:spLocks/>
          </p:cNvSpPr>
          <p:nvPr/>
        </p:nvSpPr>
        <p:spPr>
          <a:xfrm>
            <a:off x="5739875" y="2848027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Επιδιορθώνω</a:t>
            </a:r>
            <a:r>
              <a:rPr lang="en-GR" sz="2400" dirty="0"/>
              <a:t> </a:t>
            </a:r>
            <a:endParaRPr lang="en-US" sz="2400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559CF4D-F9A0-8C41-850C-ED35FA4FBD5B}"/>
              </a:ext>
            </a:extLst>
          </p:cNvPr>
          <p:cNvSpPr txBox="1">
            <a:spLocks/>
          </p:cNvSpPr>
          <p:nvPr/>
        </p:nvSpPr>
        <p:spPr>
          <a:xfrm>
            <a:off x="1570609" y="4855534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Αρνούμαι</a:t>
            </a:r>
            <a:r>
              <a:rPr lang="en-GR" sz="2400" dirty="0"/>
              <a:t> </a:t>
            </a:r>
            <a:endParaRPr lang="en-US" sz="2400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B6D0165-BA3A-FE43-AB5B-42A5A12FE73E}"/>
              </a:ext>
            </a:extLst>
          </p:cNvPr>
          <p:cNvSpPr txBox="1">
            <a:spLocks/>
          </p:cNvSpPr>
          <p:nvPr/>
        </p:nvSpPr>
        <p:spPr>
          <a:xfrm>
            <a:off x="3647649" y="4855535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Αναθεωρώ</a:t>
            </a:r>
            <a:endParaRPr lang="en-US" sz="2400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EB5E721-AFC9-9E47-99B4-7186B6BE00A4}"/>
              </a:ext>
            </a:extLst>
          </p:cNvPr>
          <p:cNvSpPr txBox="1">
            <a:spLocks/>
          </p:cNvSpPr>
          <p:nvPr/>
        </p:nvSpPr>
        <p:spPr>
          <a:xfrm>
            <a:off x="5739449" y="4855536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Ανακυκλώνω</a:t>
            </a:r>
            <a:r>
              <a:rPr lang="en-GR" sz="2400" dirty="0"/>
              <a:t> </a:t>
            </a:r>
            <a:endParaRPr lang="en-US" sz="2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229FA0F-9D70-F041-AF83-F16923E11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2803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dirty="0"/>
              <a:t>Τα 3Ε+3Α: Ελαττώνω 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856334" cy="2418501"/>
          </a:xfrm>
        </p:spPr>
        <p:txBody>
          <a:bodyPr/>
          <a:lstStyle/>
          <a:p>
            <a:r>
              <a:rPr lang="el-GR" b="1" dirty="0"/>
              <a:t>Ελαττώστε την ποσότητα πλαστικού που αγοράζετε ή χρησιμοποιείτε.</a:t>
            </a:r>
            <a:endParaRPr lang="en-US" dirty="0"/>
          </a:p>
          <a:p>
            <a:r>
              <a:rPr lang="el-GR" dirty="0"/>
              <a:t>Παράδειγμα: Αναζητήστε προϊόντα που δεν έχουν τόσο πολύ πλαστικό στη συσκευασία τους.</a:t>
            </a:r>
            <a:endParaRPr lang="en-GR" dirty="0"/>
          </a:p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76FE07-D1FB-6E48-8072-9C677591F3F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962D2A-8901-1746-AC89-268657930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845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dirty="0"/>
              <a:t>Τα 3Ε+3Α: Ανακυκλώνω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968241" cy="2418501"/>
          </a:xfrm>
        </p:spPr>
        <p:txBody>
          <a:bodyPr/>
          <a:lstStyle/>
          <a:p>
            <a:r>
              <a:rPr lang="el-GR" b="1" dirty="0"/>
              <a:t>Ανακυκλώστε όσο πλαστικό χρησιμοποιείτε.</a:t>
            </a:r>
            <a:endParaRPr lang="en-US" dirty="0"/>
          </a:p>
          <a:p>
            <a:r>
              <a:rPr lang="el-GR" dirty="0"/>
              <a:t>Παράδειγμα: Βεβαιωθείτε πάντα ότι χρησιμοποιείτε το σωστό κάδο και πάρτε τα σκουπίδια σας στο σπίτι.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76FE07-D1FB-6E48-8072-9C677591F3F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2CCED8-13F1-9546-A8E9-F49A48E7E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03A80A19-9D47-C84B-9AD7-6E98067DC1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872" y="926938"/>
            <a:ext cx="6329308" cy="632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372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sz="2800" dirty="0"/>
              <a:t>Τα 3Ε+3Α: Επαναχρησιμοποιώ</a:t>
            </a:r>
            <a:endParaRPr lang="en-GR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856334" cy="2418501"/>
          </a:xfrm>
        </p:spPr>
        <p:txBody>
          <a:bodyPr/>
          <a:lstStyle/>
          <a:p>
            <a:r>
              <a:rPr lang="el-GR" b="1" dirty="0"/>
              <a:t>Επαναχρησιμοποιήστε πλαστικές σακούλες και δοχεία.</a:t>
            </a:r>
            <a:endParaRPr lang="en-GR" dirty="0"/>
          </a:p>
          <a:p>
            <a:r>
              <a:rPr lang="el-GR" dirty="0"/>
              <a:t>Παράδειγμα: Τα επαναχρησιμοποιούμενα μπουκάλια νερού είναι πολύ καλύτερα από τα πλαστικά μπουκάλια που πετιούνται μετά τη χρήση</a:t>
            </a:r>
            <a:r>
              <a:rPr lang="en-GR" dirty="0"/>
              <a:t>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76FE07-D1FB-6E48-8072-9C677591F3F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E6EB49-049B-284E-BA78-4EBBF0D326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9181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dirty="0"/>
              <a:t>Τα 3Ε+3Α: Αρνούμαι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856334" cy="2418501"/>
          </a:xfrm>
        </p:spPr>
        <p:txBody>
          <a:bodyPr/>
          <a:lstStyle/>
          <a:p>
            <a:r>
              <a:rPr lang="el-GR" b="1" dirty="0"/>
              <a:t>Πείτε όχι στις πλαστικές σακούλες και τα πλαστικά καλαμάκια.</a:t>
            </a:r>
            <a:endParaRPr lang="en-US" dirty="0"/>
          </a:p>
          <a:p>
            <a:r>
              <a:rPr lang="el-GR" dirty="0"/>
              <a:t>Παράδειγμα: Θυμηθείτε να παίρνετε μαζί σας τις επαναχρησιμοποιούμενες τσάντες και  πείτε ότι δεν χρειάζεστε καλαμάκι.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76FE07-D1FB-6E48-8072-9C677591F3F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FD59FA-40EE-9B4F-BA8E-F3C8FF6711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5520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dirty="0"/>
              <a:t>Τα 3Ε+3Α : Αναθεωρώ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569961" cy="2418501"/>
          </a:xfrm>
        </p:spPr>
        <p:txBody>
          <a:bodyPr/>
          <a:lstStyle/>
          <a:p>
            <a:r>
              <a:rPr lang="el-GR" b="1" dirty="0"/>
              <a:t>Ξανασκεφτείτε τι κάνετε με τα πλαστικά σας απορρίμματα.</a:t>
            </a:r>
            <a:endParaRPr lang="en-US" dirty="0"/>
          </a:p>
          <a:p>
            <a:r>
              <a:rPr lang="el-GR" dirty="0"/>
              <a:t>Παράδειγμα: Μπορείτε να βρείτε μια άλλη χρήση για ένα πλαστικό μπουκάλι; 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81E439-748E-7449-8D7D-E2784EF08738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246CE4-251B-FA49-9288-03FDFFFA6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4268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5155-1B02-4642-B3F8-DF1F4D0DF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4: Τι μπορώ να κάνω;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6E8AE-665C-B045-B761-94256E0482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96624" cy="1369287"/>
          </a:xfrm>
        </p:spPr>
        <p:txBody>
          <a:bodyPr/>
          <a:lstStyle/>
          <a:p>
            <a:r>
              <a:rPr lang="el-GR" dirty="0"/>
              <a:t>Τα 3Ε+3Α: Επιδιορθώνω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CA6CE-ABA9-384D-9A41-3E12680BB6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3115386" cy="2418501"/>
          </a:xfrm>
        </p:spPr>
        <p:txBody>
          <a:bodyPr/>
          <a:lstStyle/>
          <a:p>
            <a:r>
              <a:rPr lang="el-GR" b="1" dirty="0"/>
              <a:t>Επιδιορθώστε αντικείμενα που έχουν χαλάσει αντί να αγοράσετε καινούργια.</a:t>
            </a:r>
            <a:endParaRPr lang="en-US" dirty="0"/>
          </a:p>
          <a:p>
            <a:r>
              <a:rPr lang="el-GR" dirty="0"/>
              <a:t>Παράδειγμα: Θα μπορούσατε να επιδιορθώσετε φθαρμένα ρούχα ή παιχνίδια αντί να αγοράσετε καινούργια;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76FE07-D1FB-6E48-8072-9C677591F3F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1F0759-9385-0C4C-B236-4A7D4A5B0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2313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AE6CC57A-248C-4451-B629-AD496A4FAA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DE7227-5AE4-419F-8BCB-73D19983E02E}"/>
</file>

<file path=customXml/itemProps3.xml><?xml version="1.0" encoding="utf-8"?>
<ds:datastoreItem xmlns:ds="http://schemas.openxmlformats.org/officeDocument/2006/customXml" ds:itemID="{E5796ED7-0C4D-4B45-858E-679035FE82A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538</Words>
  <Application>Microsoft Macintosh PowerPoint</Application>
  <PresentationFormat>On-screen Show (4:3)</PresentationFormat>
  <Paragraphs>94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  <vt:lpstr>Μάθημα 4: Τι μπορώ να κάνω;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Maddy Street</dc:creator>
  <cp:lastModifiedBy>Leonidas Kapralos</cp:lastModifiedBy>
  <cp:revision>118</cp:revision>
  <cp:lastPrinted>2018-10-15T11:47:29Z</cp:lastPrinted>
  <dcterms:modified xsi:type="dcterms:W3CDTF">2021-03-10T20:03:11Z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