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58" r:id="rId5"/>
    <p:sldId id="259" r:id="rId6"/>
    <p:sldId id="274" r:id="rId7"/>
    <p:sldId id="275" r:id="rId8"/>
    <p:sldId id="276" r:id="rId9"/>
    <p:sldId id="263" r:id="rId10"/>
    <p:sldId id="277" r:id="rId11"/>
    <p:sldId id="272" r:id="rId12"/>
    <p:sldId id="273" r:id="rId13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rlton Brady" initials="CB" lastIdx="1" clrIdx="0">
    <p:extLst>
      <p:ext uri="{19B8F6BF-5375-455C-9EA6-DF929625EA0E}">
        <p15:presenceInfo xmlns:p15="http://schemas.microsoft.com/office/powerpoint/2012/main" userId="S::carlton@encounteredu.com::e7c1079f-9a51-40e6-82db-e44df0d966c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3C53"/>
    <a:srgbClr val="091932"/>
    <a:srgbClr val="4EB7A0"/>
    <a:srgbClr val="25233F"/>
    <a:srgbClr val="6CD1D4"/>
    <a:srgbClr val="6EBEAF"/>
    <a:srgbClr val="7AC1A3"/>
    <a:srgbClr val="03462A"/>
    <a:srgbClr val="A0D0DC"/>
    <a:srgbClr val="44B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7A446C-293A-B745-A943-B4C71324BD78}" v="1" dt="2020-03-13T10:12:19.734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92"/>
    <p:restoredTop sz="94558"/>
  </p:normalViewPr>
  <p:slideViewPr>
    <p:cSldViewPr snapToGrid="0" snapToObjects="1">
      <p:cViewPr varScale="1">
        <p:scale>
          <a:sx n="121" d="100"/>
          <a:sy n="121" d="100"/>
        </p:scale>
        <p:origin x="228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BBF6C-C6BF-8344-8129-F194AA1EC127}" type="datetimeFigureOut">
              <a:rPr lang="en-US" smtClean="0"/>
              <a:t>4/6/21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112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3" Type="http://schemas.openxmlformats.org/officeDocument/2006/relationships/image" Target="../media/image3.pn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17" Type="http://schemas.openxmlformats.org/officeDocument/2006/relationships/image" Target="../media/image20.jpeg"/><Relationship Id="rId2" Type="http://schemas.openxmlformats.org/officeDocument/2006/relationships/image" Target="../media/image2.png"/><Relationship Id="rId16" Type="http://schemas.openxmlformats.org/officeDocument/2006/relationships/image" Target="../media/image19.jpeg"/><Relationship Id="rId20" Type="http://schemas.openxmlformats.org/officeDocument/2006/relationships/image" Target="../media/image2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5" Type="http://schemas.openxmlformats.org/officeDocument/2006/relationships/image" Target="../media/image18.jpeg"/><Relationship Id="rId10" Type="http://schemas.openxmlformats.org/officeDocument/2006/relationships/image" Target="../media/image13.jpeg"/><Relationship Id="rId19" Type="http://schemas.openxmlformats.org/officeDocument/2006/relationships/image" Target="../media/image22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/>
            <a:r>
              <a:rPr lang="en-US" dirty="0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z="800" dirty="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z="800" dirty="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8526557" y="6477334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title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137">
            <a:extLst>
              <a:ext uri="{FF2B5EF4-FFF2-40B4-BE49-F238E27FC236}">
                <a16:creationId xmlns:a16="http://schemas.microsoft.com/office/drawing/2014/main" id="{347F327C-78A1-A84F-B49C-0F0F1270C7C1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2" y="992610"/>
            <a:ext cx="5288503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2" y="984518"/>
            <a:ext cx="5288503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spc="300" dirty="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pc="300" dirty="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pc="300" dirty="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spc="300" dirty="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gallery title</a:t>
            </a:r>
          </a:p>
        </p:txBody>
      </p:sp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1D5EAFA-CE16-8F48-B836-34A7407763C5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6B59F56-2A52-9E4B-9F27-69B2D8416B0D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E263EAB8-01E5-B245-9F56-F705EF989EF2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AFD9B71C-9E17-B84A-8EC6-FCC2EA6B6956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B5EB7512-B44F-9C4F-ADFF-5F85E34EC3CE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FDD4B94-A939-E84E-8F51-95CABDA74085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37EA116-D508-BC4D-A097-6197E1575DC2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VIDEO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491B02E9-2FCF-864E-9E95-8FF42D203985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  <a:br>
              <a:rPr lang="en-US" dirty="0"/>
            </a:br>
            <a:r>
              <a:rPr lang="en-US" dirty="0"/>
              <a:t>Insert - title </a:t>
            </a:r>
            <a:br>
              <a:rPr lang="en-US" dirty="0"/>
            </a:br>
            <a:r>
              <a:rPr lang="en-US" dirty="0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23B2E7-9F84-BD4D-BC02-8D01B255175F}"/>
              </a:ext>
            </a:extLst>
          </p:cNvPr>
          <p:cNvSpPr txBox="1"/>
          <p:nvPr userDrawn="1"/>
        </p:nvSpPr>
        <p:spPr>
          <a:xfrm>
            <a:off x="363538" y="6407479"/>
            <a:ext cx="7623622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All other images are courtesy of Encounter Edu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EC86014-A1D2-9949-B51B-3DCEC96E3188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865982445"/>
              </p:ext>
            </p:extLst>
          </p:nvPr>
        </p:nvGraphicFramePr>
        <p:xfrm>
          <a:off x="313509" y="2066608"/>
          <a:ext cx="8428117" cy="40924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3585">
                  <a:extLst>
                    <a:ext uri="{9D8B030D-6E8A-4147-A177-3AD203B41FA5}">
                      <a16:colId xmlns:a16="http://schemas.microsoft.com/office/drawing/2014/main" val="2797114442"/>
                    </a:ext>
                  </a:extLst>
                </a:gridCol>
                <a:gridCol w="2192941">
                  <a:extLst>
                    <a:ext uri="{9D8B030D-6E8A-4147-A177-3AD203B41FA5}">
                      <a16:colId xmlns:a16="http://schemas.microsoft.com/office/drawing/2014/main" val="2159196442"/>
                    </a:ext>
                  </a:extLst>
                </a:gridCol>
                <a:gridCol w="5221591">
                  <a:extLst>
                    <a:ext uri="{9D8B030D-6E8A-4147-A177-3AD203B41FA5}">
                      <a16:colId xmlns:a16="http://schemas.microsoft.com/office/drawing/2014/main" val="2857316932"/>
                    </a:ext>
                  </a:extLst>
                </a:gridCol>
              </a:tblGrid>
              <a:tr h="309252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Slide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Title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Attribution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06762883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Microplastics on beach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By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Photosforyou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via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Pixabay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33192136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Littered beach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By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Adrej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Ciobanu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70637694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Microbeads face wash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By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Pixabay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via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Pixabay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44611327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Bird in net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By A Different Perspective via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Pixabay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0504391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Turtle in net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By NOAA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89193727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Bird in net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By A Different Perspective via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Pixabay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55022767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Fish and bag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By Chiara Obscura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77168633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Net bag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By Daria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Shetsova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via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Pexels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93170029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Straws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By David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McEachan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via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Pexels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98249194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Reusable bottle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By Gabriel Peter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26884785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01014610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64702423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256477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ech bub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Shape 210">
            <a:extLst>
              <a:ext uri="{FF2B5EF4-FFF2-40B4-BE49-F238E27FC236}">
                <a16:creationId xmlns:a16="http://schemas.microsoft.com/office/drawing/2014/main" id="{B7C66D5F-8250-4641-A405-C4E53849B313}"/>
              </a:ext>
            </a:extLst>
          </p:cNvPr>
          <p:cNvSpPr/>
          <p:nvPr userDrawn="1"/>
        </p:nvSpPr>
        <p:spPr>
          <a:xfrm>
            <a:off x="924280" y="2139397"/>
            <a:ext cx="2545835" cy="2545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69CA30-9EB4-1F4C-B41C-2236F19BEAC1}"/>
              </a:ext>
            </a:extLst>
          </p:cNvPr>
          <p:cNvSpPr txBox="1"/>
          <p:nvPr userDrawn="1"/>
        </p:nvSpPr>
        <p:spPr>
          <a:xfrm>
            <a:off x="4035451" y="3089211"/>
            <a:ext cx="4487276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accent4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Click through to master slide, to copy and paste element.</a:t>
            </a:r>
          </a:p>
        </p:txBody>
      </p:sp>
    </p:spTree>
    <p:extLst>
      <p:ext uri="{BB962C8B-B14F-4D97-AF65-F5344CB8AC3E}">
        <p14:creationId xmlns:p14="http://schemas.microsoft.com/office/powerpoint/2010/main" val="37553842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E5E74D-9B54-F24F-BDC0-FE0E87D3637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1083601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8AADD9-4D5F-CB42-AB44-CD66A31D2C8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341" y="1111724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680D870-6A34-4242-9CD8-CD791B630DED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394" y="1083601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4ACAD37-691F-CB45-AB51-5B3D69012C32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7447" y="1111724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764F4E6-F3FF-054E-8E7C-FCDF6E8CF2C7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1500" y="1111724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49C0A1E-EA38-2A40-966B-AE1AB6EF8278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2522507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75DBBE6-B942-764A-BEE1-23645974183A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340" y="2522507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1265C50-A7C2-A545-A647-234D93229E03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394" y="2522506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73B116A-80A6-DA44-8193-0CE064FA3FD4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7447" y="2522505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17348F9-CD58-3D4E-9308-204CAF4A6311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1499" y="2522505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15AA43A-3285-C74D-9522-6A9109621A3C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3934052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22C63F5-0DB1-9B43-9AEA-AD937802B5B0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2652" y="3933287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ECA83D2-F03C-C242-852B-DBB809C8980B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0083" y="3933286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DA371E9-FC67-7D43-B103-E8C29063A66E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7380" y="3933286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B723428-4AE7-EB4A-AFF9-7D26C91FD4A1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4677" y="3933286"/>
            <a:ext cx="1370147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sp>
        <p:nvSpPr>
          <p:cNvPr id="25" name="Title 1">
            <a:extLst>
              <a:ext uri="{FF2B5EF4-FFF2-40B4-BE49-F238E27FC236}">
                <a16:creationId xmlns:a16="http://schemas.microsoft.com/office/drawing/2014/main" id="{32CBA17A-6831-EB4C-B831-1DD5377D2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A62D2F5-7565-0C4C-B57F-625789053360}"/>
              </a:ext>
            </a:extLst>
          </p:cNvPr>
          <p:cNvSpPr txBox="1"/>
          <p:nvPr userDrawn="1"/>
        </p:nvSpPr>
        <p:spPr>
          <a:xfrm>
            <a:off x="395288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Title page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56650AE-AD64-1A4C-AC2E-408CD14D0762}"/>
              </a:ext>
            </a:extLst>
          </p:cNvPr>
          <p:cNvSpPr txBox="1"/>
          <p:nvPr userDrawn="1"/>
        </p:nvSpPr>
        <p:spPr>
          <a:xfrm>
            <a:off x="1979339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outcomes 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B6FD24C-EABA-7D46-99BB-7E6CDB65D7B1}"/>
              </a:ext>
            </a:extLst>
          </p:cNvPr>
          <p:cNvSpPr txBox="1"/>
          <p:nvPr userDrawn="1"/>
        </p:nvSpPr>
        <p:spPr>
          <a:xfrm>
            <a:off x="3535807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outcomes 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F943E21-6E5A-C348-9741-0F34CA82B230}"/>
              </a:ext>
            </a:extLst>
          </p:cNvPr>
          <p:cNvSpPr txBox="1"/>
          <p:nvPr userDrawn="1"/>
        </p:nvSpPr>
        <p:spPr>
          <a:xfrm>
            <a:off x="5147446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objectives 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346E5B1-8802-3D40-AAEE-7A42C76785CC}"/>
              </a:ext>
            </a:extLst>
          </p:cNvPr>
          <p:cNvSpPr txBox="1"/>
          <p:nvPr userDrawn="1"/>
        </p:nvSpPr>
        <p:spPr>
          <a:xfrm>
            <a:off x="6731498" y="2153787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Lesson brief 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C6F4FA6-B703-884E-AF90-73A4BE34B7CE}"/>
              </a:ext>
            </a:extLst>
          </p:cNvPr>
          <p:cNvSpPr txBox="1"/>
          <p:nvPr userDrawn="1"/>
        </p:nvSpPr>
        <p:spPr>
          <a:xfrm>
            <a:off x="395288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1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BB842F8-1867-B648-BFE0-EB13EA2D1AED}"/>
              </a:ext>
            </a:extLst>
          </p:cNvPr>
          <p:cNvSpPr txBox="1"/>
          <p:nvPr userDrawn="1"/>
        </p:nvSpPr>
        <p:spPr>
          <a:xfrm>
            <a:off x="1979339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FB35A11-5A80-D040-9634-C54E188568E8}"/>
              </a:ext>
            </a:extLst>
          </p:cNvPr>
          <p:cNvSpPr txBox="1"/>
          <p:nvPr userDrawn="1"/>
        </p:nvSpPr>
        <p:spPr>
          <a:xfrm>
            <a:off x="3535807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B83495A-FC64-5348-B2CD-8F51E32C4F4B}"/>
              </a:ext>
            </a:extLst>
          </p:cNvPr>
          <p:cNvSpPr txBox="1"/>
          <p:nvPr userDrawn="1"/>
        </p:nvSpPr>
        <p:spPr>
          <a:xfrm>
            <a:off x="5147446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4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6F7B569-63F7-0C4E-9481-5E1BD2FF34D0}"/>
              </a:ext>
            </a:extLst>
          </p:cNvPr>
          <p:cNvSpPr txBox="1"/>
          <p:nvPr userDrawn="1"/>
        </p:nvSpPr>
        <p:spPr>
          <a:xfrm>
            <a:off x="6731498" y="3590641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F2EF091-5118-E948-BF51-2D2F702428D0}"/>
              </a:ext>
            </a:extLst>
          </p:cNvPr>
          <p:cNvSpPr txBox="1"/>
          <p:nvPr userDrawn="1"/>
        </p:nvSpPr>
        <p:spPr>
          <a:xfrm>
            <a:off x="358574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AAFB0D7-A2DF-7D4C-BD3B-8F9BA9D477B3}"/>
              </a:ext>
            </a:extLst>
          </p:cNvPr>
          <p:cNvSpPr txBox="1"/>
          <p:nvPr userDrawn="1"/>
        </p:nvSpPr>
        <p:spPr>
          <a:xfrm>
            <a:off x="1942625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53E9F97-E47C-4447-B622-4AC61A8932C0}"/>
              </a:ext>
            </a:extLst>
          </p:cNvPr>
          <p:cNvSpPr txBox="1"/>
          <p:nvPr userDrawn="1"/>
        </p:nvSpPr>
        <p:spPr>
          <a:xfrm>
            <a:off x="3499093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gallery link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C17771C-3BF1-F643-A32E-7CEA64CF2E07}"/>
              </a:ext>
            </a:extLst>
          </p:cNvPr>
          <p:cNvSpPr txBox="1"/>
          <p:nvPr userDrawn="1"/>
        </p:nvSpPr>
        <p:spPr>
          <a:xfrm>
            <a:off x="5110732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video link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2320F3E-194F-634E-A657-97C390C6D57B}"/>
              </a:ext>
            </a:extLst>
          </p:cNvPr>
          <p:cNvSpPr txBox="1"/>
          <p:nvPr userDrawn="1"/>
        </p:nvSpPr>
        <p:spPr>
          <a:xfrm>
            <a:off x="6694784" y="5006452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activity link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4C762D49-AD12-3B4B-866C-9F7803A3DF4B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5369422"/>
            <a:ext cx="1376974" cy="103273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9D9EFD7F-A1B5-6145-9F39-51DDA6EF7A01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339" y="5369422"/>
            <a:ext cx="1376974" cy="103273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77EF068D-9417-C74F-B245-D4B584BA9552}"/>
              </a:ext>
            </a:extLst>
          </p:cNvPr>
          <p:cNvSpPr txBox="1"/>
          <p:nvPr userDrawn="1"/>
        </p:nvSpPr>
        <p:spPr>
          <a:xfrm>
            <a:off x="395288" y="6453646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Student/activity sheets 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9735FCD-8CFD-0E44-8694-C741894B70FC}"/>
              </a:ext>
            </a:extLst>
          </p:cNvPr>
          <p:cNvSpPr txBox="1"/>
          <p:nvPr userDrawn="1"/>
        </p:nvSpPr>
        <p:spPr>
          <a:xfrm>
            <a:off x="1979339" y="6453646"/>
            <a:ext cx="1370147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Credit page 1</a:t>
            </a:r>
          </a:p>
        </p:txBody>
      </p:sp>
    </p:spTree>
    <p:extLst>
      <p:ext uri="{BB962C8B-B14F-4D97-AF65-F5344CB8AC3E}">
        <p14:creationId xmlns:p14="http://schemas.microsoft.com/office/powerpoint/2010/main" val="229512428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095199" y="2517707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04</a:t>
              </a: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 userDrawn="1"/>
        </p:nvGrpSpPr>
        <p:grpSpPr>
          <a:xfrm>
            <a:off x="3095199" y="4464539"/>
            <a:ext cx="1501076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05</a:t>
              </a:r>
            </a:p>
          </p:txBody>
        </p:sp>
      </p:grpSp>
      <p:grpSp>
        <p:nvGrpSpPr>
          <p:cNvPr id="70" name="Group 182" descr="Gruppieren 2">
            <a:extLst>
              <a:ext uri="{FF2B5EF4-FFF2-40B4-BE49-F238E27FC236}">
                <a16:creationId xmlns:a16="http://schemas.microsoft.com/office/drawing/2014/main" id="{137E5A9A-20DB-4143-8393-8F591172A443}"/>
              </a:ext>
            </a:extLst>
          </p:cNvPr>
          <p:cNvGrpSpPr/>
          <p:nvPr userDrawn="1"/>
        </p:nvGrpSpPr>
        <p:grpSpPr>
          <a:xfrm>
            <a:off x="5849886" y="4464539"/>
            <a:ext cx="1501076" cy="1539185"/>
            <a:chOff x="939242" y="252757"/>
            <a:chExt cx="3002151" cy="3078367"/>
          </a:xfrm>
        </p:grpSpPr>
        <p:sp>
          <p:nvSpPr>
            <p:cNvPr id="71" name="Shape 179" descr="Bogen 22">
              <a:extLst>
                <a:ext uri="{FF2B5EF4-FFF2-40B4-BE49-F238E27FC236}">
                  <a16:creationId xmlns:a16="http://schemas.microsoft.com/office/drawing/2014/main" id="{E83C446F-CAF6-F249-829C-5FBF4A84B89C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73" name="Shape 181" descr="Textfeld 25">
              <a:extLst>
                <a:ext uri="{FF2B5EF4-FFF2-40B4-BE49-F238E27FC236}">
                  <a16:creationId xmlns:a16="http://schemas.microsoft.com/office/drawing/2014/main" id="{E5C4E78A-E055-3743-82E7-1B0DFD1B694D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06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 dirty="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Todays learning, point number 1</a:t>
            </a:r>
          </a:p>
          <a:p>
            <a:pPr lvl="0"/>
            <a:r>
              <a:rPr lang="en-US" dirty="0"/>
              <a:t>Todays learning, point number 2</a:t>
            </a:r>
          </a:p>
          <a:p>
            <a:pPr lvl="0"/>
            <a:r>
              <a:rPr lang="en-US" dirty="0"/>
              <a:t>Todays learning, point number 3</a:t>
            </a:r>
          </a:p>
          <a:p>
            <a:pPr lvl="0"/>
            <a:r>
              <a:rPr lang="en-US" dirty="0"/>
              <a:t>Todays learning, point number 4</a:t>
            </a:r>
          </a:p>
          <a:p>
            <a:pPr lvl="0"/>
            <a:r>
              <a:rPr lang="en-US" dirty="0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8526557" y="6477334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/>
          <a:lstStyle>
            <a:lvl1pPr marL="0" indent="0" algn="ctr">
              <a:buNone/>
              <a:defRPr sz="2000" b="1" i="0">
                <a:solidFill>
                  <a:schemeClr val="accent2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8526557" y="6477334"/>
            <a:ext cx="18209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/>
          <a:p>
            <a:r>
              <a:rPr dirty="0"/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6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  <p:sldLayoutId id="2147483661" r:id="rId25"/>
    <p:sldLayoutId id="2147483665" r:id="rId26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hyperlink" Target="https://encounteredu.com/discover/images/design-thinking" TargetMode="Externa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9.jpg"/><Relationship Id="rId4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7.png"/><Relationship Id="rId5" Type="http://schemas.openxmlformats.org/officeDocument/2006/relationships/image" Target="../media/image33.jpg"/><Relationship Id="rId4" Type="http://schemas.openxmlformats.org/officeDocument/2006/relationships/image" Target="../media/image3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10" Type="http://schemas.openxmlformats.org/officeDocument/2006/relationships/image" Target="../media/image27.png"/><Relationship Id="rId4" Type="http://schemas.openxmlformats.org/officeDocument/2006/relationships/image" Target="../media/image36.jpeg"/><Relationship Id="rId9" Type="http://schemas.openxmlformats.org/officeDocument/2006/relationships/image" Target="../media/image4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869F2B0B-762B-6640-B17E-3C829528FC2B}"/>
              </a:ext>
            </a:extLst>
          </p:cNvPr>
          <p:cNvSpPr/>
          <p:nvPr/>
        </p:nvSpPr>
        <p:spPr>
          <a:xfrm>
            <a:off x="2783232" y="-1718921"/>
            <a:ext cx="7701156" cy="7701156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5260282-BB25-E048-8C21-439BA9B4E82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Μάθημα 10</a:t>
            </a:r>
            <a:endParaRPr lang="en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D6CE89-020E-0544-82AC-C3A87C46C2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18919" y="3748389"/>
            <a:ext cx="4442267" cy="2112962"/>
          </a:xfrm>
        </p:spPr>
        <p:txBody>
          <a:bodyPr/>
          <a:lstStyle/>
          <a:p>
            <a:r>
              <a:rPr lang="el-GR" sz="3200" dirty="0"/>
              <a:t>Τεχνολογία Σχεδιασμού – Η λύση για τα πλαστικά</a:t>
            </a:r>
            <a:endParaRPr lang="en-GR" sz="32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0F80E8-311E-0E48-B8F8-676F725DB85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9" y="298557"/>
            <a:ext cx="2689602" cy="292537"/>
          </a:xfrm>
          <a:solidFill>
            <a:srgbClr val="A0D1DC"/>
          </a:solidFill>
        </p:spPr>
        <p:txBody>
          <a:bodyPr/>
          <a:lstStyle/>
          <a:p>
            <a:r>
              <a:rPr lang="el-GR" dirty="0"/>
              <a:t>Πλαστικά στις θάλασσες</a:t>
            </a:r>
            <a:endParaRPr lang="en-G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915C24-8487-C44C-921C-84607B65EA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6" y="651020"/>
            <a:ext cx="1445519" cy="156984"/>
          </a:xfrm>
          <a:solidFill>
            <a:srgbClr val="A0D1DC"/>
          </a:solidFill>
        </p:spPr>
        <p:txBody>
          <a:bodyPr/>
          <a:lstStyle/>
          <a:p>
            <a:r>
              <a:rPr lang="en-US" dirty="0"/>
              <a:t>X-</a:t>
            </a:r>
            <a:r>
              <a:rPr lang="en-US" dirty="0" err="1"/>
              <a:t>Curric</a:t>
            </a:r>
            <a:r>
              <a:rPr lang="en-US" dirty="0"/>
              <a:t> | </a:t>
            </a:r>
            <a:r>
              <a:rPr lang="el-GR" dirty="0"/>
              <a:t>Ηλικίες 10-14</a:t>
            </a:r>
            <a:endParaRPr lang="en-GR" dirty="0"/>
          </a:p>
        </p:txBody>
      </p:sp>
      <p:pic>
        <p:nvPicPr>
          <p:cNvPr id="9" name="Picture 8" descr="A drawing of a face&#10;&#10;Description automatically generated">
            <a:extLst>
              <a:ext uri="{FF2B5EF4-FFF2-40B4-BE49-F238E27FC236}">
                <a16:creationId xmlns:a16="http://schemas.microsoft.com/office/drawing/2014/main" id="{22A6BDFE-D7AD-D342-9D03-251C92C9508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7463" y="6232525"/>
            <a:ext cx="1299349" cy="448336"/>
          </a:xfrm>
          <a:prstGeom prst="rect">
            <a:avLst/>
          </a:prstGeom>
        </p:spPr>
      </p:pic>
      <p:sp>
        <p:nvSpPr>
          <p:cNvPr id="13" name="Shape 20">
            <a:extLst>
              <a:ext uri="{FF2B5EF4-FFF2-40B4-BE49-F238E27FC236}">
                <a16:creationId xmlns:a16="http://schemas.microsoft.com/office/drawing/2014/main" id="{08791016-2AD7-C84F-9C5D-CFC7CF837B09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12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2C60B7F1-56EB-2A4F-9CEE-3E1CDD0486A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3691" y="6152706"/>
            <a:ext cx="1527426" cy="56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340534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F44C33-0FDE-AC41-BC42-1BFCCBE398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4153" y="2149371"/>
            <a:ext cx="7644730" cy="2281237"/>
          </a:xfrm>
        </p:spPr>
        <p:txBody>
          <a:bodyPr/>
          <a:lstStyle/>
          <a:p>
            <a:pPr lvl="0"/>
            <a:r>
              <a:rPr lang="el-GR" dirty="0"/>
              <a:t>Κατανοούμε σημαντικά γεγονότα που έχουν διαμορφώσει τον επανασχεδιασμό των πλαστικών προϊόντων.</a:t>
            </a:r>
            <a:endParaRPr lang="en-GR" dirty="0"/>
          </a:p>
          <a:p>
            <a:pPr lvl="0"/>
            <a:r>
              <a:rPr lang="el-GR" dirty="0"/>
              <a:t>Μελετάμε και αναπτύσσουμε μια ιδέα.</a:t>
            </a:r>
            <a:endParaRPr lang="en-GR" dirty="0"/>
          </a:p>
          <a:p>
            <a:pPr lvl="0"/>
            <a:r>
              <a:rPr lang="el-GR" dirty="0"/>
              <a:t>Διαμορφώνουμε και ανταλλάσσουμε ιδέες σχεδιασμού με διάφορους τρόπους.</a:t>
            </a:r>
            <a:endParaRPr lang="en-GR" dirty="0"/>
          </a:p>
          <a:p>
            <a:pPr lvl="0"/>
            <a:r>
              <a:rPr lang="el-GR" dirty="0"/>
              <a:t>Αξιολογούμε ιδέες βάσει κριτηρίων και λαμβάνουμε υπόψη τη γνώμη των άλλων.</a:t>
            </a:r>
            <a:endParaRPr lang="en-GR" dirty="0"/>
          </a:p>
          <a:p>
            <a:pPr lvl="0"/>
            <a:r>
              <a:rPr lang="el-GR" dirty="0"/>
              <a:t>Επιλέγουμε εργαλεία και υλικά για να αναπτύξουμε ένα προϊόν.</a:t>
            </a:r>
            <a:endParaRPr lang="en-G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54B339-54D4-1D45-BBDA-1D73A0AF5A6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5D49112-1F41-D746-9070-D0779C5EE5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8221" y="415063"/>
            <a:ext cx="3992179" cy="273845"/>
          </a:xfrm>
        </p:spPr>
        <p:txBody>
          <a:bodyPr/>
          <a:lstStyle/>
          <a:p>
            <a:r>
              <a:rPr lang="el-GR" dirty="0"/>
              <a:t>Μάθημα 10 Τεχνολογία Σχεδιασμού – Η λύση για τα πλαστικά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17D71EB-0BC1-8F4D-9864-ABF9141D44E7}"/>
              </a:ext>
            </a:extLst>
          </p:cNvPr>
          <p:cNvSpPr/>
          <p:nvPr/>
        </p:nvSpPr>
        <p:spPr>
          <a:xfrm>
            <a:off x="364153" y="1008992"/>
            <a:ext cx="4207847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R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8CBBE9-E839-2749-97F8-0A63A7A59C5F}"/>
              </a:ext>
            </a:extLst>
          </p:cNvPr>
          <p:cNvSpPr txBox="1"/>
          <p:nvPr/>
        </p:nvSpPr>
        <p:spPr>
          <a:xfrm>
            <a:off x="364153" y="1008992"/>
            <a:ext cx="4460514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r>
              <a:rPr lang="el-GR" sz="3200" b="1" dirty="0">
                <a:solidFill>
                  <a:schemeClr val="bg1"/>
                </a:solidFill>
              </a:rPr>
              <a:t>Στόχοι του μαθήματος</a:t>
            </a:r>
            <a:endParaRPr lang="en-GR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09011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294971-0C65-1644-B5CC-4EEA531C8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5462" y="415063"/>
            <a:ext cx="4254938" cy="273845"/>
          </a:xfrm>
        </p:spPr>
        <p:txBody>
          <a:bodyPr/>
          <a:lstStyle/>
          <a:p>
            <a:r>
              <a:rPr lang="el-GR" dirty="0"/>
              <a:t>Μάθημα 10 Τεχνολογία Σχεδιασμού – Η λύση για τα πλαστικά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C61672-7599-A241-9739-7F99610631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Διαδικασία σχεδιασμού</a:t>
            </a:r>
            <a:endParaRPr lang="en-GR" dirty="0"/>
          </a:p>
        </p:txBody>
      </p:sp>
      <p:sp>
        <p:nvSpPr>
          <p:cNvPr id="5" name="Rectangle 4">
            <a:hlinkClick r:id="rId2"/>
            <a:extLst>
              <a:ext uri="{FF2B5EF4-FFF2-40B4-BE49-F238E27FC236}">
                <a16:creationId xmlns:a16="http://schemas.microsoft.com/office/drawing/2014/main" id="{AE46274C-18DA-4742-8554-AD97166F252C}"/>
              </a:ext>
            </a:extLst>
          </p:cNvPr>
          <p:cNvSpPr/>
          <p:nvPr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6" name="Picture 5">
            <a:hlinkClick r:id="rId2"/>
            <a:extLst>
              <a:ext uri="{FF2B5EF4-FFF2-40B4-BE49-F238E27FC236}">
                <a16:creationId xmlns:a16="http://schemas.microsoft.com/office/drawing/2014/main" id="{A5FA3474-956E-E64B-B09A-B0F8808E42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C54527F-27F8-2F42-8847-D51A9D46BCDD}"/>
              </a:ext>
            </a:extLst>
          </p:cNvPr>
          <p:cNvSpPr/>
          <p:nvPr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D55EB45-E6DB-3040-AC41-2928FC042B6B}"/>
              </a:ext>
            </a:extLst>
          </p:cNvPr>
          <p:cNvGrpSpPr/>
          <p:nvPr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F0798BF-BDC9-FD4C-8935-91D0F55E4DFD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5AD873B5-02CF-2842-9C37-6A7C9E391B93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13" name="Oval 12">
                  <a:extLst>
                    <a:ext uri="{FF2B5EF4-FFF2-40B4-BE49-F238E27FC236}">
                      <a16:creationId xmlns:a16="http://schemas.microsoft.com/office/drawing/2014/main" id="{F6B0180A-51F2-544B-B9DF-136B95A33DD2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14" name="Oval 13">
                  <a:extLst>
                    <a:ext uri="{FF2B5EF4-FFF2-40B4-BE49-F238E27FC236}">
                      <a16:creationId xmlns:a16="http://schemas.microsoft.com/office/drawing/2014/main" id="{76DC6CA3-C3FD-2E4E-A6E0-B959AF7B237D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94FE665A-1140-BE45-80E6-545A77005EE0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01B67A7-4EFD-904C-9B50-DDE48B89B3E6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algn="ctr"/>
              <a:r>
                <a:rPr lang="el-GR" sz="1200" dirty="0">
                  <a:solidFill>
                    <a:schemeClr val="bg1">
                      <a:lumMod val="90000"/>
                      <a:lumOff val="10000"/>
                    </a:schemeClr>
                  </a:solidFill>
                </a:rPr>
                <a:t>ΔΕΙΤΕ ΤΟ ΔΙΑΓΡΑΜΜΑ</a:t>
              </a:r>
              <a:endParaRPr lang="en-GR" sz="1200" dirty="0">
                <a:solidFill>
                  <a:schemeClr val="bg1">
                    <a:lumMod val="90000"/>
                    <a:lumOff val="10000"/>
                  </a:schemeClr>
                </a:solidFill>
              </a:endParaRP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49018956-1BC4-8A4C-8654-F138BDD44D7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  <p:pic>
        <p:nvPicPr>
          <p:cNvPr id="17" name="Picture 16" descr="A picture containing text, map&#10;&#10;Description automatically generated">
            <a:extLst>
              <a:ext uri="{FF2B5EF4-FFF2-40B4-BE49-F238E27FC236}">
                <a16:creationId xmlns:a16="http://schemas.microsoft.com/office/drawing/2014/main" id="{5937380D-FF57-A943-ACF7-CCFCC33031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454" y="1720651"/>
            <a:ext cx="4144738" cy="4144738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225E9C96-24F6-8C46-A216-08A3BDC48404}"/>
              </a:ext>
            </a:extLst>
          </p:cNvPr>
          <p:cNvSpPr/>
          <p:nvPr/>
        </p:nvSpPr>
        <p:spPr>
          <a:xfrm>
            <a:off x="3153103" y="1883328"/>
            <a:ext cx="998483" cy="46048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R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5FD0D9B-2AD7-BD47-AA0B-4B0455123EB4}"/>
              </a:ext>
            </a:extLst>
          </p:cNvPr>
          <p:cNvSpPr/>
          <p:nvPr/>
        </p:nvSpPr>
        <p:spPr>
          <a:xfrm>
            <a:off x="2990981" y="1843355"/>
            <a:ext cx="1280800" cy="521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6000"/>
              </a:lnSpc>
              <a:spcAft>
                <a:spcPts val="800"/>
              </a:spcAft>
            </a:pPr>
            <a:r>
              <a:rPr lang="el-GR" b="1" dirty="0">
                <a:solidFill>
                  <a:schemeClr val="bg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Εντοπίζουμε και προσδιορίζουμε ένα πρόβλημα</a:t>
            </a:r>
            <a:endParaRPr lang="en-GR" b="1" dirty="0">
              <a:solidFill>
                <a:schemeClr val="bg1"/>
              </a:solidFill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3EE0BA2-210D-F44F-917C-04B3E6DF6E4E}"/>
              </a:ext>
            </a:extLst>
          </p:cNvPr>
          <p:cNvSpPr/>
          <p:nvPr/>
        </p:nvSpPr>
        <p:spPr>
          <a:xfrm>
            <a:off x="4604757" y="4440148"/>
            <a:ext cx="998483" cy="46048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R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C0A640F-2726-1148-B609-5C1E690F5CF6}"/>
              </a:ext>
            </a:extLst>
          </p:cNvPr>
          <p:cNvSpPr/>
          <p:nvPr/>
        </p:nvSpPr>
        <p:spPr>
          <a:xfrm>
            <a:off x="2922989" y="5196893"/>
            <a:ext cx="1365232" cy="46048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R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DE398A4-BCE0-AB42-BFB8-491EF4EE8029}"/>
              </a:ext>
            </a:extLst>
          </p:cNvPr>
          <p:cNvSpPr/>
          <p:nvPr/>
        </p:nvSpPr>
        <p:spPr>
          <a:xfrm>
            <a:off x="1435114" y="4440148"/>
            <a:ext cx="1407038" cy="297096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R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1A21A97-1E73-8543-A2FA-F7E21C88EC73}"/>
              </a:ext>
            </a:extLst>
          </p:cNvPr>
          <p:cNvSpPr/>
          <p:nvPr/>
        </p:nvSpPr>
        <p:spPr>
          <a:xfrm>
            <a:off x="1298479" y="2842575"/>
            <a:ext cx="1407038" cy="276076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R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6B77332-B1F4-964B-84CC-E8260CC3C482}"/>
              </a:ext>
            </a:extLst>
          </p:cNvPr>
          <p:cNvSpPr/>
          <p:nvPr/>
        </p:nvSpPr>
        <p:spPr>
          <a:xfrm>
            <a:off x="2965030" y="3515237"/>
            <a:ext cx="1365232" cy="46048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R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C5817C9-1869-EE44-B54F-ADAE897D1848}"/>
              </a:ext>
            </a:extLst>
          </p:cNvPr>
          <p:cNvSpPr/>
          <p:nvPr/>
        </p:nvSpPr>
        <p:spPr>
          <a:xfrm>
            <a:off x="4640709" y="2834041"/>
            <a:ext cx="998483" cy="46048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R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699725D-A9C7-9E40-8E2D-A19B654EAFDA}"/>
              </a:ext>
            </a:extLst>
          </p:cNvPr>
          <p:cNvSpPr/>
          <p:nvPr/>
        </p:nvSpPr>
        <p:spPr>
          <a:xfrm>
            <a:off x="4554367" y="2854803"/>
            <a:ext cx="128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b="1" dirty="0">
                <a:solidFill>
                  <a:schemeClr val="bg1"/>
                </a:solidFill>
              </a:rPr>
              <a:t>Συλλέγουμε πληροφορίες</a:t>
            </a:r>
            <a:endParaRPr lang="en-GR" b="1" dirty="0">
              <a:solidFill>
                <a:schemeClr val="bg1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B8C805D-F7BB-0A4C-AF78-18805259DB21}"/>
              </a:ext>
            </a:extLst>
          </p:cNvPr>
          <p:cNvSpPr/>
          <p:nvPr/>
        </p:nvSpPr>
        <p:spPr>
          <a:xfrm>
            <a:off x="4554367" y="4452375"/>
            <a:ext cx="128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b="1" dirty="0">
                <a:solidFill>
                  <a:schemeClr val="bg1"/>
                </a:solidFill>
              </a:rPr>
              <a:t>Συγκεντρώνουμε ιδέες</a:t>
            </a:r>
            <a:endParaRPr lang="en-GR" b="1" dirty="0">
              <a:solidFill>
                <a:schemeClr val="bg1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CA35C2B-2090-8244-BDFB-DB85F952F25C}"/>
              </a:ext>
            </a:extLst>
          </p:cNvPr>
          <p:cNvSpPr/>
          <p:nvPr/>
        </p:nvSpPr>
        <p:spPr>
          <a:xfrm>
            <a:off x="2977815" y="5240651"/>
            <a:ext cx="128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b="1" dirty="0">
                <a:solidFill>
                  <a:schemeClr val="bg1"/>
                </a:solidFill>
              </a:rPr>
              <a:t>Βρίσκουμε λύσεις στο πρόβλημα</a:t>
            </a:r>
            <a:endParaRPr lang="en-GR" b="1" dirty="0">
              <a:solidFill>
                <a:schemeClr val="bg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A9F73AA-1807-724F-A23C-7464A112B5DA}"/>
              </a:ext>
            </a:extLst>
          </p:cNvPr>
          <p:cNvSpPr/>
          <p:nvPr/>
        </p:nvSpPr>
        <p:spPr>
          <a:xfrm>
            <a:off x="1528215" y="4459530"/>
            <a:ext cx="128080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b="1" dirty="0">
                <a:solidFill>
                  <a:schemeClr val="bg1"/>
                </a:solidFill>
              </a:rPr>
              <a:t>Δεχόμαστε σχόλια</a:t>
            </a:r>
            <a:endParaRPr lang="en-GR" b="1" dirty="0">
              <a:solidFill>
                <a:schemeClr val="bg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BF4F9BE-70D6-844F-9A79-F98A995A3704}"/>
              </a:ext>
            </a:extLst>
          </p:cNvPr>
          <p:cNvSpPr/>
          <p:nvPr/>
        </p:nvSpPr>
        <p:spPr>
          <a:xfrm>
            <a:off x="1465154" y="2788388"/>
            <a:ext cx="128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b="1" dirty="0">
                <a:solidFill>
                  <a:schemeClr val="bg1"/>
                </a:solidFill>
              </a:rPr>
              <a:t>Βελτιώνουμε το σχέδιο</a:t>
            </a:r>
            <a:endParaRPr lang="en-GR" b="1" dirty="0">
              <a:solidFill>
                <a:schemeClr val="bg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6040A71-B4D3-764A-894F-A8C4C1A79D15}"/>
              </a:ext>
            </a:extLst>
          </p:cNvPr>
          <p:cNvSpPr/>
          <p:nvPr/>
        </p:nvSpPr>
        <p:spPr>
          <a:xfrm>
            <a:off x="2858654" y="3524109"/>
            <a:ext cx="157798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1050" b="1" dirty="0">
                <a:solidFill>
                  <a:schemeClr val="bg1"/>
                </a:solidFill>
              </a:rPr>
              <a:t>Μια απλή διαδικασία σχεδιασμού</a:t>
            </a:r>
            <a:endParaRPr lang="en-GR" sz="105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7625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76444-D0C6-E148-8259-2A1AF1C58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1380" y="415063"/>
            <a:ext cx="4339020" cy="273845"/>
          </a:xfrm>
        </p:spPr>
        <p:txBody>
          <a:bodyPr/>
          <a:lstStyle/>
          <a:p>
            <a:r>
              <a:rPr lang="el-GR" dirty="0"/>
              <a:t>Μάθημα 10 Τεχνολογία Σχεδιασμού – Η λύση για τα πλαστικά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E1DA49-D1E9-3041-8C0F-CD4D54044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3" y="992610"/>
            <a:ext cx="6446550" cy="992981"/>
          </a:xfrm>
        </p:spPr>
        <p:txBody>
          <a:bodyPr/>
          <a:lstStyle/>
          <a:p>
            <a:r>
              <a:rPr lang="el-GR" dirty="0"/>
              <a:t>Εναλλακτικές λύσεις για τα πλαστικά μιας χρήσης</a:t>
            </a:r>
            <a:endParaRPr lang="en-GR" dirty="0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8640DA05-CE9C-E345-95DD-98878D4B3E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484437" y="2884754"/>
            <a:ext cx="2308279" cy="364548"/>
          </a:xfrm>
        </p:spPr>
        <p:txBody>
          <a:bodyPr/>
          <a:lstStyle/>
          <a:p>
            <a:r>
              <a:rPr lang="el-GR" sz="1400" dirty="0">
                <a:solidFill>
                  <a:schemeClr val="accent1"/>
                </a:solidFill>
              </a:rPr>
              <a:t>Επαναχρησιμοποιούμενα ποτήρια καφέ</a:t>
            </a:r>
            <a:endParaRPr lang="en-GR" sz="1400" dirty="0">
              <a:solidFill>
                <a:schemeClr val="accent1"/>
              </a:solidFill>
            </a:endParaRP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B1FB15C3-354C-B44A-8B4C-46877064544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659562" y="2884754"/>
            <a:ext cx="2347803" cy="364548"/>
          </a:xfrm>
        </p:spPr>
        <p:txBody>
          <a:bodyPr/>
          <a:lstStyle/>
          <a:p>
            <a:r>
              <a:rPr lang="el-GR" sz="1400" dirty="0">
                <a:solidFill>
                  <a:schemeClr val="accent1"/>
                </a:solidFill>
              </a:rPr>
              <a:t>Επαναχρησιμοποιούμενα μπουκάλια νερού</a:t>
            </a:r>
            <a:endParaRPr lang="en-GR" sz="1400" dirty="0">
              <a:solidFill>
                <a:schemeClr val="accent1"/>
              </a:solidFill>
            </a:endParaRP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8C622054-C75A-474C-9C92-D63CD0414D4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492951" y="5213345"/>
            <a:ext cx="2087562" cy="364548"/>
          </a:xfrm>
        </p:spPr>
        <p:txBody>
          <a:bodyPr/>
          <a:lstStyle/>
          <a:p>
            <a:r>
              <a:rPr lang="el-GR" sz="1400" dirty="0">
                <a:solidFill>
                  <a:schemeClr val="accent1"/>
                </a:solidFill>
              </a:rPr>
              <a:t>Καλαμάκια από ανοξείδωτο ατσάλι</a:t>
            </a:r>
            <a:endParaRPr lang="en-GR" sz="1400" dirty="0">
              <a:solidFill>
                <a:schemeClr val="accent1"/>
              </a:solidFill>
            </a:endParaRP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DED3992F-C037-9148-8B43-C29AE1DC6B0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661151" y="5206037"/>
            <a:ext cx="2087562" cy="364548"/>
          </a:xfrm>
        </p:spPr>
        <p:txBody>
          <a:bodyPr/>
          <a:lstStyle/>
          <a:p>
            <a:r>
              <a:rPr lang="el-GR" sz="1400" dirty="0">
                <a:solidFill>
                  <a:schemeClr val="accent1"/>
                </a:solidFill>
              </a:rPr>
              <a:t>Βιοδιασπώμενα μαχαιροπίρουνα</a:t>
            </a:r>
            <a:endParaRPr lang="en-GR" sz="1400" dirty="0">
              <a:solidFill>
                <a:schemeClr val="accent1"/>
              </a:solidFill>
            </a:endParaRP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D42CDF89-2C54-3541-B7A9-68113FE5C9D0}"/>
              </a:ext>
            </a:extLst>
          </p:cNvPr>
          <p:cNvSpPr txBox="1">
            <a:spLocks/>
          </p:cNvSpPr>
          <p:nvPr/>
        </p:nvSpPr>
        <p:spPr>
          <a:xfrm>
            <a:off x="4696200" y="4870218"/>
            <a:ext cx="1847850" cy="719137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dirty="0"/>
              <a:t>Insert - text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48917E43-06A2-BC4F-B75B-29CB2BCA02D9}"/>
              </a:ext>
            </a:extLst>
          </p:cNvPr>
          <p:cNvSpPr/>
          <p:nvPr/>
        </p:nvSpPr>
        <p:spPr>
          <a:xfrm>
            <a:off x="528992" y="2102636"/>
            <a:ext cx="1846998" cy="1846998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D37A648-C6A1-5D4A-A9CB-9AF748CAE75E}"/>
              </a:ext>
            </a:extLst>
          </p:cNvPr>
          <p:cNvSpPr/>
          <p:nvPr/>
        </p:nvSpPr>
        <p:spPr>
          <a:xfrm>
            <a:off x="4697478" y="2117750"/>
            <a:ext cx="1846998" cy="1846998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A186FD2A-1C77-D24D-9F00-DA1E644F489E}"/>
              </a:ext>
            </a:extLst>
          </p:cNvPr>
          <p:cNvSpPr/>
          <p:nvPr/>
        </p:nvSpPr>
        <p:spPr>
          <a:xfrm>
            <a:off x="528992" y="4423670"/>
            <a:ext cx="1846998" cy="1846998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2675357-999D-804D-B0A3-6908F43479B0}"/>
              </a:ext>
            </a:extLst>
          </p:cNvPr>
          <p:cNvSpPr/>
          <p:nvPr/>
        </p:nvSpPr>
        <p:spPr>
          <a:xfrm>
            <a:off x="4697478" y="4438784"/>
            <a:ext cx="1846998" cy="1846998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EB5CC86-0B85-FF40-845D-B4B68648328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395915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76444-D0C6-E148-8259-2A1AF1C58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4138" y="415063"/>
            <a:ext cx="4076262" cy="273845"/>
          </a:xfrm>
        </p:spPr>
        <p:txBody>
          <a:bodyPr/>
          <a:lstStyle/>
          <a:p>
            <a:r>
              <a:rPr lang="el-GR" dirty="0"/>
              <a:t>Μάθημα 10 Τεχνολογία Σχεδιασμού – Η λύση για τα πλαστικά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E1DA49-D1E9-3041-8C0F-CD4D54044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Πλαστικά μιας χρήσης</a:t>
            </a:r>
            <a:endParaRPr lang="en-GR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9682D75-9619-9849-B3DC-E492C219DD3C}"/>
              </a:ext>
            </a:extLst>
          </p:cNvPr>
          <p:cNvSpPr/>
          <p:nvPr/>
        </p:nvSpPr>
        <p:spPr>
          <a:xfrm>
            <a:off x="528992" y="1800529"/>
            <a:ext cx="1846998" cy="1846998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0E32FC9-09B7-A542-9447-2CBCBF8E0161}"/>
              </a:ext>
            </a:extLst>
          </p:cNvPr>
          <p:cNvSpPr/>
          <p:nvPr/>
        </p:nvSpPr>
        <p:spPr>
          <a:xfrm>
            <a:off x="2605678" y="1808086"/>
            <a:ext cx="1846998" cy="1846998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DCCABCC-B3B0-0042-A71B-B5CAF32C23E7}"/>
              </a:ext>
            </a:extLst>
          </p:cNvPr>
          <p:cNvSpPr/>
          <p:nvPr/>
        </p:nvSpPr>
        <p:spPr>
          <a:xfrm>
            <a:off x="4697478" y="1815643"/>
            <a:ext cx="1846998" cy="1846998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17D032E-D68E-CD48-A54D-DB0237113AD1}"/>
              </a:ext>
            </a:extLst>
          </p:cNvPr>
          <p:cNvSpPr/>
          <p:nvPr/>
        </p:nvSpPr>
        <p:spPr>
          <a:xfrm>
            <a:off x="6785710" y="1823200"/>
            <a:ext cx="1846998" cy="1846998"/>
          </a:xfrm>
          <a:prstGeom prst="ellipse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118DFD3A-EC5F-EF46-A5E2-27B1A88BF0CD}"/>
              </a:ext>
            </a:extLst>
          </p:cNvPr>
          <p:cNvSpPr txBox="1">
            <a:spLocks/>
          </p:cNvSpPr>
          <p:nvPr/>
        </p:nvSpPr>
        <p:spPr>
          <a:xfrm>
            <a:off x="528638" y="3567623"/>
            <a:ext cx="1847850" cy="719137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r>
              <a:rPr lang="el-GR" dirty="0">
                <a:solidFill>
                  <a:schemeClr val="bg1"/>
                </a:solidFill>
              </a:rPr>
              <a:t>Δοχεία φαγητού </a:t>
            </a:r>
            <a:endParaRPr lang="en-GR" dirty="0">
              <a:solidFill>
                <a:schemeClr val="bg1"/>
              </a:solidFill>
            </a:endParaRPr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D7BA0E32-AAB7-2E4F-8A8C-84531C4336F5}"/>
              </a:ext>
            </a:extLst>
          </p:cNvPr>
          <p:cNvSpPr txBox="1">
            <a:spLocks/>
          </p:cNvSpPr>
          <p:nvPr/>
        </p:nvSpPr>
        <p:spPr>
          <a:xfrm>
            <a:off x="2604826" y="3568122"/>
            <a:ext cx="1847850" cy="719137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r>
              <a:rPr lang="el-GR" dirty="0">
                <a:solidFill>
                  <a:schemeClr val="bg1"/>
                </a:solidFill>
              </a:rPr>
              <a:t>Μεμβράνη τροφίμων</a:t>
            </a:r>
            <a:endParaRPr lang="en-GR" dirty="0">
              <a:solidFill>
                <a:schemeClr val="bg1"/>
              </a:solidFill>
            </a:endParaRP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243F8008-1832-DB48-AB39-A7159BF50979}"/>
              </a:ext>
            </a:extLst>
          </p:cNvPr>
          <p:cNvSpPr txBox="1">
            <a:spLocks/>
          </p:cNvSpPr>
          <p:nvPr/>
        </p:nvSpPr>
        <p:spPr>
          <a:xfrm>
            <a:off x="4697052" y="3567623"/>
            <a:ext cx="1847850" cy="719137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r>
              <a:rPr lang="el-GR" dirty="0">
                <a:solidFill>
                  <a:schemeClr val="bg1"/>
                </a:solidFill>
              </a:rPr>
              <a:t>Συσκευασίες τροφίμων</a:t>
            </a:r>
            <a:endParaRPr lang="en-GR" dirty="0">
              <a:solidFill>
                <a:schemeClr val="bg1"/>
              </a:solidFill>
            </a:endParaRP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9AC47C90-6538-6C4C-99EE-BCCBB119BA56}"/>
              </a:ext>
            </a:extLst>
          </p:cNvPr>
          <p:cNvSpPr txBox="1">
            <a:spLocks/>
          </p:cNvSpPr>
          <p:nvPr/>
        </p:nvSpPr>
        <p:spPr>
          <a:xfrm>
            <a:off x="6785710" y="3567623"/>
            <a:ext cx="1847850" cy="719137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r>
              <a:rPr lang="el-GR" dirty="0">
                <a:solidFill>
                  <a:schemeClr val="bg1"/>
                </a:solidFill>
              </a:rPr>
              <a:t>Πλαστικά ποτήρια</a:t>
            </a:r>
            <a:endParaRPr lang="en-GR" dirty="0">
              <a:solidFill>
                <a:schemeClr val="bg1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D89ECE6-2FB5-1B47-90BE-E9987736DF44}"/>
              </a:ext>
            </a:extLst>
          </p:cNvPr>
          <p:cNvSpPr/>
          <p:nvPr/>
        </p:nvSpPr>
        <p:spPr>
          <a:xfrm>
            <a:off x="510440" y="4320819"/>
            <a:ext cx="1846998" cy="1846998"/>
          </a:xfrm>
          <a:prstGeom prst="ellipse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658CFC3A-F0BF-0A48-AFD0-480BEE59EC2B}"/>
              </a:ext>
            </a:extLst>
          </p:cNvPr>
          <p:cNvSpPr/>
          <p:nvPr/>
        </p:nvSpPr>
        <p:spPr>
          <a:xfrm>
            <a:off x="2587126" y="4328376"/>
            <a:ext cx="1846998" cy="1846998"/>
          </a:xfrm>
          <a:prstGeom prst="ellipse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F0E376C-D9DB-8C40-989B-DFC5273BE4BD}"/>
              </a:ext>
            </a:extLst>
          </p:cNvPr>
          <p:cNvSpPr/>
          <p:nvPr/>
        </p:nvSpPr>
        <p:spPr>
          <a:xfrm>
            <a:off x="4678926" y="4335933"/>
            <a:ext cx="1846998" cy="1846998"/>
          </a:xfrm>
          <a:prstGeom prst="ellipse">
            <a:avLst/>
          </a:prstGeom>
          <a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EA2BB5B-5612-B04F-871C-AC8A3C361716}"/>
              </a:ext>
            </a:extLst>
          </p:cNvPr>
          <p:cNvSpPr/>
          <p:nvPr/>
        </p:nvSpPr>
        <p:spPr>
          <a:xfrm>
            <a:off x="6767158" y="4343490"/>
            <a:ext cx="1846998" cy="1846998"/>
          </a:xfrm>
          <a:prstGeom prst="ellipse">
            <a:avLst/>
          </a:prstGeom>
          <a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2" name="Text Placeholder 9">
            <a:extLst>
              <a:ext uri="{FF2B5EF4-FFF2-40B4-BE49-F238E27FC236}">
                <a16:creationId xmlns:a16="http://schemas.microsoft.com/office/drawing/2014/main" id="{239366A7-1446-9A41-A27A-77C168636229}"/>
              </a:ext>
            </a:extLst>
          </p:cNvPr>
          <p:cNvSpPr txBox="1">
            <a:spLocks/>
          </p:cNvSpPr>
          <p:nvPr/>
        </p:nvSpPr>
        <p:spPr>
          <a:xfrm>
            <a:off x="510086" y="6087913"/>
            <a:ext cx="1847850" cy="719137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r>
              <a:rPr lang="el-GR" dirty="0">
                <a:solidFill>
                  <a:schemeClr val="bg1"/>
                </a:solidFill>
              </a:rPr>
              <a:t>Δαχτυλίδια εξάδας</a:t>
            </a:r>
            <a:endParaRPr lang="en-GR" dirty="0">
              <a:solidFill>
                <a:schemeClr val="bg1"/>
              </a:solidFill>
            </a:endParaRPr>
          </a:p>
        </p:txBody>
      </p:sp>
      <p:sp>
        <p:nvSpPr>
          <p:cNvPr id="33" name="Text Placeholder 9">
            <a:extLst>
              <a:ext uri="{FF2B5EF4-FFF2-40B4-BE49-F238E27FC236}">
                <a16:creationId xmlns:a16="http://schemas.microsoft.com/office/drawing/2014/main" id="{DBB6E2F8-934B-CE43-9DCB-EF2AAC7D3996}"/>
              </a:ext>
            </a:extLst>
          </p:cNvPr>
          <p:cNvSpPr txBox="1">
            <a:spLocks/>
          </p:cNvSpPr>
          <p:nvPr/>
        </p:nvSpPr>
        <p:spPr>
          <a:xfrm>
            <a:off x="2586274" y="6088412"/>
            <a:ext cx="1847850" cy="719137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r>
              <a:rPr lang="el-GR" dirty="0" err="1">
                <a:solidFill>
                  <a:schemeClr val="bg1"/>
                </a:solidFill>
              </a:rPr>
              <a:t>Μπατονέτες</a:t>
            </a:r>
            <a:endParaRPr lang="en-GR" dirty="0">
              <a:solidFill>
                <a:schemeClr val="bg1"/>
              </a:solidFill>
            </a:endParaRPr>
          </a:p>
        </p:txBody>
      </p:sp>
      <p:sp>
        <p:nvSpPr>
          <p:cNvPr id="34" name="Text Placeholder 9">
            <a:extLst>
              <a:ext uri="{FF2B5EF4-FFF2-40B4-BE49-F238E27FC236}">
                <a16:creationId xmlns:a16="http://schemas.microsoft.com/office/drawing/2014/main" id="{C5EDA150-410E-554F-B959-E4EB8A1E4C25}"/>
              </a:ext>
            </a:extLst>
          </p:cNvPr>
          <p:cNvSpPr txBox="1">
            <a:spLocks/>
          </p:cNvSpPr>
          <p:nvPr/>
        </p:nvSpPr>
        <p:spPr>
          <a:xfrm>
            <a:off x="4678500" y="6087913"/>
            <a:ext cx="1847850" cy="719137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r>
              <a:rPr lang="el-GR" dirty="0">
                <a:solidFill>
                  <a:schemeClr val="bg1"/>
                </a:solidFill>
              </a:rPr>
              <a:t>Ρολό με φυσαλίδες </a:t>
            </a:r>
            <a:endParaRPr lang="en-GR" dirty="0">
              <a:solidFill>
                <a:schemeClr val="bg1"/>
              </a:solidFill>
            </a:endParaRPr>
          </a:p>
        </p:txBody>
      </p:sp>
      <p:sp>
        <p:nvSpPr>
          <p:cNvPr id="35" name="Text Placeholder 9">
            <a:extLst>
              <a:ext uri="{FF2B5EF4-FFF2-40B4-BE49-F238E27FC236}">
                <a16:creationId xmlns:a16="http://schemas.microsoft.com/office/drawing/2014/main" id="{12B48229-A11D-0D41-85B3-43A7C81073EF}"/>
              </a:ext>
            </a:extLst>
          </p:cNvPr>
          <p:cNvSpPr txBox="1">
            <a:spLocks/>
          </p:cNvSpPr>
          <p:nvPr/>
        </p:nvSpPr>
        <p:spPr>
          <a:xfrm>
            <a:off x="6767158" y="6087913"/>
            <a:ext cx="1847850" cy="719137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r>
              <a:rPr lang="el-GR" dirty="0">
                <a:solidFill>
                  <a:schemeClr val="bg1"/>
                </a:solidFill>
              </a:rPr>
              <a:t>Συσκευασίες κυψέλης</a:t>
            </a:r>
            <a:endParaRPr lang="en-GR" dirty="0">
              <a:solidFill>
                <a:schemeClr val="bg1"/>
              </a:solidFill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117116D8-AB79-D044-B74B-9226F2A8E7FC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293173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5CF7D-828F-9640-8850-06A29B502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5972" y="415063"/>
            <a:ext cx="4244428" cy="273845"/>
          </a:xfrm>
        </p:spPr>
        <p:txBody>
          <a:bodyPr/>
          <a:lstStyle/>
          <a:p>
            <a:r>
              <a:rPr lang="el-GR" dirty="0"/>
              <a:t>Μάθημα 10 Τεχνολογία Σχεδιασμού – Η λύση για τα πλαστικά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375D11-67DE-7E4F-A170-AB3D9707FE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Προδιαγραφές σχεδίου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EF67F8-4CD5-824D-B30F-98384715B0D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8" y="2149372"/>
            <a:ext cx="6909621" cy="2281236"/>
          </a:xfrm>
        </p:spPr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/>
              <a:t>Ανθεκτικό – κατάλληλο για τη συγκεκριμένη χρήση</a:t>
            </a:r>
            <a:endParaRPr lang="en-GR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/>
              <a:t>Εύκολο στη χρήση</a:t>
            </a:r>
            <a:endParaRPr lang="en-GR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/>
              <a:t>Διάρκεια ζωής – θα αντέξει;</a:t>
            </a:r>
            <a:endParaRPr lang="en-GR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/>
              <a:t>Αειφόρο (φιλικό προς το περιβάλλον)</a:t>
            </a:r>
            <a:endParaRPr lang="en-GR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dirty="0"/>
              <a:t>Ελκυστικό</a:t>
            </a:r>
            <a:r>
              <a:rPr lang="en-GR" dirty="0"/>
              <a:t>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8ED4C03-8515-2C47-8940-2FAAF08B455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042925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FE7EE-557B-3C43-8AD9-63FB61E89D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6690" y="415063"/>
            <a:ext cx="4023710" cy="273845"/>
          </a:xfrm>
        </p:spPr>
        <p:txBody>
          <a:bodyPr/>
          <a:lstStyle/>
          <a:p>
            <a:r>
              <a:rPr lang="el-GR" dirty="0"/>
              <a:t>Μάθημα 10 Τεχνολογία Σχεδιασμού – Η λύση για τα πλαστικά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8A8217-7D17-3448-BFE0-B797C14CC1E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Εποικοδομητικά σχόλια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B31152-34A4-1D47-A446-BDD7AA6D8C6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67576" y="3356042"/>
            <a:ext cx="1922767" cy="844010"/>
          </a:xfrm>
        </p:spPr>
        <p:txBody>
          <a:bodyPr/>
          <a:lstStyle/>
          <a:p>
            <a:r>
              <a:rPr lang="el-GR" sz="1600" dirty="0"/>
              <a:t>Η κριτική θα πρέπει να εστιάζει σε συγκεκριμένες ενέργειες ή πράγματα, όχι στο άτομο</a:t>
            </a:r>
            <a:endParaRPr lang="en-GR" sz="1600" dirty="0"/>
          </a:p>
          <a:p>
            <a:endParaRPr lang="en-US" sz="16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A2EC14-B9D5-204B-BE60-1A10C41B8C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l-GR" sz="1600" dirty="0"/>
              <a:t>Χρησιμοποιήστε ενθαρρυντικές, θετικές λέξεις</a:t>
            </a:r>
            <a:endParaRPr lang="en-GR" sz="16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2D41D61-E833-544F-A6D2-37FD196B2B8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l-GR" sz="1600" dirty="0"/>
              <a:t>Προσπαθήστε να προτείνετε μια λύση</a:t>
            </a:r>
            <a:endParaRPr lang="en-GR" sz="1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1F52BE6-3519-6240-BA8A-D0AF4B329F4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180192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AF8A0E-E8CB-4143-97B8-2E6F402B2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1793" y="415063"/>
            <a:ext cx="3918607" cy="273845"/>
          </a:xfrm>
        </p:spPr>
        <p:txBody>
          <a:bodyPr/>
          <a:lstStyle/>
          <a:p>
            <a:r>
              <a:rPr lang="el-GR" dirty="0"/>
              <a:t>Μάθημα 10 Τεχνολογία Σχεδιασμού – Η λύση για τα πλαστικά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BB0C99-5381-D942-A92B-5377D231990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l-GR" dirty="0"/>
              <a:t>Μάθηση στο σπίτι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8CEEB5-C662-8744-8F5D-A7BA0F95B55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8" y="2149372"/>
            <a:ext cx="6751965" cy="2281236"/>
          </a:xfrm>
        </p:spPr>
        <p:txBody>
          <a:bodyPr/>
          <a:lstStyle/>
          <a:p>
            <a:r>
              <a:rPr lang="el-GR" dirty="0"/>
              <a:t>Σκεφτείτε διάφορα πλαστικά προϊόντα μιας χρήσης και κάντε έρευνα για αειφόρες εναλλακτικές λύσεις που βρίσκονται ήδη σε εξέλιξη. Μοιραστείτε τα ευρήματά σας με την υπόλοιπη τάξη.</a:t>
            </a:r>
            <a:endParaRPr lang="en-GR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482D57-5B0A-2E45-AF7A-B93CE810436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32479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7A4A3-9410-A046-8F0C-72710A375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0262" y="415063"/>
            <a:ext cx="3950138" cy="273845"/>
          </a:xfrm>
        </p:spPr>
        <p:txBody>
          <a:bodyPr/>
          <a:lstStyle/>
          <a:p>
            <a:r>
              <a:rPr lang="el-GR" dirty="0"/>
              <a:t>Μάθημα 10 Τεχνολογία Σχεδιασμού – Η λύση για τα πλαστικά</a:t>
            </a:r>
            <a:r>
              <a:rPr lang="en-GR" dirty="0"/>
              <a:t>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0E4F59-1AC3-1444-935E-8CC49BF0BA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3" y="992610"/>
            <a:ext cx="6625226" cy="1102949"/>
          </a:xfrm>
        </p:spPr>
        <p:txBody>
          <a:bodyPr/>
          <a:lstStyle/>
          <a:p>
            <a:r>
              <a:rPr lang="el-GR" dirty="0"/>
              <a:t>Επανεξετάστε τους στόχους του μαθήματος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44661C-5A38-784F-AA76-F1434430224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3538" y="2149372"/>
            <a:ext cx="7340545" cy="2281236"/>
          </a:xfrm>
        </p:spPr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/>
              <a:t>Κατανοούμε σημαντικά γεγονότα που έχουν διαμορφώσει τον επανασχεδιασμό των πλαστικών προϊόντων.</a:t>
            </a:r>
            <a:endParaRPr lang="en-GR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/>
              <a:t>Μελετάμε και αναπτύσσουμε μια ιδέα.</a:t>
            </a:r>
            <a:endParaRPr lang="en-GR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/>
              <a:t>Διαμορφώνουμε και ανταλλάσσουμε ιδέες σχεδιασμού με διάφορους τρόπους.</a:t>
            </a:r>
            <a:endParaRPr lang="en-GR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/>
              <a:t>Αξιολογούμε ιδέες βάσει κριτηρίων και λαμβάνουμε υπόψη τη γνώμη των άλλων.</a:t>
            </a:r>
            <a:endParaRPr lang="en-GR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l-GR" dirty="0"/>
              <a:t>Επιλέγουμε εργαλεία και υλικά για να αναπτύξουμε ένα προϊόν.</a:t>
            </a:r>
            <a:endParaRPr lang="en-G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80DEFE-64C8-AC45-8A09-B4322CED3AF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4136" y="304593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83088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F3CADEC272EC47A0E7F131D361E962" ma:contentTypeVersion="14" ma:contentTypeDescription="Create a new document." ma:contentTypeScope="" ma:versionID="24c81d447bc6b5ac67cf067a27a97405">
  <xsd:schema xmlns:xsd="http://www.w3.org/2001/XMLSchema" xmlns:xs="http://www.w3.org/2001/XMLSchema" xmlns:p="http://schemas.microsoft.com/office/2006/metadata/properties" xmlns:ns2="764ce334-4dea-4cda-96fd-5a46cc3154a2" xmlns:ns3="edf7c51f-8958-4cb5-b692-975806f17f35" targetNamespace="http://schemas.microsoft.com/office/2006/metadata/properties" ma:root="true" ma:fieldsID="8a54389f68091cd9c711130033bfa7a4" ns2:_="" ns3:_="">
    <xsd:import namespace="764ce334-4dea-4cda-96fd-5a46cc3154a2"/>
    <xsd:import namespace="edf7c51f-8958-4cb5-b692-975806f17f3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_Flow_SignoffStatu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4ce334-4dea-4cda-96fd-5a46cc3154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f7c51f-8958-4cb5-b692-975806f17f3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764ce334-4dea-4cda-96fd-5a46cc3154a2" xsi:nil="true"/>
  </documentManagement>
</p:properties>
</file>

<file path=customXml/itemProps1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F9412D8-9C34-4979-BDB5-A6B78B8C5E17}"/>
</file>

<file path=customXml/itemProps3.xml><?xml version="1.0" encoding="utf-8"?>
<ds:datastoreItem xmlns:ds="http://schemas.openxmlformats.org/officeDocument/2006/customXml" ds:itemID="{31416DEA-8D00-4E67-B557-7A1BF7CE3126}">
  <ds:schemaRefs>
    <ds:schemaRef ds:uri="http://www.w3.org/XML/1998/namespace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8dd429a2-b850-4aa5-85c2-8487e2b197cf"/>
    <ds:schemaRef ds:uri="7dd0c2b8-7301-49b5-921e-ab84ec4c20a5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1750</TotalTime>
  <Words>355</Words>
  <Application>Microsoft Macintosh PowerPoint</Application>
  <PresentationFormat>On-screen Show (4:3)</PresentationFormat>
  <Paragraphs>60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Century Gothic</vt:lpstr>
      <vt:lpstr>Helvetica Neue Medium</vt:lpstr>
      <vt:lpstr>Office Theme</vt:lpstr>
      <vt:lpstr>PowerPoint Presentation</vt:lpstr>
      <vt:lpstr>Μάθημα 10 Τεχνολογία Σχεδιασμού – Η λύση για τα πλαστικά </vt:lpstr>
      <vt:lpstr>Μάθημα 10 Τεχνολογία Σχεδιασμού – Η λύση για τα πλαστικά </vt:lpstr>
      <vt:lpstr>Μάθημα 10 Τεχνολογία Σχεδιασμού – Η λύση για τα πλαστικά </vt:lpstr>
      <vt:lpstr>Μάθημα 10 Τεχνολογία Σχεδιασμού – Η λύση για τα πλαστικά </vt:lpstr>
      <vt:lpstr>Μάθημα 10 Τεχνολογία Σχεδιασμού – Η λύση για τα πλαστικά </vt:lpstr>
      <vt:lpstr>Μάθημα 10 Τεχνολογία Σχεδιασμού – Η λύση για τα πλαστικά </vt:lpstr>
      <vt:lpstr>Μάθημα 10 Τεχνολογία Σχεδιασμού – Η λύση για τα πλαστικά </vt:lpstr>
      <vt:lpstr>Μάθημα 10 Τεχνολογία Σχεδιασμού – Η λύση για τα πλαστικά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Leonidas Kapralos</cp:lastModifiedBy>
  <cp:revision>119</cp:revision>
  <cp:lastPrinted>2018-10-15T11:47:29Z</cp:lastPrinted>
  <dcterms:modified xsi:type="dcterms:W3CDTF">2021-04-06T12:34:29Z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0x0101008DF3CADEC272EC47A0E7F131D361E962</vt:lpwstr>
  </property>
</Properties>
</file>