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EAEB"/>
    <a:srgbClr val="EF3C53"/>
    <a:srgbClr val="091932"/>
    <a:srgbClr val="4EB7A0"/>
    <a:srgbClr val="25233F"/>
    <a:srgbClr val="6CD1D4"/>
    <a:srgbClr val="6EBEAF"/>
    <a:srgbClr val="7AC1A3"/>
    <a:srgbClr val="03462A"/>
    <a:srgbClr val="A0D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850F8A-6F3D-AB48-9D50-0EB36D994CC4}" v="4" dt="2019-11-06T12:22:05.788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08"/>
    <p:restoredTop sz="94558"/>
  </p:normalViewPr>
  <p:slideViewPr>
    <p:cSldViewPr snapToGrid="0" snapToObjects="1">
      <p:cViewPr varScale="1">
        <p:scale>
          <a:sx n="121" d="100"/>
          <a:sy n="121" d="100"/>
        </p:scale>
        <p:origin x="20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BBF6C-C6BF-8344-8129-F194AA1EC127}" type="datetimeFigureOut">
              <a:rPr lang="en-US" smtClean="0"/>
              <a:t>3/29/21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95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3" Type="http://schemas.openxmlformats.org/officeDocument/2006/relationships/image" Target="../media/image3.pn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" Type="http://schemas.openxmlformats.org/officeDocument/2006/relationships/image" Target="../media/image2.png"/><Relationship Id="rId16" Type="http://schemas.openxmlformats.org/officeDocument/2006/relationships/image" Target="../media/image20.jpeg"/><Relationship Id="rId20" Type="http://schemas.openxmlformats.org/officeDocument/2006/relationships/image" Target="../media/image2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19" Type="http://schemas.openxmlformats.org/officeDocument/2006/relationships/image" Target="../media/image23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 dirty="0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 dirty="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 dirty="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137">
            <a:extLst>
              <a:ext uri="{FF2B5EF4-FFF2-40B4-BE49-F238E27FC236}">
                <a16:creationId xmlns:a16="http://schemas.microsoft.com/office/drawing/2014/main" id="{347F327C-78A1-A84F-B49C-0F0F1270C7C1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992610"/>
            <a:ext cx="5288503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984518"/>
            <a:ext cx="5288503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 dirty="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pc="300" dirty="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pc="300" dirty="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 dirty="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78E4BAF-E705-4C47-B292-44C7A04D6551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4839DC-6902-8743-9455-C62D8BDA04F9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5B1DAE0-FDCE-864B-B997-C489EFF330A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7FA644F5-2EAF-6140-9C3B-CC70A41403A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606F9666-B683-D848-9733-FCFA1B3E5850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101234A7-A515-B743-B026-44AF89813BA9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ACDD884-47A8-394E-AEFF-A2EBE6ADCF03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74D8BCF-D937-774F-A648-E5ADDCF4D0B3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GALLERY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1D5EAFA-CE16-8F48-B836-34A7407763C5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6B59F56-2A52-9E4B-9F27-69B2D8416B0D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E263EAB8-01E5-B245-9F56-F705EF989EF2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AFD9B71C-9E17-B84A-8EC6-FCC2EA6B6956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B5EB7512-B44F-9C4F-ADFF-5F85E34EC3CE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FDD4B94-A939-E84E-8F51-95CABDA74085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37EA116-D508-BC4D-A097-6197E1575DC2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VIDEO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491B02E9-2FCF-864E-9E95-8FF42D203985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  <a:br>
              <a:rPr lang="en-US" dirty="0"/>
            </a:br>
            <a:r>
              <a:rPr lang="en-US" dirty="0"/>
              <a:t>Insert - title </a:t>
            </a:r>
            <a:br>
              <a:rPr lang="en-US" dirty="0"/>
            </a:br>
            <a:r>
              <a:rPr lang="en-US" dirty="0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591C7E4-D24F-514A-9665-01326A129817}"/>
              </a:ext>
            </a:extLst>
          </p:cNvPr>
          <p:cNvSpPr>
            <a:spLocks noChangeAspect="1"/>
          </p:cNvSpPr>
          <p:nvPr userDrawn="1"/>
        </p:nvSpPr>
        <p:spPr>
          <a:xfrm>
            <a:off x="3971969" y="1952153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ech bub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Shape 210">
            <a:extLst>
              <a:ext uri="{FF2B5EF4-FFF2-40B4-BE49-F238E27FC236}">
                <a16:creationId xmlns:a16="http://schemas.microsoft.com/office/drawing/2014/main" id="{B7C66D5F-8250-4641-A405-C4E53849B313}"/>
              </a:ext>
            </a:extLst>
          </p:cNvPr>
          <p:cNvSpPr/>
          <p:nvPr userDrawn="1"/>
        </p:nvSpPr>
        <p:spPr>
          <a:xfrm>
            <a:off x="924280" y="2139397"/>
            <a:ext cx="2545835" cy="2545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9CA30-9EB4-1F4C-B41C-2236F19BEAC1}"/>
              </a:ext>
            </a:extLst>
          </p:cNvPr>
          <p:cNvSpPr txBox="1"/>
          <p:nvPr userDrawn="1"/>
        </p:nvSpPr>
        <p:spPr>
          <a:xfrm>
            <a:off x="4035451" y="3089211"/>
            <a:ext cx="4487276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Click through to master slide, to copy and paste element.</a:t>
            </a:r>
          </a:p>
        </p:txBody>
      </p:sp>
    </p:spTree>
    <p:extLst>
      <p:ext uri="{BB962C8B-B14F-4D97-AF65-F5344CB8AC3E}">
        <p14:creationId xmlns:p14="http://schemas.microsoft.com/office/powerpoint/2010/main" val="37553842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E5E74D-9B54-F24F-BDC0-FE0E87D363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1083601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8AADD9-4D5F-CB42-AB44-CD66A31D2C8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41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80D870-6A34-4242-9CD8-CD791B630DED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394" y="1083601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ACAD37-691F-CB45-AB51-5B3D69012C3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447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64F4E6-F3FF-054E-8E7C-FCDF6E8CF2C7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500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49C0A1E-EA38-2A40-966B-AE1AB6EF8278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252250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5DBBE6-B942-764A-BEE1-23645974183A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40" y="252250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265C50-A7C2-A545-A647-234D93229E03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394" y="252250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3B116A-80A6-DA44-8193-0CE064FA3FD4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447" y="2522505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17348F9-CD58-3D4E-9308-204CAF4A6311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499" y="2522505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15AA43A-3285-C74D-9522-6A9109621A3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3934052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2C63F5-0DB1-9B43-9AEA-AD937802B5B0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2652" y="393328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ECA83D2-F03C-C242-852B-DBB809C8980B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0083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DA371E9-FC67-7D43-B103-E8C29063A66E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7380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B723428-4AE7-EB4A-AFF9-7D26C91FD4A1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4677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32CBA17A-6831-EB4C-B831-1DD5377D2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62D2F5-7565-0C4C-B57F-625789053360}"/>
              </a:ext>
            </a:extLst>
          </p:cNvPr>
          <p:cNvSpPr txBox="1"/>
          <p:nvPr userDrawn="1"/>
        </p:nvSpPr>
        <p:spPr>
          <a:xfrm>
            <a:off x="395288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Title page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6650AE-AD64-1A4C-AC2E-408CD14D0762}"/>
              </a:ext>
            </a:extLst>
          </p:cNvPr>
          <p:cNvSpPr txBox="1"/>
          <p:nvPr userDrawn="1"/>
        </p:nvSpPr>
        <p:spPr>
          <a:xfrm>
            <a:off x="1979339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B6FD24C-EABA-7D46-99BB-7E6CDB65D7B1}"/>
              </a:ext>
            </a:extLst>
          </p:cNvPr>
          <p:cNvSpPr txBox="1"/>
          <p:nvPr userDrawn="1"/>
        </p:nvSpPr>
        <p:spPr>
          <a:xfrm>
            <a:off x="3535807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943E21-6E5A-C348-9741-0F34CA82B230}"/>
              </a:ext>
            </a:extLst>
          </p:cNvPr>
          <p:cNvSpPr txBox="1"/>
          <p:nvPr userDrawn="1"/>
        </p:nvSpPr>
        <p:spPr>
          <a:xfrm>
            <a:off x="5147446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objectives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46E5B1-8802-3D40-AAEE-7A42C76785CC}"/>
              </a:ext>
            </a:extLst>
          </p:cNvPr>
          <p:cNvSpPr txBox="1"/>
          <p:nvPr userDrawn="1"/>
        </p:nvSpPr>
        <p:spPr>
          <a:xfrm>
            <a:off x="6731498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Lesson brief 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6F4FA6-B703-884E-AF90-73A4BE34B7CE}"/>
              </a:ext>
            </a:extLst>
          </p:cNvPr>
          <p:cNvSpPr txBox="1"/>
          <p:nvPr userDrawn="1"/>
        </p:nvSpPr>
        <p:spPr>
          <a:xfrm>
            <a:off x="395288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1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B842F8-1867-B648-BFE0-EB13EA2D1AED}"/>
              </a:ext>
            </a:extLst>
          </p:cNvPr>
          <p:cNvSpPr txBox="1"/>
          <p:nvPr userDrawn="1"/>
        </p:nvSpPr>
        <p:spPr>
          <a:xfrm>
            <a:off x="1979339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B35A11-5A80-D040-9634-C54E188568E8}"/>
              </a:ext>
            </a:extLst>
          </p:cNvPr>
          <p:cNvSpPr txBox="1"/>
          <p:nvPr userDrawn="1"/>
        </p:nvSpPr>
        <p:spPr>
          <a:xfrm>
            <a:off x="3535807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83495A-FC64-5348-B2CD-8F51E32C4F4B}"/>
              </a:ext>
            </a:extLst>
          </p:cNvPr>
          <p:cNvSpPr txBox="1"/>
          <p:nvPr userDrawn="1"/>
        </p:nvSpPr>
        <p:spPr>
          <a:xfrm>
            <a:off x="5147446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6F7B569-63F7-0C4E-9481-5E1BD2FF34D0}"/>
              </a:ext>
            </a:extLst>
          </p:cNvPr>
          <p:cNvSpPr txBox="1"/>
          <p:nvPr userDrawn="1"/>
        </p:nvSpPr>
        <p:spPr>
          <a:xfrm>
            <a:off x="6731498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2EF091-5118-E948-BF51-2D2F702428D0}"/>
              </a:ext>
            </a:extLst>
          </p:cNvPr>
          <p:cNvSpPr txBox="1"/>
          <p:nvPr userDrawn="1"/>
        </p:nvSpPr>
        <p:spPr>
          <a:xfrm>
            <a:off x="358574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AAFB0D7-A2DF-7D4C-BD3B-8F9BA9D477B3}"/>
              </a:ext>
            </a:extLst>
          </p:cNvPr>
          <p:cNvSpPr txBox="1"/>
          <p:nvPr userDrawn="1"/>
        </p:nvSpPr>
        <p:spPr>
          <a:xfrm>
            <a:off x="1942625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53E9F97-E47C-4447-B622-4AC61A8932C0}"/>
              </a:ext>
            </a:extLst>
          </p:cNvPr>
          <p:cNvSpPr txBox="1"/>
          <p:nvPr userDrawn="1"/>
        </p:nvSpPr>
        <p:spPr>
          <a:xfrm>
            <a:off x="3499093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gallery link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17771C-3BF1-F643-A32E-7CEA64CF2E07}"/>
              </a:ext>
            </a:extLst>
          </p:cNvPr>
          <p:cNvSpPr txBox="1"/>
          <p:nvPr userDrawn="1"/>
        </p:nvSpPr>
        <p:spPr>
          <a:xfrm>
            <a:off x="5110732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video link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2320F3E-194F-634E-A657-97C390C6D57B}"/>
              </a:ext>
            </a:extLst>
          </p:cNvPr>
          <p:cNvSpPr txBox="1"/>
          <p:nvPr userDrawn="1"/>
        </p:nvSpPr>
        <p:spPr>
          <a:xfrm>
            <a:off x="6694784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activity link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C762D49-AD12-3B4B-866C-9F7803A3DF4B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5369422"/>
            <a:ext cx="1376974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D9EFD7F-A1B5-6145-9F39-51DDA6EF7A01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39" y="5369422"/>
            <a:ext cx="1376974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7EF068D-9417-C74F-B245-D4B584BA9552}"/>
              </a:ext>
            </a:extLst>
          </p:cNvPr>
          <p:cNvSpPr txBox="1"/>
          <p:nvPr userDrawn="1"/>
        </p:nvSpPr>
        <p:spPr>
          <a:xfrm>
            <a:off x="395288" y="6453646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Student/activity sheets 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9735FCD-8CFD-0E44-8694-C741894B70FC}"/>
              </a:ext>
            </a:extLst>
          </p:cNvPr>
          <p:cNvSpPr txBox="1"/>
          <p:nvPr userDrawn="1"/>
        </p:nvSpPr>
        <p:spPr>
          <a:xfrm>
            <a:off x="1979339" y="6453646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Credit page 1</a:t>
            </a:r>
          </a:p>
        </p:txBody>
      </p:sp>
    </p:spTree>
    <p:extLst>
      <p:ext uri="{BB962C8B-B14F-4D97-AF65-F5344CB8AC3E}">
        <p14:creationId xmlns:p14="http://schemas.microsoft.com/office/powerpoint/2010/main" val="229512428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095199" y="2517707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464539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05</a:t>
              </a:r>
            </a:p>
          </p:txBody>
        </p:sp>
      </p:grpSp>
      <p:grpSp>
        <p:nvGrpSpPr>
          <p:cNvPr id="70" name="Group 182" descr="Gruppieren 2">
            <a:extLst>
              <a:ext uri="{FF2B5EF4-FFF2-40B4-BE49-F238E27FC236}">
                <a16:creationId xmlns:a16="http://schemas.microsoft.com/office/drawing/2014/main" id="{137E5A9A-20DB-4143-8393-8F591172A443}"/>
              </a:ext>
            </a:extLst>
          </p:cNvPr>
          <p:cNvGrpSpPr/>
          <p:nvPr userDrawn="1"/>
        </p:nvGrpSpPr>
        <p:grpSpPr>
          <a:xfrm>
            <a:off x="5849886" y="4464539"/>
            <a:ext cx="1501076" cy="1539185"/>
            <a:chOff x="939242" y="252757"/>
            <a:chExt cx="3002151" cy="3078367"/>
          </a:xfrm>
        </p:grpSpPr>
        <p:sp>
          <p:nvSpPr>
            <p:cNvPr id="71" name="Shape 179" descr="Bogen 22">
              <a:extLst>
                <a:ext uri="{FF2B5EF4-FFF2-40B4-BE49-F238E27FC236}">
                  <a16:creationId xmlns:a16="http://schemas.microsoft.com/office/drawing/2014/main" id="{E83C446F-CAF6-F249-829C-5FBF4A84B89C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73" name="Shape 181" descr="Textfeld 25">
              <a:extLst>
                <a:ext uri="{FF2B5EF4-FFF2-40B4-BE49-F238E27FC236}">
                  <a16:creationId xmlns:a16="http://schemas.microsoft.com/office/drawing/2014/main" id="{E5C4E78A-E055-3743-82E7-1B0DFD1B694D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06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Todays learning, point number 1</a:t>
            </a:r>
          </a:p>
          <a:p>
            <a:pPr lvl="0"/>
            <a:r>
              <a:rPr lang="en-US" dirty="0"/>
              <a:t>Todays learning, point number 2</a:t>
            </a:r>
          </a:p>
          <a:p>
            <a:pPr lvl="0"/>
            <a:r>
              <a:rPr lang="en-US" dirty="0"/>
              <a:t>Todays learning, point number 3</a:t>
            </a:r>
          </a:p>
          <a:p>
            <a:pPr lvl="0"/>
            <a:r>
              <a:rPr lang="en-US" dirty="0"/>
              <a:t>Todays learning, point number 4</a:t>
            </a:r>
          </a:p>
          <a:p>
            <a:pPr lvl="0"/>
            <a:r>
              <a:rPr lang="en-US" dirty="0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/>
          <a:lstStyle>
            <a:lvl1pPr marL="0" indent="0" algn="ctr">
              <a:buNone/>
              <a:defRPr sz="2000" b="1" i="0">
                <a:solidFill>
                  <a:schemeClr val="accent2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rPr dirty="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  <p:sldLayoutId id="2147483661" r:id="rId25"/>
    <p:sldLayoutId id="2147483665" r:id="rId26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ethiquebeauty.com/" TargetMode="External"/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hyperlink" Target="http://www.kidsagainstplastic.co.uk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theoceancleanup.com/" TargetMode="External"/><Relationship Id="rId5" Type="http://schemas.openxmlformats.org/officeDocument/2006/relationships/image" Target="../media/image29.png"/><Relationship Id="rId4" Type="http://schemas.openxmlformats.org/officeDocument/2006/relationships/hyperlink" Target="http://www.evoware.id/" TargetMode="External"/><Relationship Id="rId9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voware.id/" TargetMode="Externa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869F2B0B-762B-6640-B17E-3C829528FC2B}"/>
              </a:ext>
            </a:extLst>
          </p:cNvPr>
          <p:cNvSpPr/>
          <p:nvPr/>
        </p:nvSpPr>
        <p:spPr>
          <a:xfrm>
            <a:off x="2783232" y="-1718921"/>
            <a:ext cx="7701156" cy="7701156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5260282-BB25-E048-8C21-439BA9B4E8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Μάθημα 7 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D6CE89-020E-0544-82AC-C3A87C46C2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/>
              <a:t>Τι μπορώ να κάνω;</a:t>
            </a:r>
            <a:endParaRPr lang="en-GR" dirty="0"/>
          </a:p>
          <a:p>
            <a:endParaRPr lang="en-US" dirty="0"/>
          </a:p>
          <a:p>
            <a:r>
              <a:rPr lang="el-GR" dirty="0"/>
              <a:t>Μέρος 1ο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0F80E8-311E-0E48-B8F8-676F725DB85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2826238" cy="292537"/>
          </a:xfrm>
          <a:solidFill>
            <a:srgbClr val="A0D1DC"/>
          </a:solidFill>
        </p:spPr>
        <p:txBody>
          <a:bodyPr/>
          <a:lstStyle/>
          <a:p>
            <a:r>
              <a:rPr lang="el-GR" dirty="0"/>
              <a:t>Πλαστικά στις θάλασσες</a:t>
            </a:r>
            <a:endParaRPr lang="en-G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915C24-8487-C44C-921C-84607B65EA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72664"/>
            <a:ext cx="1427934" cy="114848"/>
          </a:xfrm>
          <a:solidFill>
            <a:srgbClr val="A0D1DC"/>
          </a:solidFill>
        </p:spPr>
        <p:txBody>
          <a:bodyPr/>
          <a:lstStyle/>
          <a:p>
            <a:r>
              <a:rPr lang="en-US" dirty="0"/>
              <a:t>X-</a:t>
            </a:r>
            <a:r>
              <a:rPr lang="en-US" dirty="0" err="1"/>
              <a:t>Curric</a:t>
            </a:r>
            <a:r>
              <a:rPr lang="en-US" dirty="0"/>
              <a:t> | </a:t>
            </a:r>
            <a:r>
              <a:rPr lang="el-GR" dirty="0"/>
              <a:t>Ηλικίες 7-11</a:t>
            </a:r>
            <a:endParaRPr lang="en-GR" dirty="0"/>
          </a:p>
        </p:txBody>
      </p:sp>
      <p:pic>
        <p:nvPicPr>
          <p:cNvPr id="9" name="Picture 8" descr="A drawing of a face&#10;&#10;Description automatically generated">
            <a:extLst>
              <a:ext uri="{FF2B5EF4-FFF2-40B4-BE49-F238E27FC236}">
                <a16:creationId xmlns:a16="http://schemas.microsoft.com/office/drawing/2014/main" id="{22A6BDFE-D7AD-D342-9D03-251C92C9508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7463" y="6232525"/>
            <a:ext cx="1299349" cy="448336"/>
          </a:xfrm>
          <a:prstGeom prst="rect">
            <a:avLst/>
          </a:prstGeom>
        </p:spPr>
      </p:pic>
      <p:sp>
        <p:nvSpPr>
          <p:cNvPr id="13" name="Shape 20">
            <a:extLst>
              <a:ext uri="{FF2B5EF4-FFF2-40B4-BE49-F238E27FC236}">
                <a16:creationId xmlns:a16="http://schemas.microsoft.com/office/drawing/2014/main" id="{08791016-2AD7-C84F-9C5D-CFC7CF837B09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D30FC57A-B639-A841-A270-789814F4971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3691" y="6152706"/>
            <a:ext cx="1527426" cy="56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169719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6DF0E-8396-7147-8626-15B20BAF7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7: Τι μπορώ να κάνω; Μέρος 1ο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92FD64-7992-D949-B219-6C4871553D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6614716" cy="1102949"/>
          </a:xfrm>
        </p:spPr>
        <p:txBody>
          <a:bodyPr/>
          <a:lstStyle/>
          <a:p>
            <a:r>
              <a:rPr lang="el-GR" dirty="0"/>
              <a:t>Καθυστέρηση της ανακύκλωσης (</a:t>
            </a:r>
            <a:r>
              <a:rPr lang="en-US" dirty="0" err="1"/>
              <a:t>Precycling</a:t>
            </a:r>
            <a:r>
              <a:rPr lang="el-GR" dirty="0"/>
              <a:t>)</a:t>
            </a:r>
            <a:endParaRPr lang="en-GR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9AE1B9B-D161-F347-A170-0E5B68976E2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149372"/>
            <a:ext cx="7813510" cy="2281236"/>
          </a:xfrm>
        </p:spPr>
        <p:txBody>
          <a:bodyPr/>
          <a:lstStyle/>
          <a:p>
            <a:r>
              <a:rPr lang="el-GR" dirty="0"/>
              <a:t>Καθυστερήστε την ανακύκλωση όσο το δυνατόν περισσότερο. Σκεφτείτε μερικά από τα άλλα Ε+Α πριν αποφασίσετε να πετάξετε το προϊόν. Η καθυστέρηση μειώνει την ανάγκη για ανακύκλωση. Ένα προϊόν μπορεί να έχει διαφορετικές χρήσεις και περισσότερους από έναν καταναλωτές/ιδιοκτήτες. </a:t>
            </a:r>
            <a:endParaRPr lang="en-GR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C0C3BAD-D959-A044-97CD-416A7F9574C0}"/>
              </a:ext>
            </a:extLst>
          </p:cNvPr>
          <p:cNvSpPr txBox="1">
            <a:spLocks/>
          </p:cNvSpPr>
          <p:nvPr/>
        </p:nvSpPr>
        <p:spPr>
          <a:xfrm>
            <a:off x="363538" y="4894655"/>
            <a:ext cx="7182481" cy="11029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>
            <a:lvl1pPr marL="0" marR="0" indent="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34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l-GR" sz="2800" dirty="0"/>
              <a:t>Πώς θα μπορούσατε να εφαρμόζετε συχνότερα τα 3Ε+3Α;</a:t>
            </a:r>
            <a:endParaRPr lang="en-GR" sz="2800" dirty="0"/>
          </a:p>
        </p:txBody>
      </p:sp>
    </p:spTree>
    <p:extLst>
      <p:ext uri="{BB962C8B-B14F-4D97-AF65-F5344CB8AC3E}">
        <p14:creationId xmlns:p14="http://schemas.microsoft.com/office/powerpoint/2010/main" val="46247123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F2B81-757A-BB49-A8C9-B07FDA0E5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7: Τι μπορώ να κάνω; Μέρος 1ο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50F69D-7C2E-4C4B-8528-3A3585BFA0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0"/>
            <a:ext cx="6856455" cy="1102949"/>
          </a:xfrm>
        </p:spPr>
        <p:txBody>
          <a:bodyPr/>
          <a:lstStyle/>
          <a:p>
            <a:r>
              <a:rPr lang="el-GR" dirty="0"/>
              <a:t>Πρωτοπόροι και διαμορφωτές των εξελίξεων </a:t>
            </a:r>
            <a:endParaRPr lang="en-GR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3B66A23-6557-8D47-880B-395F407D6E1B}"/>
              </a:ext>
            </a:extLst>
          </p:cNvPr>
          <p:cNvSpPr/>
          <p:nvPr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3057CDB-B254-3D41-9104-0C37607A858C}"/>
              </a:ext>
            </a:extLst>
          </p:cNvPr>
          <p:cNvSpPr/>
          <p:nvPr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8E2330D-3255-664C-9AC4-D21509C0B4AF}"/>
              </a:ext>
            </a:extLst>
          </p:cNvPr>
          <p:cNvSpPr/>
          <p:nvPr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B6A9846-C55D-F849-A592-EF8C6FDAB947}"/>
              </a:ext>
            </a:extLst>
          </p:cNvPr>
          <p:cNvSpPr/>
          <p:nvPr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3CCE4C57-C34C-C947-A4E4-AE4E55DCAA50}"/>
              </a:ext>
            </a:extLst>
          </p:cNvPr>
          <p:cNvSpPr txBox="1">
            <a:spLocks/>
          </p:cNvSpPr>
          <p:nvPr/>
        </p:nvSpPr>
        <p:spPr>
          <a:xfrm>
            <a:off x="2400639" y="2324741"/>
            <a:ext cx="2092652" cy="1846998"/>
          </a:xfrm>
          <a:prstGeom prst="rect">
            <a:avLst/>
          </a:prstGeom>
        </p:spPr>
        <p:txBody>
          <a:bodyPr anchor="t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hangingPunct="1"/>
            <a:r>
              <a:rPr lang="en-US" dirty="0">
                <a:solidFill>
                  <a:schemeClr val="bg1"/>
                </a:solidFill>
              </a:rPr>
              <a:t>David Christian</a:t>
            </a: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r>
              <a:rPr lang="en-US" sz="1400" b="0" dirty="0" err="1">
                <a:solidFill>
                  <a:schemeClr val="bg1"/>
                </a:solidFill>
              </a:rPr>
              <a:t>Evoware</a:t>
            </a:r>
            <a:endParaRPr lang="en-US" sz="1400" b="0" dirty="0">
              <a:solidFill>
                <a:schemeClr val="bg1"/>
              </a:solidFill>
            </a:endParaRPr>
          </a:p>
          <a:p>
            <a:pPr algn="l" hangingPunct="1">
              <a:lnSpc>
                <a:spcPct val="80000"/>
              </a:lnSpc>
            </a:pPr>
            <a:r>
              <a:rPr lang="en-US" sz="1400" b="0" dirty="0" err="1">
                <a:solidFill>
                  <a:schemeClr val="bg1"/>
                </a:solidFill>
              </a:rPr>
              <a:t>www.evoware.id</a:t>
            </a:r>
            <a:endParaRPr lang="en-US" sz="1400" b="0" dirty="0">
              <a:solidFill>
                <a:schemeClr val="bg1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D17AC12-199E-E740-A4DA-E1B496B6262B}"/>
              </a:ext>
            </a:extLst>
          </p:cNvPr>
          <p:cNvSpPr txBox="1">
            <a:spLocks/>
          </p:cNvSpPr>
          <p:nvPr/>
        </p:nvSpPr>
        <p:spPr>
          <a:xfrm>
            <a:off x="6581523" y="2324242"/>
            <a:ext cx="2092652" cy="1846998"/>
          </a:xfrm>
          <a:prstGeom prst="rect">
            <a:avLst/>
          </a:prstGeom>
        </p:spPr>
        <p:txBody>
          <a:bodyPr anchor="t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hangingPunct="1"/>
            <a:r>
              <a:rPr lang="en-US" dirty="0" err="1">
                <a:solidFill>
                  <a:schemeClr val="bg1"/>
                </a:solidFill>
              </a:rPr>
              <a:t>Boyan</a:t>
            </a:r>
            <a:r>
              <a:rPr lang="en-US" dirty="0">
                <a:solidFill>
                  <a:schemeClr val="bg1"/>
                </a:solidFill>
              </a:rPr>
              <a:t> Slat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  <a:p>
            <a:pPr algn="l" hangingPunct="1">
              <a:lnSpc>
                <a:spcPct val="80000"/>
              </a:lnSpc>
            </a:pPr>
            <a:r>
              <a:rPr lang="en-US" sz="1400" b="0" dirty="0">
                <a:solidFill>
                  <a:schemeClr val="bg1"/>
                </a:solidFill>
              </a:rPr>
              <a:t>The Ocean Cleanup</a:t>
            </a:r>
          </a:p>
          <a:p>
            <a:pPr algn="l" hangingPunct="1">
              <a:lnSpc>
                <a:spcPct val="80000"/>
              </a:lnSpc>
            </a:pPr>
            <a:r>
              <a:rPr lang="en-US" sz="1400" b="0" dirty="0" err="1">
                <a:solidFill>
                  <a:schemeClr val="bg1"/>
                </a:solidFill>
              </a:rPr>
              <a:t>www.theoceancleanup.com</a:t>
            </a:r>
            <a:endParaRPr lang="en-US" sz="1400" b="0" dirty="0">
              <a:solidFill>
                <a:schemeClr val="bg1"/>
              </a:solidFill>
            </a:endParaRP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6C1DBD32-D5BD-C449-946A-9EFB14D94F68}"/>
              </a:ext>
            </a:extLst>
          </p:cNvPr>
          <p:cNvSpPr txBox="1">
            <a:spLocks/>
          </p:cNvSpPr>
          <p:nvPr/>
        </p:nvSpPr>
        <p:spPr>
          <a:xfrm>
            <a:off x="2399786" y="4373565"/>
            <a:ext cx="2261497" cy="1846998"/>
          </a:xfrm>
          <a:prstGeom prst="rect">
            <a:avLst/>
          </a:prstGeom>
        </p:spPr>
        <p:txBody>
          <a:bodyPr anchor="t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hangingPunct="1"/>
            <a:r>
              <a:rPr lang="en-US" dirty="0">
                <a:solidFill>
                  <a:schemeClr val="bg1"/>
                </a:solidFill>
              </a:rPr>
              <a:t>Amy &amp; Ella Meek</a:t>
            </a:r>
          </a:p>
          <a:p>
            <a:pPr algn="l" hangingPunct="1">
              <a:lnSpc>
                <a:spcPct val="80000"/>
              </a:lnSpc>
            </a:pPr>
            <a:br>
              <a:rPr lang="en-US" dirty="0">
                <a:solidFill>
                  <a:schemeClr val="bg1"/>
                </a:solidFill>
              </a:rPr>
            </a:br>
            <a:r>
              <a:rPr lang="en-US" sz="1400" b="0" dirty="0">
                <a:solidFill>
                  <a:schemeClr val="bg1"/>
                </a:solidFill>
              </a:rPr>
              <a:t>Kids Against Plastic</a:t>
            </a:r>
          </a:p>
          <a:p>
            <a:pPr algn="l" hangingPunct="1">
              <a:lnSpc>
                <a:spcPct val="80000"/>
              </a:lnSpc>
            </a:pPr>
            <a:r>
              <a:rPr lang="en-US" sz="1400" b="0" dirty="0" err="1">
                <a:solidFill>
                  <a:schemeClr val="bg1"/>
                </a:solidFill>
              </a:rPr>
              <a:t>www.kidsagainstplastic</a:t>
            </a:r>
            <a:br>
              <a:rPr lang="en-US" sz="1400" b="0" dirty="0">
                <a:solidFill>
                  <a:schemeClr val="bg1"/>
                </a:solidFill>
              </a:rPr>
            </a:br>
            <a:r>
              <a:rPr lang="en-US" sz="1400" b="0" dirty="0">
                <a:solidFill>
                  <a:schemeClr val="bg1"/>
                </a:solidFill>
              </a:rPr>
              <a:t>.</a:t>
            </a:r>
            <a:r>
              <a:rPr lang="en-US" sz="1400" b="0" dirty="0" err="1">
                <a:solidFill>
                  <a:schemeClr val="bg1"/>
                </a:solidFill>
              </a:rPr>
              <a:t>co.uk</a:t>
            </a:r>
            <a:endParaRPr lang="en-US" sz="1400" b="0" dirty="0">
              <a:solidFill>
                <a:schemeClr val="bg1"/>
              </a:solidFill>
            </a:endParaRP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790E9C67-518E-1F49-89A5-84DFBC7FBE5C}"/>
              </a:ext>
            </a:extLst>
          </p:cNvPr>
          <p:cNvSpPr txBox="1">
            <a:spLocks/>
          </p:cNvSpPr>
          <p:nvPr/>
        </p:nvSpPr>
        <p:spPr>
          <a:xfrm>
            <a:off x="6580670" y="4373066"/>
            <a:ext cx="2285293" cy="1846998"/>
          </a:xfrm>
          <a:prstGeom prst="rect">
            <a:avLst/>
          </a:prstGeom>
        </p:spPr>
        <p:txBody>
          <a:bodyPr anchor="t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hangingPunct="1"/>
            <a:r>
              <a:rPr lang="en-US" dirty="0">
                <a:solidFill>
                  <a:schemeClr val="bg1"/>
                </a:solidFill>
              </a:rPr>
              <a:t>Brianne West</a:t>
            </a:r>
          </a:p>
          <a:p>
            <a:pPr algn="l" hangingPunct="1"/>
            <a:endParaRPr lang="en-US" dirty="0">
              <a:solidFill>
                <a:schemeClr val="bg1"/>
              </a:solidFill>
            </a:endParaRPr>
          </a:p>
          <a:p>
            <a:pPr algn="l" hangingPunct="1">
              <a:lnSpc>
                <a:spcPct val="80000"/>
              </a:lnSpc>
            </a:pPr>
            <a:r>
              <a:rPr lang="en-US" sz="1400" b="0" dirty="0" err="1">
                <a:solidFill>
                  <a:schemeClr val="bg1"/>
                </a:solidFill>
              </a:rPr>
              <a:t>Ethique</a:t>
            </a:r>
            <a:endParaRPr lang="en-US" sz="1400" b="0" dirty="0">
              <a:solidFill>
                <a:schemeClr val="bg1"/>
              </a:solidFill>
            </a:endParaRPr>
          </a:p>
          <a:p>
            <a:pPr algn="l" hangingPunct="1">
              <a:lnSpc>
                <a:spcPct val="80000"/>
              </a:lnSpc>
            </a:pPr>
            <a:r>
              <a:rPr lang="en-US" sz="1400" b="0" dirty="0" err="1">
                <a:solidFill>
                  <a:schemeClr val="bg1"/>
                </a:solidFill>
              </a:rPr>
              <a:t>Ethiquebeauty.com</a:t>
            </a:r>
            <a:endParaRPr lang="en-US" sz="1400" b="0" dirty="0">
              <a:solidFill>
                <a:schemeClr val="bg1"/>
              </a:solidFill>
            </a:endParaRPr>
          </a:p>
        </p:txBody>
      </p:sp>
      <p:sp>
        <p:nvSpPr>
          <p:cNvPr id="13" name="Oval 12">
            <a:hlinkClick r:id="rId2"/>
            <a:extLst>
              <a:ext uri="{FF2B5EF4-FFF2-40B4-BE49-F238E27FC236}">
                <a16:creationId xmlns:a16="http://schemas.microsoft.com/office/drawing/2014/main" id="{D8725593-111A-6347-8AB8-2753E5701EEB}"/>
              </a:ext>
            </a:extLst>
          </p:cNvPr>
          <p:cNvSpPr/>
          <p:nvPr/>
        </p:nvSpPr>
        <p:spPr>
          <a:xfrm>
            <a:off x="528992" y="4264973"/>
            <a:ext cx="1846998" cy="1846998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hlinkClick r:id="rId4"/>
            <a:extLst>
              <a:ext uri="{FF2B5EF4-FFF2-40B4-BE49-F238E27FC236}">
                <a16:creationId xmlns:a16="http://schemas.microsoft.com/office/drawing/2014/main" id="{FC304F28-67D7-CA4D-8E66-D8C1C660B67D}"/>
              </a:ext>
            </a:extLst>
          </p:cNvPr>
          <p:cNvSpPr/>
          <p:nvPr/>
        </p:nvSpPr>
        <p:spPr>
          <a:xfrm>
            <a:off x="528992" y="2280660"/>
            <a:ext cx="1846998" cy="1846998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hlinkClick r:id="rId6"/>
            <a:extLst>
              <a:ext uri="{FF2B5EF4-FFF2-40B4-BE49-F238E27FC236}">
                <a16:creationId xmlns:a16="http://schemas.microsoft.com/office/drawing/2014/main" id="{47783CBC-D62A-5F44-A3C8-5D287CCA8E40}"/>
              </a:ext>
            </a:extLst>
          </p:cNvPr>
          <p:cNvSpPr/>
          <p:nvPr/>
        </p:nvSpPr>
        <p:spPr>
          <a:xfrm>
            <a:off x="4697478" y="2295774"/>
            <a:ext cx="1846998" cy="1846998"/>
          </a:xfrm>
          <a:prstGeom prst="ellipse">
            <a:avLst/>
          </a:prstGeom>
          <a:blipFill>
            <a:blip r:embed="rId7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hlinkClick r:id="rId8"/>
            <a:extLst>
              <a:ext uri="{FF2B5EF4-FFF2-40B4-BE49-F238E27FC236}">
                <a16:creationId xmlns:a16="http://schemas.microsoft.com/office/drawing/2014/main" id="{CD3CB9E2-8580-8941-A06C-A16F96FE077D}"/>
              </a:ext>
            </a:extLst>
          </p:cNvPr>
          <p:cNvSpPr/>
          <p:nvPr/>
        </p:nvSpPr>
        <p:spPr>
          <a:xfrm>
            <a:off x="4697478" y="4280087"/>
            <a:ext cx="1846998" cy="1846998"/>
          </a:xfrm>
          <a:prstGeom prst="ellipse">
            <a:avLst/>
          </a:prstGeom>
          <a:blipFill>
            <a:blip r:embed="rId9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4151718019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6DF0E-8396-7147-8626-15B20BAF7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7: Τι μπορώ να κάνω; Μέρος 1ο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92FD64-7992-D949-B219-6C4871553D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Ισχύουσα νομοθεσία:</a:t>
            </a:r>
            <a:endParaRPr lang="en-GR" dirty="0"/>
          </a:p>
          <a:p>
            <a:r>
              <a:rPr lang="el-GR" dirty="0"/>
              <a:t>Πλαστικές σακούλες</a:t>
            </a:r>
            <a:endParaRPr lang="en-GR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9AE1B9B-D161-F347-A170-0E5B68976E2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253065"/>
            <a:ext cx="7613814" cy="2073851"/>
          </a:xfrm>
        </p:spPr>
        <p:txBody>
          <a:bodyPr/>
          <a:lstStyle/>
          <a:p>
            <a:r>
              <a:rPr lang="el-GR" dirty="0"/>
              <a:t>Ο νόμος στην Ελλάδα προβλέπει ότι από 1/1/2021 όλοι οι καταναλωτές που επιθυμούν να χρησιμοποιήσουν πλαστική σακούλα (εκτός από βιοδιασπώμενες ή </a:t>
            </a:r>
            <a:r>
              <a:rPr lang="el-GR" dirty="0" err="1"/>
              <a:t>κομποστοποιήσιμες</a:t>
            </a:r>
            <a:r>
              <a:rPr lang="el-GR" dirty="0"/>
              <a:t> σακούλες) θα πληρώνουν 7 λεπτά για κάθε μία.</a:t>
            </a:r>
            <a:endParaRPr lang="en-GR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C0C3BAD-D959-A044-97CD-416A7F9574C0}"/>
              </a:ext>
            </a:extLst>
          </p:cNvPr>
          <p:cNvSpPr txBox="1">
            <a:spLocks/>
          </p:cNvSpPr>
          <p:nvPr/>
        </p:nvSpPr>
        <p:spPr>
          <a:xfrm>
            <a:off x="363538" y="4894655"/>
            <a:ext cx="7182481" cy="11029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>
            <a:lvl1pPr marL="0" marR="0" indent="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34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l-GR" sz="2800" dirty="0"/>
              <a:t>Είναι αρκετό;</a:t>
            </a:r>
            <a:endParaRPr lang="en-GR" sz="2800" dirty="0"/>
          </a:p>
        </p:txBody>
      </p:sp>
    </p:spTree>
    <p:extLst>
      <p:ext uri="{BB962C8B-B14F-4D97-AF65-F5344CB8AC3E}">
        <p14:creationId xmlns:p14="http://schemas.microsoft.com/office/powerpoint/2010/main" val="324646813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6DF0E-8396-7147-8626-15B20BAF7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7: Τι μπορώ να κάνω; Μέρος 1ο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92FD64-7992-D949-B219-6C4871553D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Ισχύουσα νομοθεσία:</a:t>
            </a:r>
            <a:endParaRPr lang="en-GR" dirty="0"/>
          </a:p>
          <a:p>
            <a:r>
              <a:rPr lang="el-GR" dirty="0"/>
              <a:t>Μικρόκοκκοι</a:t>
            </a:r>
            <a:endParaRPr lang="en-GR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9AE1B9B-D161-F347-A170-0E5B68976E2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253065"/>
            <a:ext cx="7014724" cy="2073851"/>
          </a:xfrm>
        </p:spPr>
        <p:txBody>
          <a:bodyPr/>
          <a:lstStyle/>
          <a:p>
            <a:r>
              <a:rPr lang="el-GR" sz="1600" dirty="0"/>
              <a:t>Δεν υπάρχει νομοθεσία όσον αφορά τα </a:t>
            </a:r>
            <a:r>
              <a:rPr lang="el-GR" sz="1600" dirty="0" err="1"/>
              <a:t>μικροπλαστικά</a:t>
            </a:r>
            <a:r>
              <a:rPr lang="el-GR" sz="1600" dirty="0"/>
              <a:t> στην Ελλάδα˙ στην Αγγλία και τη Σκωτία ωστόσο, η πλήρης απαγόρευση της πώλησης προϊόντων τα οποία περιέχουν </a:t>
            </a:r>
            <a:r>
              <a:rPr lang="el-GR" sz="1600" dirty="0" err="1"/>
              <a:t>μικροπλαστικά</a:t>
            </a:r>
            <a:r>
              <a:rPr lang="el-GR" sz="1600" dirty="0"/>
              <a:t> (μικροσκοπικά κομμάτια πλαστικού που προστίθενται συχνά σε προϊόντα απολέπισης προσώπου, σαπούνια και οδοντόκρεμες) εφαρμόστηκε το 2018.</a:t>
            </a:r>
            <a:endParaRPr lang="en-GR" sz="1600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C0C3BAD-D959-A044-97CD-416A7F9574C0}"/>
              </a:ext>
            </a:extLst>
          </p:cNvPr>
          <p:cNvSpPr txBox="1">
            <a:spLocks/>
          </p:cNvSpPr>
          <p:nvPr/>
        </p:nvSpPr>
        <p:spPr>
          <a:xfrm>
            <a:off x="363538" y="4171914"/>
            <a:ext cx="7182481" cy="11029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>
            <a:lvl1pPr marL="0" marR="0" indent="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34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l-GR" sz="2800" dirty="0"/>
              <a:t>Είναι αρκετό;</a:t>
            </a:r>
            <a:endParaRPr lang="en-GR" sz="2800" dirty="0"/>
          </a:p>
        </p:txBody>
      </p:sp>
    </p:spTree>
    <p:extLst>
      <p:ext uri="{BB962C8B-B14F-4D97-AF65-F5344CB8AC3E}">
        <p14:creationId xmlns:p14="http://schemas.microsoft.com/office/powerpoint/2010/main" val="2067211556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6DF0E-8396-7147-8626-15B20BAF7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7: Τι μπορώ να κάνω; Μέρος 1ο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92FD64-7992-D949-B219-6C4871553D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0"/>
            <a:ext cx="8609519" cy="1102949"/>
          </a:xfrm>
        </p:spPr>
        <p:txBody>
          <a:bodyPr/>
          <a:lstStyle/>
          <a:p>
            <a:r>
              <a:rPr lang="el-GR" sz="2800" dirty="0"/>
              <a:t>Ισχύουσα νομοθεσία:</a:t>
            </a:r>
            <a:endParaRPr lang="en-GR" sz="2800" dirty="0"/>
          </a:p>
          <a:p>
            <a:r>
              <a:rPr lang="el-GR" sz="2400" dirty="0"/>
              <a:t>Πλαστικά καλαμάκια, αναδευτήρες ποτών και </a:t>
            </a:r>
            <a:r>
              <a:rPr lang="el-GR" sz="2400" dirty="0" err="1"/>
              <a:t>μπατονέτες</a:t>
            </a:r>
            <a:endParaRPr lang="en-GR" sz="24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9AE1B9B-D161-F347-A170-0E5B68976E2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253065"/>
            <a:ext cx="7393096" cy="2073851"/>
          </a:xfrm>
        </p:spPr>
        <p:txBody>
          <a:bodyPr/>
          <a:lstStyle/>
          <a:p>
            <a:r>
              <a:rPr lang="el-GR" sz="1600" dirty="0"/>
              <a:t>Στις 20 Οκτωβρίου 2020 η ελληνική κυβέρνηση αποφάσισε ότι θα απαγορεύσει τα πλαστικά καλαμάκια, τους αναδευτήρες ποτών και τις </a:t>
            </a:r>
            <a:r>
              <a:rPr lang="el-GR" sz="1600" dirty="0" err="1"/>
              <a:t>μπατονέτες</a:t>
            </a:r>
            <a:r>
              <a:rPr lang="el-GR" sz="1600" dirty="0"/>
              <a:t> από τις 3 Ιουλίου 2021, ώστε να συμμορφωθεί με την οδηγία της Ε.Ε. 2019/904 άρθρο 5.</a:t>
            </a:r>
          </a:p>
          <a:p>
            <a:r>
              <a:rPr lang="el-GR" sz="1600" dirty="0"/>
              <a:t>Η κυβέρνηση του Ηνωμένου Βασιλείου απαγόρευσε τη διάθεση και πώληση αυτών των προϊόντων από 1η Οκτωβρίου 2020.</a:t>
            </a:r>
            <a:endParaRPr lang="en-GR" sz="1600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C0C3BAD-D959-A044-97CD-416A7F9574C0}"/>
              </a:ext>
            </a:extLst>
          </p:cNvPr>
          <p:cNvSpPr txBox="1">
            <a:spLocks/>
          </p:cNvSpPr>
          <p:nvPr/>
        </p:nvSpPr>
        <p:spPr>
          <a:xfrm>
            <a:off x="363538" y="4564975"/>
            <a:ext cx="7182481" cy="4905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>
            <a:lvl1pPr marL="0" marR="0" indent="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34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l-GR" sz="2800" dirty="0"/>
              <a:t>Είναι αρκετό;</a:t>
            </a:r>
            <a:endParaRPr lang="en-GR" sz="2800" dirty="0"/>
          </a:p>
        </p:txBody>
      </p:sp>
    </p:spTree>
    <p:extLst>
      <p:ext uri="{BB962C8B-B14F-4D97-AF65-F5344CB8AC3E}">
        <p14:creationId xmlns:p14="http://schemas.microsoft.com/office/powerpoint/2010/main" val="365951548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31746-245C-B04A-B3E1-D56EE2113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7: Τι μπορώ να κάνω; Μέρος 1ο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546668-769E-F541-9E0C-0B028F5785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0"/>
            <a:ext cx="7551683" cy="1102949"/>
          </a:xfrm>
        </p:spPr>
        <p:txBody>
          <a:bodyPr/>
          <a:lstStyle/>
          <a:p>
            <a:r>
              <a:rPr lang="el-GR" dirty="0"/>
              <a:t>Πώς μπορώ να φέρω την αλλαγή;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21CB80-0D65-3F48-8411-4F5AAC324D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149372"/>
            <a:ext cx="7381968" cy="2281236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Τις επόμενες __ εβδομάδες θα διοργανώσετε μια εκστρατεία για τη μείωση της ποσότητας του πλαστικού που χρησιμοποιείται στη σχολική σας κοινότητα.</a:t>
            </a:r>
            <a:endParaRPr lang="en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Δουλεύοντας σε ομάδες, η αποστολή σας θα είναι να αλλάξετε νοοτροπίες ή/και συμπεριφορές στην κοινότητά σας.</a:t>
            </a:r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292773380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31746-245C-B04A-B3E1-D56EE2113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7: Τι μπορώ να κάνω; Μέρος 1ο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546668-769E-F541-9E0C-0B028F5785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0"/>
            <a:ext cx="6853393" cy="1102949"/>
          </a:xfrm>
        </p:spPr>
        <p:txBody>
          <a:bodyPr/>
          <a:lstStyle/>
          <a:p>
            <a:r>
              <a:rPr lang="el-GR" dirty="0"/>
              <a:t>Τι θα κάνετε;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21CB80-0D65-3F48-8411-4F5AAC324D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149372"/>
            <a:ext cx="7113027" cy="2281236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Μπορείτε να διοργανώσετε έναν διαγωνισμό, για να δείτε ποια τάξη μπορεί να μειώσει περισσότερο την κατανάλωση πλαστικού.</a:t>
            </a:r>
            <a:endParaRPr lang="en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Μπορείτε να δώσετε ένα βραβείο στην τάξη που χρησιμοποιεί τα περισσότερα επαναχρησιμοποιούμενα πλαστικά για τα σνακ τους.</a:t>
            </a:r>
            <a:endParaRPr lang="en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Μπορείτε να προσπαθήσετε να πείσετε τους άλλους να μειώσουν τη χρήση πλαστικού.</a:t>
            </a:r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3083459816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31746-245C-B04A-B3E1-D56EE2113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7: Τι μπορώ να κάνω; Μέρος 1ο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546668-769E-F541-9E0C-0B028F5785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0"/>
            <a:ext cx="6853393" cy="1102949"/>
          </a:xfrm>
        </p:spPr>
        <p:txBody>
          <a:bodyPr/>
          <a:lstStyle/>
          <a:p>
            <a:r>
              <a:rPr lang="el-GR" dirty="0"/>
              <a:t>Από εσάς εξαρτάται!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21CB80-0D65-3F48-8411-4F5AAC324D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149372"/>
            <a:ext cx="6224587" cy="2281236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Πρέπει να βρείτε έναν τρόπο να μετρήσετε τα αποτελέσματα της εκστρατείας σας.</a:t>
            </a:r>
            <a:endParaRPr lang="en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Τι θα μπορούσατε να κάνετε για να προωθήσετε την εκστρατεία σας; </a:t>
            </a:r>
            <a:r>
              <a:rPr lang="el-GR" dirty="0" err="1"/>
              <a:t>Πόστερ</a:t>
            </a:r>
            <a:r>
              <a:rPr lang="el-GR" dirty="0"/>
              <a:t>, ομιλίες, διαφημίσεις;</a:t>
            </a:r>
            <a:endParaRPr lang="en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Συζητήστε τις ιδέες σας σε ομάδες.</a:t>
            </a:r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2369680571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2B1C5-4DCD-2A42-8BD2-7ABF2730B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7: Τι μπορώ να κάνω; Μέρος 1ο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395660-8952-E94C-A11A-C4A373BDC7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3932639" cy="1369287"/>
          </a:xfrm>
        </p:spPr>
        <p:txBody>
          <a:bodyPr/>
          <a:lstStyle/>
          <a:p>
            <a:r>
              <a:rPr lang="el-GR" dirty="0"/>
              <a:t>Ημερολόγιο Καινοτομίας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65FC3A-96BC-5A42-934D-3F8470024E4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397183"/>
            <a:ext cx="2974466" cy="2418501"/>
          </a:xfrm>
        </p:spPr>
        <p:txBody>
          <a:bodyPr/>
          <a:lstStyle/>
          <a:p>
            <a:r>
              <a:rPr lang="el-GR" dirty="0"/>
              <a:t>Κρατήστε αρχείο με όσα έχετε κάνει!</a:t>
            </a:r>
            <a:endParaRPr lang="en-GR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A458F2A-5A4C-DF41-8357-ABB40CF2C086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757118529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B8C86-3AA6-644D-A4C1-A42658907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7: Τι μπορώ να κάνω; Μέρος 1ο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B883B1-802D-E74A-8768-155C5210C2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Μάθηση στο σπίτι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DCABB3-5BFF-4D48-9B25-E5B838C615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/>
              <a:t>Ετοιμάστε υλικό για την εκστρατεία σας.</a:t>
            </a:r>
            <a:endParaRPr lang="en-GR" dirty="0"/>
          </a:p>
          <a:p>
            <a:r>
              <a:rPr lang="el-GR" dirty="0"/>
              <a:t>Μπορείτε, για παράδειγμα, να φτιάξετε καρτ </a:t>
            </a:r>
            <a:r>
              <a:rPr lang="el-GR" dirty="0" err="1"/>
              <a:t>ποστάλ</a:t>
            </a:r>
            <a:r>
              <a:rPr lang="el-GR" dirty="0"/>
              <a:t> ή </a:t>
            </a:r>
            <a:r>
              <a:rPr lang="el-GR" dirty="0" err="1"/>
              <a:t>πόστερ</a:t>
            </a:r>
            <a:r>
              <a:rPr lang="el-GR" dirty="0"/>
              <a:t>, να φτιάξετε ένα </a:t>
            </a:r>
            <a:r>
              <a:rPr lang="en-US" dirty="0"/>
              <a:t>blog</a:t>
            </a:r>
            <a:r>
              <a:rPr lang="el-GR" dirty="0"/>
              <a:t>, να γράψετε ομιλίες ή να προωθήσετε την εκστρατεία σας προφορικά.</a:t>
            </a:r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303044994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BD169-C964-114E-84C8-083689550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7: Τι μπορώ να κάνω; Μέρος 1ο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F44C33-0FDE-AC41-BC42-1BFCCBE398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l-GR" dirty="0"/>
              <a:t>Γνωρίζουμε τα 3Ε+3Α και εξηγούμε τι σημαίνει το καθένα.</a:t>
            </a:r>
            <a:endParaRPr lang="en-GR" dirty="0"/>
          </a:p>
          <a:p>
            <a:pPr lvl="0"/>
            <a:r>
              <a:rPr lang="el-GR" dirty="0"/>
              <a:t>Κατανοούμε τεχνολογικές εξελίξεις και καινοτομίες που αφορούν την πλαστική ρύπανση.</a:t>
            </a:r>
            <a:endParaRPr lang="en-GR" dirty="0"/>
          </a:p>
          <a:p>
            <a:pPr lvl="0"/>
            <a:r>
              <a:rPr lang="el-GR" dirty="0"/>
              <a:t>Μαθαίνουμε για πρόσφατες αλλαγές στη νομοθεσία που σχετίζονται με την πλαστική ρύπανση.</a:t>
            </a:r>
            <a:endParaRPr lang="en-GR" dirty="0"/>
          </a:p>
          <a:p>
            <a:pPr lvl="0"/>
            <a:r>
              <a:rPr lang="el-GR" dirty="0"/>
              <a:t>Σκεφτόμαστε πώς μπορούμε να φέρουμε την αλλαγή.</a:t>
            </a:r>
            <a:endParaRPr lang="en-GR" dirty="0"/>
          </a:p>
          <a:p>
            <a:pPr lvl="0"/>
            <a:r>
              <a:rPr lang="el-GR" dirty="0"/>
              <a:t>Συνεργαζόμαστε για την οργάνωση μιας εκστρατείας ενάντια στην πλαστική ρύπανση.</a:t>
            </a:r>
            <a:endParaRPr lang="en-G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B94114-B3B2-F24F-B936-786BAA77323E}"/>
              </a:ext>
            </a:extLst>
          </p:cNvPr>
          <p:cNvSpPr/>
          <p:nvPr/>
        </p:nvSpPr>
        <p:spPr>
          <a:xfrm>
            <a:off x="364153" y="966952"/>
            <a:ext cx="4207847" cy="525517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E611A3-6EBF-F44F-BBCA-52A2DB2B0F68}"/>
              </a:ext>
            </a:extLst>
          </p:cNvPr>
          <p:cNvSpPr txBox="1"/>
          <p:nvPr/>
        </p:nvSpPr>
        <p:spPr>
          <a:xfrm>
            <a:off x="364153" y="966952"/>
            <a:ext cx="4460514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lang="el-GR" sz="3200" b="1" dirty="0">
                <a:solidFill>
                  <a:schemeClr val="bg1"/>
                </a:solidFill>
              </a:rPr>
              <a:t>Στόχοι του μαθήματος</a:t>
            </a:r>
            <a:endParaRPr lang="en-GR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425705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FF305A1-E278-164D-B299-3526EE8B7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7: Τι μπορώ να κάνω; Μέρος 1ο</a:t>
            </a:r>
            <a:endParaRPr lang="en-GR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4D6FD4B-D871-8440-BD31-2121CB92AE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497388"/>
              </p:ext>
            </p:extLst>
          </p:nvPr>
        </p:nvGraphicFramePr>
        <p:xfrm>
          <a:off x="313509" y="2066608"/>
          <a:ext cx="8056200" cy="49184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92562">
                  <a:extLst>
                    <a:ext uri="{9D8B030D-6E8A-4147-A177-3AD203B41FA5}">
                      <a16:colId xmlns:a16="http://schemas.microsoft.com/office/drawing/2014/main" val="2797114442"/>
                    </a:ext>
                  </a:extLst>
                </a:gridCol>
                <a:gridCol w="1642047">
                  <a:extLst>
                    <a:ext uri="{9D8B030D-6E8A-4147-A177-3AD203B41FA5}">
                      <a16:colId xmlns:a16="http://schemas.microsoft.com/office/drawing/2014/main" val="2159196442"/>
                    </a:ext>
                  </a:extLst>
                </a:gridCol>
                <a:gridCol w="5221591">
                  <a:extLst>
                    <a:ext uri="{9D8B030D-6E8A-4147-A177-3AD203B41FA5}">
                      <a16:colId xmlns:a16="http://schemas.microsoft.com/office/drawing/2014/main" val="2857316932"/>
                    </a:ext>
                  </a:extLst>
                </a:gridCol>
              </a:tblGrid>
              <a:tr h="309252"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Διαφάνεια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Τ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</a:rPr>
                        <a:t>ί</a:t>
                      </a:r>
                      <a:r>
                        <a:rPr lang="el-GR" sz="1400" b="1" dirty="0" err="1">
                          <a:solidFill>
                            <a:schemeClr val="bg1"/>
                          </a:solidFill>
                        </a:rPr>
                        <a:t>τλος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Πηγή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6762883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4 - 10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Τα 3Α +3Ε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AQA The</a:t>
                      </a:r>
                      <a:r>
                        <a:rPr lang="el-GR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 6</a:t>
                      </a:r>
                      <a:r>
                        <a:rPr lang="en-GB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Rs</a:t>
                      </a:r>
                      <a:r>
                        <a:rPr lang="el-GR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, διαθέσιμο στον δικτυακό τόπο </a:t>
                      </a:r>
                      <a:r>
                        <a:rPr lang="en-GB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https</a:t>
                      </a:r>
                      <a:r>
                        <a:rPr lang="el-GR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://</a:t>
                      </a:r>
                      <a:r>
                        <a:rPr lang="en-GB" sz="1200" b="0" i="0" u="none" strike="noStrike" cap="none" spc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studyres</a:t>
                      </a:r>
                      <a:r>
                        <a:rPr lang="el-GR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.</a:t>
                      </a:r>
                      <a:r>
                        <a:rPr lang="en-GB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com</a:t>
                      </a:r>
                      <a:r>
                        <a:rPr lang="el-GR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/</a:t>
                      </a:r>
                      <a:r>
                        <a:rPr lang="en-GB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doc</a:t>
                      </a:r>
                      <a:r>
                        <a:rPr lang="el-GR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/20869494/6.3-</a:t>
                      </a:r>
                      <a:r>
                        <a:rPr lang="en-GB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the</a:t>
                      </a:r>
                      <a:r>
                        <a:rPr lang="el-GR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-6</a:t>
                      </a:r>
                      <a:r>
                        <a:rPr lang="en-GB" sz="1200" b="0" i="0" u="none" strike="noStrike" cap="none" spc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rs</a:t>
                      </a:r>
                      <a:r>
                        <a:rPr lang="en-GR" sz="12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33192136"/>
                  </a:ext>
                </a:extLst>
              </a:tr>
              <a:tr h="133653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800"/>
                        </a:spcAft>
                      </a:pPr>
                      <a:r>
                        <a:rPr lang="el-GR" sz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Πρωτοπόροι και διαμορφωτές των εξελίξεων </a:t>
                      </a:r>
                      <a:endParaRPr lang="en-GR" sz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5000"/>
                        </a:lnSpc>
                        <a:spcAft>
                          <a:spcPts val="800"/>
                        </a:spcAft>
                      </a:pPr>
                      <a:r>
                        <a:rPr lang="el-GR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i="0" u="none" strike="noStrike" cap="none" spc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Evoware</a:t>
                      </a:r>
                      <a:r>
                        <a:rPr lang="el-GR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, διαθέσιμο στον δικτυακό τόπο </a:t>
                      </a:r>
                      <a:r>
                        <a:rPr lang="en-GB" sz="1200" b="0" i="0" u="sng" strike="noStrike" cap="none" spc="0" baseline="0" dirty="0">
                          <a:ln>
                            <a:noFill/>
                          </a:ln>
                          <a:solidFill>
                            <a:srgbClr val="005F89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www</a:t>
                      </a:r>
                      <a:r>
                        <a:rPr lang="el-GR" sz="1200" b="0" i="0" u="sng" strike="noStrike" cap="none" spc="0" baseline="0" dirty="0">
                          <a:ln>
                            <a:noFill/>
                          </a:ln>
                          <a:solidFill>
                            <a:srgbClr val="005F89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.</a:t>
                      </a:r>
                      <a:r>
                        <a:rPr lang="en-GB" sz="1200" b="0" i="0" u="sng" strike="noStrike" cap="none" spc="0" baseline="0" dirty="0">
                          <a:ln>
                            <a:noFill/>
                          </a:ln>
                          <a:solidFill>
                            <a:srgbClr val="005F89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evoware</a:t>
                      </a:r>
                      <a:r>
                        <a:rPr lang="el-GR" sz="1200" b="0" i="0" u="sng" strike="noStrike" cap="none" spc="0" baseline="0" dirty="0">
                          <a:ln>
                            <a:noFill/>
                          </a:ln>
                          <a:solidFill>
                            <a:srgbClr val="005F89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.</a:t>
                      </a:r>
                      <a:r>
                        <a:rPr lang="en-GB" sz="1200" b="0" i="0" u="sng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id</a:t>
                      </a:r>
                      <a:endParaRPr lang="en-GR" sz="1200" b="0" i="0" u="none" strike="noStrike" cap="none" spc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0637694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The Ocean </a:t>
                      </a:r>
                      <a:r>
                        <a:rPr lang="en-GB" sz="1200" b="0" i="0" u="none" strike="noStrike" cap="none" spc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Cleanup</a:t>
                      </a:r>
                      <a:r>
                        <a:rPr lang="el-GR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, διαθέσιμο στον δικτυακό τόπο </a:t>
                      </a:r>
                      <a:endParaRPr lang="en-US" sz="3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4611327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Kids Against Plastic www.kidsagainstplastic.co.uk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0504391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Ethique</a:t>
                      </a:r>
                      <a:r>
                        <a:rPr lang="en-US" sz="1200" dirty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 www. ethiquebeauty.com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8919372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502276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716863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93170029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8249194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26884785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1014610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470242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5647701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90FBECE0-F709-EC47-A14B-FE424A99F47A}"/>
              </a:ext>
            </a:extLst>
          </p:cNvPr>
          <p:cNvSpPr/>
          <p:nvPr/>
        </p:nvSpPr>
        <p:spPr>
          <a:xfrm>
            <a:off x="403412" y="1231468"/>
            <a:ext cx="2375647" cy="498720"/>
          </a:xfrm>
          <a:prstGeom prst="rect">
            <a:avLst/>
          </a:prstGeom>
          <a:solidFill>
            <a:srgbClr val="D6EAEB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CBE9EF-76BF-C044-9D8D-5ACE2E36690B}"/>
              </a:ext>
            </a:extLst>
          </p:cNvPr>
          <p:cNvSpPr txBox="1"/>
          <p:nvPr/>
        </p:nvSpPr>
        <p:spPr>
          <a:xfrm>
            <a:off x="403412" y="1085372"/>
            <a:ext cx="2665151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lang="el-GR" sz="3200" b="1" dirty="0">
                <a:solidFill>
                  <a:schemeClr val="bg1"/>
                </a:solidFill>
              </a:rPr>
              <a:t>Παραπομπές</a:t>
            </a:r>
            <a:endParaRPr lang="en-GR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837007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5875F-7BD6-1F40-BF19-BC5A650CB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7: Τι μπορώ να κάνω; Μέρος 1ο</a:t>
            </a:r>
            <a:endParaRPr lang="en-G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E2B7CB2-807E-A04E-BCC7-53B0E359484D}"/>
              </a:ext>
            </a:extLst>
          </p:cNvPr>
          <p:cNvSpPr txBox="1"/>
          <p:nvPr/>
        </p:nvSpPr>
        <p:spPr>
          <a:xfrm>
            <a:off x="363538" y="1172036"/>
            <a:ext cx="6306203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l-GR" sz="3200" b="1" dirty="0">
                <a:solidFill>
                  <a:schemeClr val="bg1"/>
                </a:solidFill>
              </a:rPr>
              <a:t>Οι εικόνες αποδίδονται στους</a:t>
            </a:r>
            <a:endParaRPr lang="en-GR" sz="3200" b="1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9DBCE8-8C8A-1446-8EDC-9E10021A240E}"/>
              </a:ext>
            </a:extLst>
          </p:cNvPr>
          <p:cNvSpPr txBox="1"/>
          <p:nvPr/>
        </p:nvSpPr>
        <p:spPr>
          <a:xfrm>
            <a:off x="363538" y="6407479"/>
            <a:ext cx="7623622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l-GR" sz="1600" b="1" dirty="0">
                <a:solidFill>
                  <a:schemeClr val="bg1"/>
                </a:solidFill>
              </a:rPr>
              <a:t>Όλες οι υπόλοιπες εικόνες παραχωρήθηκαν από την </a:t>
            </a:r>
            <a:r>
              <a:rPr lang="en-US" sz="1600" b="1" dirty="0">
                <a:solidFill>
                  <a:schemeClr val="bg1"/>
                </a:solidFill>
              </a:rPr>
              <a:t>Encounter Edu</a:t>
            </a:r>
            <a:r>
              <a:rPr lang="el-GR" sz="1600" b="1" dirty="0">
                <a:solidFill>
                  <a:schemeClr val="bg1"/>
                </a:solidFill>
              </a:rPr>
              <a:t>.</a:t>
            </a:r>
            <a:endParaRPr lang="en-GR" sz="16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4F2DCBA-9411-5744-9CC3-9442A522BF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318312"/>
              </p:ext>
            </p:extLst>
          </p:nvPr>
        </p:nvGraphicFramePr>
        <p:xfrm>
          <a:off x="313509" y="2066608"/>
          <a:ext cx="8428117" cy="41770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6703">
                  <a:extLst>
                    <a:ext uri="{9D8B030D-6E8A-4147-A177-3AD203B41FA5}">
                      <a16:colId xmlns:a16="http://schemas.microsoft.com/office/drawing/2014/main" val="2797114442"/>
                    </a:ext>
                  </a:extLst>
                </a:gridCol>
                <a:gridCol w="2049823">
                  <a:extLst>
                    <a:ext uri="{9D8B030D-6E8A-4147-A177-3AD203B41FA5}">
                      <a16:colId xmlns:a16="http://schemas.microsoft.com/office/drawing/2014/main" val="2159196442"/>
                    </a:ext>
                  </a:extLst>
                </a:gridCol>
                <a:gridCol w="5221591">
                  <a:extLst>
                    <a:ext uri="{9D8B030D-6E8A-4147-A177-3AD203B41FA5}">
                      <a16:colId xmlns:a16="http://schemas.microsoft.com/office/drawing/2014/main" val="2857316932"/>
                    </a:ext>
                  </a:extLst>
                </a:gridCol>
              </a:tblGrid>
              <a:tr h="309252"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Διαφάνεια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Τίτλος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Απόδοση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6762883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Ενότητα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Rawpixels.com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έ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</a:rPr>
                        <a:t>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Pexels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33192136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0637694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4611327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0504391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8919372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502276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716863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93170029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8249194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26884785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1014610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470242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5647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746756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F422D-3F25-B645-955E-8897EC309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7: Τι μπορώ να κάνω; Μέρος 1ο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475879-7F8E-C04C-8779-96EA9D3C3C8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Τα 3Ε+3Α</a:t>
            </a:r>
            <a:endParaRPr lang="en-GR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AABFA07-F67E-6C4C-BD59-B29D5B491EC1}"/>
              </a:ext>
            </a:extLst>
          </p:cNvPr>
          <p:cNvSpPr/>
          <p:nvPr/>
        </p:nvSpPr>
        <p:spPr>
          <a:xfrm>
            <a:off x="1571815" y="231063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D9E4BB6-3F39-554B-A3CB-0C0E493537D4}"/>
              </a:ext>
            </a:extLst>
          </p:cNvPr>
          <p:cNvSpPr/>
          <p:nvPr/>
        </p:nvSpPr>
        <p:spPr>
          <a:xfrm>
            <a:off x="3648501" y="231819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15D6BCC-4C15-7243-98D5-AE0C06CD708A}"/>
              </a:ext>
            </a:extLst>
          </p:cNvPr>
          <p:cNvSpPr/>
          <p:nvPr/>
        </p:nvSpPr>
        <p:spPr>
          <a:xfrm>
            <a:off x="5740301" y="232575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AB45E88-E471-E345-87AD-49230F77CF0C}"/>
              </a:ext>
            </a:extLst>
          </p:cNvPr>
          <p:cNvSpPr/>
          <p:nvPr/>
        </p:nvSpPr>
        <p:spPr>
          <a:xfrm>
            <a:off x="1571815" y="4291606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A2ADB9E-FC89-D644-9922-8D1782030504}"/>
              </a:ext>
            </a:extLst>
          </p:cNvPr>
          <p:cNvSpPr/>
          <p:nvPr/>
        </p:nvSpPr>
        <p:spPr>
          <a:xfrm>
            <a:off x="3648501" y="429916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5D99168-DDFC-2A4D-8061-B0495A0ACCD1}"/>
              </a:ext>
            </a:extLst>
          </p:cNvPr>
          <p:cNvSpPr/>
          <p:nvPr/>
        </p:nvSpPr>
        <p:spPr>
          <a:xfrm>
            <a:off x="5740301" y="430672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E2D5D584-7063-FE42-BE36-A845E9656D4E}"/>
              </a:ext>
            </a:extLst>
          </p:cNvPr>
          <p:cNvSpPr txBox="1">
            <a:spLocks/>
          </p:cNvSpPr>
          <p:nvPr/>
        </p:nvSpPr>
        <p:spPr>
          <a:xfrm>
            <a:off x="1571461" y="2848027"/>
            <a:ext cx="1847850" cy="719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>
            <a:lvl1pPr marL="0" marR="0" indent="0" algn="ctr" defTabSz="914400" rtl="0" latinLnBrk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sz="2400" dirty="0"/>
              <a:t>Ελαττώνω</a:t>
            </a:r>
            <a:r>
              <a:rPr lang="en-GR" sz="2400" dirty="0"/>
              <a:t> </a:t>
            </a:r>
            <a:endParaRPr lang="en-US" sz="2400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859318C4-CE92-B74E-A1FB-DFD2D674A8A5}"/>
              </a:ext>
            </a:extLst>
          </p:cNvPr>
          <p:cNvSpPr txBox="1">
            <a:spLocks/>
          </p:cNvSpPr>
          <p:nvPr/>
        </p:nvSpPr>
        <p:spPr>
          <a:xfrm>
            <a:off x="3372822" y="2889681"/>
            <a:ext cx="2395799" cy="719137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sz="1400" dirty="0"/>
              <a:t>Επαναχρησιμοποιώ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E0016F9E-79AC-0A44-9E07-082260E8F234}"/>
              </a:ext>
            </a:extLst>
          </p:cNvPr>
          <p:cNvSpPr txBox="1">
            <a:spLocks/>
          </p:cNvSpPr>
          <p:nvPr/>
        </p:nvSpPr>
        <p:spPr>
          <a:xfrm>
            <a:off x="5739875" y="2848027"/>
            <a:ext cx="1847850" cy="719137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sz="2000" dirty="0"/>
              <a:t>Επιδιορθώνω</a:t>
            </a:r>
            <a:endParaRPr lang="en-US" sz="2800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6559CF4D-F9A0-8C41-850C-ED35FA4FBD5B}"/>
              </a:ext>
            </a:extLst>
          </p:cNvPr>
          <p:cNvSpPr txBox="1">
            <a:spLocks/>
          </p:cNvSpPr>
          <p:nvPr/>
        </p:nvSpPr>
        <p:spPr>
          <a:xfrm>
            <a:off x="1570609" y="4896851"/>
            <a:ext cx="1847850" cy="719137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sz="2400" dirty="0"/>
              <a:t>Αρνούμαι</a:t>
            </a:r>
            <a:r>
              <a:rPr lang="en-GR" sz="3200" dirty="0"/>
              <a:t> </a:t>
            </a:r>
            <a:endParaRPr lang="en-US" sz="3200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2B6D0165-BA3A-FE43-AB5B-42A5A12FE73E}"/>
              </a:ext>
            </a:extLst>
          </p:cNvPr>
          <p:cNvSpPr txBox="1">
            <a:spLocks/>
          </p:cNvSpPr>
          <p:nvPr/>
        </p:nvSpPr>
        <p:spPr>
          <a:xfrm>
            <a:off x="3646797" y="4897350"/>
            <a:ext cx="1847850" cy="719137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sz="2000" dirty="0"/>
              <a:t>Αναθεωρώ</a:t>
            </a:r>
            <a:endParaRPr lang="en-US" sz="2800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AEB5E721-AFC9-9E47-99B4-7186B6BE00A4}"/>
              </a:ext>
            </a:extLst>
          </p:cNvPr>
          <p:cNvSpPr txBox="1">
            <a:spLocks/>
          </p:cNvSpPr>
          <p:nvPr/>
        </p:nvSpPr>
        <p:spPr>
          <a:xfrm>
            <a:off x="5739023" y="4896851"/>
            <a:ext cx="1847850" cy="719137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l-GR" dirty="0"/>
              <a:t>Ανακυκλώνω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6912524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6DF0E-8396-7147-8626-15B20BAF7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7: Τι μπορώ να κάνω; Μέρος 1ο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92FD64-7992-D949-B219-6C4871553D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Τα 3Ε+3Α: Ελαττώνω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EC2D0E-7F05-254D-8EA0-D6AF1DF496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7" y="1771827"/>
            <a:ext cx="8202393" cy="3036326"/>
          </a:xfrm>
        </p:spPr>
        <p:txBody>
          <a:bodyPr/>
          <a:lstStyle/>
          <a:p>
            <a:r>
              <a:rPr lang="el-GR" b="1" dirty="0"/>
              <a:t>Καταναλωτές</a:t>
            </a:r>
            <a:endParaRPr lang="en-US" b="1" dirty="0"/>
          </a:p>
          <a:p>
            <a:r>
              <a:rPr lang="el-GR" dirty="0"/>
              <a:t>Ελαττώνουν τον αριθμό των προϊόντων που αγοράζουν ή εξετάζουν την αγορά προϊόντων που απαιτούν λιγότερη ενέργεια.</a:t>
            </a:r>
            <a:endParaRPr lang="en-GR" dirty="0"/>
          </a:p>
          <a:p>
            <a:r>
              <a:rPr lang="el-GR" b="1" dirty="0"/>
              <a:t>Κατασκευαστές</a:t>
            </a:r>
            <a:endParaRPr lang="en-GR" dirty="0"/>
          </a:p>
          <a:p>
            <a:r>
              <a:rPr lang="el-GR" dirty="0"/>
              <a:t>Σχεδιάζουν προϊόντα που χρειάζονται λιγότερα υλικά, λιγότερη ενέργεια για να παραχθούν και λιγότερα υλικά συσκευασίας για τη μεταφορά τους.</a:t>
            </a:r>
            <a:r>
              <a:rPr lang="en-GR" dirty="0"/>
              <a:t> </a:t>
            </a:r>
          </a:p>
          <a:p>
            <a:r>
              <a:rPr lang="el-GR" b="1" dirty="0"/>
              <a:t>Έμποροι</a:t>
            </a:r>
            <a:r>
              <a:rPr lang="en-US" dirty="0"/>
              <a:t> </a:t>
            </a:r>
          </a:p>
          <a:p>
            <a:r>
              <a:rPr lang="el-GR" dirty="0"/>
              <a:t>Ελαττώνουν τις εκπομπές διοξειδίου του άνθρακα μεταφέροντας τα προϊόντα απευθείας στους καταναλωτές και όχι σε αποθήκες και καταστήματα.</a:t>
            </a:r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322581984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6DF0E-8396-7147-8626-15B20BAF7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7: Τι μπορώ να κάνω; Μέρος 1ο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92FD64-7992-D949-B219-6C4871553D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Τα 3Ε+3Α: Ανακυκλώνω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EC2D0E-7F05-254D-8EA0-D6AF1DF496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7" y="1771827"/>
            <a:ext cx="8139331" cy="3036326"/>
          </a:xfrm>
        </p:spPr>
        <p:txBody>
          <a:bodyPr/>
          <a:lstStyle/>
          <a:p>
            <a:r>
              <a:rPr lang="el-GR" b="1" dirty="0"/>
              <a:t>Καταναλωτές</a:t>
            </a:r>
            <a:endParaRPr lang="en-GR" dirty="0"/>
          </a:p>
          <a:p>
            <a:r>
              <a:rPr lang="el-GR" dirty="0"/>
              <a:t>Φροντίζουν όλα τα προϊόντα που μπορούν να ανακυκλωθούν να πετιούνται με το σωστό τρόπο. Επιλέγουν καταστήματα που υποστηρίζουν την ανακύκλωση.</a:t>
            </a:r>
            <a:endParaRPr lang="en-GR" dirty="0"/>
          </a:p>
          <a:p>
            <a:r>
              <a:rPr lang="el-GR" b="1" dirty="0"/>
              <a:t>Κατασκευαστές </a:t>
            </a:r>
            <a:endParaRPr lang="en-GR" dirty="0"/>
          </a:p>
          <a:p>
            <a:r>
              <a:rPr lang="el-GR" dirty="0"/>
              <a:t>Σχεδιάζουν προϊόντα που φτιάχνονται με ανακυκλωμένα υλικά ή φροντίζουν τα προϊόντα τους να είναι ανακυκλώσιμα.</a:t>
            </a:r>
            <a:endParaRPr lang="en-GR" dirty="0"/>
          </a:p>
          <a:p>
            <a:pPr>
              <a:lnSpc>
                <a:spcPct val="140000"/>
              </a:lnSpc>
            </a:pPr>
            <a:r>
              <a:rPr lang="el-GR" b="1" dirty="0"/>
              <a:t>Έμποροι</a:t>
            </a:r>
            <a:r>
              <a:rPr lang="en-US" dirty="0"/>
              <a:t> </a:t>
            </a:r>
          </a:p>
          <a:p>
            <a:r>
              <a:rPr lang="el-GR" dirty="0"/>
              <a:t>Φροντίζουν όλα τα προϊόντα που μπορούν να ανακυκλωθούν να πετιούνται με το σωστό τρόπο. Επιλέγουν κατασκευαστές που υποστηρίζουν την ανακύκλωση.</a:t>
            </a:r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3466590024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6DF0E-8396-7147-8626-15B20BAF7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7: Τι μπορώ να κάνω; Μέρος 1ο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92FD64-7992-D949-B219-6C4871553D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6845944" cy="1102949"/>
          </a:xfrm>
        </p:spPr>
        <p:txBody>
          <a:bodyPr/>
          <a:lstStyle/>
          <a:p>
            <a:r>
              <a:rPr lang="el-GR" dirty="0"/>
              <a:t>Τα 3Ε+3Α: Επαναχρησιμοποιώ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EC2D0E-7F05-254D-8EA0-D6AF1DF496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7" y="1771827"/>
            <a:ext cx="8118311" cy="3036326"/>
          </a:xfrm>
        </p:spPr>
        <p:txBody>
          <a:bodyPr/>
          <a:lstStyle/>
          <a:p>
            <a:r>
              <a:rPr lang="el-GR" b="1" dirty="0"/>
              <a:t>Καταναλωτές</a:t>
            </a:r>
            <a:endParaRPr lang="en-US" b="1" dirty="0"/>
          </a:p>
          <a:p>
            <a:r>
              <a:rPr lang="el-GR" dirty="0"/>
              <a:t>Επιλέγουν προϊόντα που μπορούν να επαναχρησιμοποιηθούν, όπως μελάνια εκτυπωτή που ξαναγεμίζουν. Πωλούν ή δωρίζουν προϊόντα που δεν χρησιμοποιούν πια οι ίδιοι.</a:t>
            </a:r>
            <a:endParaRPr lang="en-GR" dirty="0"/>
          </a:p>
          <a:p>
            <a:r>
              <a:rPr lang="el-GR" b="1" dirty="0"/>
              <a:t>Κατασκευαστές</a:t>
            </a:r>
            <a:endParaRPr lang="en-GR" dirty="0"/>
          </a:p>
          <a:p>
            <a:r>
              <a:rPr lang="el-GR" dirty="0"/>
              <a:t>Σκέφτονται πώς μπορεί ένα προϊόν να αποσυναρμολογηθεί στο τέλος της ζωής του, έτσι ώστε τα μέρη του να επαναχρησιμοποιηθούν.</a:t>
            </a:r>
            <a:endParaRPr lang="en-GR" dirty="0"/>
          </a:p>
          <a:p>
            <a:pPr>
              <a:lnSpc>
                <a:spcPct val="140000"/>
              </a:lnSpc>
            </a:pPr>
            <a:r>
              <a:rPr lang="el-GR" b="1" dirty="0"/>
              <a:t>Έμποροι</a:t>
            </a:r>
            <a:r>
              <a:rPr lang="en-US" dirty="0"/>
              <a:t> </a:t>
            </a:r>
          </a:p>
          <a:p>
            <a:r>
              <a:rPr lang="el-GR" dirty="0"/>
              <a:t>Εφαρμόζουν συστήματα που επαναχρησιμοποιούν συσκευασίες από χαρτόνι και πλαστικό. </a:t>
            </a:r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405031406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6DF0E-8396-7147-8626-15B20BAF7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7: Τι μπορώ να κάνω; Μέρος 1ο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92FD64-7992-D949-B219-6C4871553D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Τα 3Ε+3Α: Αρνούμαι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EC2D0E-7F05-254D-8EA0-D6AF1DF496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1771827"/>
            <a:ext cx="7271258" cy="3036326"/>
          </a:xfrm>
        </p:spPr>
        <p:txBody>
          <a:bodyPr/>
          <a:lstStyle/>
          <a:p>
            <a:r>
              <a:rPr lang="el-GR" b="1" dirty="0"/>
              <a:t>Καταναλωτές</a:t>
            </a:r>
            <a:endParaRPr lang="en-GR" dirty="0"/>
          </a:p>
          <a:p>
            <a:r>
              <a:rPr lang="el-GR" dirty="0"/>
              <a:t>Αρνούνται να χρησιμοποιήσουν προϊόντα που είναι μη αποδοτικά στη χρήση τους ή στη χρήση υλικών. Αρνούνται προϊόντα αν η συσκευασία τους δημιουργεί πολλά απορρίμματα.</a:t>
            </a:r>
            <a:endParaRPr lang="en-GR" dirty="0"/>
          </a:p>
          <a:p>
            <a:r>
              <a:rPr lang="el-GR" b="1" dirty="0"/>
              <a:t>Κατασκευαστές και έμποροι</a:t>
            </a:r>
            <a:endParaRPr lang="en-GR" dirty="0"/>
          </a:p>
          <a:p>
            <a:r>
              <a:rPr lang="el-GR" dirty="0"/>
              <a:t>Λαμβάνουν υπόψη την αντίδραση των καταναλωτών στα προϊόντα τους˙ θα τα αρνηθούν;</a:t>
            </a:r>
            <a:endParaRPr lang="en-G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50805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6DF0E-8396-7147-8626-15B20BAF7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7: Τι μπορώ να κάνω; Μέρος 1ο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92FD64-7992-D949-B219-6C4871553D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Τα 3Ε+3Α: Αναθεωρώ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EC2D0E-7F05-254D-8EA0-D6AF1DF496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1771827"/>
            <a:ext cx="7271258" cy="3036326"/>
          </a:xfrm>
        </p:spPr>
        <p:txBody>
          <a:bodyPr/>
          <a:lstStyle/>
          <a:p>
            <a:r>
              <a:rPr lang="el-GR" b="1" dirty="0"/>
              <a:t>Καταναλωτές </a:t>
            </a:r>
            <a:endParaRPr lang="en-GR" dirty="0"/>
          </a:p>
          <a:p>
            <a:r>
              <a:rPr lang="el-GR" dirty="0"/>
              <a:t>Αναρωτιούνται: «Χρειάζομαι πραγματικά αυτό το προϊόν;»</a:t>
            </a:r>
            <a:endParaRPr lang="en-GR" dirty="0"/>
          </a:p>
          <a:p>
            <a:r>
              <a:rPr lang="el-GR" b="1" dirty="0"/>
              <a:t>Κατασκευαστές</a:t>
            </a:r>
            <a:endParaRPr lang="en-GR" dirty="0"/>
          </a:p>
          <a:p>
            <a:r>
              <a:rPr lang="el-GR" dirty="0"/>
              <a:t>Σχεδιάζουν προϊόντα που κάνουν την ίδια δουλειά πιο αποτελεσματικά.</a:t>
            </a:r>
            <a:endParaRPr lang="en-GR" dirty="0"/>
          </a:p>
          <a:p>
            <a:r>
              <a:rPr lang="el-GR" b="1" dirty="0"/>
              <a:t>Έμποροι</a:t>
            </a:r>
            <a:endParaRPr lang="en-GR" dirty="0"/>
          </a:p>
          <a:p>
            <a:r>
              <a:rPr lang="el-GR" dirty="0"/>
              <a:t>Επιλέγουν συσκευασίες που είναι ευκολότερο να ανακυκλωθούν.</a:t>
            </a:r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18626867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6DF0E-8396-7147-8626-15B20BAF7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7: Τι μπορώ να κάνω; Μέρος 1ο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92FD64-7992-D949-B219-6C4871553D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Τα 3Ε+3Α: Επιδιορθώνω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EC2D0E-7F05-254D-8EA0-D6AF1DF496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1771827"/>
            <a:ext cx="7271258" cy="3036326"/>
          </a:xfrm>
        </p:spPr>
        <p:txBody>
          <a:bodyPr/>
          <a:lstStyle/>
          <a:p>
            <a:r>
              <a:rPr lang="el-GR" b="1" dirty="0"/>
              <a:t>Καταναλωτές</a:t>
            </a:r>
            <a:endParaRPr lang="en-GR" dirty="0"/>
          </a:p>
          <a:p>
            <a:r>
              <a:rPr lang="el-GR" dirty="0"/>
              <a:t>Επιδιορθώνουν αντικείμενα, όπως ρούχα και έπιπλα, αντί να τα αντικαταστήσουν μόλις φθαρούν.</a:t>
            </a:r>
            <a:endParaRPr lang="en-GR" dirty="0"/>
          </a:p>
          <a:p>
            <a:pPr>
              <a:lnSpc>
                <a:spcPct val="140000"/>
              </a:lnSpc>
            </a:pPr>
            <a:r>
              <a:rPr lang="el-GR" b="1" dirty="0"/>
              <a:t>Κατασκευαστές</a:t>
            </a:r>
            <a:r>
              <a:rPr lang="en-US" b="1" dirty="0"/>
              <a:t> </a:t>
            </a:r>
          </a:p>
          <a:p>
            <a:r>
              <a:rPr lang="el-GR" dirty="0"/>
              <a:t>Σχεδιάζουν προϊόντα που μπορούν να επιδιορθωθούν με μερική αντικατάσταση αντί για ολική.</a:t>
            </a:r>
            <a:endParaRPr lang="en-GR" dirty="0"/>
          </a:p>
          <a:p>
            <a:pPr>
              <a:lnSpc>
                <a:spcPct val="140000"/>
              </a:lnSpc>
            </a:pPr>
            <a:r>
              <a:rPr lang="el-GR" b="1" dirty="0"/>
              <a:t>Έμποροι</a:t>
            </a:r>
            <a:r>
              <a:rPr lang="el-GR" dirty="0"/>
              <a:t> </a:t>
            </a:r>
            <a:r>
              <a:rPr lang="en-US" dirty="0"/>
              <a:t> </a:t>
            </a:r>
          </a:p>
          <a:p>
            <a:r>
              <a:rPr lang="el-GR" dirty="0"/>
              <a:t>Επιλέγουν κατασκευαστές που διευκολύνουν την επιδιόρθωση προϊόντων παρά την αντικατάσταση.</a:t>
            </a:r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76960143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764ce334-4dea-4cda-96fd-5a46cc3154a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F3CADEC272EC47A0E7F131D361E962" ma:contentTypeVersion="14" ma:contentTypeDescription="Create a new document." ma:contentTypeScope="" ma:versionID="24c81d447bc6b5ac67cf067a27a97405">
  <xsd:schema xmlns:xsd="http://www.w3.org/2001/XMLSchema" xmlns:xs="http://www.w3.org/2001/XMLSchema" xmlns:p="http://schemas.microsoft.com/office/2006/metadata/properties" xmlns:ns2="764ce334-4dea-4cda-96fd-5a46cc3154a2" xmlns:ns3="edf7c51f-8958-4cb5-b692-975806f17f35" targetNamespace="http://schemas.microsoft.com/office/2006/metadata/properties" ma:root="true" ma:fieldsID="8a54389f68091cd9c711130033bfa7a4" ns2:_="" ns3:_="">
    <xsd:import namespace="764ce334-4dea-4cda-96fd-5a46cc3154a2"/>
    <xsd:import namespace="edf7c51f-8958-4cb5-b692-975806f17f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ce334-4dea-4cda-96fd-5a46cc3154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f7c51f-8958-4cb5-b692-975806f17f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126844A-7F98-4BD9-982E-B2E0B9A31A1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345DAB-9202-4290-B8EE-E341EAAF6196}">
  <ds:schemaRefs>
    <ds:schemaRef ds:uri="7dd0c2b8-7301-49b5-921e-ab84ec4c20a5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8dd429a2-b850-4aa5-85c2-8487e2b197cf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F3B3398-7506-48F1-9362-847D4E40F79E}"/>
</file>

<file path=docProps/app.xml><?xml version="1.0" encoding="utf-8"?>
<Properties xmlns="http://schemas.openxmlformats.org/officeDocument/2006/extended-properties" xmlns:vt="http://schemas.openxmlformats.org/officeDocument/2006/docPropsVTypes">
  <TotalTime>1546</TotalTime>
  <Words>1190</Words>
  <Application>Microsoft Macintosh PowerPoint</Application>
  <PresentationFormat>On-screen Show (4:3)</PresentationFormat>
  <Paragraphs>146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Century Gothic</vt:lpstr>
      <vt:lpstr>Helvetica Neue Medium</vt:lpstr>
      <vt:lpstr>Office Theme</vt:lpstr>
      <vt:lpstr>PowerPoint Presentation</vt:lpstr>
      <vt:lpstr>Μάθημα 7: Τι μπορώ να κάνω; Μέρος 1ο</vt:lpstr>
      <vt:lpstr>Μάθημα 7: Τι μπορώ να κάνω; Μέρος 1ο</vt:lpstr>
      <vt:lpstr>Μάθημα 7: Τι μπορώ να κάνω; Μέρος 1ο</vt:lpstr>
      <vt:lpstr>Μάθημα 7: Τι μπορώ να κάνω; Μέρος 1ο</vt:lpstr>
      <vt:lpstr>Μάθημα 7: Τι μπορώ να κάνω; Μέρος 1ο</vt:lpstr>
      <vt:lpstr>Μάθημα 7: Τι μπορώ να κάνω; Μέρος 1ο</vt:lpstr>
      <vt:lpstr>Μάθημα 7: Τι μπορώ να κάνω; Μέρος 1ο</vt:lpstr>
      <vt:lpstr>Μάθημα 7: Τι μπορώ να κάνω; Μέρος 1ο</vt:lpstr>
      <vt:lpstr>Μάθημα 7: Τι μπορώ να κάνω; Μέρος 1ο</vt:lpstr>
      <vt:lpstr>Μάθημα 7: Τι μπορώ να κάνω; Μέρος 1ο</vt:lpstr>
      <vt:lpstr>Μάθημα 7: Τι μπορώ να κάνω; Μέρος 1ο</vt:lpstr>
      <vt:lpstr>Μάθημα 7: Τι μπορώ να κάνω; Μέρος 1ο</vt:lpstr>
      <vt:lpstr>Μάθημα 7: Τι μπορώ να κάνω; Μέρος 1ο</vt:lpstr>
      <vt:lpstr>Μάθημα 7: Τι μπορώ να κάνω; Μέρος 1ο</vt:lpstr>
      <vt:lpstr>Μάθημα 7: Τι μπορώ να κάνω; Μέρος 1ο</vt:lpstr>
      <vt:lpstr>Μάθημα 7: Τι μπορώ να κάνω; Μέρος 1ο</vt:lpstr>
      <vt:lpstr>Μάθημα 7: Τι μπορώ να κάνω; Μέρος 1ο</vt:lpstr>
      <vt:lpstr>Μάθημα 7: Τι μπορώ να κάνω; Μέρος 1ο</vt:lpstr>
      <vt:lpstr>Μάθημα 7: Τι μπορώ να κάνω; Μέρος 1ο</vt:lpstr>
      <vt:lpstr>Μάθημα 7: Τι μπορώ να κάνω; Μέρος 1ο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Leonidas Kapralos</cp:lastModifiedBy>
  <cp:revision>110</cp:revision>
  <cp:lastPrinted>2018-10-15T11:47:29Z</cp:lastPrinted>
  <dcterms:modified xsi:type="dcterms:W3CDTF">2021-03-29T12:54:18Z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0x0101008DF3CADEC272EC47A0E7F131D361E962</vt:lpwstr>
  </property>
</Properties>
</file>