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  <p:sldId id="27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lton Brady" initials="CB" lastIdx="1" clrIdx="0">
    <p:extLst>
      <p:ext uri="{19B8F6BF-5375-455C-9EA6-DF929625EA0E}">
        <p15:presenceInfo xmlns:p15="http://schemas.microsoft.com/office/powerpoint/2012/main" userId="S::carlton@encounteredu.com::e7c1079f-9a51-40e6-82db-e44df0d966c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6E3"/>
    <a:srgbClr val="EF3C53"/>
    <a:srgbClr val="091932"/>
    <a:srgbClr val="4EB7A0"/>
    <a:srgbClr val="25233F"/>
    <a:srgbClr val="6CD1D4"/>
    <a:srgbClr val="6EBEAF"/>
    <a:srgbClr val="7AC1A3"/>
    <a:srgbClr val="03462A"/>
    <a:srgbClr val="A0D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6003FB-7631-DB4E-8B96-8635A2AB32EB}" v="3" dt="2020-03-13T09:49:37.838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30"/>
    <p:restoredTop sz="94558"/>
  </p:normalViewPr>
  <p:slideViewPr>
    <p:cSldViewPr snapToGrid="0" snapToObjects="1">
      <p:cViewPr varScale="1">
        <p:scale>
          <a:sx n="121" d="100"/>
          <a:sy n="121" d="100"/>
        </p:scale>
        <p:origin x="22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BBF6C-C6BF-8344-8129-F194AA1EC127}" type="datetimeFigureOut">
              <a:rPr lang="en-US" smtClean="0"/>
              <a:t>3/18/21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343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2.pn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 dirty="0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92610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84518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18" name="Shape 137">
            <a:extLst>
              <a:ext uri="{FF2B5EF4-FFF2-40B4-BE49-F238E27FC236}">
                <a16:creationId xmlns:a16="http://schemas.microsoft.com/office/drawing/2014/main" id="{1FF04E66-4B4F-9C4A-A854-63C44FAF68C4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78E4BAF-E705-4C47-B292-44C7A04D6551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4839DC-6902-8743-9455-C62D8BDA04F9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5B1DAE0-FDCE-864B-B997-C489EFF330A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FA644F5-2EAF-6140-9C3B-CC70A41403A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606F9666-B683-D848-9733-FCFA1B3E5850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101234A7-A515-B743-B026-44AF89813BA9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CDD884-47A8-394E-AEFF-A2EBE6ADCF03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4D8BCF-D937-774F-A648-E5ADDCF4D0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GALLERY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D5EAFA-CE16-8F48-B836-34A7407763C5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6B59F56-2A52-9E4B-9F27-69B2D8416B0D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263EAB8-01E5-B245-9F56-F705EF989EF2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FD9B71C-9E17-B84A-8EC6-FCC2EA6B6956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B5EB7512-B44F-9C4F-ADFF-5F85E34EC3CE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FDD4B94-A939-E84E-8F51-95CABDA74085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7EA116-D508-BC4D-A097-6197E1575DC2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VIDEO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91B02E9-2FCF-864E-9E95-8FF42D203985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  <a:br>
              <a:rPr lang="en-US" dirty="0"/>
            </a:br>
            <a:r>
              <a:rPr lang="en-US" dirty="0"/>
              <a:t>Insert - title </a:t>
            </a:r>
            <a:br>
              <a:rPr lang="en-US" dirty="0"/>
            </a:br>
            <a:r>
              <a:rPr lang="en-US" dirty="0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591C7E4-D24F-514A-9665-01326A129817}"/>
              </a:ext>
            </a:extLst>
          </p:cNvPr>
          <p:cNvSpPr>
            <a:spLocks noChangeAspect="1"/>
          </p:cNvSpPr>
          <p:nvPr userDrawn="1"/>
        </p:nvSpPr>
        <p:spPr>
          <a:xfrm>
            <a:off x="3971969" y="1952153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23B2E7-9F84-BD4D-BC02-8D01B255175F}"/>
              </a:ext>
            </a:extLst>
          </p:cNvPr>
          <p:cNvSpPr txBox="1"/>
          <p:nvPr userDrawn="1"/>
        </p:nvSpPr>
        <p:spPr>
          <a:xfrm>
            <a:off x="363538" y="6407479"/>
            <a:ext cx="762362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All other images are courtesy of Encounter Edu</a:t>
            </a:r>
          </a:p>
        </p:txBody>
      </p:sp>
      <p:sp>
        <p:nvSpPr>
          <p:cNvPr id="10" name="Shape 137">
            <a:extLst>
              <a:ext uri="{FF2B5EF4-FFF2-40B4-BE49-F238E27FC236}">
                <a16:creationId xmlns:a16="http://schemas.microsoft.com/office/drawing/2014/main" id="{2F92D791-9CB8-8F42-9ED9-A297CFDDE513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 userDrawn="1"/>
        </p:nvSpPr>
        <p:spPr>
          <a:xfrm>
            <a:off x="924280" y="2139397"/>
            <a:ext cx="2545835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 userDrawn="1"/>
        </p:nvSpPr>
        <p:spPr>
          <a:xfrm>
            <a:off x="4035451" y="3089211"/>
            <a:ext cx="448727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37553842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5E74D-9B54-F24F-BDC0-FE0E87D363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ADD9-4D5F-CB42-AB44-CD66A31D2C8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41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80D870-6A34-4242-9CD8-CD791B630DE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394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ACAD37-691F-CB45-AB51-5B3D69012C3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47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4F4E6-F3FF-054E-8E7C-FCDF6E8CF2C7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500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C0A1E-EA38-2A40-966B-AE1AB6EF827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DBBE6-B942-764A-BEE1-23645974183A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40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65C50-A7C2-A545-A647-234D93229E03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394" y="252250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3B116A-80A6-DA44-8193-0CE064FA3FD4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47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7348F9-CD58-3D4E-9308-204CAF4A631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499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AA43A-3285-C74D-9522-6A9109621A3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3934052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C63F5-0DB1-9B43-9AEA-AD937802B5B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2652" y="393328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CA83D2-F03C-C242-852B-DBB809C8980B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0083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DA371E9-FC67-7D43-B103-E8C29063A66E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7380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23428-4AE7-EB4A-AFF9-7D26C91FD4A1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4677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32CBA17A-6831-EB4C-B831-1DD5377D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2D2F5-7565-0C4C-B57F-625789053360}"/>
              </a:ext>
            </a:extLst>
          </p:cNvPr>
          <p:cNvSpPr txBox="1"/>
          <p:nvPr userDrawn="1"/>
        </p:nvSpPr>
        <p:spPr>
          <a:xfrm>
            <a:off x="39528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Title page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6650AE-AD64-1A4C-AC2E-408CD14D0762}"/>
              </a:ext>
            </a:extLst>
          </p:cNvPr>
          <p:cNvSpPr txBox="1"/>
          <p:nvPr userDrawn="1"/>
        </p:nvSpPr>
        <p:spPr>
          <a:xfrm>
            <a:off x="1979339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FD24C-EABA-7D46-99BB-7E6CDB65D7B1}"/>
              </a:ext>
            </a:extLst>
          </p:cNvPr>
          <p:cNvSpPr txBox="1"/>
          <p:nvPr userDrawn="1"/>
        </p:nvSpPr>
        <p:spPr>
          <a:xfrm>
            <a:off x="3535807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43E21-6E5A-C348-9741-0F34CA82B230}"/>
              </a:ext>
            </a:extLst>
          </p:cNvPr>
          <p:cNvSpPr txBox="1"/>
          <p:nvPr userDrawn="1"/>
        </p:nvSpPr>
        <p:spPr>
          <a:xfrm>
            <a:off x="5147446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objectives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6E5B1-8802-3D40-AAEE-7A42C76785CC}"/>
              </a:ext>
            </a:extLst>
          </p:cNvPr>
          <p:cNvSpPr txBox="1"/>
          <p:nvPr userDrawn="1"/>
        </p:nvSpPr>
        <p:spPr>
          <a:xfrm>
            <a:off x="673149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Lesson brief 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6F4FA6-B703-884E-AF90-73A4BE34B7CE}"/>
              </a:ext>
            </a:extLst>
          </p:cNvPr>
          <p:cNvSpPr txBox="1"/>
          <p:nvPr userDrawn="1"/>
        </p:nvSpPr>
        <p:spPr>
          <a:xfrm>
            <a:off x="39528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B842F8-1867-B648-BFE0-EB13EA2D1AED}"/>
              </a:ext>
            </a:extLst>
          </p:cNvPr>
          <p:cNvSpPr txBox="1"/>
          <p:nvPr userDrawn="1"/>
        </p:nvSpPr>
        <p:spPr>
          <a:xfrm>
            <a:off x="1979339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B35A11-5A80-D040-9634-C54E188568E8}"/>
              </a:ext>
            </a:extLst>
          </p:cNvPr>
          <p:cNvSpPr txBox="1"/>
          <p:nvPr userDrawn="1"/>
        </p:nvSpPr>
        <p:spPr>
          <a:xfrm>
            <a:off x="3535807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83495A-FC64-5348-B2CD-8F51E32C4F4B}"/>
              </a:ext>
            </a:extLst>
          </p:cNvPr>
          <p:cNvSpPr txBox="1"/>
          <p:nvPr userDrawn="1"/>
        </p:nvSpPr>
        <p:spPr>
          <a:xfrm>
            <a:off x="5147446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F7B569-63F7-0C4E-9481-5E1BD2FF34D0}"/>
              </a:ext>
            </a:extLst>
          </p:cNvPr>
          <p:cNvSpPr txBox="1"/>
          <p:nvPr userDrawn="1"/>
        </p:nvSpPr>
        <p:spPr>
          <a:xfrm>
            <a:off x="673149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2EF091-5118-E948-BF51-2D2F702428D0}"/>
              </a:ext>
            </a:extLst>
          </p:cNvPr>
          <p:cNvSpPr txBox="1"/>
          <p:nvPr userDrawn="1"/>
        </p:nvSpPr>
        <p:spPr>
          <a:xfrm>
            <a:off x="35857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AFB0D7-A2DF-7D4C-BD3B-8F9BA9D477B3}"/>
              </a:ext>
            </a:extLst>
          </p:cNvPr>
          <p:cNvSpPr txBox="1"/>
          <p:nvPr userDrawn="1"/>
        </p:nvSpPr>
        <p:spPr>
          <a:xfrm>
            <a:off x="1942625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3E9F97-E47C-4447-B622-4AC61A8932C0}"/>
              </a:ext>
            </a:extLst>
          </p:cNvPr>
          <p:cNvSpPr txBox="1"/>
          <p:nvPr userDrawn="1"/>
        </p:nvSpPr>
        <p:spPr>
          <a:xfrm>
            <a:off x="3499093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gallery link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17771C-3BF1-F643-A32E-7CEA64CF2E07}"/>
              </a:ext>
            </a:extLst>
          </p:cNvPr>
          <p:cNvSpPr txBox="1"/>
          <p:nvPr userDrawn="1"/>
        </p:nvSpPr>
        <p:spPr>
          <a:xfrm>
            <a:off x="5110732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video link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320F3E-194F-634E-A657-97C390C6D57B}"/>
              </a:ext>
            </a:extLst>
          </p:cNvPr>
          <p:cNvSpPr txBox="1"/>
          <p:nvPr userDrawn="1"/>
        </p:nvSpPr>
        <p:spPr>
          <a:xfrm>
            <a:off x="669478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activity link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C762D49-AD12-3B4B-866C-9F7803A3DF4B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D9EFD7F-A1B5-6145-9F39-51DDA6EF7A01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39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7EF068D-9417-C74F-B245-D4B584BA9552}"/>
              </a:ext>
            </a:extLst>
          </p:cNvPr>
          <p:cNvSpPr txBox="1"/>
          <p:nvPr userDrawn="1"/>
        </p:nvSpPr>
        <p:spPr>
          <a:xfrm>
            <a:off x="395288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Student/activity sheets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735FCD-8CFD-0E44-8694-C741894B70FC}"/>
              </a:ext>
            </a:extLst>
          </p:cNvPr>
          <p:cNvSpPr txBox="1"/>
          <p:nvPr userDrawn="1"/>
        </p:nvSpPr>
        <p:spPr>
          <a:xfrm>
            <a:off x="1979339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Credit page 1</a:t>
            </a:r>
          </a:p>
        </p:txBody>
      </p:sp>
    </p:spTree>
    <p:extLst>
      <p:ext uri="{BB962C8B-B14F-4D97-AF65-F5344CB8AC3E}">
        <p14:creationId xmlns:p14="http://schemas.microsoft.com/office/powerpoint/2010/main" val="229512428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095199" y="2517707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464539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 userDrawn="1"/>
        </p:nvGrpSpPr>
        <p:grpSpPr>
          <a:xfrm>
            <a:off x="5849886" y="4464539"/>
            <a:ext cx="1501076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Todays learning, point number 1</a:t>
            </a:r>
          </a:p>
          <a:p>
            <a:pPr lvl="0"/>
            <a:r>
              <a:rPr lang="en-US" dirty="0"/>
              <a:t>Todays learning, point number 2</a:t>
            </a:r>
          </a:p>
          <a:p>
            <a:pPr lvl="0"/>
            <a:r>
              <a:rPr lang="en-US" dirty="0"/>
              <a:t>Todays learning, point number 3</a:t>
            </a:r>
          </a:p>
          <a:p>
            <a:pPr lvl="0"/>
            <a:r>
              <a:rPr lang="en-US" dirty="0"/>
              <a:t>Todays learning, point number 4</a:t>
            </a:r>
          </a:p>
          <a:p>
            <a:pPr lvl="0"/>
            <a:r>
              <a:rPr lang="en-US" dirty="0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/>
          <a:lstStyle>
            <a:lvl1pPr marL="0" indent="0" algn="ctr">
              <a:buNone/>
              <a:defRPr sz="2000" b="1" i="0">
                <a:solidFill>
                  <a:schemeClr val="accent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D4FC5FAA-2B24-C04C-A7C6-FCD2D2D672FA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r>
              <a:rPr dirty="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  <p:sldLayoutId id="2147483661" r:id="rId25"/>
    <p:sldLayoutId id="2147483665" r:id="rId26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hyperlink" Target="https://encounteredu.com/discover/images/how-is-plastic-recycled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s://encounteredu.com/discover/activities/make-your-own-plastic-bird-feeder" TargetMode="Externa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8.png"/><Relationship Id="rId4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ncounteredu.com/discover/activities/make-your-own-plastic-snack-box" TargetMode="Externa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8.png"/><Relationship Id="rId4" Type="http://schemas.openxmlformats.org/officeDocument/2006/relationships/image" Target="../media/image7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png"/><Relationship Id="rId4" Type="http://schemas.openxmlformats.org/officeDocument/2006/relationships/image" Target="../media/image3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869F2B0B-762B-6640-B17E-3C829528FC2B}"/>
              </a:ext>
            </a:extLst>
          </p:cNvPr>
          <p:cNvSpPr/>
          <p:nvPr/>
        </p:nvSpPr>
        <p:spPr>
          <a:xfrm>
            <a:off x="2783232" y="-1718921"/>
            <a:ext cx="7701156" cy="7701156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260282-BB25-E048-8C21-439BA9B4E8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6189" y="3467892"/>
            <a:ext cx="2373455" cy="334690"/>
          </a:xfrm>
        </p:spPr>
        <p:txBody>
          <a:bodyPr/>
          <a:lstStyle/>
          <a:p>
            <a:r>
              <a:rPr lang="el-GR" dirty="0"/>
              <a:t>Μάθημα 3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D6CE89-020E-0544-82AC-C3A87C46C2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Πού πάνε τα πλαστικά;</a:t>
            </a:r>
            <a:endParaRPr lang="en-US" dirty="0"/>
          </a:p>
          <a:p>
            <a:endParaRPr lang="en-GR" dirty="0"/>
          </a:p>
          <a:p>
            <a:r>
              <a:rPr lang="el-GR" dirty="0"/>
              <a:t>Μέρος 1ο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0F80E8-311E-0E48-B8F8-676F725DB85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710624" cy="292537"/>
          </a:xfrm>
          <a:solidFill>
            <a:srgbClr val="A0D1DC"/>
          </a:solidFill>
        </p:spPr>
        <p:txBody>
          <a:bodyPr/>
          <a:lstStyle/>
          <a:p>
            <a:r>
              <a:rPr lang="el-GR" dirty="0"/>
              <a:t>Πλαστικά στις θάλασσες</a:t>
            </a:r>
            <a:endParaRPr lang="en-G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915C24-8487-C44C-921C-84607B65EA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243483" cy="156984"/>
          </a:xfrm>
          <a:solidFill>
            <a:srgbClr val="A0D1DC"/>
          </a:solidFill>
        </p:spPr>
        <p:txBody>
          <a:bodyPr/>
          <a:lstStyle/>
          <a:p>
            <a:r>
              <a:rPr lang="en-US" dirty="0"/>
              <a:t>X-</a:t>
            </a:r>
            <a:r>
              <a:rPr lang="en-US" dirty="0" err="1"/>
              <a:t>Curric</a:t>
            </a:r>
            <a:r>
              <a:rPr lang="en-US" dirty="0"/>
              <a:t> | Ages 7-11</a:t>
            </a:r>
          </a:p>
        </p:txBody>
      </p:sp>
      <p:pic>
        <p:nvPicPr>
          <p:cNvPr id="9" name="Picture 8" descr="A drawing of a face&#10;&#10;Description automatically generated">
            <a:extLst>
              <a:ext uri="{FF2B5EF4-FFF2-40B4-BE49-F238E27FC236}">
                <a16:creationId xmlns:a16="http://schemas.microsoft.com/office/drawing/2014/main" id="{22A6BDFE-D7AD-D342-9D03-251C92C9508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463" y="6232525"/>
            <a:ext cx="1299349" cy="448336"/>
          </a:xfrm>
          <a:prstGeom prst="rect">
            <a:avLst/>
          </a:prstGeom>
        </p:spPr>
      </p:pic>
      <p:sp>
        <p:nvSpPr>
          <p:cNvPr id="13" name="Shape 20">
            <a:extLst>
              <a:ext uri="{FF2B5EF4-FFF2-40B4-BE49-F238E27FC236}">
                <a16:creationId xmlns:a16="http://schemas.microsoft.com/office/drawing/2014/main" id="{08791016-2AD7-C84F-9C5D-CFC7CF837B09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327ED273-8A8A-F44A-BD18-027C556FCE4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3691" y="6152706"/>
            <a:ext cx="1527426" cy="56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79519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E3C022-891D-DB45-A4F1-0B9819CFC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Πού πάνε τα πλαστικά; Μέρος 1ο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0A4F2A-F253-744E-843F-A60ACAB77B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Πλαστικά: Δεδομένα και αριθμοί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94F39A-E559-664E-9066-27A64FEFAD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7" y="2149372"/>
            <a:ext cx="8013207" cy="2281236"/>
          </a:xfrm>
        </p:spPr>
        <p:txBody>
          <a:bodyPr/>
          <a:lstStyle/>
          <a:p>
            <a:r>
              <a:rPr lang="el-GR" dirty="0"/>
              <a:t>Όμως τι σημαίνει ένα δισεκατομμύριο;</a:t>
            </a:r>
            <a:endParaRPr lang="en-GR" dirty="0"/>
          </a:p>
          <a:p>
            <a:endParaRPr lang="en-US" dirty="0"/>
          </a:p>
          <a:p>
            <a:r>
              <a:rPr lang="el-GR" b="1" dirty="0"/>
              <a:t>Χίλια δευτερόλεπτα = 16 λεπτά 40 δευτερόλεπτα</a:t>
            </a:r>
            <a:endParaRPr lang="en-GR" dirty="0"/>
          </a:p>
          <a:p>
            <a:r>
              <a:rPr lang="el-GR" b="1" dirty="0"/>
              <a:t>Ένα εκατομμύριο δευτερόλεπτα = 11 μέρες 14 ώρες</a:t>
            </a:r>
            <a:endParaRPr lang="en-GR" dirty="0"/>
          </a:p>
          <a:p>
            <a:r>
              <a:rPr lang="el-GR" b="1" dirty="0"/>
              <a:t>Ένα δισεκατομμύριο δευτερόλεπτα = 31 χρόνια, 8 μήνες, 8 μέρες</a:t>
            </a:r>
            <a:endParaRPr lang="en-GR" dirty="0"/>
          </a:p>
          <a:p>
            <a:r>
              <a:rPr lang="el-GR" dirty="0"/>
              <a:t>2 δισεκατομμύρια πλαστικά μπουκάλια μιας χρήσης πωλούνται κάθε χρόνο στην Ελλάδα.</a:t>
            </a:r>
            <a:endParaRPr lang="en-G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C480BC-2B06-40C6-BF6B-FCF0AF2E9A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38849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E3C022-891D-DB45-A4F1-0B9819CFC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Πού πάνε τα πλαστικά; Μέρος 1ο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0A4F2A-F253-744E-843F-A60ACAB77B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6856454" cy="1102949"/>
          </a:xfrm>
        </p:spPr>
        <p:txBody>
          <a:bodyPr/>
          <a:lstStyle/>
          <a:p>
            <a:r>
              <a:rPr lang="el-GR" dirty="0"/>
              <a:t>Πλαστικά: Δεδομένα και αριθμοί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94F39A-E559-664E-9066-27A64FEFAD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7" y="1569105"/>
            <a:ext cx="8384560" cy="2281236"/>
          </a:xfrm>
        </p:spPr>
        <p:txBody>
          <a:bodyPr/>
          <a:lstStyle/>
          <a:p>
            <a:r>
              <a:rPr lang="el-GR" dirty="0"/>
              <a:t>Τα πλαστικά και άλλα απορρίμματα στη θάλασσα συγκεντρώνονται σε περιοχές με κυκλικά ρεύματα (δίνες).</a:t>
            </a:r>
            <a:r>
              <a:rPr lang="en-GR" dirty="0"/>
              <a:t> </a:t>
            </a:r>
            <a:r>
              <a:rPr lang="el-GR" dirty="0"/>
              <a:t>Η Δίνη του Βόρειου Ειρηνικού είναι δύο φορές το μέγεθος της Γαλλίας. </a:t>
            </a:r>
            <a:endParaRPr lang="en-GR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B368577-46CB-4368-A35D-C8AEAC26CA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FB79BC1C-A5F8-9F49-A260-503B0E6344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3"/>
          <a:stretch/>
        </p:blipFill>
        <p:spPr>
          <a:xfrm>
            <a:off x="723160" y="2915788"/>
            <a:ext cx="7697679" cy="37532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2C86E9B-EEB6-BB49-8FEE-62BC63BDAC52}"/>
              </a:ext>
            </a:extLst>
          </p:cNvPr>
          <p:cNvSpPr/>
          <p:nvPr/>
        </p:nvSpPr>
        <p:spPr>
          <a:xfrm>
            <a:off x="7304690" y="6117021"/>
            <a:ext cx="975710" cy="404648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BAEE48-AE3D-2843-817D-8286806D3D57}"/>
              </a:ext>
            </a:extLst>
          </p:cNvPr>
          <p:cNvSpPr/>
          <p:nvPr/>
        </p:nvSpPr>
        <p:spPr>
          <a:xfrm>
            <a:off x="7220494" y="6270382"/>
            <a:ext cx="1059906" cy="251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1050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Ψυχρό ρεύμα</a:t>
            </a:r>
            <a:endParaRPr lang="en-GR" sz="1050" b="1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072645-AAA6-D043-9E66-F73B5EEA9066}"/>
              </a:ext>
            </a:extLst>
          </p:cNvPr>
          <p:cNvSpPr/>
          <p:nvPr/>
        </p:nvSpPr>
        <p:spPr>
          <a:xfrm>
            <a:off x="7220494" y="6070685"/>
            <a:ext cx="1047082" cy="251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1050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Θερμό ρεύμα</a:t>
            </a:r>
            <a:endParaRPr lang="en-GR" sz="1050" b="1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71811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C72F4-0953-BB40-BDCA-F34780418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Πού πάνε τα πλαστικά; Μέρος 1ο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FAFECE-F18D-6349-96A5-1B8B38B712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Ανακύκλωση πλαστικού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4" name="Rectangle 3">
            <a:hlinkClick r:id="rId2"/>
            <a:extLst>
              <a:ext uri="{FF2B5EF4-FFF2-40B4-BE49-F238E27FC236}">
                <a16:creationId xmlns:a16="http://schemas.microsoft.com/office/drawing/2014/main" id="{EBBD0635-D308-4A4D-9293-8F2A40D6925A}"/>
              </a:ext>
            </a:extLst>
          </p:cNvPr>
          <p:cNvSpPr/>
          <p:nvPr/>
        </p:nvSpPr>
        <p:spPr>
          <a:xfrm>
            <a:off x="395288" y="1634593"/>
            <a:ext cx="6458430" cy="4305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F089FD6-2B9A-564A-9317-37535D4D9708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C28628A-8619-E44F-A0FE-7457423E84A8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D9DFC003-BB57-D043-BA6D-9F3EBA1EF99B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BDFE2DBF-941E-9D40-8E92-0FC8C933FB4D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222054BC-3052-C74E-95A3-ADBDECF55315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16EB4DB-47DF-EB47-BD3B-669B9655FF5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59D796B-A0C4-A542-B7C2-28A36D34729D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algn="ctr"/>
              <a:r>
                <a:rPr lang="el-GR" sz="1200" b="1" dirty="0">
                  <a:solidFill>
                    <a:schemeClr val="bg1"/>
                  </a:solidFill>
                </a:rPr>
                <a:t>ΔΕΙΤΕ ΤΗ ΣΥΛΛΟΓΗ</a:t>
              </a:r>
              <a:endParaRPr lang="en-GR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57A2C486-4F7B-554B-9B4E-ACC12F3E6AEE}"/>
              </a:ext>
            </a:extLst>
          </p:cNvPr>
          <p:cNvSpPr/>
          <p:nvPr/>
        </p:nvSpPr>
        <p:spPr>
          <a:xfrm>
            <a:off x="609601" y="6282267"/>
            <a:ext cx="1745182" cy="71959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FB314DA-4BBB-465F-9D01-F5AD0ED716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21DA84E-C67E-D04B-9F51-B2988FE464D5}"/>
              </a:ext>
            </a:extLst>
          </p:cNvPr>
          <p:cNvSpPr/>
          <p:nvPr/>
        </p:nvSpPr>
        <p:spPr>
          <a:xfrm>
            <a:off x="3365292" y="3687580"/>
            <a:ext cx="779488" cy="172387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C2FC226-D4A5-4C4B-8C0D-8224D055E9F4}"/>
              </a:ext>
            </a:extLst>
          </p:cNvPr>
          <p:cNvGrpSpPr/>
          <p:nvPr/>
        </p:nvGrpSpPr>
        <p:grpSpPr>
          <a:xfrm>
            <a:off x="2474941" y="3632162"/>
            <a:ext cx="2079653" cy="283221"/>
            <a:chOff x="395288" y="6073323"/>
            <a:chExt cx="2079653" cy="28322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EDE509C-3C8C-CE48-B5C4-393E06904CEE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4E4A66FA-4133-1346-8DD3-616A61CFF5BA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6AD3E4BB-6F79-674F-8DE7-A78CC720AFD0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44B36D17-3EEE-3043-9D9F-0F82A7C42725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B7FCDF03-8519-8448-A579-39C4C7BA782E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45E764D-8679-8E47-BD33-98E506FB5B3C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algn="ctr"/>
              <a:r>
                <a:rPr lang="el-GR" sz="1000" b="1" dirty="0">
                  <a:solidFill>
                    <a:schemeClr val="bg1"/>
                  </a:solidFill>
                </a:rPr>
                <a:t>ΔΕΙΤΕ ΤΗ ΣΥΛΛΟΓΗ</a:t>
              </a:r>
              <a:endParaRPr lang="en-GR" sz="1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325335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0EF0A-9947-F044-B29B-6F4B63852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Πού πάνε τα πλαστικά; Μέρος 1ο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86CAF3-4AFC-FD4A-AEFE-D494EA0718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Ταΐστρα πουλιών</a:t>
            </a:r>
            <a:endParaRPr lang="en-GR" dirty="0"/>
          </a:p>
        </p:txBody>
      </p:sp>
      <p:sp>
        <p:nvSpPr>
          <p:cNvPr id="4" name="Rectangle 3">
            <a:hlinkClick r:id="rId2"/>
            <a:extLst>
              <a:ext uri="{FF2B5EF4-FFF2-40B4-BE49-F238E27FC236}">
                <a16:creationId xmlns:a16="http://schemas.microsoft.com/office/drawing/2014/main" id="{4160F60B-453C-5B4F-BA75-10CB25169CFE}"/>
              </a:ext>
            </a:extLst>
          </p:cNvPr>
          <p:cNvSpPr/>
          <p:nvPr/>
        </p:nvSpPr>
        <p:spPr>
          <a:xfrm>
            <a:off x="395288" y="1634593"/>
            <a:ext cx="6458430" cy="430562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D31172FF-28A0-5341-A4F0-962B33496D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E703379-22C4-B248-B140-7F0D2A91A1C7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C8AEFC8-D79A-FC4B-A591-CA5355B61DA9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DF39143F-3D73-AE45-8BBB-36B9500286F1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84D846AA-2EAA-714A-AF43-832DF5F16F00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47C6AF58-F4E6-184F-9209-51B076809984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E7130DD-F5FA-9F46-971D-8D40683518CF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F2373BB-DBCB-C44B-9B0A-08AB6BC1B45C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algn="ctr"/>
              <a:r>
                <a:rPr lang="el-GR" sz="1050" b="1" dirty="0">
                  <a:solidFill>
                    <a:schemeClr val="bg1"/>
                  </a:solidFill>
                </a:rPr>
                <a:t>ΔΕΙΤΕ ΤΗ ΔΡΑΣΤΗΡΙΟΤΗΤΑ</a:t>
              </a:r>
              <a:endParaRPr lang="en-GR" sz="105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8BD7D5EB-ECD1-0545-9E70-83906BF4F5AE}"/>
              </a:ext>
            </a:extLst>
          </p:cNvPr>
          <p:cNvSpPr/>
          <p:nvPr/>
        </p:nvSpPr>
        <p:spPr>
          <a:xfrm>
            <a:off x="609601" y="6282267"/>
            <a:ext cx="1745182" cy="71959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BAA4D10-6015-40CA-A61A-A53823746D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72485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40C62-006A-CC43-91B6-0A2E85DFE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Πού πάνε τα πλαστικά; Μέρος 1ο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A24BB7-ACF6-B14C-8EA3-36CAC22D50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Δοχείο για σνακ</a:t>
            </a:r>
            <a:endParaRPr lang="en-GR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53FFC6-EF9C-0542-A6AE-2727017C643B}"/>
              </a:ext>
            </a:extLst>
          </p:cNvPr>
          <p:cNvSpPr/>
          <p:nvPr/>
        </p:nvSpPr>
        <p:spPr>
          <a:xfrm>
            <a:off x="395288" y="1634593"/>
            <a:ext cx="6458430" cy="430562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4DF546AB-8591-E842-BFAC-A29FFE8C7A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623B209-C900-8F4A-A6FB-FFFB787857D5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BC054DD-F925-A54C-ADA3-578862B517C3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CEB59C5C-6A3C-F849-8F72-A98EDEF7AE40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C26580C0-ECC5-AA43-9706-43A89AAEBCD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A925FCDB-1932-C545-A993-E48D325849C8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7F5C8A3-5DC5-B448-9522-CE0CC10496CA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552366B-FDFD-934D-836E-47CE238971E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algn="ctr"/>
              <a:r>
                <a:rPr lang="el-GR" sz="1050" b="1" dirty="0">
                  <a:solidFill>
                    <a:schemeClr val="bg1"/>
                  </a:solidFill>
                </a:rPr>
                <a:t>ΔΕΙΤΕ ΤΗ ΔΡΑΣΤΗΡΙΟΤΗΤΑ</a:t>
              </a:r>
              <a:endParaRPr lang="en-GR" sz="105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4B1AFA4E-3531-BE45-A9D2-21D2FADD715C}"/>
              </a:ext>
            </a:extLst>
          </p:cNvPr>
          <p:cNvSpPr/>
          <p:nvPr/>
        </p:nvSpPr>
        <p:spPr>
          <a:xfrm>
            <a:off x="609601" y="6282267"/>
            <a:ext cx="1745182" cy="71959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4E800F4-D414-43B9-85FD-B13B760EB9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09433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BBFB7-BB96-9640-860E-A95F08F33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Πού πάνε τα πλαστικά; Μέρος 1ο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342040-F223-AF40-929A-8DB28D7F30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6098791" cy="1102949"/>
          </a:xfrm>
        </p:spPr>
        <p:txBody>
          <a:bodyPr/>
          <a:lstStyle/>
          <a:p>
            <a:r>
              <a:rPr lang="el-GR" dirty="0"/>
              <a:t>Αξιολόγησε το νέο σου προϊόν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FFADA6-1604-2449-8DF2-CA4B5ECD0E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149372"/>
            <a:ext cx="8264896" cy="2281236"/>
          </a:xfrm>
        </p:spPr>
        <p:txBody>
          <a:bodyPr/>
          <a:lstStyle/>
          <a:p>
            <a:pPr lvl="0"/>
            <a:r>
              <a:rPr lang="el-GR" dirty="0"/>
              <a:t>Τι έφτιαξες;</a:t>
            </a:r>
            <a:endParaRPr lang="en-GR" dirty="0"/>
          </a:p>
          <a:p>
            <a:pPr lvl="0"/>
            <a:r>
              <a:rPr lang="el-GR" dirty="0"/>
              <a:t>Ποιος θα ήθελε να το χρησιμοποιήσει;</a:t>
            </a:r>
            <a:endParaRPr lang="en-GR" dirty="0"/>
          </a:p>
          <a:p>
            <a:pPr lvl="0"/>
            <a:r>
              <a:rPr lang="el-GR" dirty="0"/>
              <a:t>Γιατί είναι καλό το πλαστικό για το συγκεκριμένο προϊόν;</a:t>
            </a:r>
            <a:endParaRPr lang="en-GR" dirty="0"/>
          </a:p>
          <a:p>
            <a:pPr lvl="0"/>
            <a:r>
              <a:rPr lang="el-GR" dirty="0"/>
              <a:t>Τι καλό έχει το προϊόν σου;</a:t>
            </a:r>
            <a:endParaRPr lang="en-GR" dirty="0"/>
          </a:p>
          <a:p>
            <a:pPr lvl="0"/>
            <a:r>
              <a:rPr lang="el-GR" dirty="0"/>
              <a:t>Τι θα μπορούσες να κάνεις για να γίνει το προϊόν σου καλύτερο;</a:t>
            </a:r>
            <a:endParaRPr lang="en-GR" dirty="0"/>
          </a:p>
          <a:p>
            <a:pPr lvl="0"/>
            <a:r>
              <a:rPr lang="el-GR" dirty="0"/>
              <a:t>Γιατί είναι σημαντικό να ξαναχρησιμοποιούμε τα πλαστικά;</a:t>
            </a:r>
            <a:endParaRPr lang="en-G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F2F905-7EC6-49D0-B6B3-C177997255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49200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1700C-440E-C545-A92A-516F1D4BA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Πού πάνε τα πλαστικά; Μέρος 1ο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4AC2D1-5838-694A-997B-6348D57E9D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4119070" cy="1369287"/>
          </a:xfrm>
        </p:spPr>
        <p:txBody>
          <a:bodyPr/>
          <a:lstStyle/>
          <a:p>
            <a:r>
              <a:rPr lang="el-GR" dirty="0"/>
              <a:t>Ημερολόγιο Καινοτομίας</a:t>
            </a:r>
            <a:endParaRPr lang="en-GR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A13952-7C41-F84D-8CC5-43645CA97A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397183"/>
            <a:ext cx="2930078" cy="2418501"/>
          </a:xfrm>
        </p:spPr>
        <p:txBody>
          <a:bodyPr/>
          <a:lstStyle/>
          <a:p>
            <a:r>
              <a:rPr lang="el-GR" dirty="0"/>
              <a:t>Ποιες άλλες εναλλακτικές χρήσεις μπορείς να σκεφτείς για τα πλαστικά μπουκάλια μιας χρήσης;</a:t>
            </a:r>
            <a:endParaRPr lang="en-GR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5CCE215-5EDD-0842-A2E3-F00B4A24EAC0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1B9102-4F10-411C-BA46-C51E72624B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729674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77389-6157-5140-AD84-BEC133199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Πού πάνε τα πλαστικά; Μέρος 1ο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4E0821-8155-BC48-ACA1-BD3B8F324D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Μάθηση στο σπίτι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B5A6C0-DCBC-064D-8843-6B7CD59E4B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Αναζήτησε στο διαδίκτυο μερικούς από τους πολλούς τρόπους με τους οποίους μπορούν να χρησιμοποιηθούν τα πλαστικά μπουκάλια σε καλλιτεχνικά </a:t>
            </a:r>
            <a:r>
              <a:rPr lang="el-GR" dirty="0" err="1"/>
              <a:t>πρότζεκτ</a:t>
            </a:r>
            <a:r>
              <a:rPr lang="el-GR" dirty="0"/>
              <a:t>.</a:t>
            </a:r>
            <a:endParaRPr lang="en-G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B42C0B-A13F-4C49-8736-6C3CD1E27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908240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C2CA7EB-98FB-4643-AE2A-85C5684BEC3E}"/>
              </a:ext>
            </a:extLst>
          </p:cNvPr>
          <p:cNvSpPr/>
          <p:nvPr/>
        </p:nvSpPr>
        <p:spPr>
          <a:xfrm>
            <a:off x="364152" y="1261975"/>
            <a:ext cx="3468546" cy="622586"/>
          </a:xfrm>
          <a:prstGeom prst="rect">
            <a:avLst/>
          </a:prstGeom>
          <a:solidFill>
            <a:srgbClr val="DAE6E3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6EB151-F959-174D-A601-949C0A140156}"/>
              </a:ext>
            </a:extLst>
          </p:cNvPr>
          <p:cNvSpPr/>
          <p:nvPr/>
        </p:nvSpPr>
        <p:spPr>
          <a:xfrm>
            <a:off x="313509" y="6426171"/>
            <a:ext cx="5250712" cy="304379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31141F-E88C-7B40-A071-BEED446F3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Πού πάνε τα πλαστικά; Μέρος 1ο</a:t>
            </a:r>
            <a:r>
              <a:rPr lang="en-GR" dirty="0"/>
              <a:t> </a:t>
            </a: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7FC6A03-8CA7-094B-8B6F-A10C85D531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513181"/>
              </p:ext>
            </p:extLst>
          </p:nvPr>
        </p:nvGraphicFramePr>
        <p:xfrm>
          <a:off x="313509" y="2066608"/>
          <a:ext cx="8428117" cy="41911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4823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2305455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4947839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297621"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Διαφάνεια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Τίτλος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Απόδοση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67859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Καπάκια από μπουκάλια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Krizjohn Rosales </a:t>
                      </a:r>
                      <a:r>
                        <a:rPr lang="el-GR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μέσω </a:t>
                      </a: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Pexels</a:t>
                      </a:r>
                      <a:endParaRPr lang="en-GR" sz="1200" b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3192136"/>
                  </a:ext>
                </a:extLst>
              </a:tr>
              <a:tr h="267859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ουκ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άλι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με νερό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Mauricio Mascaro </a:t>
                      </a:r>
                      <a:r>
                        <a:rPr lang="el-GR" sz="1200" b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μέσω</a:t>
                      </a: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Pexels</a:t>
                      </a:r>
                      <a:endParaRPr lang="en-GR" sz="12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0637694"/>
                  </a:ext>
                </a:extLst>
              </a:tr>
              <a:tr h="348446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Κ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άδοι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δίπλα στη θάλασσα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Tobias Tulius </a:t>
                      </a:r>
                      <a:r>
                        <a:rPr lang="el-GR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μέσω</a:t>
                      </a: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Pexels</a:t>
                      </a:r>
                      <a:endParaRPr lang="en-GR" sz="1200" b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4611327"/>
                  </a:ext>
                </a:extLst>
              </a:tr>
              <a:tr h="267859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ρ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λ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ία με σκουπίδια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Bilyjan </a:t>
                      </a:r>
                      <a:r>
                        <a:rPr lang="el-GR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μέσω</a:t>
                      </a: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Pixabay</a:t>
                      </a:r>
                      <a:endParaRPr lang="en-GR" sz="1200" b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0504391"/>
                  </a:ext>
                </a:extLst>
              </a:tr>
              <a:tr h="267859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Χωμ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τερ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ή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Prvideotv </a:t>
                      </a:r>
                      <a:r>
                        <a:rPr lang="el-GR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μέσω</a:t>
                      </a: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Pixabay</a:t>
                      </a:r>
                      <a:endParaRPr lang="en-GR" sz="1200" b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89193727"/>
                  </a:ext>
                </a:extLst>
              </a:tr>
              <a:tr h="307394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Ποτήρι καφέ μιας χρήσης 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Tessa simpson </a:t>
                      </a:r>
                      <a:r>
                        <a:rPr lang="el-GR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μέσω</a:t>
                      </a: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Unsplash</a:t>
                      </a:r>
                      <a:endParaRPr lang="en-GR" sz="1200" b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5022767"/>
                  </a:ext>
                </a:extLst>
              </a:tr>
              <a:tr h="267859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Σούσι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σε πακέτο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Jonathon Forage </a:t>
                      </a:r>
                      <a:r>
                        <a:rPr lang="el-GR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μέσω</a:t>
                      </a: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Unsplash</a:t>
                      </a:r>
                      <a:endParaRPr lang="en-GR" sz="1200" b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7168633"/>
                  </a:ext>
                </a:extLst>
              </a:tr>
              <a:tr h="267859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Πλαστικά μιας χρήσης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Fikri Rasyid </a:t>
                      </a:r>
                      <a:r>
                        <a:rPr lang="el-GR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μέσω</a:t>
                      </a: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Unsplash</a:t>
                      </a:r>
                      <a:endParaRPr lang="en-GR" sz="1200" b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3170029"/>
                  </a:ext>
                </a:extLst>
              </a:tr>
              <a:tr h="267859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Πεταμένα μπουκάλια 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isidingo </a:t>
                      </a:r>
                      <a:r>
                        <a:rPr lang="el-GR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μέσω</a:t>
                      </a: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Pixabay</a:t>
                      </a:r>
                      <a:endParaRPr lang="en-GR" sz="1200" b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8249194"/>
                  </a:ext>
                </a:extLst>
              </a:tr>
              <a:tr h="267859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ορριμμ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τοφ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όρο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Prvideotv </a:t>
                      </a:r>
                      <a:r>
                        <a:rPr lang="el-GR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μέσω</a:t>
                      </a:r>
                      <a:r>
                        <a:rPr lang="en-US" sz="1200" b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Pixabay</a:t>
                      </a:r>
                      <a:endParaRPr lang="en-GR" sz="1200" b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6884785"/>
                  </a:ext>
                </a:extLst>
              </a:tr>
              <a:tr h="456786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Μπουκάλια στη θάλασσα</a:t>
                      </a:r>
                      <a:endParaRPr lang="en-GR" sz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Monica </a:t>
                      </a:r>
                      <a:r>
                        <a:rPr lang="en-US" sz="1200" b="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Volpin</a:t>
                      </a: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200" b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μέσω</a:t>
                      </a:r>
                      <a:r>
                        <a:rPr lang="en-US" sz="1200" b="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0" dirty="0" err="1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Pixabay</a:t>
                      </a:r>
                      <a:endParaRPr lang="en-GR" sz="1200" b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1014610"/>
                  </a:ext>
                </a:extLst>
              </a:tr>
              <a:tr h="267859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4702423"/>
                  </a:ext>
                </a:extLst>
              </a:tr>
              <a:tr h="297621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64770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8A1F2500-3EB6-EA42-BF8E-A352DF54EC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DFA3A405-BF5D-CC44-887B-91A321F3190C}"/>
              </a:ext>
            </a:extLst>
          </p:cNvPr>
          <p:cNvSpPr txBox="1">
            <a:spLocks/>
          </p:cNvSpPr>
          <p:nvPr/>
        </p:nvSpPr>
        <p:spPr>
          <a:xfrm>
            <a:off x="364152" y="1261975"/>
            <a:ext cx="6098791" cy="622586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indent="0">
              <a:buNone/>
            </a:pPr>
            <a:r>
              <a:rPr lang="el-GR" dirty="0"/>
              <a:t>Οι εικόνες αποδίδονται στους</a:t>
            </a:r>
            <a:endParaRPr lang="en-G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50CC9D-F1FB-004D-8093-34C76824D4C2}"/>
              </a:ext>
            </a:extLst>
          </p:cNvPr>
          <p:cNvSpPr/>
          <p:nvPr/>
        </p:nvSpPr>
        <p:spPr>
          <a:xfrm>
            <a:off x="313629" y="6426171"/>
            <a:ext cx="6112571" cy="3043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1400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Όλες οι υπόλοιπες εικόνες παραχωρήθηκαν από την </a:t>
            </a:r>
            <a:r>
              <a:rPr lang="en-US" sz="1400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Encounter Edu</a:t>
            </a:r>
            <a:r>
              <a:rPr lang="el-GR" sz="1400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R" sz="1400" b="1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40895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CD8DD-7109-6045-A7EA-C32ED6F0C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Πού πάνε τα πλαστικά; Μέρος 1ο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CE68DF-987E-054F-993C-6A87A675F5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4153" y="2149371"/>
            <a:ext cx="6915536" cy="3365604"/>
          </a:xfrm>
        </p:spPr>
        <p:txBody>
          <a:bodyPr/>
          <a:lstStyle/>
          <a:p>
            <a:pPr lvl="0"/>
            <a:r>
              <a:rPr lang="el-GR" dirty="0"/>
              <a:t>Εξετάζουμε τι γίνεται ένα πλαστικό μπουκάλι μετά την πρώτη και μοναδική χρήση του.</a:t>
            </a:r>
            <a:endParaRPr lang="en-GR" dirty="0"/>
          </a:p>
          <a:p>
            <a:pPr lvl="0"/>
            <a:r>
              <a:rPr lang="el-GR" dirty="0"/>
              <a:t>Χαρτογραφούμε τη διαδρομή ενός πλαστικού μπουκαλιού από την παραγωγή στην ανακύκλωση ή τα σκουπίδια.</a:t>
            </a:r>
            <a:endParaRPr lang="en-GR" dirty="0"/>
          </a:p>
          <a:p>
            <a:pPr lvl="0"/>
            <a:r>
              <a:rPr lang="el-GR" dirty="0"/>
              <a:t>Δείχνουμε πως μπορούν να επαναχρησιμοποιηθούν τα πλαστικά μιας χρήσης.</a:t>
            </a:r>
            <a:endParaRPr lang="en-GR" dirty="0"/>
          </a:p>
          <a:p>
            <a:pPr lvl="0"/>
            <a:r>
              <a:rPr lang="el-GR" dirty="0"/>
              <a:t>Εξετάζουμε εναλλακτικές χρήσεις για διάφορα πλαστικά που προορίζονται για τα σκουπίδια.</a:t>
            </a:r>
            <a:endParaRPr lang="en-G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1645BE-B6BF-4727-BE86-5EA6D1C355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38C1477-62C9-AB46-AC25-0D583DACF88F}"/>
              </a:ext>
            </a:extLst>
          </p:cNvPr>
          <p:cNvSpPr/>
          <p:nvPr/>
        </p:nvSpPr>
        <p:spPr>
          <a:xfrm>
            <a:off x="364153" y="1040524"/>
            <a:ext cx="4207847" cy="49398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00DF47A-BD93-9940-A58F-BF9C2053B754}"/>
              </a:ext>
            </a:extLst>
          </p:cNvPr>
          <p:cNvSpPr txBox="1">
            <a:spLocks/>
          </p:cNvSpPr>
          <p:nvPr/>
        </p:nvSpPr>
        <p:spPr>
          <a:xfrm>
            <a:off x="364152" y="984518"/>
            <a:ext cx="6997230" cy="1369287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indent="0">
              <a:buNone/>
            </a:pPr>
            <a:r>
              <a:rPr lang="el-GR" dirty="0"/>
              <a:t>Στόχοι του μαθήματος</a:t>
            </a:r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119081433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E3C022-891D-DB45-A4F1-0B9819CFC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Πού πάνε τα πλαστικά; Μέρος 1ο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0A4F2A-F253-744E-843F-A60ACAB77B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Πού πηγαίνει ένα μπουκάλι </a:t>
            </a:r>
            <a:r>
              <a:rPr lang="en-US" dirty="0"/>
              <a:t>PET</a:t>
            </a:r>
            <a:r>
              <a:rPr lang="el-GR" dirty="0"/>
              <a:t> μετά τη μία και μοναδική χρήση του;</a:t>
            </a:r>
            <a:endParaRPr lang="en-GR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32F238E-86D1-4E4F-A62E-F581EAF4B7DF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4D0E54-48A0-422C-B0BA-1A19F5E9DE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41636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E3C022-891D-DB45-A4F1-0B9819CFC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Πού πάνε τα πλαστικά; Μέρος 1ο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0A4F2A-F253-744E-843F-A60ACAB77B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84518"/>
            <a:ext cx="6997230" cy="1369287"/>
          </a:xfrm>
        </p:spPr>
        <p:txBody>
          <a:bodyPr/>
          <a:lstStyle/>
          <a:p>
            <a:r>
              <a:rPr lang="el-GR" dirty="0"/>
              <a:t>Πού πηγαίνει ένα μπουκάλι </a:t>
            </a:r>
            <a:r>
              <a:rPr lang="en-US" dirty="0"/>
              <a:t>PET</a:t>
            </a:r>
            <a:r>
              <a:rPr lang="el-GR" dirty="0"/>
              <a:t> μετά τη μία και μοναδική χρήση του;</a:t>
            </a:r>
            <a:endParaRPr lang="en-GR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38C3412-001E-2446-8928-2AC40639373C}"/>
              </a:ext>
            </a:extLst>
          </p:cNvPr>
          <p:cNvSpPr/>
          <p:nvPr/>
        </p:nvSpPr>
        <p:spPr>
          <a:xfrm>
            <a:off x="862474" y="2482655"/>
            <a:ext cx="2167715" cy="2167715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357C421-852A-3546-B309-B083E14A3236}"/>
              </a:ext>
            </a:extLst>
          </p:cNvPr>
          <p:cNvSpPr/>
          <p:nvPr/>
        </p:nvSpPr>
        <p:spPr>
          <a:xfrm>
            <a:off x="3492302" y="2462967"/>
            <a:ext cx="2167715" cy="2167715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6C2EFA3-1F07-F044-8419-BA1F714D5976}"/>
              </a:ext>
            </a:extLst>
          </p:cNvPr>
          <p:cNvSpPr/>
          <p:nvPr/>
        </p:nvSpPr>
        <p:spPr>
          <a:xfrm>
            <a:off x="6120051" y="2462967"/>
            <a:ext cx="2167715" cy="2167715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9044768-67F0-42C2-AE9E-0F89A8FE51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24477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E3C022-891D-DB45-A4F1-0B9819CFC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Πού πάνε τα πλαστικά; Μέρος 1ο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0A4F2A-F253-744E-843F-A60ACAB77B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Πλαστικά: Δεδομένα και αριθμοί</a:t>
            </a:r>
            <a:endParaRPr lang="en-GR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A81162F-5922-3C48-8AB9-282938EA80EC}"/>
              </a:ext>
            </a:extLst>
          </p:cNvPr>
          <p:cNvSpPr/>
          <p:nvPr/>
        </p:nvSpPr>
        <p:spPr>
          <a:xfrm>
            <a:off x="528992" y="2284004"/>
            <a:ext cx="1846998" cy="1846998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911074D-D73A-FC46-86F2-E8E5AC374C66}"/>
              </a:ext>
            </a:extLst>
          </p:cNvPr>
          <p:cNvSpPr/>
          <p:nvPr/>
        </p:nvSpPr>
        <p:spPr>
          <a:xfrm>
            <a:off x="2605678" y="2291561"/>
            <a:ext cx="1846998" cy="1846998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B2EBFB6-8ABD-484B-8E9F-176848C06272}"/>
              </a:ext>
            </a:extLst>
          </p:cNvPr>
          <p:cNvSpPr/>
          <p:nvPr/>
        </p:nvSpPr>
        <p:spPr>
          <a:xfrm>
            <a:off x="4697478" y="2299118"/>
            <a:ext cx="1846998" cy="1846998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78BE28C-3626-8E48-AF17-B712F94EB08B}"/>
              </a:ext>
            </a:extLst>
          </p:cNvPr>
          <p:cNvSpPr/>
          <p:nvPr/>
        </p:nvSpPr>
        <p:spPr>
          <a:xfrm>
            <a:off x="6785710" y="2306675"/>
            <a:ext cx="1846998" cy="1846998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34493FBC-06E8-C94D-A575-9C096C7E62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59706" y="4349675"/>
            <a:ext cx="6654280" cy="1102949"/>
          </a:xfrm>
        </p:spPr>
        <p:txBody>
          <a:bodyPr/>
          <a:lstStyle/>
          <a:p>
            <a:r>
              <a:rPr lang="el-GR" sz="2800" dirty="0"/>
              <a:t>40% των πλαστικών στην Ευρώπη χρησιμοποιούνται μία φορά και μετά πετιούνται.</a:t>
            </a:r>
            <a:endParaRPr lang="en-GR" sz="28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4708B69-F5F9-4873-B3A7-4BB0D5C4E0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5360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E3C022-891D-DB45-A4F1-0B9819CFC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Πού πάνε τα πλαστικά; Μέρος 1ο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0A4F2A-F253-744E-843F-A60ACAB77B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4706611" cy="1102949"/>
          </a:xfrm>
        </p:spPr>
        <p:txBody>
          <a:bodyPr/>
          <a:lstStyle/>
          <a:p>
            <a:r>
              <a:rPr lang="el-GR" dirty="0"/>
              <a:t>Πλαστικά: Δεδομένα και αριθμοί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94F39A-E559-664E-9066-27A64FEFAD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272145"/>
            <a:ext cx="2694971" cy="2536008"/>
          </a:xfrm>
        </p:spPr>
        <p:txBody>
          <a:bodyPr/>
          <a:lstStyle/>
          <a:p>
            <a:r>
              <a:rPr lang="el-GR" dirty="0"/>
              <a:t>Κάθε λεπτό πετιέται στη θάλασσα τόσο πλαστικό όσο είναι το φορτίο ενός </a:t>
            </a:r>
            <a:r>
              <a:rPr lang="el-GR" dirty="0" err="1"/>
              <a:t>απορριμματοφόρ</a:t>
            </a:r>
            <a:r>
              <a:rPr lang="en-US" dirty="0"/>
              <a:t>o</a:t>
            </a:r>
            <a:r>
              <a:rPr lang="el-GR" dirty="0"/>
              <a:t>υ.</a:t>
            </a:r>
            <a:endParaRPr lang="en-GR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85562DC-43C4-46D3-A507-CCD81B579E6A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45AAE7-FA5E-452E-B8FD-E60167FE0E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0191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E3C022-891D-DB45-A4F1-0B9819CFC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Πού πάνε τα πλαστικά; Μέρος 1ο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0A4F2A-F253-744E-843F-A60ACAB77B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6993088" cy="1102949"/>
          </a:xfrm>
        </p:spPr>
        <p:txBody>
          <a:bodyPr/>
          <a:lstStyle/>
          <a:p>
            <a:r>
              <a:rPr lang="el-GR" dirty="0"/>
              <a:t>Πλαστικά: Δεδομένα και αριθμοί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94F39A-E559-664E-9066-27A64FEFAD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1771827"/>
            <a:ext cx="6224587" cy="3036326"/>
          </a:xfrm>
        </p:spPr>
        <p:txBody>
          <a:bodyPr/>
          <a:lstStyle/>
          <a:p>
            <a:r>
              <a:rPr lang="el-GR" dirty="0"/>
              <a:t>Αυτό σημαίνει 60 απορριμματοφόρα μόνο κατά τη διάρκεια αυτού του μαθήματος…</a:t>
            </a:r>
            <a:endParaRPr lang="en-GR" dirty="0"/>
          </a:p>
        </p:txBody>
      </p:sp>
      <p:pic>
        <p:nvPicPr>
          <p:cNvPr id="6" name="Picture 5" descr="A close up of a fence&#10;&#10;Description automatically generated">
            <a:extLst>
              <a:ext uri="{FF2B5EF4-FFF2-40B4-BE49-F238E27FC236}">
                <a16:creationId xmlns:a16="http://schemas.microsoft.com/office/drawing/2014/main" id="{EBF3BC2B-0429-F946-97E3-37F740BFE0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72"/>
          <a:stretch/>
        </p:blipFill>
        <p:spPr>
          <a:xfrm>
            <a:off x="-73403" y="3268133"/>
            <a:ext cx="9240003" cy="44539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C9E6FC-C775-4B6A-B30B-162A1323EE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15517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E3C022-891D-DB45-A4F1-0B9819CFC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Πού πάνε τα πλαστικά; Μέρος 1ο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0A4F2A-F253-744E-843F-A60ACAB77B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Plastic facts and figures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94F39A-E559-664E-9066-27A64FEFAD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1771827"/>
            <a:ext cx="6224587" cy="3036326"/>
          </a:xfrm>
        </p:spPr>
        <p:txBody>
          <a:bodyPr/>
          <a:lstStyle/>
          <a:p>
            <a:r>
              <a:rPr lang="en-US" dirty="0"/>
              <a:t>While you’ve been at school today…</a:t>
            </a:r>
            <a:endParaRPr lang="en-GB" dirty="0"/>
          </a:p>
        </p:txBody>
      </p:sp>
      <p:pic>
        <p:nvPicPr>
          <p:cNvPr id="10" name="Picture 9" descr="A close up of a fence&#10;&#10;Description automatically generated">
            <a:extLst>
              <a:ext uri="{FF2B5EF4-FFF2-40B4-BE49-F238E27FC236}">
                <a16:creationId xmlns:a16="http://schemas.microsoft.com/office/drawing/2014/main" id="{0A72308F-73D7-E541-9E87-290B262E4E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841371"/>
            <a:ext cx="4572000" cy="3480040"/>
          </a:xfrm>
          <a:prstGeom prst="rect">
            <a:avLst/>
          </a:prstGeom>
        </p:spPr>
      </p:pic>
      <p:pic>
        <p:nvPicPr>
          <p:cNvPr id="12" name="Picture 11" descr="A close up of a fence&#10;&#10;Description automatically generated">
            <a:extLst>
              <a:ext uri="{FF2B5EF4-FFF2-40B4-BE49-F238E27FC236}">
                <a16:creationId xmlns:a16="http://schemas.microsoft.com/office/drawing/2014/main" id="{493AB770-5618-FF4E-B07D-3664B8A323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41371"/>
            <a:ext cx="4572000" cy="3480040"/>
          </a:xfrm>
          <a:prstGeom prst="rect">
            <a:avLst/>
          </a:prstGeom>
        </p:spPr>
      </p:pic>
      <p:pic>
        <p:nvPicPr>
          <p:cNvPr id="13" name="Picture 12" descr="A close up of a fence&#10;&#10;Description automatically generated">
            <a:extLst>
              <a:ext uri="{FF2B5EF4-FFF2-40B4-BE49-F238E27FC236}">
                <a16:creationId xmlns:a16="http://schemas.microsoft.com/office/drawing/2014/main" id="{C035B3C3-DCA1-8A4C-8558-2B3753B589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275037"/>
            <a:ext cx="4572000" cy="3480040"/>
          </a:xfrm>
          <a:prstGeom prst="rect">
            <a:avLst/>
          </a:prstGeom>
        </p:spPr>
      </p:pic>
      <p:pic>
        <p:nvPicPr>
          <p:cNvPr id="14" name="Picture 13" descr="A close up of a fence&#10;&#10;Description automatically generated">
            <a:extLst>
              <a:ext uri="{FF2B5EF4-FFF2-40B4-BE49-F238E27FC236}">
                <a16:creationId xmlns:a16="http://schemas.microsoft.com/office/drawing/2014/main" id="{1D26B40F-1855-9F40-9BE9-6448D5EFCC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966"/>
          <a:stretch/>
        </p:blipFill>
        <p:spPr>
          <a:xfrm>
            <a:off x="0" y="2726267"/>
            <a:ext cx="4572000" cy="3028810"/>
          </a:xfrm>
          <a:prstGeom prst="rect">
            <a:avLst/>
          </a:prstGeom>
        </p:spPr>
      </p:pic>
      <p:pic>
        <p:nvPicPr>
          <p:cNvPr id="15" name="Picture 14" descr="A close up of a fence&#10;&#10;Description automatically generated">
            <a:extLst>
              <a:ext uri="{FF2B5EF4-FFF2-40B4-BE49-F238E27FC236}">
                <a16:creationId xmlns:a16="http://schemas.microsoft.com/office/drawing/2014/main" id="{4C35C690-71F2-4A4D-8FB7-BA060D1FE7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742721"/>
            <a:ext cx="4572000" cy="3480040"/>
          </a:xfrm>
          <a:prstGeom prst="rect">
            <a:avLst/>
          </a:prstGeom>
        </p:spPr>
      </p:pic>
      <p:pic>
        <p:nvPicPr>
          <p:cNvPr id="18" name="Picture 17" descr="A close up of a fence&#10;&#10;Description automatically generated">
            <a:extLst>
              <a:ext uri="{FF2B5EF4-FFF2-40B4-BE49-F238E27FC236}">
                <a16:creationId xmlns:a16="http://schemas.microsoft.com/office/drawing/2014/main" id="{C61C8553-7635-854E-B136-01096B56B4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2721"/>
            <a:ext cx="4572000" cy="34800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81EBD00-D89A-47F2-9580-B2E502E61B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5E64B35-C07D-5547-86F2-CC21C0A4649C}"/>
              </a:ext>
            </a:extLst>
          </p:cNvPr>
          <p:cNvSpPr/>
          <p:nvPr/>
        </p:nvSpPr>
        <p:spPr>
          <a:xfrm>
            <a:off x="364153" y="1040524"/>
            <a:ext cx="5143268" cy="49398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6FE40CEC-6EA8-BD49-863E-4A2835361453}"/>
              </a:ext>
            </a:extLst>
          </p:cNvPr>
          <p:cNvSpPr txBox="1">
            <a:spLocks/>
          </p:cNvSpPr>
          <p:nvPr/>
        </p:nvSpPr>
        <p:spPr>
          <a:xfrm>
            <a:off x="364152" y="984518"/>
            <a:ext cx="6997230" cy="1369287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indent="0">
              <a:buNone/>
            </a:pPr>
            <a:r>
              <a:rPr lang="el-GR" dirty="0"/>
              <a:t>Πλαστικά: Δεδομένα και αριθμοί</a:t>
            </a:r>
            <a:endParaRPr lang="en-G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9FED67F-0890-8840-A205-3CCFEB548066}"/>
              </a:ext>
            </a:extLst>
          </p:cNvPr>
          <p:cNvSpPr/>
          <p:nvPr/>
        </p:nvSpPr>
        <p:spPr>
          <a:xfrm>
            <a:off x="364153" y="1660634"/>
            <a:ext cx="5143268" cy="49398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7E26E764-219A-C747-8664-BC5276D5FF2A}"/>
              </a:ext>
            </a:extLst>
          </p:cNvPr>
          <p:cNvSpPr txBox="1">
            <a:spLocks/>
          </p:cNvSpPr>
          <p:nvPr/>
        </p:nvSpPr>
        <p:spPr>
          <a:xfrm>
            <a:off x="431857" y="1745553"/>
            <a:ext cx="6224587" cy="3036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>
            <a:lvl1pPr marL="0" marR="0" indent="0" algn="l" defTabSz="914400" rtl="0" latinLnBrk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2000" b="0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l-GR" dirty="0"/>
              <a:t>Όση ώρα εσείς είσαστε στο σχολείο σήμερα…</a:t>
            </a:r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342452417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E3C022-891D-DB45-A4F1-0B9819CFC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Πού πάνε τα πλαστικά; Μέρος 1ο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0A4F2A-F253-744E-843F-A60ACAB77B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4207847" cy="1369287"/>
          </a:xfrm>
        </p:spPr>
        <p:txBody>
          <a:bodyPr/>
          <a:lstStyle/>
          <a:p>
            <a:r>
              <a:rPr lang="el-GR" dirty="0"/>
              <a:t>Πλαστικά: Δεδομένα και αριθμοί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94F39A-E559-664E-9066-27A64FEFAD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397183"/>
            <a:ext cx="2999772" cy="2418501"/>
          </a:xfrm>
        </p:spPr>
        <p:txBody>
          <a:bodyPr/>
          <a:lstStyle/>
          <a:p>
            <a:r>
              <a:rPr lang="el-GR" dirty="0"/>
              <a:t>Τα πλαστικά μπουκάλια είναι η τρίτη μεγαλύτερη αιτία ρύπανσης της θάλασσας. Στην Ελλάδα πωλούνται περισσότερα από 2 δισεκατομμύρια πλαστικά μπουκάλια μιας χρήσης κάθε χρόνο.</a:t>
            </a:r>
            <a:endParaRPr lang="en-GR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50FB4FF-D821-214E-9B89-44DCD313F8D0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53CD1E-DBC8-4038-9350-03728EABC1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8655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764ce334-4dea-4cda-96fd-5a46cc3154a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4" ma:contentTypeDescription="Create a new document." ma:contentTypeScope="" ma:versionID="24c81d447bc6b5ac67cf067a27a97405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8a54389f68091cd9c711130033bfa7a4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5A74F2B-B330-4B00-A300-0CA0A4D6DD81}">
  <ds:schemaRefs>
    <ds:schemaRef ds:uri="7dd0c2b8-7301-49b5-921e-ab84ec4c20a5"/>
    <ds:schemaRef ds:uri="http://schemas.microsoft.com/office/2006/metadata/properties"/>
    <ds:schemaRef ds:uri="8dd429a2-b850-4aa5-85c2-8487e2b197cf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B1A59D8-A7B9-4DAF-93A1-54AF148A4320}"/>
</file>

<file path=customXml/itemProps3.xml><?xml version="1.0" encoding="utf-8"?>
<ds:datastoreItem xmlns:ds="http://schemas.openxmlformats.org/officeDocument/2006/customXml" ds:itemID="{8C17A634-4C74-4424-85A5-834879CBCE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1995</TotalTime>
  <Words>629</Words>
  <Application>Microsoft Macintosh PowerPoint</Application>
  <PresentationFormat>On-screen Show (4:3)</PresentationFormat>
  <Paragraphs>109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Century Gothic</vt:lpstr>
      <vt:lpstr>Helvetica Neue Medium</vt:lpstr>
      <vt:lpstr>Office Theme</vt:lpstr>
      <vt:lpstr>PowerPoint Presentation</vt:lpstr>
      <vt:lpstr>Πού πάνε τα πλαστικά; Μέρος 1ο </vt:lpstr>
      <vt:lpstr>Πού πάνε τα πλαστικά; Μέρος 1ο </vt:lpstr>
      <vt:lpstr>Πού πάνε τα πλαστικά; Μέρος 1ο </vt:lpstr>
      <vt:lpstr>Πού πάνε τα πλαστικά; Μέρος 1ο </vt:lpstr>
      <vt:lpstr>Πού πάνε τα πλαστικά; Μέρος 1ο </vt:lpstr>
      <vt:lpstr>Πού πάνε τα πλαστικά; Μέρος 1ο </vt:lpstr>
      <vt:lpstr>Πού πάνε τα πλαστικά; Μέρος 1ο </vt:lpstr>
      <vt:lpstr>Πού πάνε τα πλαστικά; Μέρος 1ο </vt:lpstr>
      <vt:lpstr>Πού πάνε τα πλαστικά; Μέρος 1ο </vt:lpstr>
      <vt:lpstr>Πού πάνε τα πλαστικά; Μέρος 1ο </vt:lpstr>
      <vt:lpstr>Πού πάνε τα πλαστικά; Μέρος 1ο </vt:lpstr>
      <vt:lpstr>Πού πάνε τα πλαστικά; Μέρος 1ο </vt:lpstr>
      <vt:lpstr>Πού πάνε τα πλαστικά; Μέρος 1ο </vt:lpstr>
      <vt:lpstr>Πού πάνε τα πλαστικά; Μέρος 1ο </vt:lpstr>
      <vt:lpstr>Πού πάνε τα πλαστικά; Μέρος 1ο </vt:lpstr>
      <vt:lpstr>Πού πάνε τα πλαστικά; Μέρος 1ο </vt:lpstr>
      <vt:lpstr>Πού πάνε τα πλαστικά; Μέρος 1ο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Leonidas Kapralos</cp:lastModifiedBy>
  <cp:revision>119</cp:revision>
  <cp:lastPrinted>2018-10-15T11:47:29Z</cp:lastPrinted>
  <dcterms:modified xsi:type="dcterms:W3CDTF">2021-03-18T17:42:43Z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</Properties>
</file>